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351" r:id="rId6"/>
    <p:sldId id="268" r:id="rId7"/>
    <p:sldId id="354" r:id="rId8"/>
    <p:sldId id="355" r:id="rId9"/>
    <p:sldId id="386" r:id="rId10"/>
    <p:sldId id="356" r:id="rId11"/>
    <p:sldId id="364" r:id="rId12"/>
    <p:sldId id="365" r:id="rId13"/>
    <p:sldId id="360" r:id="rId14"/>
    <p:sldId id="359" r:id="rId15"/>
    <p:sldId id="358" r:id="rId16"/>
    <p:sldId id="361" r:id="rId17"/>
    <p:sldId id="362" r:id="rId18"/>
    <p:sldId id="295" r:id="rId19"/>
    <p:sldId id="296" r:id="rId20"/>
    <p:sldId id="297" r:id="rId21"/>
    <p:sldId id="308" r:id="rId22"/>
    <p:sldId id="332" r:id="rId23"/>
    <p:sldId id="310" r:id="rId24"/>
    <p:sldId id="292" r:id="rId25"/>
    <p:sldId id="298" r:id="rId26"/>
    <p:sldId id="312" r:id="rId27"/>
    <p:sldId id="31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94055" y="1494155"/>
            <a:ext cx="10803255" cy="2018665"/>
          </a:xfrm>
        </p:spPr>
        <p:txBody>
          <a:bodyPr vert="horz" wrap="square" lIns="91440" tIns="45720" rIns="91440" bIns="45720" numCol="1" anchor="ctr" anchorCtr="0" compatLnSpc="1">
            <a:normAutofit/>
          </a:bodyPr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绝悟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9" name="标题 6"/>
          <p:cNvSpPr>
            <a:spLocks noGrp="1"/>
          </p:cNvSpPr>
          <p:nvPr/>
        </p:nvSpPr>
        <p:spPr>
          <a:xfrm>
            <a:off x="4868545" y="3570605"/>
            <a:ext cx="2453640" cy="104521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4000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6"/>
          <p:cNvSpPr>
            <a:spLocks noGrp="1"/>
          </p:cNvSpPr>
          <p:nvPr/>
        </p:nvSpPr>
        <p:spPr>
          <a:xfrm>
            <a:off x="3635375" y="4083050"/>
            <a:ext cx="4921250" cy="104521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腾讯</a:t>
            </a:r>
            <a:r>
              <a:rPr lang="en-US" altLang="zh-CN" sz="4000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 AI Lab</a:t>
            </a:r>
            <a:endParaRPr lang="en-US" altLang="zh-CN" sz="4000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GAE</a:t>
            </a:r>
            <a:endParaRPr 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419860"/>
            <a:ext cx="8716010" cy="35109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4930775"/>
            <a:ext cx="995362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奖励设计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" y="1604645"/>
            <a:ext cx="5715000" cy="3648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40" y="1215390"/>
            <a:ext cx="5836920" cy="49066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实验结果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2190750"/>
            <a:ext cx="5153025" cy="2476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" y="1998345"/>
            <a:ext cx="6014720" cy="3346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绝悟</a:t>
            </a: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5v5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0425" y="1426210"/>
            <a:ext cx="98367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主要解决问题：第一个在</a:t>
            </a:r>
            <a:r>
              <a:rPr lang="en-US" altLang="zh-CN" sz="2000"/>
              <a:t>MOBA</a:t>
            </a:r>
            <a:r>
              <a:rPr lang="zh-CN" altLang="en-US" sz="2000"/>
              <a:t>游戏中大规模实现的</a:t>
            </a:r>
            <a:r>
              <a:rPr lang="en-US" altLang="zh-CN" sz="2000"/>
              <a:t>AI agent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技术要点</a:t>
            </a:r>
            <a:r>
              <a:rPr lang="zh-CN" altLang="en-US" sz="2000"/>
              <a:t>：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     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     1.  </a:t>
            </a:r>
            <a:r>
              <a:rPr lang="zh-CN" altLang="en-US" sz="2000"/>
              <a:t>课程式自学习  </a:t>
            </a:r>
            <a:r>
              <a:rPr lang="en-US" altLang="zh-CN" sz="2000"/>
              <a:t>(curriculum self-play learning)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</a:t>
            </a:r>
            <a:r>
              <a:rPr lang="en-US" altLang="zh-CN" sz="2000"/>
              <a:t>2.  </a:t>
            </a:r>
            <a:r>
              <a:rPr lang="zh-CN" altLang="en-US" sz="2000"/>
              <a:t>策略蒸馏  </a:t>
            </a:r>
            <a:r>
              <a:rPr lang="en-US" altLang="zh-CN" sz="2000"/>
              <a:t>(policy distillation)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</a:t>
            </a:r>
            <a:r>
              <a:rPr lang="en-US" altLang="zh-CN" sz="2000"/>
              <a:t>3.  </a:t>
            </a:r>
            <a:r>
              <a:rPr lang="zh-CN" altLang="en-US" sz="2000"/>
              <a:t>离轨自适应  </a:t>
            </a:r>
            <a:r>
              <a:rPr lang="en-US" altLang="zh-CN" sz="2000"/>
              <a:t>(duel-clip PPO)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     4.  </a:t>
            </a:r>
            <a:r>
              <a:rPr lang="zh-CN" altLang="en-US" sz="2000"/>
              <a:t>多头值估计 </a:t>
            </a:r>
            <a:r>
              <a:rPr lang="zh-CN" altLang="en-US" sz="2000"/>
              <a:t> </a:t>
            </a:r>
            <a:r>
              <a:rPr lang="en-US" altLang="zh-CN" sz="2000"/>
              <a:t>(multi-head value estimation)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     5.  </a:t>
            </a:r>
            <a:r>
              <a:rPr lang="zh-CN" altLang="en-US" sz="2000"/>
              <a:t>蒙特卡洛树搜索  </a:t>
            </a:r>
            <a:r>
              <a:rPr lang="en-US" altLang="zh-CN" sz="2000"/>
              <a:t>(MCTS)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系统设计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221740"/>
            <a:ext cx="9991725" cy="3657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0425" y="4932680"/>
            <a:ext cx="98367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AI Server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Inference Server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Memory Pool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RL Learner</a:t>
            </a:r>
            <a:endParaRPr lang="en-US" altLang="zh-CN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算法设计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42695"/>
            <a:ext cx="111252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观察和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状态空间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617980"/>
            <a:ext cx="619252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观察和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状态空间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05" y="1185545"/>
            <a:ext cx="4236878" cy="50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" y="1202055"/>
            <a:ext cx="3862588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动作空间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162685"/>
            <a:ext cx="8629650" cy="5467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收益与奖励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189355"/>
            <a:ext cx="10144125" cy="5429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相关论文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9" name="标题 6"/>
          <p:cNvSpPr>
            <a:spLocks noGrp="1"/>
          </p:cNvSpPr>
          <p:nvPr/>
        </p:nvSpPr>
        <p:spPr>
          <a:xfrm>
            <a:off x="860108" y="2530158"/>
            <a:ext cx="7399338" cy="6524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0425" y="1830070"/>
            <a:ext cx="106292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绝悟</a:t>
            </a:r>
            <a:r>
              <a:rPr lang="en-US" altLang="zh-CN"/>
              <a:t>1v1</a:t>
            </a:r>
            <a:r>
              <a:rPr lang="zh-CN" altLang="en-US"/>
              <a:t>：Mastering Complex Control in MOBA Games with Deep Reinforcement Learning  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AAAI2020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绝悟</a:t>
            </a:r>
            <a:r>
              <a:rPr lang="en-US" altLang="zh-CN"/>
              <a:t>5v5</a:t>
            </a:r>
            <a:r>
              <a:rPr lang="zh-CN" altLang="en-US"/>
              <a:t>：Towards Playing Full MOBA Games with Deep Reinforcement Learning  </a:t>
            </a:r>
            <a:r>
              <a:rPr lang="en-US" altLang="zh-CN"/>
              <a:t>(NIPS2020)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GAE</a:t>
            </a:r>
            <a:r>
              <a:rPr lang="zh-CN" altLang="en-US"/>
              <a:t>：High-Dimensional Continuous Control Using Generalized Advantage Estimation  </a:t>
            </a:r>
            <a:r>
              <a:rPr lang="en-US" altLang="zh-CN"/>
              <a:t>(2015)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multi-head value (MHV)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2719070"/>
            <a:ext cx="5943600" cy="714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0425" y="1760855"/>
            <a:ext cx="9836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目的：减小方差，精确处理动作造成的影响 ？</a:t>
            </a:r>
            <a:endParaRPr lang="zh-CN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425" y="364490"/>
            <a:ext cx="8086725" cy="65278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curriculum self-play learning (CSPL)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5118735"/>
            <a:ext cx="8543925" cy="6953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1217295"/>
            <a:ext cx="8896350" cy="2257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0425" y="3651250"/>
            <a:ext cx="98367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阶段</a:t>
            </a:r>
            <a:r>
              <a:rPr lang="en-US" altLang="zh-CN" sz="2000"/>
              <a:t>1</a:t>
            </a:r>
            <a:r>
              <a:rPr lang="zh-CN" altLang="en-US" sz="2000"/>
              <a:t>：训练多个固定阵容 作为 教师模型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阶段</a:t>
            </a:r>
            <a:r>
              <a:rPr lang="en-US" altLang="zh-CN" sz="2000"/>
              <a:t>2</a:t>
            </a:r>
            <a:r>
              <a:rPr lang="zh-CN" altLang="en-US" sz="2000"/>
              <a:t>：多个教师模型合并成学生模型 </a:t>
            </a:r>
            <a:r>
              <a:rPr lang="en-US" altLang="zh-CN" sz="2000"/>
              <a:t>+ </a:t>
            </a:r>
            <a:r>
              <a:rPr lang="zh-CN" altLang="en-US" sz="2000"/>
              <a:t>学生驱动的策略蒸馏 </a:t>
            </a:r>
            <a:r>
              <a:rPr lang="en-US" altLang="zh-CN" sz="2000"/>
              <a:t>(</a:t>
            </a:r>
            <a:r>
              <a:rPr lang="zh-CN" altLang="en-US" sz="2000"/>
              <a:t>监督学习</a:t>
            </a:r>
            <a:r>
              <a:rPr lang="en-US" altLang="zh-CN" sz="2000"/>
              <a:t>)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阶段</a:t>
            </a:r>
            <a:r>
              <a:rPr lang="en-US" altLang="zh-CN" sz="2000"/>
              <a:t>3</a:t>
            </a:r>
            <a:r>
              <a:rPr lang="zh-CN" altLang="en-US" sz="2000"/>
              <a:t>：以学生模型作为初始化参数 随机</a:t>
            </a:r>
            <a:r>
              <a:rPr lang="zh-CN" altLang="en-US" sz="2000"/>
              <a:t>训练阵容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跳阶段条件：</a:t>
            </a:r>
            <a:r>
              <a:rPr lang="en-US" altLang="zh-CN" sz="2000"/>
              <a:t>Elo</a:t>
            </a:r>
            <a:r>
              <a:rPr lang="zh-CN" altLang="en-US" sz="2000"/>
              <a:t>收敛</a:t>
            </a:r>
            <a:endParaRPr lang="zh-CN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Monte-Carlo tree search (MCTS)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0425" y="1278890"/>
            <a:ext cx="9836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为什么不用</a:t>
            </a:r>
            <a:r>
              <a:rPr lang="en-US" altLang="zh-CN" sz="2000"/>
              <a:t>Minimax</a:t>
            </a:r>
            <a:r>
              <a:rPr lang="zh-CN" altLang="en-US" sz="2000"/>
              <a:t>：计算量太大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825625"/>
            <a:ext cx="9648825" cy="3362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0425" y="5187950"/>
            <a:ext cx="9836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值网络：输入当前</a:t>
            </a:r>
            <a:r>
              <a:rPr lang="en-US" altLang="zh-CN" sz="2000"/>
              <a:t>one-hot</a:t>
            </a:r>
            <a:r>
              <a:rPr lang="zh-CN" altLang="en-US" sz="2000"/>
              <a:t>，输出</a:t>
            </a:r>
            <a:r>
              <a:rPr lang="zh-CN" altLang="en-US" sz="2000"/>
              <a:t>分数，用两个</a:t>
            </a:r>
            <a:r>
              <a:rPr lang="en-US" altLang="zh-CN" sz="2000"/>
              <a:t>MCTS</a:t>
            </a:r>
            <a:r>
              <a:rPr lang="zh-CN" altLang="en-US" sz="2000"/>
              <a:t>训练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预测器网络：输入完整</a:t>
            </a:r>
            <a:r>
              <a:rPr lang="en-US" altLang="zh-CN" sz="2000"/>
              <a:t>one-hot</a:t>
            </a:r>
            <a:r>
              <a:rPr lang="zh-CN" altLang="en-US" sz="2000"/>
              <a:t>，输出</a:t>
            </a:r>
            <a:r>
              <a:rPr lang="zh-CN" altLang="en-US" sz="2000"/>
              <a:t>胜率，用</a:t>
            </a:r>
            <a:r>
              <a:rPr lang="en-US" altLang="zh-CN" sz="2000"/>
              <a:t>CSPL</a:t>
            </a:r>
            <a:r>
              <a:rPr lang="zh-CN" altLang="en-US" sz="2000"/>
              <a:t>训练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优点：实际</a:t>
            </a:r>
            <a:r>
              <a:rPr lang="zh-CN" altLang="en-US" sz="2000"/>
              <a:t>上线</a:t>
            </a:r>
            <a:r>
              <a:rPr lang="zh-CN" altLang="en-US" sz="2000"/>
              <a:t>时 省时间 ？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625" y="1113155"/>
            <a:ext cx="195262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实验规模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0425" y="1760855"/>
            <a:ext cx="98367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硬件设备</a:t>
            </a:r>
            <a:r>
              <a:rPr lang="zh-CN" altLang="en-US" sz="2000"/>
              <a:t>：250000 CPU cores  </a:t>
            </a:r>
            <a:r>
              <a:rPr lang="en-US" altLang="zh-CN" sz="2000"/>
              <a:t>+  </a:t>
            </a:r>
            <a:r>
              <a:rPr lang="zh-CN" altLang="en-US" sz="2000"/>
              <a:t>2000 Nvidia V100 GPU cards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网络</a:t>
            </a:r>
            <a:r>
              <a:rPr lang="zh-CN" altLang="en-US" sz="2000"/>
              <a:t>参数：教师模型</a:t>
            </a:r>
            <a:r>
              <a:rPr lang="en-US" altLang="zh-CN" sz="2000"/>
              <a:t>9w </a:t>
            </a:r>
            <a:r>
              <a:rPr lang="zh-CN" altLang="en-US" sz="2000"/>
              <a:t>，学生模型</a:t>
            </a:r>
            <a:r>
              <a:rPr lang="en-US" altLang="zh-CN" sz="2000"/>
              <a:t>17w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PPO</a:t>
            </a:r>
            <a:r>
              <a:rPr lang="zh-CN" altLang="en-US" sz="2000"/>
              <a:t>参数：</a:t>
            </a:r>
            <a:r>
              <a:rPr lang="en-US" altLang="zh-CN" sz="2000"/>
              <a:t>c=3</a:t>
            </a:r>
            <a:r>
              <a:rPr lang="zh-CN" altLang="en-US" sz="2000"/>
              <a:t>， </a:t>
            </a:r>
            <a:r>
              <a:rPr lang="en-US" altLang="zh-CN" sz="2000"/>
              <a:t>ε=0.2</a:t>
            </a:r>
            <a:r>
              <a:rPr lang="zh-CN" altLang="en-US" sz="2000"/>
              <a:t>， </a:t>
            </a:r>
            <a:r>
              <a:rPr lang="en-US" altLang="zh-CN" sz="2000"/>
              <a:t>γ=0.998</a:t>
            </a:r>
            <a:r>
              <a:rPr lang="zh-CN" altLang="en-US" sz="2000"/>
              <a:t>， </a:t>
            </a:r>
            <a:r>
              <a:rPr lang="en-US" altLang="zh-CN" sz="2000"/>
              <a:t>λ=0.95</a:t>
            </a:r>
            <a:r>
              <a:rPr lang="zh-CN" altLang="en-US" sz="2000"/>
              <a:t>， </a:t>
            </a:r>
            <a:r>
              <a:rPr lang="en-US" altLang="zh-CN" sz="2000"/>
              <a:t>learning rate=0.0001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预演：预测器</a:t>
            </a:r>
            <a:r>
              <a:rPr lang="en-US" altLang="zh-CN" sz="2000"/>
              <a:t>3000w</a:t>
            </a:r>
            <a:r>
              <a:rPr lang="zh-CN" altLang="en-US" sz="2000"/>
              <a:t>样本，值网络</a:t>
            </a:r>
            <a:r>
              <a:rPr lang="en-US" altLang="zh-CN" sz="2000"/>
              <a:t>1000w</a:t>
            </a:r>
            <a:r>
              <a:rPr lang="zh-CN" altLang="en-US" sz="2000"/>
              <a:t>样本</a:t>
            </a:r>
            <a:r>
              <a:rPr lang="en-US" altLang="zh-CN" sz="2000"/>
              <a:t>*10heros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动作延迟：</a:t>
            </a:r>
            <a:r>
              <a:rPr lang="en-US" altLang="zh-CN" sz="2000"/>
              <a:t>133ms(</a:t>
            </a:r>
            <a:r>
              <a:rPr lang="zh-CN" altLang="en-US" sz="2000"/>
              <a:t>观察延迟</a:t>
            </a:r>
            <a:r>
              <a:rPr lang="en-US" altLang="zh-CN" sz="2000"/>
              <a:t>) + 60ms(</a:t>
            </a:r>
            <a:r>
              <a:rPr lang="zh-CN" altLang="en-US" sz="2000"/>
              <a:t>反应延迟</a:t>
            </a:r>
            <a:r>
              <a:rPr lang="en-US" altLang="zh-CN" sz="2000"/>
              <a:t>)</a:t>
            </a:r>
            <a:endParaRPr lang="en-US" altLang="zh-CN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实验结果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172210"/>
            <a:ext cx="7764145" cy="3077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4404360"/>
            <a:ext cx="885825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个人分析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0425" y="3756025"/>
            <a:ext cx="3282315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上线后体现出的</a:t>
            </a:r>
            <a:r>
              <a:rPr lang="zh-CN" altLang="en-US"/>
              <a:t>缺点：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     </a:t>
            </a:r>
            <a:r>
              <a:rPr lang="en-US" altLang="zh-CN"/>
              <a:t>1.  </a:t>
            </a:r>
            <a:r>
              <a:rPr lang="zh-CN" altLang="en-US"/>
              <a:t>前期发育大于一切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     </a:t>
            </a:r>
            <a:r>
              <a:rPr lang="en-US" altLang="zh-CN"/>
              <a:t>2.  </a:t>
            </a:r>
            <a:r>
              <a:rPr lang="zh-CN" altLang="en-US"/>
              <a:t>自己生命大于防御塔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     </a:t>
            </a:r>
            <a:r>
              <a:rPr lang="en-US" altLang="zh-CN"/>
              <a:t>3.  </a:t>
            </a:r>
            <a:r>
              <a:rPr lang="zh-CN" altLang="en-US"/>
              <a:t>不做无把握的事</a:t>
            </a: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      4.  </a:t>
            </a:r>
            <a:r>
              <a:rPr lang="zh-CN" altLang="en-US"/>
              <a:t>大小龙</a:t>
            </a:r>
            <a:r>
              <a:rPr lang="en-US" altLang="zh-CN"/>
              <a:t>buff</a:t>
            </a:r>
            <a:r>
              <a:rPr lang="zh-CN" altLang="en-US"/>
              <a:t>收益太高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     </a:t>
            </a:r>
            <a:r>
              <a:rPr lang="en-US" altLang="zh-CN"/>
              <a:t>5.  </a:t>
            </a:r>
            <a:r>
              <a:rPr lang="zh-CN" altLang="en-US"/>
              <a:t>推掉基地的决策有待完善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0425" y="1497965"/>
            <a:ext cx="3510915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上线后体现出的优点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     </a:t>
            </a:r>
            <a:r>
              <a:rPr lang="en-US" altLang="zh-CN"/>
              <a:t>1.  </a:t>
            </a:r>
            <a:r>
              <a:rPr lang="zh-CN" altLang="en-US"/>
              <a:t>团队意识很棒，不贪线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     </a:t>
            </a:r>
            <a:r>
              <a:rPr lang="en-US" altLang="zh-CN"/>
              <a:t>2.  </a:t>
            </a:r>
            <a:r>
              <a:rPr lang="zh-CN" altLang="en-US"/>
              <a:t>精准的伤害计算和控制衔接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     </a:t>
            </a:r>
            <a:r>
              <a:rPr lang="en-US" altLang="zh-CN"/>
              <a:t>3.  </a:t>
            </a:r>
            <a:r>
              <a:rPr lang="zh-CN" altLang="en-US"/>
              <a:t>职业选手般的反应速度</a:t>
            </a: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923280" y="1497965"/>
            <a:ext cx="30035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实验细节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     </a:t>
            </a:r>
            <a:r>
              <a:rPr lang="en-US" altLang="zh-CN"/>
              <a:t>1.  </a:t>
            </a:r>
            <a:r>
              <a:rPr lang="zh-CN" altLang="en-US"/>
              <a:t>固定版本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     </a:t>
            </a:r>
            <a:r>
              <a:rPr lang="en-US" altLang="zh-CN"/>
              <a:t>2.  </a:t>
            </a:r>
            <a:r>
              <a:rPr lang="zh-CN" altLang="en-US"/>
              <a:t>评估标准</a:t>
            </a:r>
            <a:r>
              <a:rPr lang="en-US" altLang="zh-CN"/>
              <a:t>Elo</a:t>
            </a: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      3.  </a:t>
            </a:r>
            <a:r>
              <a:rPr lang="zh-CN" altLang="en-US"/>
              <a:t>未给出</a:t>
            </a:r>
            <a:r>
              <a:rPr lang="zh-CN" altLang="en-US"/>
              <a:t>训练模型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     </a:t>
            </a:r>
            <a:r>
              <a:rPr lang="en-US" altLang="zh-CN"/>
              <a:t>4.  </a:t>
            </a:r>
            <a:r>
              <a:rPr lang="zh-CN" altLang="en-US"/>
              <a:t>未给出探索策略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     </a:t>
            </a:r>
            <a:r>
              <a:rPr lang="en-US" altLang="zh-CN"/>
              <a:t>5.  </a:t>
            </a:r>
            <a:r>
              <a:rPr lang="zh-CN" altLang="en-US"/>
              <a:t>没有设定</a:t>
            </a:r>
            <a:r>
              <a:rPr lang="zh-CN" altLang="en-US"/>
              <a:t>三车道模式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     </a:t>
            </a:r>
            <a:r>
              <a:rPr lang="en-US" altLang="zh-CN"/>
              <a:t>6.  </a:t>
            </a:r>
            <a:r>
              <a:rPr lang="zh-CN" altLang="en-US"/>
              <a:t>没给超参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游戏背景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9" name="标题 6"/>
          <p:cNvSpPr>
            <a:spLocks noGrp="1"/>
          </p:cNvSpPr>
          <p:nvPr/>
        </p:nvSpPr>
        <p:spPr>
          <a:xfrm>
            <a:off x="860108" y="2530158"/>
            <a:ext cx="7399338" cy="6524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234440"/>
            <a:ext cx="6110605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绝悟</a:t>
            </a: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1v1</a:t>
            </a:r>
            <a:endParaRPr lang="en-US" altLang="zh-CN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0425" y="1572260"/>
            <a:ext cx="98367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主要解决：</a:t>
            </a:r>
            <a:r>
              <a:rPr lang="en-US" altLang="zh-CN" sz="2000"/>
              <a:t>MOBA</a:t>
            </a:r>
            <a:r>
              <a:rPr lang="zh-CN" altLang="en-US" sz="2000"/>
              <a:t>游戏中复杂的</a:t>
            </a:r>
            <a:r>
              <a:rPr lang="zh-CN" altLang="en-US" sz="2000"/>
              <a:t>英雄行动</a:t>
            </a:r>
            <a:r>
              <a:rPr lang="zh-CN" altLang="en-US" sz="2000"/>
              <a:t>控制问题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技术要点</a:t>
            </a:r>
            <a:r>
              <a:rPr lang="zh-CN" altLang="en-US" sz="2000"/>
              <a:t>：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</a:t>
            </a:r>
            <a:r>
              <a:rPr lang="en-US" altLang="zh-CN" sz="2000"/>
              <a:t>1.  </a:t>
            </a:r>
            <a:r>
              <a:rPr lang="zh-CN" altLang="en-US" sz="2000"/>
              <a:t>控制依赖解耦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     2.  </a:t>
            </a:r>
            <a:r>
              <a:rPr lang="zh-CN" altLang="en-US" sz="2000"/>
              <a:t>动作掩码 </a:t>
            </a:r>
            <a:r>
              <a:rPr lang="en-US" altLang="zh-CN" sz="2000"/>
              <a:t>(action mask)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</a:t>
            </a:r>
            <a:r>
              <a:rPr lang="en-US" altLang="zh-CN" sz="2000"/>
              <a:t>3.  </a:t>
            </a:r>
            <a:r>
              <a:rPr lang="zh-CN" altLang="en-US" sz="2000"/>
              <a:t>目标注意力机制 </a:t>
            </a:r>
            <a:r>
              <a:rPr lang="en-US" altLang="zh-CN" sz="2000"/>
              <a:t>(target attention)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</a:t>
            </a:r>
            <a:r>
              <a:rPr lang="en-US" altLang="zh-CN" sz="2000"/>
              <a:t>4.  </a:t>
            </a:r>
            <a:r>
              <a:rPr lang="zh-CN" altLang="en-US" sz="2000"/>
              <a:t>离轨自适应 </a:t>
            </a:r>
            <a:r>
              <a:rPr lang="en-US" altLang="zh-CN" sz="2000"/>
              <a:t>(</a:t>
            </a:r>
            <a:r>
              <a:rPr lang="en-US" altLang="zh-CN" sz="2000">
                <a:sym typeface="+mn-ea"/>
              </a:rPr>
              <a:t>duel-clip PPO</a:t>
            </a:r>
            <a:r>
              <a:rPr lang="en-US" altLang="zh-CN" sz="2000"/>
              <a:t>)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     5.  LSTM</a:t>
            </a: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系统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设计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212215"/>
            <a:ext cx="7617460" cy="5035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35390" y="2306320"/>
            <a:ext cx="23520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AI Server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Dispatch Module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Memory Pool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RL learner</a:t>
            </a:r>
            <a:endParaRPr lang="en-US" alt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算法</a:t>
            </a: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设计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14450"/>
            <a:ext cx="11581765" cy="3964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控制依赖解耦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85" y="1238250"/>
            <a:ext cx="3143250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85" y="2144395"/>
            <a:ext cx="3667125" cy="847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5825" y="1463675"/>
            <a:ext cx="67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旧：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5825" y="2383790"/>
            <a:ext cx="67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0425" y="3183890"/>
            <a:ext cx="60325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优点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1.  </a:t>
            </a:r>
            <a:r>
              <a:rPr lang="zh-CN" altLang="en-US"/>
              <a:t>简化</a:t>
            </a:r>
            <a:r>
              <a:rPr lang="en-US" altLang="zh-CN"/>
              <a:t>actor</a:t>
            </a:r>
            <a:r>
              <a:rPr lang="zh-CN" altLang="en-US"/>
              <a:t>结构  </a:t>
            </a:r>
            <a:r>
              <a:rPr lang="en-US" altLang="zh-CN"/>
              <a:t>(</a:t>
            </a:r>
            <a:r>
              <a:rPr lang="zh-CN" altLang="en-US"/>
              <a:t>不需要考虑动作间相互依赖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2.  </a:t>
            </a:r>
            <a:r>
              <a:rPr lang="zh-CN" altLang="en-US"/>
              <a:t>增加探索性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</a:t>
            </a:r>
            <a:endParaRPr lang="zh-CN" altLang="en-US"/>
          </a:p>
          <a:p>
            <a:r>
              <a:rPr lang="zh-CN" altLang="en-US"/>
              <a:t>增加策略训练的复杂性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解决方法：</a:t>
            </a:r>
            <a:endParaRPr lang="zh-CN" altLang="en-US"/>
          </a:p>
          <a:p>
            <a:r>
              <a:rPr lang="zh-CN" altLang="en-US"/>
              <a:t>引入</a:t>
            </a:r>
            <a:r>
              <a:rPr lang="en-US" altLang="zh-CN"/>
              <a:t>action mask</a:t>
            </a:r>
            <a:r>
              <a:rPr lang="zh-CN" altLang="en-US"/>
              <a:t>，如禁行区域，技能冷却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Dual-clip PPO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2335530"/>
            <a:ext cx="6915150" cy="4000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1729740"/>
            <a:ext cx="7867650" cy="5048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0425" y="1258570"/>
            <a:ext cx="603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原因： large-scale  off-policy  的</a:t>
            </a:r>
            <a:r>
              <a:rPr lang="zh-CN" altLang="en-US"/>
              <a:t>训练环境 ？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017270"/>
            <a:ext cx="8405495" cy="9588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60108" y="364173"/>
            <a:ext cx="7399338" cy="6524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TD(λ</a:t>
            </a:r>
            <a:r>
              <a:rPr lang="en-US" altLang="zh-CN" strike="noStrike" noProof="1" smtClean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微软雅黑" panose="020B0503020204020204" charset="-122"/>
                <a:sym typeface="+mn-ea"/>
              </a:rPr>
              <a:t>)</a:t>
            </a:r>
            <a:endParaRPr lang="zh-CN" altLang="en-US" strike="noStrike" noProof="1" smtClean="0">
              <a:ln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322705"/>
            <a:ext cx="8429625" cy="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2956560"/>
            <a:ext cx="3105150" cy="742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340" y="1770380"/>
            <a:ext cx="6067425" cy="2943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25" y="4889500"/>
            <a:ext cx="6372225" cy="1247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1728</Words>
  <Application>WPS 演示</Application>
  <PresentationFormat>宽屏</PresentationFormat>
  <Paragraphs>159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绝悟</vt:lpstr>
      <vt:lpstr>相关论文</vt:lpstr>
      <vt:lpstr>游戏背景</vt:lpstr>
      <vt:lpstr>绝悟1v1</vt:lpstr>
      <vt:lpstr>系统设计</vt:lpstr>
      <vt:lpstr>算法设计</vt:lpstr>
      <vt:lpstr>控制依赖解耦</vt:lpstr>
      <vt:lpstr>Dual-clip PPO</vt:lpstr>
      <vt:lpstr>TD(λ)</vt:lpstr>
      <vt:lpstr>GAE</vt:lpstr>
      <vt:lpstr>奖励设计</vt:lpstr>
      <vt:lpstr>实验结果</vt:lpstr>
      <vt:lpstr>绝悟5v5</vt:lpstr>
      <vt:lpstr>系统设计</vt:lpstr>
      <vt:lpstr>算法设计</vt:lpstr>
      <vt:lpstr>观察和状态空间</vt:lpstr>
      <vt:lpstr>观察和状态空间</vt:lpstr>
      <vt:lpstr>动作空间</vt:lpstr>
      <vt:lpstr>收益与奖励</vt:lpstr>
      <vt:lpstr>multi-head value (MHV)</vt:lpstr>
      <vt:lpstr>curriculum self-play learning (CSPL)</vt:lpstr>
      <vt:lpstr>Monte-Carlo tree search (MCTS)</vt:lpstr>
      <vt:lpstr>实验规模</vt:lpstr>
      <vt:lpstr>实验结果</vt:lpstr>
      <vt:lpstr>个人分析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刘文林</cp:lastModifiedBy>
  <cp:revision>518</cp:revision>
  <dcterms:created xsi:type="dcterms:W3CDTF">2019-11-25T12:13:00Z</dcterms:created>
  <dcterms:modified xsi:type="dcterms:W3CDTF">2020-12-17T05:55:15Z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