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8772" y="1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9DA2261-5137-4B00-99AC-097859A84A45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78712B4-62B7-468D-A97C-E82C92F86A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04800" y="2438400"/>
            <a:ext cx="8305800" cy="2743200"/>
            <a:chOff x="304800" y="2438400"/>
            <a:chExt cx="8305800" cy="2743200"/>
          </a:xfrm>
        </p:grpSpPr>
        <p:sp>
          <p:nvSpPr>
            <p:cNvPr id="4" name="Rectangle 3"/>
            <p:cNvSpPr/>
            <p:nvPr/>
          </p:nvSpPr>
          <p:spPr>
            <a:xfrm>
              <a:off x="304800" y="2438400"/>
              <a:ext cx="8305800" cy="274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952500" y="3181350"/>
              <a:ext cx="2095500" cy="1257300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357377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5000" y="2895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4343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5400" y="2983468"/>
              <a:ext cx="52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5400" y="426180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5400000">
              <a:off x="1305581" y="2790031"/>
              <a:ext cx="266700" cy="240268"/>
            </a:xfrm>
            <a:prstGeom prst="arc">
              <a:avLst>
                <a:gd name="adj1" fmla="val 16200000"/>
                <a:gd name="adj2" fmla="val 141788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9737104">
              <a:off x="1291409" y="4558011"/>
              <a:ext cx="295043" cy="248617"/>
            </a:xfrm>
            <a:prstGeom prst="arc">
              <a:avLst>
                <a:gd name="adj1" fmla="val 16200000"/>
                <a:gd name="adj2" fmla="val 141788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6600" y="2910165"/>
              <a:ext cx="5181600" cy="19547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Prism: </a:t>
              </a:r>
              <a:r>
                <a:rPr lang="en-US" dirty="0" smtClean="0"/>
                <a:t>Is a general prism which can be used as Isosceles Prism, Right angled prism, Rooftop prism by changing the angle and ray path parameters. </a:t>
              </a:r>
            </a:p>
            <a:p>
              <a:pPr algn="ctr"/>
              <a:r>
                <a:rPr lang="en-US" b="1" dirty="0" smtClean="0"/>
                <a:t>Example: </a:t>
              </a:r>
              <a:r>
                <a:rPr lang="el-GR" dirty="0" smtClean="0"/>
                <a:t>θ</a:t>
              </a:r>
              <a:r>
                <a:rPr lang="en-US" dirty="0" smtClean="0"/>
                <a:t>1=90,</a:t>
              </a:r>
              <a:r>
                <a:rPr lang="el-GR" dirty="0" smtClean="0"/>
                <a:t> θ</a:t>
              </a:r>
              <a:r>
                <a:rPr lang="en-US" dirty="0" smtClean="0"/>
                <a:t>2=45 and Ray path = S1-S3-S2 represents a </a:t>
              </a:r>
            </a:p>
            <a:p>
              <a:pPr algn="ctr"/>
              <a:r>
                <a:rPr lang="en-US" dirty="0" smtClean="0"/>
                <a:t>Right angled prism bending light upwards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868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438400"/>
            <a:ext cx="8305800" cy="2743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2910165"/>
            <a:ext cx="5181600" cy="19547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Sequence Of Surface: </a:t>
            </a:r>
            <a:r>
              <a:rPr lang="en-US" dirty="0" smtClean="0"/>
              <a:t>Is a general sequence of surface whose tilt, decenter and aperture parameters are determined by that of the first surface. It can be used to represent a single surface, singlet lens, doublet lens, …</a:t>
            </a:r>
          </a:p>
        </p:txBody>
      </p:sp>
      <p:grpSp>
        <p:nvGrpSpPr>
          <p:cNvPr id="19" name="Group 18"/>
          <p:cNvGrpSpPr/>
          <p:nvPr/>
        </p:nvGrpSpPr>
        <p:grpSpPr>
          <a:xfrm rot="20525297">
            <a:off x="457200" y="3158591"/>
            <a:ext cx="2286000" cy="1105911"/>
            <a:chOff x="457200" y="3158591"/>
            <a:chExt cx="2286000" cy="1105911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7200" y="3710198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914400" y="3158591"/>
              <a:ext cx="1524000" cy="1105911"/>
              <a:chOff x="914400" y="3158591"/>
              <a:chExt cx="1524000" cy="110591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14400" y="366926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S1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371600" y="36576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S2</a:t>
                </a:r>
                <a:endParaRPr lang="en-US" dirty="0"/>
              </a:p>
            </p:txBody>
          </p:sp>
          <p:sp>
            <p:nvSpPr>
              <p:cNvPr id="3" name="Freeform 2"/>
              <p:cNvSpPr/>
              <p:nvPr/>
            </p:nvSpPr>
            <p:spPr>
              <a:xfrm>
                <a:off x="1219200" y="3158591"/>
                <a:ext cx="133661" cy="1103214"/>
              </a:xfrm>
              <a:custGeom>
                <a:avLst/>
                <a:gdLst>
                  <a:gd name="connsiteX0" fmla="*/ 161983 w 186259"/>
                  <a:gd name="connsiteY0" fmla="*/ 0 h 882032"/>
                  <a:gd name="connsiteX1" fmla="*/ 142 w 186259"/>
                  <a:gd name="connsiteY1" fmla="*/ 461246 h 882032"/>
                  <a:gd name="connsiteX2" fmla="*/ 186259 w 186259"/>
                  <a:gd name="connsiteY2" fmla="*/ 882032 h 88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259" h="882032">
                    <a:moveTo>
                      <a:pt x="161983" y="0"/>
                    </a:moveTo>
                    <a:cubicBezTo>
                      <a:pt x="79039" y="157120"/>
                      <a:pt x="-3904" y="314241"/>
                      <a:pt x="142" y="461246"/>
                    </a:cubicBezTo>
                    <a:cubicBezTo>
                      <a:pt x="4188" y="608251"/>
                      <a:pt x="95223" y="745141"/>
                      <a:pt x="186259" y="882032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600200" y="3158591"/>
                <a:ext cx="168753" cy="1103214"/>
              </a:xfrm>
              <a:custGeom>
                <a:avLst/>
                <a:gdLst>
                  <a:gd name="connsiteX0" fmla="*/ 88874 w 275803"/>
                  <a:gd name="connsiteY0" fmla="*/ 0 h 1010061"/>
                  <a:gd name="connsiteX1" fmla="*/ 274991 w 275803"/>
                  <a:gd name="connsiteY1" fmla="*/ 501706 h 1010061"/>
                  <a:gd name="connsiteX2" fmla="*/ 24138 w 275803"/>
                  <a:gd name="connsiteY2" fmla="*/ 962952 h 1010061"/>
                  <a:gd name="connsiteX3" fmla="*/ 24138 w 275803"/>
                  <a:gd name="connsiteY3" fmla="*/ 971044 h 101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803" h="1010061">
                    <a:moveTo>
                      <a:pt x="88874" y="0"/>
                    </a:moveTo>
                    <a:cubicBezTo>
                      <a:pt x="187327" y="170607"/>
                      <a:pt x="285780" y="341214"/>
                      <a:pt x="274991" y="501706"/>
                    </a:cubicBezTo>
                    <a:cubicBezTo>
                      <a:pt x="264202" y="662198"/>
                      <a:pt x="65947" y="884729"/>
                      <a:pt x="24138" y="962952"/>
                    </a:cubicBezTo>
                    <a:cubicBezTo>
                      <a:pt x="-17671" y="1041175"/>
                      <a:pt x="3233" y="1006109"/>
                      <a:pt x="24138" y="971044"/>
                    </a:cubicBezTo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 flipH="1">
                <a:off x="1981200" y="3158591"/>
                <a:ext cx="152400" cy="1103214"/>
              </a:xfrm>
              <a:custGeom>
                <a:avLst/>
                <a:gdLst>
                  <a:gd name="connsiteX0" fmla="*/ 88874 w 275803"/>
                  <a:gd name="connsiteY0" fmla="*/ 0 h 1010061"/>
                  <a:gd name="connsiteX1" fmla="*/ 274991 w 275803"/>
                  <a:gd name="connsiteY1" fmla="*/ 501706 h 1010061"/>
                  <a:gd name="connsiteX2" fmla="*/ 24138 w 275803"/>
                  <a:gd name="connsiteY2" fmla="*/ 962952 h 1010061"/>
                  <a:gd name="connsiteX3" fmla="*/ 24138 w 275803"/>
                  <a:gd name="connsiteY3" fmla="*/ 971044 h 101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803" h="1010061">
                    <a:moveTo>
                      <a:pt x="88874" y="0"/>
                    </a:moveTo>
                    <a:cubicBezTo>
                      <a:pt x="187327" y="170607"/>
                      <a:pt x="285780" y="341214"/>
                      <a:pt x="274991" y="501706"/>
                    </a:cubicBezTo>
                    <a:cubicBezTo>
                      <a:pt x="264202" y="662198"/>
                      <a:pt x="65947" y="884729"/>
                      <a:pt x="24138" y="962952"/>
                    </a:cubicBezTo>
                    <a:cubicBezTo>
                      <a:pt x="-17671" y="1041175"/>
                      <a:pt x="3233" y="1006109"/>
                      <a:pt x="24138" y="971044"/>
                    </a:cubicBezTo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81200" y="36576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S3</a:t>
                </a:r>
                <a:endParaRPr lang="en-US" dirty="0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321614" y="3158591"/>
                <a:ext cx="7620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3" idx="2"/>
              </p:cNvCxnSpPr>
              <p:nvPr/>
            </p:nvCxnSpPr>
            <p:spPr>
              <a:xfrm>
                <a:off x="1352861" y="4261805"/>
                <a:ext cx="780739" cy="269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1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438400"/>
            <a:ext cx="8305800" cy="2743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7388" y="3669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2910165"/>
            <a:ext cx="5181600" cy="19547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Single Surface</a:t>
            </a:r>
            <a:r>
              <a:rPr lang="en-US" b="1" dirty="0" smtClean="0"/>
              <a:t>: </a:t>
            </a:r>
            <a:r>
              <a:rPr lang="en-US" dirty="0" smtClean="0"/>
              <a:t>Is a </a:t>
            </a:r>
            <a:r>
              <a:rPr lang="en-US" dirty="0" smtClean="0"/>
              <a:t>single surface used as component. It can be used as either functional surface or Dummy surface.</a:t>
            </a:r>
            <a:endParaRPr lang="en-US" dirty="0" smtClean="0"/>
          </a:p>
        </p:txBody>
      </p:sp>
      <p:sp>
        <p:nvSpPr>
          <p:cNvPr id="11" name="Freeform 10"/>
          <p:cNvSpPr/>
          <p:nvPr/>
        </p:nvSpPr>
        <p:spPr>
          <a:xfrm>
            <a:off x="1981200" y="3196691"/>
            <a:ext cx="92553" cy="1027014"/>
          </a:xfrm>
          <a:custGeom>
            <a:avLst/>
            <a:gdLst>
              <a:gd name="connsiteX0" fmla="*/ 88874 w 275803"/>
              <a:gd name="connsiteY0" fmla="*/ 0 h 1010061"/>
              <a:gd name="connsiteX1" fmla="*/ 274991 w 275803"/>
              <a:gd name="connsiteY1" fmla="*/ 501706 h 1010061"/>
              <a:gd name="connsiteX2" fmla="*/ 24138 w 275803"/>
              <a:gd name="connsiteY2" fmla="*/ 962952 h 1010061"/>
              <a:gd name="connsiteX3" fmla="*/ 24138 w 275803"/>
              <a:gd name="connsiteY3" fmla="*/ 971044 h 10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803" h="1010061">
                <a:moveTo>
                  <a:pt x="88874" y="0"/>
                </a:moveTo>
                <a:cubicBezTo>
                  <a:pt x="187327" y="170607"/>
                  <a:pt x="285780" y="341214"/>
                  <a:pt x="274991" y="501706"/>
                </a:cubicBezTo>
                <a:cubicBezTo>
                  <a:pt x="264202" y="662198"/>
                  <a:pt x="65947" y="884729"/>
                  <a:pt x="24138" y="962952"/>
                </a:cubicBezTo>
                <a:cubicBezTo>
                  <a:pt x="-17671" y="1041175"/>
                  <a:pt x="3233" y="1006109"/>
                  <a:pt x="24138" y="971044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710198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70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126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Ogaa</dc:creator>
  <cp:lastModifiedBy>Norman Girma Worku</cp:lastModifiedBy>
  <cp:revision>4</cp:revision>
  <dcterms:created xsi:type="dcterms:W3CDTF">2014-09-21T15:53:48Z</dcterms:created>
  <dcterms:modified xsi:type="dcterms:W3CDTF">2014-10-07T14:01:58Z</dcterms:modified>
</cp:coreProperties>
</file>