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3"/>
  </p:notesMasterIdLst>
  <p:handoutMasterIdLst>
    <p:handoutMasterId r:id="rId104"/>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09" r:id="rId97"/>
    <p:sldId id="710" r:id="rId98"/>
    <p:sldId id="614" r:id="rId99"/>
    <p:sldId id="535" r:id="rId100"/>
    <p:sldId id="731" r:id="rId101"/>
    <p:sldId id="259" r:id="rId10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18" autoAdjust="0"/>
    <p:restoredTop sz="88611" autoAdjust="0"/>
  </p:normalViewPr>
  <p:slideViewPr>
    <p:cSldViewPr>
      <p:cViewPr varScale="1">
        <p:scale>
          <a:sx n="88" d="100"/>
          <a:sy n="88" d="100"/>
        </p:scale>
        <p:origin x="504"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2020/8/31</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最初发布时，在设计上有一些缺陷，比如</a:t>
            </a:r>
            <a:r>
              <a:rPr lang="en-US" altLang="zh-CN" sz="1200" b="0" i="0" kern="1200" dirty="0">
                <a:solidFill>
                  <a:schemeClr val="tx1"/>
                </a:solidFill>
                <a:effectLst/>
                <a:latin typeface="Calibri" pitchFamily="34" charset="0"/>
                <a:ea typeface="宋体" pitchFamily="2" charset="-122"/>
                <a:cs typeface="+mn-cs"/>
              </a:rPr>
              <a:t>Unicode</a:t>
            </a:r>
            <a:r>
              <a:rPr lang="zh-CN" altLang="en-US" sz="1200" b="0" i="0" kern="1200" dirty="0">
                <a:solidFill>
                  <a:schemeClr val="tx1"/>
                </a:solidFill>
                <a:effectLst/>
                <a:latin typeface="Calibri" pitchFamily="34" charset="0"/>
                <a:ea typeface="宋体" pitchFamily="2" charset="-122"/>
                <a:cs typeface="+mn-cs"/>
              </a:rPr>
              <a:t>标准晚于</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出现，所以一直以来对</a:t>
            </a:r>
            <a:r>
              <a:rPr lang="en-US" altLang="zh-CN" sz="1200" b="0" i="0" kern="1200" dirty="0">
                <a:solidFill>
                  <a:schemeClr val="tx1"/>
                </a:solidFill>
                <a:effectLst/>
                <a:latin typeface="Calibri" pitchFamily="34" charset="0"/>
                <a:ea typeface="宋体" pitchFamily="2" charset="-122"/>
                <a:cs typeface="+mn-cs"/>
              </a:rPr>
              <a:t>Unicode</a:t>
            </a:r>
            <a:r>
              <a:rPr lang="zh-CN" altLang="en-US" sz="1200" b="0" i="0" kern="1200" dirty="0">
                <a:solidFill>
                  <a:schemeClr val="tx1"/>
                </a:solidFill>
                <a:effectLst/>
                <a:latin typeface="Calibri" pitchFamily="34" charset="0"/>
                <a:ea typeface="宋体" pitchFamily="2" charset="-122"/>
                <a:cs typeface="+mn-cs"/>
              </a:rPr>
              <a:t>的支持并不完全，而</a:t>
            </a:r>
            <a:r>
              <a:rPr lang="en-US" altLang="zh-CN" sz="1200" b="0" i="0" kern="1200" dirty="0">
                <a:solidFill>
                  <a:schemeClr val="tx1"/>
                </a:solidFill>
                <a:effectLst/>
                <a:latin typeface="Calibri" pitchFamily="34" charset="0"/>
                <a:ea typeface="宋体" pitchFamily="2" charset="-122"/>
                <a:cs typeface="+mn-cs"/>
              </a:rPr>
              <a:t>ASCII</a:t>
            </a:r>
            <a:r>
              <a:rPr lang="zh-CN" altLang="en-US" sz="1200" b="0" i="0" kern="1200" dirty="0">
                <a:solidFill>
                  <a:schemeClr val="tx1"/>
                </a:solidFill>
                <a:effectLst/>
                <a:latin typeface="Calibri" pitchFamily="34" charset="0"/>
                <a:ea typeface="宋体" pitchFamily="2" charset="-122"/>
                <a:cs typeface="+mn-cs"/>
              </a:rPr>
              <a:t>编码支持的字符有限。例： 对中文支持不好</a:t>
            </a:r>
            <a:r>
              <a:rPr lang="en-US" altLang="zh-CN" sz="1200" b="0" i="0" kern="1200" dirty="0">
                <a:solidFill>
                  <a:schemeClr val="tx1"/>
                </a:solidFill>
                <a:effectLst/>
                <a:latin typeface="Calibri" pitchFamily="34" charset="0"/>
                <a:ea typeface="宋体" pitchFamily="2" charset="-122"/>
                <a:cs typeface="+mn-cs"/>
              </a:rPr>
              <a:t>Python3</a:t>
            </a:r>
            <a:r>
              <a:rPr lang="zh-CN" altLang="en-US" sz="1200" b="0" i="0" kern="1200" dirty="0">
                <a:solidFill>
                  <a:schemeClr val="tx1"/>
                </a:solidFill>
                <a:effectLst/>
                <a:latin typeface="Calibri" pitchFamily="34" charset="0"/>
                <a:ea typeface="宋体" pitchFamily="2" charset="-122"/>
                <a:cs typeface="+mn-cs"/>
              </a:rPr>
              <a:t>相对</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早期的版本是一个较大的升级，</a:t>
            </a:r>
            <a:r>
              <a:rPr lang="en-US" altLang="zh-CN" sz="1200" b="0" i="0" kern="1200" dirty="0">
                <a:solidFill>
                  <a:schemeClr val="tx1"/>
                </a:solidFill>
                <a:effectLst/>
                <a:latin typeface="Calibri" pitchFamily="34" charset="0"/>
                <a:ea typeface="宋体" pitchFamily="2" charset="-122"/>
                <a:cs typeface="+mn-cs"/>
              </a:rPr>
              <a:t>Py3</a:t>
            </a:r>
            <a:r>
              <a:rPr lang="zh-CN" altLang="en-US" sz="1200" b="0" i="0" kern="1200" dirty="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的程序无法再</a:t>
            </a:r>
            <a:r>
              <a:rPr lang="en-US" altLang="zh-CN" sz="1200" b="0" i="0" kern="1200" dirty="0">
                <a:solidFill>
                  <a:schemeClr val="tx1"/>
                </a:solidFill>
                <a:effectLst/>
                <a:latin typeface="Calibri" pitchFamily="34" charset="0"/>
                <a:ea typeface="宋体" pitchFamily="2" charset="-122"/>
                <a:cs typeface="+mn-cs"/>
              </a:rPr>
              <a:t>Py3</a:t>
            </a:r>
            <a:r>
              <a:rPr lang="zh-CN" altLang="en-US" sz="1200" b="0" i="0" kern="1200" dirty="0">
                <a:solidFill>
                  <a:schemeClr val="tx1"/>
                </a:solidFill>
                <a:effectLst/>
                <a:latin typeface="Calibri" pitchFamily="34" charset="0"/>
                <a:ea typeface="宋体" pitchFamily="2" charset="-122"/>
                <a:cs typeface="+mn-cs"/>
              </a:rPr>
              <a:t>上运行。为了照顾早期的版本，推出过渡版本</a:t>
            </a:r>
            <a:r>
              <a:rPr lang="en-US" altLang="zh-CN" sz="1200" b="0" i="0" kern="1200" dirty="0">
                <a:solidFill>
                  <a:schemeClr val="tx1"/>
                </a:solidFill>
                <a:effectLst/>
                <a:latin typeface="Calibri" pitchFamily="34" charset="0"/>
                <a:ea typeface="宋体" pitchFamily="2" charset="-122"/>
                <a:cs typeface="+mn-cs"/>
              </a:rPr>
              <a:t>2.6——</a:t>
            </a:r>
            <a:r>
              <a:rPr lang="zh-CN" altLang="en-US" sz="1200" b="0" i="0" kern="1200" dirty="0">
                <a:solidFill>
                  <a:schemeClr val="tx1"/>
                </a:solidFill>
                <a:effectLst/>
                <a:latin typeface="Calibri" pitchFamily="34" charset="0"/>
                <a:ea typeface="宋体" pitchFamily="2" charset="-122"/>
                <a:cs typeface="+mn-cs"/>
              </a:rPr>
              <a:t>基本使用了</a:t>
            </a:r>
            <a:r>
              <a:rPr lang="en-US" altLang="zh-CN" sz="1200" b="0" i="0" kern="1200" dirty="0">
                <a:solidFill>
                  <a:schemeClr val="tx1"/>
                </a:solidFill>
                <a:effectLst/>
                <a:latin typeface="Calibri" pitchFamily="34" charset="0"/>
                <a:ea typeface="宋体" pitchFamily="2" charset="-122"/>
                <a:cs typeface="+mn-cs"/>
              </a:rPr>
              <a:t>Python 2.x</a:t>
            </a:r>
            <a:r>
              <a:rPr lang="zh-CN" altLang="en-US" sz="1200" b="0" i="0" kern="1200" dirty="0">
                <a:solidFill>
                  <a:schemeClr val="tx1"/>
                </a:solidFill>
                <a:effectLst/>
                <a:latin typeface="Calibri" pitchFamily="34" charset="0"/>
                <a:ea typeface="宋体" pitchFamily="2" charset="-122"/>
                <a:cs typeface="+mn-cs"/>
              </a:rPr>
              <a:t>的语法和库，同时考虑了向</a:t>
            </a:r>
            <a:r>
              <a:rPr lang="en-US" altLang="zh-CN" sz="1200" b="0" i="0" kern="1200" dirty="0">
                <a:solidFill>
                  <a:schemeClr val="tx1"/>
                </a:solidFill>
                <a:effectLst/>
                <a:latin typeface="Calibri" pitchFamily="34" charset="0"/>
                <a:ea typeface="宋体" pitchFamily="2" charset="-122"/>
                <a:cs typeface="+mn-cs"/>
              </a:rPr>
              <a:t>Python 3.0</a:t>
            </a:r>
            <a:r>
              <a:rPr lang="zh-CN" altLang="en-US" sz="1200" b="0" i="0" kern="1200" dirty="0">
                <a:solidFill>
                  <a:schemeClr val="tx1"/>
                </a:solidFill>
                <a:effectLst/>
                <a:latin typeface="Calibri" pitchFamily="34" charset="0"/>
                <a:ea typeface="宋体" pitchFamily="2" charset="-122"/>
                <a:cs typeface="+mn-cs"/>
              </a:rPr>
              <a:t>的迁移，允许使用部分</a:t>
            </a:r>
            <a:r>
              <a:rPr lang="en-US" altLang="zh-CN" sz="1200" b="0" i="0" kern="1200" dirty="0">
                <a:solidFill>
                  <a:schemeClr val="tx1"/>
                </a:solidFill>
                <a:effectLst/>
                <a:latin typeface="Calibri" pitchFamily="34" charset="0"/>
                <a:ea typeface="宋体" pitchFamily="2" charset="-122"/>
                <a:cs typeface="+mn-cs"/>
              </a:rPr>
              <a:t>Python 3.0</a:t>
            </a:r>
            <a:r>
              <a:rPr lang="zh-CN" altLang="en-US" sz="1200" b="0" i="0" kern="1200" dirty="0">
                <a:solidFill>
                  <a:schemeClr val="tx1"/>
                </a:solidFill>
                <a:effectLst/>
                <a:latin typeface="Calibri" pitchFamily="34" charset="0"/>
                <a:ea typeface="宋体" pitchFamily="2" charset="-122"/>
                <a:cs typeface="+mn-cs"/>
              </a:rPr>
              <a:t>的语法与函数。</a:t>
            </a:r>
            <a:r>
              <a:rPr lang="en-US" altLang="zh-CN" sz="1200" b="0" i="0" kern="1200" dirty="0">
                <a:solidFill>
                  <a:schemeClr val="tx1"/>
                </a:solidFill>
                <a:effectLst/>
                <a:latin typeface="Calibri" pitchFamily="34" charset="0"/>
                <a:ea typeface="宋体" pitchFamily="2" charset="-122"/>
                <a:cs typeface="+mn-cs"/>
              </a:rPr>
              <a:t>2010</a:t>
            </a:r>
            <a:r>
              <a:rPr lang="zh-CN" altLang="en-US" sz="1200" b="0" i="0" kern="1200" dirty="0">
                <a:solidFill>
                  <a:schemeClr val="tx1"/>
                </a:solidFill>
                <a:effectLst/>
                <a:latin typeface="Calibri" pitchFamily="34" charset="0"/>
                <a:ea typeface="宋体" pitchFamily="2" charset="-122"/>
                <a:cs typeface="+mn-cs"/>
              </a:rPr>
              <a:t>年继续推出了兼容版本</a:t>
            </a:r>
            <a:r>
              <a:rPr lang="en-US" altLang="zh-CN" sz="1200" b="0" i="0" kern="1200" dirty="0">
                <a:solidFill>
                  <a:schemeClr val="tx1"/>
                </a:solidFill>
                <a:effectLst/>
                <a:latin typeface="Calibri" pitchFamily="34" charset="0"/>
                <a:ea typeface="宋体" pitchFamily="2" charset="-122"/>
                <a:cs typeface="+mn-cs"/>
              </a:rPr>
              <a:t>2.7</a:t>
            </a:r>
            <a:r>
              <a:rPr lang="zh-CN" altLang="en-US" sz="1200" b="0" i="0" kern="1200" dirty="0">
                <a:solidFill>
                  <a:schemeClr val="tx1"/>
                </a:solidFill>
                <a:effectLst/>
                <a:latin typeface="Calibri" pitchFamily="34" charset="0"/>
                <a:ea typeface="宋体" pitchFamily="2" charset="-122"/>
                <a:cs typeface="+mn-cs"/>
              </a:rPr>
              <a:t>，大量</a:t>
            </a:r>
            <a:r>
              <a:rPr lang="en-US" altLang="zh-CN" sz="1200" b="0" i="0" kern="1200" dirty="0">
                <a:solidFill>
                  <a:schemeClr val="tx1"/>
                </a:solidFill>
                <a:effectLst/>
                <a:latin typeface="Calibri" pitchFamily="34" charset="0"/>
                <a:ea typeface="宋体" pitchFamily="2" charset="-122"/>
                <a:cs typeface="+mn-cs"/>
              </a:rPr>
              <a:t>Python3</a:t>
            </a:r>
            <a:r>
              <a:rPr lang="zh-CN" altLang="en-US" sz="1200" b="0" i="0" kern="1200" dirty="0">
                <a:solidFill>
                  <a:schemeClr val="tx1"/>
                </a:solidFill>
                <a:effectLst/>
                <a:latin typeface="Calibri" pitchFamily="34" charset="0"/>
                <a:ea typeface="宋体" pitchFamily="2" charset="-122"/>
                <a:cs typeface="+mn-cs"/>
              </a:rPr>
              <a:t>的特性被反向迁移到了</a:t>
            </a:r>
            <a:r>
              <a:rPr lang="en-US" altLang="zh-CN" sz="1200" b="0" i="0" kern="1200" dirty="0">
                <a:solidFill>
                  <a:schemeClr val="tx1"/>
                </a:solidFill>
                <a:effectLst/>
                <a:latin typeface="Calibri" pitchFamily="34" charset="0"/>
                <a:ea typeface="宋体" pitchFamily="2" charset="-122"/>
                <a:cs typeface="+mn-cs"/>
              </a:rPr>
              <a:t>Python2.7</a:t>
            </a:r>
            <a:r>
              <a:rPr lang="zh-CN" altLang="en-US" sz="1200" b="0" i="0" kern="1200" dirty="0">
                <a:solidFill>
                  <a:schemeClr val="tx1"/>
                </a:solidFill>
                <a:effectLst/>
                <a:latin typeface="Calibri" pitchFamily="34" charset="0"/>
                <a:ea typeface="宋体" pitchFamily="2" charset="-122"/>
                <a:cs typeface="+mn-cs"/>
              </a:rPr>
              <a:t>，</a:t>
            </a:r>
            <a:r>
              <a:rPr lang="en-US" altLang="zh-CN" sz="1200" b="0" i="0" kern="1200" dirty="0">
                <a:solidFill>
                  <a:schemeClr val="tx1"/>
                </a:solidFill>
                <a:effectLst/>
                <a:latin typeface="Calibri" pitchFamily="34" charset="0"/>
                <a:ea typeface="宋体" pitchFamily="2" charset="-122"/>
                <a:cs typeface="+mn-cs"/>
              </a:rPr>
              <a:t>2.7</a:t>
            </a:r>
            <a:r>
              <a:rPr lang="zh-CN" altLang="en-US" sz="1200" b="0" i="0" kern="1200" dirty="0">
                <a:solidFill>
                  <a:schemeClr val="tx1"/>
                </a:solidFill>
                <a:effectLst/>
                <a:latin typeface="Calibri" pitchFamily="34" charset="0"/>
                <a:ea typeface="宋体" pitchFamily="2" charset="-122"/>
                <a:cs typeface="+mn-cs"/>
              </a:rPr>
              <a:t>比</a:t>
            </a:r>
            <a:r>
              <a:rPr lang="en-US" altLang="zh-CN" sz="1200" b="0" i="0" kern="1200" dirty="0">
                <a:solidFill>
                  <a:schemeClr val="tx1"/>
                </a:solidFill>
                <a:effectLst/>
                <a:latin typeface="Calibri" pitchFamily="34" charset="0"/>
                <a:ea typeface="宋体" pitchFamily="2" charset="-122"/>
                <a:cs typeface="+mn-cs"/>
              </a:rPr>
              <a:t>2.6</a:t>
            </a:r>
            <a:r>
              <a:rPr lang="zh-CN" altLang="en-US" sz="1200" b="0" i="0" kern="1200" dirty="0">
                <a:solidFill>
                  <a:schemeClr val="tx1"/>
                </a:solidFill>
                <a:effectLst/>
                <a:latin typeface="Calibri" pitchFamily="34" charset="0"/>
                <a:ea typeface="宋体" pitchFamily="2" charset="-122"/>
                <a:cs typeface="+mn-cs"/>
              </a:rPr>
              <a:t>进步非常多，同时拥有大量</a:t>
            </a:r>
            <a:r>
              <a:rPr lang="en-US" altLang="zh-CN" sz="1200" b="0" i="0" kern="1200" dirty="0">
                <a:solidFill>
                  <a:schemeClr val="tx1"/>
                </a:solidFill>
                <a:effectLst/>
                <a:latin typeface="Calibri" pitchFamily="34" charset="0"/>
                <a:ea typeface="宋体" pitchFamily="2" charset="-122"/>
                <a:cs typeface="+mn-cs"/>
              </a:rPr>
              <a:t>3</a:t>
            </a:r>
            <a:r>
              <a:rPr lang="zh-CN" altLang="en-US" sz="1200" b="0" i="0" kern="1200" dirty="0">
                <a:solidFill>
                  <a:schemeClr val="tx1"/>
                </a:solidFill>
                <a:effectLst/>
                <a:latin typeface="Calibri" pitchFamily="34" charset="0"/>
                <a:ea typeface="宋体" pitchFamily="2" charset="-122"/>
                <a:cs typeface="+mn-cs"/>
              </a:rPr>
              <a:t>中的特性和库，并且照顾了原有的</a:t>
            </a:r>
            <a:r>
              <a:rPr lang="en-US" altLang="zh-CN" sz="1200" b="0" i="0" kern="1200" dirty="0">
                <a:solidFill>
                  <a:schemeClr val="tx1"/>
                </a:solidFill>
                <a:effectLst/>
                <a:latin typeface="Calibri" pitchFamily="34" charset="0"/>
                <a:ea typeface="宋体" pitchFamily="2" charset="-122"/>
                <a:cs typeface="+mn-cs"/>
              </a:rPr>
              <a:t>Python</a:t>
            </a:r>
            <a:r>
              <a:rPr lang="zh-CN" altLang="en-US" sz="1200" b="0" i="0" kern="1200" dirty="0">
                <a:solidFill>
                  <a:schemeClr val="tx1"/>
                </a:solidFill>
                <a:effectLst/>
                <a:latin typeface="Calibri" pitchFamily="34" charset="0"/>
                <a:ea typeface="宋体" pitchFamily="2" charset="-122"/>
                <a:cs typeface="+mn-cs"/>
              </a:rPr>
              <a:t>开发人群。</a:t>
            </a: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96</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97</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是嵌入式开发和系统级开发的利器。操作系统、驱动程序、各种游戏大都是他们的开发的</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marL="0" indent="0" eaLnBrk="1">
              <a:lnSpc>
                <a:spcPct val="120000"/>
              </a:lnSpc>
              <a:spcBef>
                <a:spcPts val="600"/>
              </a:spcBef>
              <a:buNone/>
            </a:pP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   … …</a:t>
            </a:r>
          </a:p>
          <a:p>
            <a:pPr eaLnBrk="1">
              <a:lnSpc>
                <a:spcPct val="120000"/>
              </a:lnSpc>
              <a:spcBef>
                <a:spcPts val="600"/>
              </a:spcBef>
            </a:pP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sp>
        <p:nvSpPr>
          <p:cNvPr id="4" name="矩形 3"/>
          <p:cNvSpPr/>
          <p:nvPr/>
        </p:nvSpPr>
        <p:spPr>
          <a:xfrm>
            <a:off x="2046784" y="6309320"/>
            <a:ext cx="3685689" cy="369332"/>
          </a:xfrm>
          <a:prstGeom prst="rect">
            <a:avLst/>
          </a:prstGeom>
        </p:spPr>
        <p:txBody>
          <a:bodyPr wrap="none">
            <a:spAutoFit/>
          </a:bodyPr>
          <a:lstStyle/>
          <a:p>
            <a:r>
              <a:rPr lang="zh-CN" altLang="en-US" dirty="0">
                <a:solidFill>
                  <a:schemeClr val="tx1">
                    <a:lumMod val="65000"/>
                    <a:lumOff val="35000"/>
                  </a:schemeClr>
                </a:solidFill>
              </a:rPr>
              <a:t>https://www.tiobe.com/tiobe-index/</a:t>
            </a:r>
          </a:p>
        </p:txBody>
      </p:sp>
      <p:pic>
        <p:nvPicPr>
          <p:cNvPr id="2" name="图片 1">
            <a:extLst>
              <a:ext uri="{FF2B5EF4-FFF2-40B4-BE49-F238E27FC236}">
                <a16:creationId xmlns:a16="http://schemas.microsoft.com/office/drawing/2014/main" id="{38CFC093-C098-4B25-A903-9655FD60AD14}"/>
              </a:ext>
            </a:extLst>
          </p:cNvPr>
          <p:cNvPicPr>
            <a:picLocks noChangeAspect="1"/>
          </p:cNvPicPr>
          <p:nvPr/>
        </p:nvPicPr>
        <p:blipFill>
          <a:blip r:embed="rId3"/>
          <a:stretch>
            <a:fillRect/>
          </a:stretch>
        </p:blipFill>
        <p:spPr>
          <a:xfrm>
            <a:off x="47328" y="1074271"/>
            <a:ext cx="7420476" cy="4803001"/>
          </a:xfrm>
          <a:prstGeom prst="rect">
            <a:avLst/>
          </a:prstGeom>
          <a:ln w="28575">
            <a:solidFill>
              <a:schemeClr val="tx1"/>
            </a:solidFill>
          </a:ln>
        </p:spPr>
      </p:pic>
      <p:pic>
        <p:nvPicPr>
          <p:cNvPr id="5" name="图片 4">
            <a:extLst>
              <a:ext uri="{FF2B5EF4-FFF2-40B4-BE49-F238E27FC236}">
                <a16:creationId xmlns:a16="http://schemas.microsoft.com/office/drawing/2014/main" id="{517F6B26-5E7E-448C-B5B2-13646BDFAEC0}"/>
              </a:ext>
            </a:extLst>
          </p:cNvPr>
          <p:cNvPicPr>
            <a:picLocks noChangeAspect="1"/>
          </p:cNvPicPr>
          <p:nvPr/>
        </p:nvPicPr>
        <p:blipFill>
          <a:blip r:embed="rId4"/>
          <a:stretch>
            <a:fillRect/>
          </a:stretch>
        </p:blipFill>
        <p:spPr>
          <a:xfrm>
            <a:off x="4439816" y="1412776"/>
            <a:ext cx="7575939" cy="4826248"/>
          </a:xfrm>
          <a:prstGeom prst="rect">
            <a:avLst/>
          </a:prstGeom>
          <a:ln w="28575">
            <a:solidFill>
              <a:schemeClr val="tx1"/>
            </a:solidFill>
          </a:ln>
        </p:spPr>
      </p:pic>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5618" y="2222965"/>
              <a:ext cx="3444875" cy="3445200"/>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dirty="0">
                <a:solidFill>
                  <a:schemeClr val="tx1">
                    <a:lumMod val="85000"/>
                    <a:lumOff val="15000"/>
                  </a:schemeClr>
                </a:solidFill>
                <a:latin typeface="Consolas" panose="020B0609020204030204" pitchFamily="49" charset="0"/>
                <a:ea typeface="微软雅黑" panose="020B0503020204020204" pitchFamily="34" charset="-122"/>
              </a:rPr>
              <a:t>Python 3.8 2019/12</a:t>
            </a:r>
            <a:endParaRPr lang="zh-CN" altLang="en-US" sz="2800" kern="0" dirty="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4F3449A-9C88-40AC-AA4D-DD2CA125B1B3}"/>
              </a:ext>
            </a:extLst>
          </p:cNvPr>
          <p:cNvPicPr>
            <a:picLocks noChangeAspect="1"/>
          </p:cNvPicPr>
          <p:nvPr/>
        </p:nvPicPr>
        <p:blipFill>
          <a:blip r:embed="rId3"/>
          <a:stretch>
            <a:fillRect/>
          </a:stretch>
        </p:blipFill>
        <p:spPr>
          <a:xfrm>
            <a:off x="2430284" y="3188024"/>
            <a:ext cx="6674193" cy="3441877"/>
          </a:xfrm>
          <a:prstGeom prst="rect">
            <a:avLst/>
          </a:prstGeom>
        </p:spPr>
      </p:pic>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sp>
        <p:nvSpPr>
          <p:cNvPr id="5" name="矩形 4"/>
          <p:cNvSpPr/>
          <p:nvPr/>
        </p:nvSpPr>
        <p:spPr>
          <a:xfrm>
            <a:off x="2444798" y="3205719"/>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numpy</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import</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matplotlib.pyplot</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as</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plt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x = </a:t>
                      </a:r>
                      <a:r>
                        <a:rPr lang="en-US" altLang="zh-CN" sz="2400" dirty="0" err="1">
                          <a:solidFill>
                            <a:srgbClr val="000000"/>
                          </a:solidFill>
                          <a:latin typeface="Consolas" panose="020B0609020204030204" pitchFamily="49" charset="0"/>
                        </a:rPr>
                        <a:t>np.arange</a:t>
                      </a:r>
                      <a:r>
                        <a:rPr lang="en-US" altLang="zh-CN" sz="2400" dirty="0">
                          <a:solidFill>
                            <a:srgbClr val="000000"/>
                          </a:solidFill>
                          <a:latin typeface="Consolas" panose="020B0609020204030204" pitchFamily="49" charset="0"/>
                        </a:rPr>
                        <a:t>(-</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np.pi</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0.01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y = </a:t>
                      </a:r>
                      <a:r>
                        <a:rPr lang="en-US" altLang="zh-CN" sz="2400" dirty="0" err="1">
                          <a:solidFill>
                            <a:srgbClr val="000000"/>
                          </a:solidFill>
                          <a:latin typeface="Consolas" panose="020B0609020204030204" pitchFamily="49" charset="0"/>
                        </a:rPr>
                        <a:t>np.sin</a:t>
                      </a:r>
                      <a:r>
                        <a:rPr lang="en-US" altLang="zh-CN" sz="2400" dirty="0">
                          <a:solidFill>
                            <a:srgbClr val="000000"/>
                          </a:solidFill>
                          <a:latin typeface="Consolas" panose="020B0609020204030204" pitchFamily="49" charset="0"/>
                        </a:rPr>
                        <a:t>(x)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plt.plot</a:t>
                      </a:r>
                      <a:r>
                        <a:rPr lang="en-US" altLang="zh-CN" sz="2400" dirty="0">
                          <a:solidFill>
                            <a:srgbClr val="000000"/>
                          </a:solidFill>
                          <a:latin typeface="Consolas" panose="020B0609020204030204" pitchFamily="49" charset="0"/>
                        </a:rPr>
                        <a:t>(x, y, </a:t>
                      </a:r>
                      <a:r>
                        <a:rPr lang="en-US" altLang="zh-CN" sz="2400" dirty="0">
                          <a:solidFill>
                            <a:srgbClr val="718C00"/>
                          </a:solidFill>
                          <a:latin typeface="Consolas" panose="020B0609020204030204" pitchFamily="49" charset="0"/>
                        </a:rPr>
                        <a:t>'g'</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dirty="0" err="1">
                          <a:solidFill>
                            <a:srgbClr val="000000"/>
                          </a:solidFill>
                          <a:latin typeface="Consolas" panose="020B0609020204030204" pitchFamily="49" charset="0"/>
                        </a:rPr>
                        <a:t>plt.show</a:t>
                      </a:r>
                      <a:r>
                        <a:rPr lang="en-US" altLang="zh-CN" sz="2400" dirty="0">
                          <a:solidFill>
                            <a:srgbClr val="000000"/>
                          </a:solidFill>
                          <a:latin typeface="Consolas" panose="020B0609020204030204" pitchFamily="49" charset="0"/>
                        </a:rPr>
                        <a:t>()</a:t>
                      </a:r>
                      <a:endParaRPr lang="zh-CN" altLang="en-US" sz="2400"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0" name="表格 9">
            <a:extLst>
              <a:ext uri="{FF2B5EF4-FFF2-40B4-BE49-F238E27FC236}">
                <a16:creationId xmlns:a16="http://schemas.microsoft.com/office/drawing/2014/main" id="{8C507D5C-4907-43F8-920E-30C0EF7ED402}"/>
              </a:ext>
            </a:extLst>
          </p:cNvPr>
          <p:cNvGraphicFramePr>
            <a:graphicFrameLocks noGrp="1"/>
          </p:cNvGraphicFramePr>
          <p:nvPr>
            <p:extLst>
              <p:ext uri="{D42A27DB-BD31-4B8C-83A1-F6EECF244321}">
                <p14:modId xmlns:p14="http://schemas.microsoft.com/office/powerpoint/2010/main" val="354896599"/>
              </p:ext>
            </p:extLst>
          </p:nvPr>
        </p:nvGraphicFramePr>
        <p:xfrm>
          <a:off x="7608168" y="2891994"/>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44098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i = i + </a:t>
                      </a:r>
                      <a:r>
                        <a:rPr lang="nn-NO" altLang="zh-CN" sz="2400" dirty="0">
                          <a:solidFill>
                            <a:srgbClr val="F5871F"/>
                          </a:solidFill>
                          <a:latin typeface="Consolas" panose="020B0609020204030204" pitchFamily="49" charset="0"/>
                        </a:rPr>
                        <a:t>1</a:t>
                      </a:r>
                      <a:r>
                        <a:rPr lang="pt-BR"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L1 =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L2 =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78152212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rgbClr val="C00000"/>
                          </a:solidFill>
                          <a:latin typeface="微软雅黑" panose="020B0503020204020204" pitchFamily="34" charset="-122"/>
                          <a:ea typeface="微软雅黑" panose="020B0503020204020204" pitchFamily="34" charset="-122"/>
                        </a:rPr>
                        <a:t>将一个数据添加到列表</a:t>
                      </a:r>
                      <a:r>
                        <a:rPr lang="en-US" altLang="zh-CN" sz="2400">
                          <a:solidFill>
                            <a:srgbClr val="C00000"/>
                          </a:solidFill>
                          <a:latin typeface="微软雅黑" panose="020B0503020204020204" pitchFamily="34" charset="-122"/>
                          <a:ea typeface="微软雅黑" panose="020B0503020204020204" pitchFamily="34" charset="-122"/>
                        </a:rPr>
                        <a:t>s</a:t>
                      </a:r>
                      <a:r>
                        <a:rPr lang="zh-CN" altLang="en-US" sz="240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fun1</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"fun1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fun2</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start"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"fun2 end"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fun3</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"fun3"</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fun1()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1308775262"/>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import</a:t>
                      </a:r>
                      <a:r>
                        <a:rPr lang="en-US" altLang="zh-CN" sz="2000" dirty="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def</a:t>
                      </a:r>
                      <a:r>
                        <a:rPr lang="en-US" altLang="zh-CN" sz="2000" dirty="0">
                          <a:solidFill>
                            <a:srgbClr val="000000"/>
                          </a:solidFill>
                          <a:latin typeface="Consolas" panose="020B0609020204030204" pitchFamily="49" charset="0"/>
                        </a:rPr>
                        <a:t> </a:t>
                      </a:r>
                      <a:r>
                        <a:rPr lang="en-US" altLang="zh-CN" sz="2000" dirty="0" err="1">
                          <a:solidFill>
                            <a:srgbClr val="4271AE"/>
                          </a:solidFill>
                          <a:latin typeface="Consolas" panose="020B0609020204030204" pitchFamily="49" charset="0"/>
                        </a:rPr>
                        <a:t>caishu</a:t>
                      </a:r>
                      <a:r>
                        <a:rPr lang="en-US" altLang="zh-CN" sz="2000" dirty="0">
                          <a:solidFill>
                            <a:srgbClr val="F5871F"/>
                          </a:solidFill>
                          <a:latin typeface="Consolas" panose="020B0609020204030204" pitchFamily="49" charset="0"/>
                        </a:rPr>
                        <a:t>()</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random.randint</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while</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&lt; </a:t>
                      </a:r>
                      <a:r>
                        <a:rPr lang="en-US" altLang="zh-CN" sz="2000" dirty="0">
                          <a:solidFill>
                            <a:srgbClr val="F5871F"/>
                          </a:solidFill>
                          <a:latin typeface="Consolas" panose="020B0609020204030204" pitchFamily="49" charset="0"/>
                        </a:rPr>
                        <a:t>5</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 int(input(</a:t>
                      </a:r>
                      <a:r>
                        <a:rPr lang="en-US" altLang="zh-CN" sz="2000" dirty="0">
                          <a:solidFill>
                            <a:srgbClr val="718C00"/>
                          </a:solidFill>
                          <a:latin typeface="Consolas" panose="020B0609020204030204" pitchFamily="49" charset="0"/>
                        </a:rPr>
                        <a:t>"enter:"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if</a:t>
                      </a: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"good guess!"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break</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8959A8"/>
                          </a:solidFill>
                          <a:latin typeface="Consolas" panose="020B0609020204030204" pitchFamily="49" charset="0"/>
                        </a:rPr>
                        <a:t>elif</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&gt;key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&lt;key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"game over"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"The key is:"</a:t>
                      </a:r>
                      <a:r>
                        <a:rPr lang="en-US" altLang="zh-CN" sz="2000" dirty="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0000"/>
                          </a:solidFill>
                          <a:latin typeface="Consolas" panose="020B0609020204030204" pitchFamily="49" charset="0"/>
                        </a:rPr>
                        <a:t>caishu</a:t>
                      </a:r>
                      <a:r>
                        <a:rPr lang="en-US" altLang="zh-CN" sz="2000" dirty="0">
                          <a:solidFill>
                            <a:srgbClr val="000000"/>
                          </a:solidFill>
                          <a:latin typeface="Consolas" panose="020B0609020204030204" pitchFamily="49" charset="0"/>
                        </a:rPr>
                        <a:t>()</a:t>
                      </a:r>
                      <a:endParaRPr lang="zh-CN" alt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8354</TotalTime>
  <Words>5904</Words>
  <Application>Microsoft Office PowerPoint</Application>
  <PresentationFormat>宽屏</PresentationFormat>
  <Paragraphs>1067</Paragraphs>
  <Slides>101</Slides>
  <Notes>65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101</vt:i4>
      </vt:variant>
    </vt:vector>
  </HeadingPairs>
  <TitlesOfParts>
    <vt:vector size="108" baseType="lpstr">
      <vt:lpstr>黑体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Microsoft</cp:lastModifiedBy>
  <cp:revision>773</cp:revision>
  <dcterms:created xsi:type="dcterms:W3CDTF">2007-10-21T01:27:31Z</dcterms:created>
  <dcterms:modified xsi:type="dcterms:W3CDTF">2020-08-31T01:37:08Z</dcterms:modified>
  <cp:category/>
</cp:coreProperties>
</file>