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0"/>
  </p:notesMasterIdLst>
  <p:handoutMasterIdLst>
    <p:handoutMasterId r:id="rId21"/>
  </p:handoutMasterIdLst>
  <p:sldIdLst>
    <p:sldId id="256" r:id="rId2"/>
    <p:sldId id="552" r:id="rId3"/>
    <p:sldId id="553" r:id="rId4"/>
    <p:sldId id="554" r:id="rId5"/>
    <p:sldId id="555" r:id="rId6"/>
    <p:sldId id="556" r:id="rId7"/>
    <p:sldId id="557" r:id="rId8"/>
    <p:sldId id="558" r:id="rId9"/>
    <p:sldId id="559" r:id="rId10"/>
    <p:sldId id="560" r:id="rId11"/>
    <p:sldId id="561" r:id="rId12"/>
    <p:sldId id="562" r:id="rId13"/>
    <p:sldId id="563" r:id="rId14"/>
    <p:sldId id="564" r:id="rId15"/>
    <p:sldId id="565" r:id="rId16"/>
    <p:sldId id="566" r:id="rId17"/>
    <p:sldId id="571" r:id="rId18"/>
    <p:sldId id="549" r:id="rId1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4712" autoAdjust="0"/>
  </p:normalViewPr>
  <p:slideViewPr>
    <p:cSldViewPr>
      <p:cViewPr varScale="1">
        <p:scale>
          <a:sx n="79" d="100"/>
          <a:sy n="79" d="100"/>
        </p:scale>
        <p:origin x="126" y="138"/>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5%9B%BE%E7%81%B5%E5%A5%96/324645"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9365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92656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ACM (Association for Computing Machinery ) </a:t>
            </a:r>
            <a:r>
              <a:rPr lang="zh-CN" altLang="en-US" sz="1200" b="0" i="0" kern="1200" dirty="0" smtClean="0">
                <a:solidFill>
                  <a:schemeClr val="tx1"/>
                </a:solidFill>
                <a:effectLst/>
                <a:latin typeface="Arial" charset="0"/>
                <a:ea typeface="宋体" pitchFamily="2" charset="-122"/>
                <a:cs typeface="+mn-cs"/>
              </a:rPr>
              <a:t>中文：国际计算机学会。</a:t>
            </a:r>
            <a:r>
              <a:rPr lang="en-US" altLang="zh-CN" sz="1200" b="0" i="0" kern="1200" dirty="0" smtClean="0">
                <a:solidFill>
                  <a:schemeClr val="tx1"/>
                </a:solidFill>
                <a:effectLst/>
                <a:latin typeface="Arial" charset="0"/>
                <a:ea typeface="宋体" pitchFamily="2" charset="-122"/>
                <a:cs typeface="+mn-cs"/>
              </a:rPr>
              <a:t>ACM</a:t>
            </a:r>
            <a:r>
              <a:rPr lang="zh-CN" altLang="en-US" sz="1200" b="0" i="0" kern="1200" dirty="0" smtClean="0">
                <a:solidFill>
                  <a:schemeClr val="tx1"/>
                </a:solidFill>
                <a:effectLst/>
                <a:latin typeface="Arial" charset="0"/>
                <a:ea typeface="宋体" pitchFamily="2" charset="-122"/>
                <a:cs typeface="+mn-cs"/>
              </a:rPr>
              <a:t>是一个世界性的计算机从业员专业组织，创立于</a:t>
            </a:r>
            <a:r>
              <a:rPr lang="en-US" altLang="zh-CN" sz="1200" b="0" i="0" kern="1200" dirty="0" smtClean="0">
                <a:solidFill>
                  <a:schemeClr val="tx1"/>
                </a:solidFill>
                <a:effectLst/>
                <a:latin typeface="Arial" charset="0"/>
                <a:ea typeface="宋体" pitchFamily="2" charset="-122"/>
                <a:cs typeface="+mn-cs"/>
              </a:rPr>
              <a:t>1947</a:t>
            </a:r>
            <a:r>
              <a:rPr lang="zh-CN" altLang="en-US" sz="1200" b="0" i="0" kern="1200" dirty="0" smtClean="0">
                <a:solidFill>
                  <a:schemeClr val="tx1"/>
                </a:solidFill>
                <a:effectLst/>
                <a:latin typeface="Arial" charset="0"/>
                <a:ea typeface="宋体" pitchFamily="2" charset="-122"/>
                <a:cs typeface="+mn-cs"/>
              </a:rPr>
              <a:t>年，是世界上第一个科学性及教育性计算机学会，目前在全世界</a:t>
            </a:r>
            <a:r>
              <a:rPr lang="en-US" altLang="zh-CN" sz="1200" b="0" i="0" kern="1200" dirty="0" smtClean="0">
                <a:solidFill>
                  <a:schemeClr val="tx1"/>
                </a:solidFill>
                <a:effectLst/>
                <a:latin typeface="Arial" charset="0"/>
                <a:ea typeface="宋体" pitchFamily="2" charset="-122"/>
                <a:cs typeface="+mn-cs"/>
              </a:rPr>
              <a:t>130</a:t>
            </a:r>
            <a:r>
              <a:rPr lang="zh-CN" altLang="en-US" sz="1200" b="0" i="0" kern="1200" dirty="0" smtClean="0">
                <a:solidFill>
                  <a:schemeClr val="tx1"/>
                </a:solidFill>
                <a:effectLst/>
                <a:latin typeface="Arial" charset="0"/>
                <a:ea typeface="宋体" pitchFamily="2" charset="-122"/>
                <a:cs typeface="+mn-cs"/>
              </a:rPr>
              <a:t>多个国家和地区拥有超过</a:t>
            </a:r>
            <a:r>
              <a:rPr lang="en-US" altLang="zh-CN" sz="1200" b="0" i="0" kern="1200" dirty="0" smtClean="0">
                <a:solidFill>
                  <a:schemeClr val="tx1"/>
                </a:solidFill>
                <a:effectLst/>
                <a:latin typeface="Arial" charset="0"/>
                <a:ea typeface="宋体" pitchFamily="2" charset="-122"/>
                <a:cs typeface="+mn-cs"/>
              </a:rPr>
              <a:t>10</a:t>
            </a:r>
            <a:r>
              <a:rPr lang="zh-CN" altLang="en-US" sz="1200" b="0" i="0" kern="1200" dirty="0" smtClean="0">
                <a:solidFill>
                  <a:schemeClr val="tx1"/>
                </a:solidFill>
                <a:effectLst/>
                <a:latin typeface="Arial" charset="0"/>
                <a:ea typeface="宋体" pitchFamily="2" charset="-122"/>
                <a:cs typeface="+mn-cs"/>
              </a:rPr>
              <a:t>万名的会员。</a:t>
            </a:r>
            <a:r>
              <a:rPr lang="en-US" altLang="zh-CN" sz="1200" b="0" i="0" kern="1200" dirty="0" smtClean="0">
                <a:solidFill>
                  <a:schemeClr val="tx1"/>
                </a:solidFill>
                <a:effectLst/>
                <a:latin typeface="Arial" charset="0"/>
                <a:ea typeface="宋体" pitchFamily="2" charset="-122"/>
                <a:cs typeface="+mn-cs"/>
              </a:rPr>
              <a:t>ACM</a:t>
            </a:r>
            <a:r>
              <a:rPr lang="zh-CN" altLang="en-US" sz="1200" b="0" i="0" kern="1200" dirty="0" smtClean="0">
                <a:solidFill>
                  <a:schemeClr val="tx1"/>
                </a:solidFill>
                <a:effectLst/>
                <a:latin typeface="Arial" charset="0"/>
                <a:ea typeface="宋体" pitchFamily="2" charset="-122"/>
                <a:cs typeface="+mn-cs"/>
              </a:rPr>
              <a:t>是全世界计算机领域影响力最大的专业学术组织。</a:t>
            </a:r>
            <a:r>
              <a:rPr lang="en-US" altLang="zh-CN" sz="1200" b="0" i="0" kern="1200" dirty="0" smtClean="0">
                <a:solidFill>
                  <a:schemeClr val="tx1"/>
                </a:solidFill>
                <a:effectLst/>
                <a:latin typeface="Arial" charset="0"/>
                <a:ea typeface="宋体" pitchFamily="2" charset="-122"/>
                <a:cs typeface="+mn-cs"/>
              </a:rPr>
              <a:t>ACM</a:t>
            </a:r>
            <a:r>
              <a:rPr lang="zh-CN" altLang="en-US" sz="1200" b="0" i="0" kern="1200" dirty="0" smtClean="0">
                <a:solidFill>
                  <a:schemeClr val="tx1"/>
                </a:solidFill>
                <a:effectLst/>
                <a:latin typeface="Arial" charset="0"/>
                <a:ea typeface="宋体" pitchFamily="2" charset="-122"/>
                <a:cs typeface="+mn-cs"/>
              </a:rPr>
              <a:t>所评选的</a:t>
            </a:r>
            <a:r>
              <a:rPr lang="zh-CN" altLang="en-US" sz="1200" b="0" i="0" u="none" strike="noStrike" kern="1200" dirty="0" smtClean="0">
                <a:solidFill>
                  <a:schemeClr val="tx1"/>
                </a:solidFill>
                <a:effectLst/>
                <a:latin typeface="Arial" charset="0"/>
                <a:ea typeface="宋体" pitchFamily="2" charset="-122"/>
                <a:cs typeface="+mn-cs"/>
                <a:hlinkClick r:id="rId3"/>
              </a:rPr>
              <a:t>图灵奖</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A.M. Turing Award</a:t>
            </a:r>
            <a:r>
              <a:rPr lang="zh-CN" altLang="en-US" sz="1200" b="0" i="0" kern="1200" dirty="0" smtClean="0">
                <a:solidFill>
                  <a:schemeClr val="tx1"/>
                </a:solidFill>
                <a:effectLst/>
                <a:latin typeface="Arial" charset="0"/>
                <a:ea typeface="宋体" pitchFamily="2" charset="-122"/>
                <a:cs typeface="+mn-cs"/>
              </a:rPr>
              <a:t>）被公认为世界计算机领域的诺贝尔奖。现任主席为</a:t>
            </a:r>
            <a:r>
              <a:rPr lang="en-US" altLang="zh-CN" sz="1200" b="0" i="0" kern="1200" dirty="0" smtClean="0">
                <a:solidFill>
                  <a:schemeClr val="tx1"/>
                </a:solidFill>
                <a:effectLst/>
                <a:latin typeface="Arial" charset="0"/>
                <a:ea typeface="宋体" pitchFamily="2" charset="-122"/>
                <a:cs typeface="+mn-cs"/>
              </a:rPr>
              <a:t>Vicki L. Hanson</a:t>
            </a:r>
            <a:r>
              <a:rPr lang="zh-CN" altLang="en-US" sz="1200" b="0" i="0" kern="1200" dirty="0" smtClean="0">
                <a:solidFill>
                  <a:schemeClr val="tx1"/>
                </a:solidFill>
                <a:effectLst/>
                <a:latin typeface="Arial" charset="0"/>
                <a:ea typeface="宋体" pitchFamily="2" charset="-122"/>
                <a:cs typeface="+mn-cs"/>
              </a:rPr>
              <a:t>教授。</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10</a:t>
            </a:fld>
            <a:endParaRPr lang="en-US" altLang="zh-CN"/>
          </a:p>
        </p:txBody>
      </p:sp>
    </p:spTree>
    <p:extLst>
      <p:ext uri="{BB962C8B-B14F-4D97-AF65-F5344CB8AC3E}">
        <p14:creationId xmlns:p14="http://schemas.microsoft.com/office/powerpoint/2010/main" val="3569032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见招聘网站</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15</a:t>
            </a:fld>
            <a:endParaRPr lang="en-US" altLang="zh-CN"/>
          </a:p>
        </p:txBody>
      </p:sp>
    </p:spTree>
    <p:extLst>
      <p:ext uri="{BB962C8B-B14F-4D97-AF65-F5344CB8AC3E}">
        <p14:creationId xmlns:p14="http://schemas.microsoft.com/office/powerpoint/2010/main" val="2306153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文思海辉    </a:t>
            </a:r>
            <a:endParaRPr lang="en-US" altLang="zh-CN" dirty="0" smtClean="0"/>
          </a:p>
          <a:p>
            <a:r>
              <a:rPr lang="zh-CN" altLang="en-US" dirty="0" smtClean="0"/>
              <a:t>软通动力</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16</a:t>
            </a:fld>
            <a:endParaRPr lang="en-US" altLang="zh-CN"/>
          </a:p>
        </p:txBody>
      </p:sp>
    </p:spTree>
    <p:extLst>
      <p:ext uri="{BB962C8B-B14F-4D97-AF65-F5344CB8AC3E}">
        <p14:creationId xmlns:p14="http://schemas.microsoft.com/office/powerpoint/2010/main" val="3322208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dirty="0" err="1" smtClean="0">
                <a:latin typeface="华文隶书" pitchFamily="2" charset="-122"/>
                <a:ea typeface="华文隶书" pitchFamily="2" charset="-122"/>
              </a:rPr>
              <a:t>PartI</a:t>
            </a:r>
            <a:r>
              <a:rPr lang="en-US" altLang="zh-CN" sz="4400" dirty="0" smtClean="0">
                <a:latin typeface="华文隶书" pitchFamily="2" charset="-122"/>
                <a:ea typeface="华文隶书" pitchFamily="2" charset="-122"/>
              </a:rPr>
              <a:t>    </a:t>
            </a:r>
            <a:r>
              <a:rPr lang="zh-CN" altLang="en-US" sz="4400" dirty="0" smtClean="0">
                <a:latin typeface="华文隶书" pitchFamily="2" charset="-122"/>
                <a:ea typeface="华文隶书" pitchFamily="2" charset="-122"/>
              </a:rPr>
              <a:t>软件测试概述</a:t>
            </a:r>
            <a:r>
              <a:rPr lang="en-US" altLang="zh-CN" sz="4400" dirty="0" smtClean="0">
                <a:latin typeface="华文隶书" pitchFamily="2" charset="-122"/>
                <a:ea typeface="华文隶书" pitchFamily="2" charset="-122"/>
              </a:rPr>
              <a:t>—</a:t>
            </a:r>
            <a:r>
              <a:rPr lang="zh-CN" altLang="en-US" sz="4400" smtClean="0">
                <a:latin typeface="华文隶书" pitchFamily="2" charset="-122"/>
                <a:ea typeface="华文隶书" pitchFamily="2" charset="-122"/>
              </a:rPr>
              <a:t>软件测试发展历程与现状</a:t>
            </a:r>
            <a:endParaRPr lang="zh-CN" altLang="en-US" sz="4400" b="1" dirty="0">
              <a:latin typeface="华文隶书" pitchFamily="2" charset="-122"/>
              <a:ea typeface="华文隶书"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软件测试的发展历程</a:t>
            </a:r>
          </a:p>
        </p:txBody>
      </p:sp>
      <p:sp>
        <p:nvSpPr>
          <p:cNvPr id="3" name="内容占位符 2"/>
          <p:cNvSpPr>
            <a:spLocks noGrp="1"/>
          </p:cNvSpPr>
          <p:nvPr>
            <p:ph idx="1"/>
          </p:nvPr>
        </p:nvSpPr>
        <p:spPr/>
        <p:txBody>
          <a:bodyPr/>
          <a:lstStyle/>
          <a:p>
            <a:r>
              <a:rPr lang="zh-CN" altLang="en-US" dirty="0" smtClean="0"/>
              <a:t>第</a:t>
            </a:r>
            <a:r>
              <a:rPr lang="en-US" altLang="zh-CN" dirty="0" smtClean="0"/>
              <a:t>3</a:t>
            </a:r>
            <a:r>
              <a:rPr lang="zh-CN" altLang="en-US" dirty="0" smtClean="0"/>
              <a:t>阶段：集成阶段</a:t>
            </a:r>
            <a:endParaRPr lang="en-US" altLang="zh-CN" dirty="0" smtClean="0"/>
          </a:p>
          <a:p>
            <a:pPr lvl="1"/>
            <a:r>
              <a:rPr lang="en-US" altLang="zh-CN" dirty="0" smtClean="0"/>
              <a:t>1988</a:t>
            </a:r>
            <a:r>
              <a:rPr lang="zh-CN" altLang="en-US" dirty="0"/>
              <a:t>年，</a:t>
            </a:r>
            <a:r>
              <a:rPr lang="en-US" altLang="zh-CN" dirty="0"/>
              <a:t>David </a:t>
            </a:r>
            <a:r>
              <a:rPr lang="en-US" altLang="zh-CN" dirty="0" err="1"/>
              <a:t>Gelperin</a:t>
            </a:r>
            <a:r>
              <a:rPr lang="en-US" altLang="zh-CN" dirty="0"/>
              <a:t> </a:t>
            </a:r>
            <a:r>
              <a:rPr lang="zh-CN" altLang="en-US" dirty="0"/>
              <a:t>在</a:t>
            </a:r>
            <a:r>
              <a:rPr lang="en-US" altLang="zh-CN" dirty="0" err="1" smtClean="0"/>
              <a:t>Communicaions</a:t>
            </a:r>
            <a:r>
              <a:rPr lang="en-US" altLang="zh-CN" dirty="0" smtClean="0"/>
              <a:t> </a:t>
            </a:r>
            <a:r>
              <a:rPr lang="en-US" altLang="zh-CN" dirty="0"/>
              <a:t>of ACM</a:t>
            </a:r>
            <a:r>
              <a:rPr lang="zh-CN" altLang="en-US" dirty="0"/>
              <a:t>上发表论文</a:t>
            </a:r>
            <a:r>
              <a:rPr lang="en-US" altLang="zh-CN" dirty="0"/>
              <a:t>The Growth of Software Testing,</a:t>
            </a:r>
            <a:r>
              <a:rPr lang="zh-CN" altLang="en-US" dirty="0"/>
              <a:t>首次介绍系统化软件测试和评估流程</a:t>
            </a:r>
            <a:endParaRPr lang="en-US" altLang="zh-CN" dirty="0"/>
          </a:p>
          <a:p>
            <a:pPr lvl="1"/>
            <a:r>
              <a:rPr lang="zh-CN" altLang="en-US" dirty="0"/>
              <a:t>开始出现</a:t>
            </a:r>
            <a:r>
              <a:rPr lang="en-US" altLang="zh-CN" dirty="0"/>
              <a:t>QA</a:t>
            </a:r>
            <a:r>
              <a:rPr lang="zh-CN" altLang="en-US" dirty="0"/>
              <a:t>和</a:t>
            </a:r>
            <a:r>
              <a:rPr lang="en-US" altLang="zh-CN" dirty="0"/>
              <a:t>SQA</a:t>
            </a:r>
            <a:r>
              <a:rPr lang="zh-CN" altLang="en-US" dirty="0"/>
              <a:t>部门</a:t>
            </a:r>
            <a:endParaRPr lang="en-US" altLang="zh-CN" dirty="0"/>
          </a:p>
          <a:p>
            <a:endParaRPr lang="zh-CN" altLang="en-US" dirty="0"/>
          </a:p>
        </p:txBody>
      </p:sp>
    </p:spTree>
    <p:extLst>
      <p:ext uri="{BB962C8B-B14F-4D97-AF65-F5344CB8AC3E}">
        <p14:creationId xmlns:p14="http://schemas.microsoft.com/office/powerpoint/2010/main" val="146488703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软件测试的发展</a:t>
            </a:r>
            <a:r>
              <a:rPr lang="zh-CN" altLang="en-US" dirty="0" smtClean="0"/>
              <a:t>历程</a:t>
            </a:r>
            <a:endParaRPr lang="zh-CN" altLang="en-US" dirty="0"/>
          </a:p>
        </p:txBody>
      </p:sp>
      <p:sp>
        <p:nvSpPr>
          <p:cNvPr id="3" name="内容占位符 2"/>
          <p:cNvSpPr>
            <a:spLocks noGrp="1"/>
          </p:cNvSpPr>
          <p:nvPr>
            <p:ph idx="1"/>
          </p:nvPr>
        </p:nvSpPr>
        <p:spPr/>
        <p:txBody>
          <a:bodyPr/>
          <a:lstStyle/>
          <a:p>
            <a:r>
              <a:rPr lang="zh-CN" altLang="en-US" dirty="0" smtClean="0"/>
              <a:t>第</a:t>
            </a:r>
            <a:r>
              <a:rPr lang="en-US" altLang="zh-CN" dirty="0" smtClean="0"/>
              <a:t>4</a:t>
            </a:r>
            <a:r>
              <a:rPr lang="zh-CN" altLang="en-US" dirty="0" smtClean="0"/>
              <a:t>阶段：管理、测试和最佳化阶段</a:t>
            </a:r>
            <a:endParaRPr lang="en-US" altLang="zh-CN" dirty="0" smtClean="0"/>
          </a:p>
          <a:p>
            <a:pPr lvl="1"/>
            <a:r>
              <a:rPr lang="en-US" altLang="zh-CN" dirty="0" smtClean="0"/>
              <a:t>20</a:t>
            </a:r>
            <a:r>
              <a:rPr lang="zh-CN" altLang="en-US" dirty="0" smtClean="0"/>
              <a:t>世纪</a:t>
            </a:r>
            <a:r>
              <a:rPr lang="en-US" altLang="zh-CN" dirty="0" smtClean="0"/>
              <a:t>90</a:t>
            </a:r>
            <a:r>
              <a:rPr lang="zh-CN" altLang="en-US" dirty="0" smtClean="0"/>
              <a:t>年代，软件测试进入全面发展时期</a:t>
            </a:r>
            <a:endParaRPr lang="en-US" altLang="zh-CN" dirty="0" smtClean="0"/>
          </a:p>
          <a:p>
            <a:pPr lvl="1"/>
            <a:r>
              <a:rPr lang="zh-CN" altLang="en-US" dirty="0" smtClean="0"/>
              <a:t>出现多种测试工具</a:t>
            </a:r>
            <a:endParaRPr lang="en-US" altLang="zh-CN" dirty="0" smtClean="0"/>
          </a:p>
          <a:p>
            <a:pPr lvl="1"/>
            <a:r>
              <a:rPr lang="en-US" altLang="zh-CN" dirty="0" err="1" smtClean="0"/>
              <a:t>Gelper</a:t>
            </a:r>
            <a:r>
              <a:rPr lang="zh-CN" altLang="en-US" dirty="0" smtClean="0"/>
              <a:t>博士提出测试支持模型</a:t>
            </a:r>
            <a:endParaRPr lang="en-US" altLang="zh-CN" dirty="0" smtClean="0"/>
          </a:p>
          <a:p>
            <a:pPr lvl="1"/>
            <a:r>
              <a:rPr lang="en-US" altLang="zh-CN" dirty="0" err="1" smtClean="0"/>
              <a:t>Burnstein</a:t>
            </a:r>
            <a:r>
              <a:rPr lang="zh-CN" altLang="en-US" dirty="0" smtClean="0"/>
              <a:t>博士提出测试成熟度模型，依据软件能力成熟度提出</a:t>
            </a:r>
            <a:r>
              <a:rPr lang="en-US" altLang="zh-CN" dirty="0" smtClean="0"/>
              <a:t>5</a:t>
            </a:r>
            <a:r>
              <a:rPr lang="zh-CN" altLang="en-US" dirty="0" smtClean="0"/>
              <a:t>个不同级别</a:t>
            </a:r>
            <a:endParaRPr lang="zh-CN" altLang="en-US" dirty="0"/>
          </a:p>
        </p:txBody>
      </p:sp>
    </p:spTree>
    <p:extLst>
      <p:ext uri="{BB962C8B-B14F-4D97-AF65-F5344CB8AC3E}">
        <p14:creationId xmlns:p14="http://schemas.microsoft.com/office/powerpoint/2010/main" val="231530477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smtClean="0"/>
              <a:t>第</a:t>
            </a:r>
            <a:r>
              <a:rPr lang="en-US" altLang="zh-CN" smtClean="0"/>
              <a:t>2</a:t>
            </a:r>
            <a:r>
              <a:rPr lang="zh-CN" altLang="en-US" smtClean="0"/>
              <a:t>章  软件测试背景</a:t>
            </a:r>
          </a:p>
        </p:txBody>
      </p:sp>
      <p:sp>
        <p:nvSpPr>
          <p:cNvPr id="5124" name="Rectangle 3"/>
          <p:cNvSpPr>
            <a:spLocks noGrp="1" noChangeArrowheads="1"/>
          </p:cNvSpPr>
          <p:nvPr>
            <p:ph idx="1"/>
          </p:nvPr>
        </p:nvSpPr>
        <p:spPr/>
        <p:txBody>
          <a:bodyPr/>
          <a:lstStyle/>
          <a:p>
            <a:r>
              <a:rPr lang="zh-CN" altLang="en-US" dirty="0" smtClean="0"/>
              <a:t>本章重点</a:t>
            </a:r>
          </a:p>
          <a:p>
            <a:pPr lvl="1"/>
            <a:r>
              <a:rPr lang="zh-CN" altLang="en-US" dirty="0" smtClean="0"/>
              <a:t>软件测试发展历程</a:t>
            </a:r>
            <a:endParaRPr lang="en-US" altLang="zh-CN" dirty="0" smtClean="0"/>
          </a:p>
          <a:p>
            <a:pPr lvl="1"/>
            <a:r>
              <a:rPr lang="zh-CN" altLang="en-US" dirty="0" smtClean="0">
                <a:solidFill>
                  <a:srgbClr val="FF0000"/>
                </a:solidFill>
              </a:rPr>
              <a:t>软件测试现状</a:t>
            </a:r>
            <a:endParaRPr lang="en-US" altLang="zh-CN" dirty="0" smtClean="0">
              <a:solidFill>
                <a:srgbClr val="FF0000"/>
              </a:solidFill>
            </a:endParaRPr>
          </a:p>
          <a:p>
            <a:pPr lvl="1"/>
            <a:endParaRPr lang="zh-CN" altLang="en-US" dirty="0"/>
          </a:p>
        </p:txBody>
      </p:sp>
    </p:spTree>
    <p:extLst>
      <p:ext uri="{BB962C8B-B14F-4D97-AF65-F5344CB8AC3E}">
        <p14:creationId xmlns:p14="http://schemas.microsoft.com/office/powerpoint/2010/main" val="119778159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84584" y="224606"/>
            <a:ext cx="10668000" cy="828130"/>
          </a:xfrm>
        </p:spPr>
        <p:txBody>
          <a:bodyPr/>
          <a:lstStyle/>
          <a:p>
            <a:r>
              <a:rPr lang="en-US" altLang="zh-CN" dirty="0" smtClean="0"/>
              <a:t>2.2 </a:t>
            </a:r>
            <a:r>
              <a:rPr lang="zh-CN" altLang="en-US" dirty="0" smtClean="0"/>
              <a:t>软件测试现状</a:t>
            </a:r>
            <a:endParaRPr lang="zh-CN" altLang="en-US" dirty="0"/>
          </a:p>
        </p:txBody>
      </p:sp>
      <p:sp>
        <p:nvSpPr>
          <p:cNvPr id="9" name="内容占位符 8"/>
          <p:cNvSpPr>
            <a:spLocks noGrp="1"/>
          </p:cNvSpPr>
          <p:nvPr>
            <p:ph idx="1"/>
          </p:nvPr>
        </p:nvSpPr>
        <p:spPr/>
        <p:txBody>
          <a:bodyPr/>
          <a:lstStyle/>
          <a:p>
            <a:r>
              <a:rPr lang="zh-CN" altLang="en-US" dirty="0"/>
              <a:t>软件测试现状：国外现状</a:t>
            </a:r>
            <a:endParaRPr lang="en-US" altLang="zh-CN" dirty="0"/>
          </a:p>
          <a:p>
            <a:r>
              <a:rPr lang="zh-CN" altLang="en-US" dirty="0"/>
              <a:t>相当成熟，并已成为一个独立的产业</a:t>
            </a:r>
            <a:endParaRPr lang="en-US" altLang="zh-CN" dirty="0"/>
          </a:p>
          <a:p>
            <a:pPr lvl="1"/>
            <a:r>
              <a:rPr lang="zh-CN" altLang="en-US" dirty="0"/>
              <a:t>软件测试在公司中的地位非常重要</a:t>
            </a:r>
            <a:endParaRPr lang="en-US" altLang="zh-CN" dirty="0"/>
          </a:p>
          <a:p>
            <a:pPr lvl="1"/>
            <a:r>
              <a:rPr lang="zh-CN" altLang="en-US" dirty="0"/>
              <a:t>软件测试的理论研究蓬勃发展</a:t>
            </a:r>
            <a:endParaRPr lang="en-US" altLang="zh-CN" dirty="0"/>
          </a:p>
          <a:p>
            <a:pPr lvl="1"/>
            <a:r>
              <a:rPr lang="zh-CN" altLang="en-US" dirty="0"/>
              <a:t>软件测试市场繁荣</a:t>
            </a:r>
            <a:endParaRPr lang="en-US" altLang="zh-CN" dirty="0"/>
          </a:p>
          <a:p>
            <a:endParaRPr lang="zh-CN" altLang="en-US" dirty="0"/>
          </a:p>
        </p:txBody>
      </p:sp>
    </p:spTree>
    <p:extLst>
      <p:ext uri="{BB962C8B-B14F-4D97-AF65-F5344CB8AC3E}">
        <p14:creationId xmlns:p14="http://schemas.microsoft.com/office/powerpoint/2010/main" val="216496003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dirty="0" smtClean="0"/>
              <a:t>2.2 </a:t>
            </a:r>
            <a:r>
              <a:rPr lang="zh-CN" altLang="en-US" dirty="0" smtClean="0"/>
              <a:t>软件测试的现状</a:t>
            </a:r>
          </a:p>
        </p:txBody>
      </p:sp>
      <p:sp>
        <p:nvSpPr>
          <p:cNvPr id="11268" name="Rectangle 3"/>
          <p:cNvSpPr>
            <a:spLocks noGrp="1" noChangeArrowheads="1"/>
          </p:cNvSpPr>
          <p:nvPr>
            <p:ph idx="1"/>
          </p:nvPr>
        </p:nvSpPr>
        <p:spPr/>
        <p:txBody>
          <a:bodyPr/>
          <a:lstStyle/>
          <a:p>
            <a:r>
              <a:rPr lang="zh-CN" altLang="en-US" dirty="0" smtClean="0"/>
              <a:t>软件测试现状：国内现状</a:t>
            </a:r>
            <a:endParaRPr lang="en-US" altLang="zh-CN" dirty="0" smtClean="0"/>
          </a:p>
          <a:p>
            <a:r>
              <a:rPr lang="zh-CN" altLang="en-US" dirty="0" smtClean="0"/>
              <a:t>萌芽中的市场正在起步</a:t>
            </a:r>
            <a:endParaRPr lang="en-US" altLang="zh-CN" dirty="0" smtClean="0"/>
          </a:p>
          <a:p>
            <a:pPr lvl="1"/>
            <a:r>
              <a:rPr lang="zh-CN" altLang="en-US" dirty="0" smtClean="0"/>
              <a:t>对软件测试的认识和重视程度在不断提高</a:t>
            </a:r>
            <a:endParaRPr lang="en-US" altLang="zh-CN" dirty="0" smtClean="0"/>
          </a:p>
          <a:p>
            <a:pPr lvl="1"/>
            <a:r>
              <a:rPr lang="zh-CN" altLang="en-US" dirty="0" smtClean="0"/>
              <a:t>对软件产品化测试的技术研究从手动向自动化方式转变</a:t>
            </a:r>
            <a:endParaRPr lang="en-US" altLang="zh-CN" dirty="0" smtClean="0"/>
          </a:p>
          <a:p>
            <a:pPr lvl="1"/>
            <a:r>
              <a:rPr lang="zh-CN" altLang="en-US" dirty="0" smtClean="0"/>
              <a:t>软件测试人员需求大，人员素质不断提高</a:t>
            </a:r>
            <a:endParaRPr lang="en-US" altLang="zh-CN" dirty="0" smtClean="0"/>
          </a:p>
          <a:p>
            <a:pPr lvl="1"/>
            <a:r>
              <a:rPr lang="zh-CN" altLang="en-US" dirty="0" smtClean="0"/>
              <a:t>测试服务体系初步形成规模</a:t>
            </a:r>
            <a:endParaRPr lang="zh-CN" altLang="en-US" dirty="0"/>
          </a:p>
        </p:txBody>
      </p:sp>
    </p:spTree>
    <p:extLst>
      <p:ext uri="{BB962C8B-B14F-4D97-AF65-F5344CB8AC3E}">
        <p14:creationId xmlns:p14="http://schemas.microsoft.com/office/powerpoint/2010/main" val="29157122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 calcmode="lin" valueType="num">
                                      <p:cBhvr additive="base">
                                        <p:cTn id="7" dur="5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8">
                                            <p:txEl>
                                              <p:pRg st="1" end="1"/>
                                            </p:txEl>
                                          </p:spTgt>
                                        </p:tgtEl>
                                        <p:attrNameLst>
                                          <p:attrName>style.visibility</p:attrName>
                                        </p:attrNameLst>
                                      </p:cBhvr>
                                      <p:to>
                                        <p:strVal val="visible"/>
                                      </p:to>
                                    </p:set>
                                    <p:anim calcmode="lin" valueType="num">
                                      <p:cBhvr additive="base">
                                        <p:cTn id="13" dur="5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8">
                                            <p:txEl>
                                              <p:pRg st="2" end="2"/>
                                            </p:txEl>
                                          </p:spTgt>
                                        </p:tgtEl>
                                        <p:attrNameLst>
                                          <p:attrName>style.visibility</p:attrName>
                                        </p:attrNameLst>
                                      </p:cBhvr>
                                      <p:to>
                                        <p:strVal val="visible"/>
                                      </p:to>
                                    </p:set>
                                    <p:anim calcmode="lin" valueType="num">
                                      <p:cBhvr additive="base">
                                        <p:cTn id="19" dur="500" fill="hold"/>
                                        <p:tgtEl>
                                          <p:spTgt spid="1126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8">
                                            <p:txEl>
                                              <p:pRg st="3" end="3"/>
                                            </p:txEl>
                                          </p:spTgt>
                                        </p:tgtEl>
                                        <p:attrNameLst>
                                          <p:attrName>style.visibility</p:attrName>
                                        </p:attrNameLst>
                                      </p:cBhvr>
                                      <p:to>
                                        <p:strVal val="visible"/>
                                      </p:to>
                                    </p:set>
                                    <p:anim calcmode="lin" valueType="num">
                                      <p:cBhvr additive="base">
                                        <p:cTn id="25" dur="500" fill="hold"/>
                                        <p:tgtEl>
                                          <p:spTgt spid="1126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68">
                                            <p:txEl>
                                              <p:pRg st="4" end="4"/>
                                            </p:txEl>
                                          </p:spTgt>
                                        </p:tgtEl>
                                        <p:attrNameLst>
                                          <p:attrName>style.visibility</p:attrName>
                                        </p:attrNameLst>
                                      </p:cBhvr>
                                      <p:to>
                                        <p:strVal val="visible"/>
                                      </p:to>
                                    </p:set>
                                    <p:anim calcmode="lin" valueType="num">
                                      <p:cBhvr additive="base">
                                        <p:cTn id="31" dur="500" fill="hold"/>
                                        <p:tgtEl>
                                          <p:spTgt spid="1126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268">
                                            <p:txEl>
                                              <p:pRg st="5" end="5"/>
                                            </p:txEl>
                                          </p:spTgt>
                                        </p:tgtEl>
                                        <p:attrNameLst>
                                          <p:attrName>style.visibility</p:attrName>
                                        </p:attrNameLst>
                                      </p:cBhvr>
                                      <p:to>
                                        <p:strVal val="visible"/>
                                      </p:to>
                                    </p:set>
                                    <p:anim calcmode="lin" valueType="num">
                                      <p:cBhvr additive="base">
                                        <p:cTn id="37" dur="500" fill="hold"/>
                                        <p:tgtEl>
                                          <p:spTgt spid="1126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zh-CN" dirty="0" smtClean="0"/>
              <a:t>2.3 </a:t>
            </a:r>
            <a:r>
              <a:rPr lang="zh-CN" altLang="en-US" dirty="0" smtClean="0"/>
              <a:t>国内软件测试职业现状</a:t>
            </a:r>
          </a:p>
        </p:txBody>
      </p:sp>
      <p:sp>
        <p:nvSpPr>
          <p:cNvPr id="12292" name="Rectangle 3"/>
          <p:cNvSpPr>
            <a:spLocks noGrp="1" noChangeArrowheads="1"/>
          </p:cNvSpPr>
          <p:nvPr>
            <p:ph idx="1"/>
          </p:nvPr>
        </p:nvSpPr>
        <p:spPr/>
        <p:txBody>
          <a:bodyPr/>
          <a:lstStyle/>
          <a:p>
            <a:r>
              <a:rPr lang="zh-CN" altLang="en-US" dirty="0" smtClean="0"/>
              <a:t>总体职业特点</a:t>
            </a:r>
            <a:endParaRPr lang="en-US" altLang="zh-CN" dirty="0" smtClean="0"/>
          </a:p>
          <a:p>
            <a:pPr lvl="1"/>
            <a:r>
              <a:rPr lang="zh-CN" altLang="en-US" dirty="0" smtClean="0"/>
              <a:t>人才需求大</a:t>
            </a:r>
            <a:endParaRPr lang="en-US" altLang="zh-CN" dirty="0" smtClean="0"/>
          </a:p>
          <a:p>
            <a:pPr lvl="1"/>
            <a:r>
              <a:rPr lang="zh-CN" altLang="en-US" dirty="0" smtClean="0"/>
              <a:t>职业稳定</a:t>
            </a:r>
            <a:endParaRPr lang="en-US" altLang="zh-CN" dirty="0" smtClean="0"/>
          </a:p>
          <a:p>
            <a:pPr lvl="1"/>
            <a:r>
              <a:rPr lang="zh-CN" altLang="en-US" dirty="0" smtClean="0"/>
              <a:t>无性别歧视</a:t>
            </a:r>
            <a:endParaRPr lang="en-US" altLang="zh-CN" dirty="0" smtClean="0"/>
          </a:p>
          <a:p>
            <a:pPr lvl="1"/>
            <a:r>
              <a:rPr lang="zh-CN" altLang="en-US" dirty="0" smtClean="0"/>
              <a:t>但仍需掌握一定的业务和技术能力</a:t>
            </a:r>
          </a:p>
        </p:txBody>
      </p:sp>
    </p:spTree>
    <p:extLst>
      <p:ext uri="{BB962C8B-B14F-4D97-AF65-F5344CB8AC3E}">
        <p14:creationId xmlns:p14="http://schemas.microsoft.com/office/powerpoint/2010/main" val="35462091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2">
                                            <p:txEl>
                                              <p:pRg st="1" end="1"/>
                                            </p:txEl>
                                          </p:spTgt>
                                        </p:tgtEl>
                                        <p:attrNameLst>
                                          <p:attrName>style.visibility</p:attrName>
                                        </p:attrNameLst>
                                      </p:cBhvr>
                                      <p:to>
                                        <p:strVal val="visible"/>
                                      </p:to>
                                    </p:set>
                                    <p:anim calcmode="lin" valueType="num">
                                      <p:cBhvr additive="base">
                                        <p:cTn id="7" dur="500" fill="hold"/>
                                        <p:tgtEl>
                                          <p:spTgt spid="1229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2">
                                            <p:txEl>
                                              <p:pRg st="2" end="2"/>
                                            </p:txEl>
                                          </p:spTgt>
                                        </p:tgtEl>
                                        <p:attrNameLst>
                                          <p:attrName>style.visibility</p:attrName>
                                        </p:attrNameLst>
                                      </p:cBhvr>
                                      <p:to>
                                        <p:strVal val="visible"/>
                                      </p:to>
                                    </p:set>
                                    <p:anim calcmode="lin" valueType="num">
                                      <p:cBhvr additive="base">
                                        <p:cTn id="13" dur="500" fill="hold"/>
                                        <p:tgtEl>
                                          <p:spTgt spid="1229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2">
                                            <p:txEl>
                                              <p:pRg st="3" end="3"/>
                                            </p:txEl>
                                          </p:spTgt>
                                        </p:tgtEl>
                                        <p:attrNameLst>
                                          <p:attrName>style.visibility</p:attrName>
                                        </p:attrNameLst>
                                      </p:cBhvr>
                                      <p:to>
                                        <p:strVal val="visible"/>
                                      </p:to>
                                    </p:set>
                                    <p:anim calcmode="lin" valueType="num">
                                      <p:cBhvr additive="base">
                                        <p:cTn id="19" dur="500" fill="hold"/>
                                        <p:tgtEl>
                                          <p:spTgt spid="1229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292">
                                            <p:txEl>
                                              <p:pRg st="4" end="4"/>
                                            </p:txEl>
                                          </p:spTgt>
                                        </p:tgtEl>
                                        <p:attrNameLst>
                                          <p:attrName>style.visibility</p:attrName>
                                        </p:attrNameLst>
                                      </p:cBhvr>
                                      <p:to>
                                        <p:strVal val="visible"/>
                                      </p:to>
                                    </p:set>
                                    <p:anim calcmode="lin" valueType="num">
                                      <p:cBhvr additive="base">
                                        <p:cTn id="25" dur="500" fill="hold"/>
                                        <p:tgtEl>
                                          <p:spTgt spid="1229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zh-CN" dirty="0" smtClean="0"/>
              <a:t>2.2 </a:t>
            </a:r>
            <a:r>
              <a:rPr lang="zh-CN" altLang="en-US" dirty="0" smtClean="0"/>
              <a:t>软件测试的现状</a:t>
            </a:r>
          </a:p>
        </p:txBody>
      </p:sp>
      <p:sp>
        <p:nvSpPr>
          <p:cNvPr id="10244" name="Rectangle 3"/>
          <p:cNvSpPr>
            <a:spLocks noGrp="1" noChangeArrowheads="1"/>
          </p:cNvSpPr>
          <p:nvPr>
            <p:ph idx="1"/>
          </p:nvPr>
        </p:nvSpPr>
        <p:spPr>
          <a:xfrm>
            <a:off x="695400" y="1268760"/>
            <a:ext cx="10668000" cy="4267200"/>
          </a:xfrm>
        </p:spPr>
        <p:txBody>
          <a:bodyPr/>
          <a:lstStyle/>
          <a:p>
            <a:r>
              <a:rPr lang="zh-CN" altLang="en-US" dirty="0" smtClean="0"/>
              <a:t>外包测试现状</a:t>
            </a:r>
            <a:endParaRPr lang="en-US" altLang="zh-CN" dirty="0" smtClean="0"/>
          </a:p>
          <a:p>
            <a:r>
              <a:rPr lang="zh-CN" altLang="en-US" dirty="0" smtClean="0"/>
              <a:t>三种模式</a:t>
            </a:r>
            <a:endParaRPr lang="en-US" altLang="zh-CN" dirty="0" smtClean="0"/>
          </a:p>
          <a:p>
            <a:pPr lvl="1"/>
            <a:r>
              <a:rPr lang="zh-CN" altLang="en-US" dirty="0" smtClean="0">
                <a:latin typeface="Times New Roman" panose="02020603050405020304" pitchFamily="18" charset="0"/>
              </a:rPr>
              <a:t>现场测试模式</a:t>
            </a:r>
            <a:r>
              <a:rPr lang="en-US" altLang="en-US" dirty="0" smtClean="0">
                <a:latin typeface="Times New Roman" panose="02020603050405020304" pitchFamily="18" charset="0"/>
              </a:rPr>
              <a:t>(On-Site)</a:t>
            </a:r>
          </a:p>
          <a:p>
            <a:pPr lvl="1"/>
            <a:r>
              <a:rPr lang="zh-CN" altLang="en-US" dirty="0" smtClean="0">
                <a:latin typeface="Times New Roman" panose="02020603050405020304" pitchFamily="18" charset="0"/>
              </a:rPr>
              <a:t>内部测试模式</a:t>
            </a:r>
            <a:r>
              <a:rPr lang="en-US" altLang="en-US" dirty="0" smtClean="0">
                <a:latin typeface="Times New Roman" panose="02020603050405020304" pitchFamily="18" charset="0"/>
              </a:rPr>
              <a:t>(In-House)</a:t>
            </a:r>
          </a:p>
          <a:p>
            <a:pPr lvl="2"/>
            <a:r>
              <a:rPr lang="zh-CN" altLang="en-US" dirty="0" smtClean="0">
                <a:latin typeface="Times New Roman" panose="02020603050405020304" pitchFamily="18" charset="0"/>
              </a:rPr>
              <a:t>完全离岸外包模式</a:t>
            </a:r>
            <a:r>
              <a:rPr lang="en-US" altLang="en-US" dirty="0" smtClean="0">
                <a:latin typeface="Times New Roman" panose="02020603050405020304" pitchFamily="18" charset="0"/>
              </a:rPr>
              <a:t>(Off Shore)</a:t>
            </a:r>
            <a:endParaRPr lang="en-US" altLang="zh-CN" dirty="0" smtClean="0">
              <a:latin typeface="Times New Roman" panose="02020603050405020304" pitchFamily="18" charset="0"/>
            </a:endParaRPr>
          </a:p>
          <a:p>
            <a:pPr lvl="2"/>
            <a:r>
              <a:rPr lang="zh-CN" altLang="en-US" dirty="0" smtClean="0">
                <a:latin typeface="Times New Roman" panose="02020603050405020304" pitchFamily="18" charset="0"/>
              </a:rPr>
              <a:t>现场增援与离岸结合模式</a:t>
            </a:r>
            <a:r>
              <a:rPr lang="en-US" altLang="en-US" dirty="0" smtClean="0">
                <a:latin typeface="Times New Roman" panose="02020603050405020304" pitchFamily="18" charset="0"/>
              </a:rPr>
              <a:t>(On </a:t>
            </a:r>
            <a:r>
              <a:rPr lang="en-US" altLang="en-US" dirty="0" err="1" smtClean="0">
                <a:latin typeface="Times New Roman" panose="02020603050405020304" pitchFamily="18" charset="0"/>
              </a:rPr>
              <a:t>Site+Off</a:t>
            </a:r>
            <a:r>
              <a:rPr lang="en-US" altLang="en-US" dirty="0" smtClean="0">
                <a:latin typeface="Times New Roman" panose="02020603050405020304" pitchFamily="18" charset="0"/>
              </a:rPr>
              <a:t> Shore)</a:t>
            </a:r>
          </a:p>
          <a:p>
            <a:pPr lvl="1"/>
            <a:r>
              <a:rPr lang="zh-CN" altLang="en-US" dirty="0" smtClean="0">
                <a:latin typeface="Times New Roman" panose="02020603050405020304" pitchFamily="18" charset="0"/>
              </a:rPr>
              <a:t>设立联合研发中心模式</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6916570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4">
                                            <p:txEl>
                                              <p:pRg st="2" end="2"/>
                                            </p:txEl>
                                          </p:spTgt>
                                        </p:tgtEl>
                                        <p:attrNameLst>
                                          <p:attrName>style.visibility</p:attrName>
                                        </p:attrNameLst>
                                      </p:cBhvr>
                                      <p:to>
                                        <p:strVal val="visible"/>
                                      </p:to>
                                    </p:set>
                                    <p:anim calcmode="lin" valueType="num">
                                      <p:cBhvr additive="base">
                                        <p:cTn id="7" dur="500" fill="hold"/>
                                        <p:tgtEl>
                                          <p:spTgt spid="1024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4">
                                            <p:txEl>
                                              <p:pRg st="3" end="3"/>
                                            </p:txEl>
                                          </p:spTgt>
                                        </p:tgtEl>
                                        <p:attrNameLst>
                                          <p:attrName>style.visibility</p:attrName>
                                        </p:attrNameLst>
                                      </p:cBhvr>
                                      <p:to>
                                        <p:strVal val="visible"/>
                                      </p:to>
                                    </p:set>
                                    <p:anim calcmode="lin" valueType="num">
                                      <p:cBhvr additive="base">
                                        <p:cTn id="13" dur="500" fill="hold"/>
                                        <p:tgtEl>
                                          <p:spTgt spid="1024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4">
                                            <p:txEl>
                                              <p:pRg st="4" end="4"/>
                                            </p:txEl>
                                          </p:spTgt>
                                        </p:tgtEl>
                                        <p:attrNameLst>
                                          <p:attrName>style.visibility</p:attrName>
                                        </p:attrNameLst>
                                      </p:cBhvr>
                                      <p:to>
                                        <p:strVal val="visible"/>
                                      </p:to>
                                    </p:set>
                                    <p:anim calcmode="lin" valueType="num">
                                      <p:cBhvr additive="base">
                                        <p:cTn id="19" dur="500" fill="hold"/>
                                        <p:tgtEl>
                                          <p:spTgt spid="1024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4">
                                            <p:txEl>
                                              <p:pRg st="5" end="5"/>
                                            </p:txEl>
                                          </p:spTgt>
                                        </p:tgtEl>
                                        <p:attrNameLst>
                                          <p:attrName>style.visibility</p:attrName>
                                        </p:attrNameLst>
                                      </p:cBhvr>
                                      <p:to>
                                        <p:strVal val="visible"/>
                                      </p:to>
                                    </p:set>
                                    <p:anim calcmode="lin" valueType="num">
                                      <p:cBhvr additive="base">
                                        <p:cTn id="25" dur="500" fill="hold"/>
                                        <p:tgtEl>
                                          <p:spTgt spid="1024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44">
                                            <p:txEl>
                                              <p:pRg st="6" end="6"/>
                                            </p:txEl>
                                          </p:spTgt>
                                        </p:tgtEl>
                                        <p:attrNameLst>
                                          <p:attrName>style.visibility</p:attrName>
                                        </p:attrNameLst>
                                      </p:cBhvr>
                                      <p:to>
                                        <p:strVal val="visible"/>
                                      </p:to>
                                    </p:set>
                                    <p:anim calcmode="lin" valueType="num">
                                      <p:cBhvr additive="base">
                                        <p:cTn id="31" dur="500" fill="hold"/>
                                        <p:tgtEl>
                                          <p:spTgt spid="1024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zh-CN" altLang="en-US" dirty="0" smtClean="0"/>
              <a:t>软件测试发展历程</a:t>
            </a:r>
            <a:endParaRPr lang="en-US" altLang="zh-CN" dirty="0" smtClean="0"/>
          </a:p>
          <a:p>
            <a:r>
              <a:rPr lang="zh-CN" altLang="en-US" dirty="0" smtClean="0"/>
              <a:t>软件测试发展现状</a:t>
            </a:r>
            <a:endParaRPr lang="en-US" altLang="zh-CN" dirty="0" smtClean="0"/>
          </a:p>
          <a:p>
            <a:r>
              <a:rPr lang="zh-CN" altLang="en-US" dirty="0" smtClean="0"/>
              <a:t>软件测试研究热点</a:t>
            </a:r>
            <a:endParaRPr lang="en-US" altLang="zh-CN" dirty="0" smtClean="0"/>
          </a:p>
          <a:p>
            <a:r>
              <a:rPr lang="zh-CN" altLang="en-US" dirty="0" smtClean="0"/>
              <a:t>软件测试职业</a:t>
            </a:r>
            <a:endParaRPr lang="en-US" altLang="zh-CN" dirty="0" smtClean="0"/>
          </a:p>
          <a:p>
            <a:r>
              <a:rPr lang="zh-CN" altLang="en-US" dirty="0" smtClean="0"/>
              <a:t>学习软件测试的意义</a:t>
            </a:r>
            <a:endParaRPr lang="en-US" altLang="zh-CN" dirty="0" smtClean="0"/>
          </a:p>
          <a:p>
            <a:endParaRPr lang="zh-CN" altLang="en-US" dirty="0"/>
          </a:p>
        </p:txBody>
      </p:sp>
    </p:spTree>
    <p:extLst>
      <p:ext uri="{BB962C8B-B14F-4D97-AF65-F5344CB8AC3E}">
        <p14:creationId xmlns:p14="http://schemas.microsoft.com/office/powerpoint/2010/main" val="240753561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a:xfrm>
            <a:off x="695400" y="1320552"/>
            <a:ext cx="10801200" cy="4267200"/>
          </a:xfrm>
        </p:spPr>
        <p:txBody>
          <a:bodyPr/>
          <a:lstStyle/>
          <a:p>
            <a:r>
              <a:rPr lang="zh-CN" altLang="en-US" dirty="0" smtClean="0"/>
              <a:t>软件测试核心概念</a:t>
            </a:r>
            <a:endParaRPr lang="en-US" altLang="zh-CN" dirty="0" smtClean="0"/>
          </a:p>
          <a:p>
            <a:pPr lvl="1"/>
            <a:r>
              <a:rPr lang="zh-CN" altLang="en-US" dirty="0" smtClean="0"/>
              <a:t>什么是软件测试</a:t>
            </a:r>
            <a:endParaRPr lang="en-US" altLang="zh-CN" dirty="0" smtClean="0"/>
          </a:p>
          <a:p>
            <a:pPr lvl="2"/>
            <a:r>
              <a:rPr lang="zh-CN" altLang="en-US" dirty="0" smtClean="0"/>
              <a:t>使用人工或自动化手段来运行或测试某个系统的过程，目的在于检验其是否满足规定的需要或是弄清楚预期结果与实际结果之间的差别</a:t>
            </a:r>
            <a:endParaRPr lang="en-US" altLang="zh-CN" dirty="0" smtClean="0"/>
          </a:p>
          <a:p>
            <a:pPr lvl="1"/>
            <a:r>
              <a:rPr lang="zh-CN" altLang="en-US" dirty="0" smtClean="0"/>
              <a:t>为什么进行软件测试</a:t>
            </a:r>
            <a:endParaRPr lang="en-US" altLang="zh-CN" dirty="0" smtClean="0"/>
          </a:p>
          <a:p>
            <a:pPr lvl="2"/>
            <a:r>
              <a:rPr lang="zh-CN" altLang="en-US" dirty="0" smtClean="0"/>
              <a:t>提高软件质量，满足用户需求</a:t>
            </a:r>
            <a:endParaRPr lang="en-US" altLang="zh-CN" dirty="0" smtClean="0"/>
          </a:p>
          <a:p>
            <a:pPr lvl="1"/>
            <a:endParaRPr lang="zh-CN" altLang="en-US" dirty="0"/>
          </a:p>
        </p:txBody>
      </p:sp>
    </p:spTree>
    <p:extLst>
      <p:ext uri="{BB962C8B-B14F-4D97-AF65-F5344CB8AC3E}">
        <p14:creationId xmlns:p14="http://schemas.microsoft.com/office/powerpoint/2010/main" val="216395799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a:t>什么是软件</a:t>
            </a:r>
            <a:r>
              <a:rPr lang="zh-CN" altLang="en-US" dirty="0" smtClean="0"/>
              <a:t>缺陷</a:t>
            </a:r>
            <a:endParaRPr lang="en-US" altLang="zh-CN" dirty="0" smtClean="0"/>
          </a:p>
          <a:p>
            <a:pPr marL="471487" lvl="1" indent="0">
              <a:buNone/>
            </a:pPr>
            <a:r>
              <a:rPr lang="en-US" altLang="zh-CN" dirty="0" smtClean="0"/>
              <a:t>1 </a:t>
            </a:r>
            <a:r>
              <a:rPr lang="zh-CN" altLang="en-US" dirty="0" smtClean="0"/>
              <a:t>软件测试员认为难以理解、不易使用、运行速度缓慢，或者最终用户认为不好</a:t>
            </a:r>
            <a:endParaRPr lang="en-US" altLang="zh-CN" dirty="0" smtClean="0"/>
          </a:p>
          <a:p>
            <a:pPr marL="471487" lvl="1" indent="0">
              <a:buNone/>
            </a:pPr>
            <a:r>
              <a:rPr lang="en-US" altLang="zh-CN" dirty="0" smtClean="0"/>
              <a:t>2 </a:t>
            </a:r>
            <a:r>
              <a:rPr lang="zh-CN" altLang="en-US" dirty="0" smtClean="0"/>
              <a:t>软件没有达到需求规格说明书中指明的功能</a:t>
            </a:r>
            <a:endParaRPr lang="en-US" altLang="zh-CN" dirty="0" smtClean="0"/>
          </a:p>
          <a:p>
            <a:pPr marL="471487" lvl="1" indent="0">
              <a:buNone/>
            </a:pPr>
            <a:r>
              <a:rPr lang="en-US" altLang="zh-CN" dirty="0" smtClean="0"/>
              <a:t>3 </a:t>
            </a:r>
            <a:r>
              <a:rPr lang="zh-CN" altLang="en-US" dirty="0" smtClean="0"/>
              <a:t>软件出现了需求规格说明书中指明不该出现的错误</a:t>
            </a:r>
            <a:endParaRPr lang="en-US" altLang="zh-CN" dirty="0" smtClean="0"/>
          </a:p>
          <a:p>
            <a:pPr marL="471487" lvl="1" indent="0">
              <a:buNone/>
            </a:pPr>
            <a:r>
              <a:rPr lang="en-US" altLang="zh-CN" dirty="0" smtClean="0"/>
              <a:t>4 </a:t>
            </a:r>
            <a:r>
              <a:rPr lang="zh-CN" altLang="en-US" dirty="0" smtClean="0"/>
              <a:t>软件功能超出需求规格说明书中指明的范围</a:t>
            </a:r>
            <a:endParaRPr lang="en-US" altLang="zh-CN" dirty="0" smtClean="0"/>
          </a:p>
          <a:p>
            <a:pPr marL="471487" lvl="1" indent="0">
              <a:buNone/>
            </a:pPr>
            <a:r>
              <a:rPr lang="en-US" altLang="zh-CN" dirty="0" smtClean="0"/>
              <a:t>5 </a:t>
            </a:r>
            <a:r>
              <a:rPr lang="zh-CN" altLang="en-US" dirty="0" smtClean="0"/>
              <a:t>软件未达到需求规格说明书虽未指出但应达到的目标</a:t>
            </a:r>
            <a:endParaRPr lang="en-US" altLang="zh-CN" dirty="0"/>
          </a:p>
          <a:p>
            <a:endParaRPr lang="zh-CN" altLang="en-US" dirty="0"/>
          </a:p>
        </p:txBody>
      </p:sp>
    </p:spTree>
    <p:extLst>
      <p:ext uri="{BB962C8B-B14F-4D97-AF65-F5344CB8AC3E}">
        <p14:creationId xmlns:p14="http://schemas.microsoft.com/office/powerpoint/2010/main" val="231115394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a:t>什么是测试用例</a:t>
            </a:r>
            <a:endParaRPr lang="en-US" altLang="zh-CN" dirty="0"/>
          </a:p>
          <a:p>
            <a:pPr lvl="1"/>
            <a:r>
              <a:rPr lang="zh-CN" altLang="en-US" dirty="0" smtClean="0"/>
              <a:t>是一组</a:t>
            </a:r>
            <a:r>
              <a:rPr lang="zh-CN" altLang="en-US" dirty="0" smtClean="0">
                <a:solidFill>
                  <a:srgbClr val="FF0000"/>
                </a:solidFill>
              </a:rPr>
              <a:t>测试输入</a:t>
            </a:r>
            <a:r>
              <a:rPr lang="zh-CN" altLang="en-US" dirty="0" smtClean="0"/>
              <a:t>、</a:t>
            </a:r>
            <a:r>
              <a:rPr lang="zh-CN" altLang="en-US" dirty="0" smtClean="0">
                <a:solidFill>
                  <a:srgbClr val="FF0000"/>
                </a:solidFill>
              </a:rPr>
              <a:t>执行条件</a:t>
            </a:r>
            <a:r>
              <a:rPr lang="zh-CN" altLang="en-US" dirty="0" smtClean="0"/>
              <a:t>和</a:t>
            </a:r>
            <a:r>
              <a:rPr lang="zh-CN" altLang="en-US" dirty="0" smtClean="0">
                <a:solidFill>
                  <a:srgbClr val="FF0000"/>
                </a:solidFill>
              </a:rPr>
              <a:t>预期结果</a:t>
            </a:r>
            <a:r>
              <a:rPr lang="zh-CN" altLang="en-US" dirty="0" smtClean="0"/>
              <a:t>，目的是要满足一个特定的</a:t>
            </a:r>
            <a:r>
              <a:rPr lang="zh-CN" altLang="en-US" dirty="0" smtClean="0">
                <a:solidFill>
                  <a:srgbClr val="FF0000"/>
                </a:solidFill>
              </a:rPr>
              <a:t>目标</a:t>
            </a:r>
            <a:r>
              <a:rPr lang="zh-CN" altLang="en-US" dirty="0" smtClean="0"/>
              <a:t>，比如</a:t>
            </a:r>
            <a:r>
              <a:rPr lang="zh-CN" altLang="en-US" dirty="0" smtClean="0">
                <a:solidFill>
                  <a:srgbClr val="FF0000"/>
                </a:solidFill>
              </a:rPr>
              <a:t>执行一条特定的程序路径</a:t>
            </a:r>
            <a:r>
              <a:rPr lang="zh-CN" altLang="en-US" dirty="0" smtClean="0"/>
              <a:t>或</a:t>
            </a:r>
            <a:r>
              <a:rPr lang="zh-CN" altLang="en-US" dirty="0" smtClean="0">
                <a:solidFill>
                  <a:srgbClr val="FF0000"/>
                </a:solidFill>
              </a:rPr>
              <a:t>检验是否符合一个特定的需求</a:t>
            </a:r>
            <a:endParaRPr lang="zh-CN" altLang="en-US" dirty="0">
              <a:solidFill>
                <a:srgbClr val="FF0000"/>
              </a:solidFill>
            </a:endParaRPr>
          </a:p>
        </p:txBody>
      </p:sp>
    </p:spTree>
    <p:extLst>
      <p:ext uri="{BB962C8B-B14F-4D97-AF65-F5344CB8AC3E}">
        <p14:creationId xmlns:p14="http://schemas.microsoft.com/office/powerpoint/2010/main" val="239769546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smtClean="0"/>
              <a:t>第</a:t>
            </a:r>
            <a:r>
              <a:rPr lang="en-US" altLang="zh-CN" smtClean="0"/>
              <a:t>2</a:t>
            </a:r>
            <a:r>
              <a:rPr lang="zh-CN" altLang="en-US" smtClean="0"/>
              <a:t>章  软件测试背景</a:t>
            </a:r>
          </a:p>
        </p:txBody>
      </p:sp>
      <p:sp>
        <p:nvSpPr>
          <p:cNvPr id="5124" name="Rectangle 3"/>
          <p:cNvSpPr>
            <a:spLocks noGrp="1" noChangeArrowheads="1"/>
          </p:cNvSpPr>
          <p:nvPr>
            <p:ph idx="1"/>
          </p:nvPr>
        </p:nvSpPr>
        <p:spPr/>
        <p:txBody>
          <a:bodyPr/>
          <a:lstStyle/>
          <a:p>
            <a:r>
              <a:rPr lang="zh-CN" altLang="en-US" dirty="0" smtClean="0"/>
              <a:t>本章重点</a:t>
            </a:r>
          </a:p>
          <a:p>
            <a:pPr lvl="1"/>
            <a:r>
              <a:rPr lang="zh-CN" altLang="en-US" dirty="0" smtClean="0"/>
              <a:t>软件测试发展历程</a:t>
            </a:r>
            <a:endParaRPr lang="en-US" altLang="zh-CN" dirty="0" smtClean="0"/>
          </a:p>
          <a:p>
            <a:pPr lvl="1"/>
            <a:r>
              <a:rPr lang="zh-CN" altLang="en-US" dirty="0" smtClean="0"/>
              <a:t>软件测试现状</a:t>
            </a:r>
            <a:endParaRPr lang="en-US" altLang="zh-CN" dirty="0" smtClean="0"/>
          </a:p>
          <a:p>
            <a:pPr lvl="1"/>
            <a:endParaRPr lang="zh-CN" altLang="en-US" dirty="0"/>
          </a:p>
        </p:txBody>
      </p:sp>
    </p:spTree>
    <p:extLst>
      <p:ext uri="{BB962C8B-B14F-4D97-AF65-F5344CB8AC3E}">
        <p14:creationId xmlns:p14="http://schemas.microsoft.com/office/powerpoint/2010/main" val="36704005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50" fill="hold"/>
                                        <p:tgtEl>
                                          <p:spTgt spid="5124">
                                            <p:txEl>
                                              <p:pRg st="1" end="1"/>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2.1 </a:t>
            </a:r>
            <a:r>
              <a:rPr lang="zh-CN" altLang="en-US" dirty="0" smtClean="0"/>
              <a:t>软件测试的发展历程</a:t>
            </a:r>
          </a:p>
        </p:txBody>
      </p:sp>
      <p:sp>
        <p:nvSpPr>
          <p:cNvPr id="7172" name="Rectangle 3"/>
          <p:cNvSpPr>
            <a:spLocks noGrp="1" noChangeArrowheads="1"/>
          </p:cNvSpPr>
          <p:nvPr>
            <p:ph idx="1"/>
          </p:nvPr>
        </p:nvSpPr>
        <p:spPr/>
        <p:txBody>
          <a:bodyPr/>
          <a:lstStyle/>
          <a:p>
            <a:r>
              <a:rPr lang="zh-CN" altLang="en-US" dirty="0" smtClean="0"/>
              <a:t>软件的测试的发展历程</a:t>
            </a:r>
            <a:endParaRPr lang="en-US" altLang="zh-CN" dirty="0" smtClean="0"/>
          </a:p>
          <a:p>
            <a:pPr lvl="1"/>
            <a:r>
              <a:rPr lang="zh-CN" altLang="en-US" dirty="0" smtClean="0"/>
              <a:t>第一阶段：初始阶段</a:t>
            </a:r>
            <a:endParaRPr lang="en-US" altLang="zh-CN" dirty="0" smtClean="0"/>
          </a:p>
          <a:p>
            <a:pPr lvl="1"/>
            <a:r>
              <a:rPr lang="zh-CN" altLang="en-US" dirty="0" smtClean="0"/>
              <a:t>第二阶段：定义阶段</a:t>
            </a:r>
          </a:p>
          <a:p>
            <a:pPr lvl="1"/>
            <a:r>
              <a:rPr lang="zh-CN" altLang="en-US" dirty="0" smtClean="0"/>
              <a:t>第三阶段：集成阶段</a:t>
            </a:r>
          </a:p>
          <a:p>
            <a:pPr lvl="1"/>
            <a:r>
              <a:rPr lang="zh-CN" altLang="en-US" dirty="0" smtClean="0"/>
              <a:t>第四阶段：管理、测量和最佳化阶段</a:t>
            </a:r>
            <a:endParaRPr lang="zh-CN" altLang="en-US" dirty="0"/>
          </a:p>
        </p:txBody>
      </p:sp>
    </p:spTree>
    <p:extLst>
      <p:ext uri="{BB962C8B-B14F-4D97-AF65-F5344CB8AC3E}">
        <p14:creationId xmlns:p14="http://schemas.microsoft.com/office/powerpoint/2010/main" val="12811234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anim calcmode="lin" valueType="num">
                                      <p:cBhvr additive="base">
                                        <p:cTn id="7"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xEl>
                                              <p:pRg st="2" end="2"/>
                                            </p:txEl>
                                          </p:spTgt>
                                        </p:tgtEl>
                                        <p:attrNameLst>
                                          <p:attrName>style.visibility</p:attrName>
                                        </p:attrNameLst>
                                      </p:cBhvr>
                                      <p:to>
                                        <p:strVal val="visible"/>
                                      </p:to>
                                    </p:set>
                                    <p:anim calcmode="lin" valueType="num">
                                      <p:cBhvr additive="base">
                                        <p:cTn id="13" dur="500" fill="hold"/>
                                        <p:tgtEl>
                                          <p:spTgt spid="717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anim calcmode="lin" valueType="num">
                                      <p:cBhvr additive="base">
                                        <p:cTn id="19" dur="500" fill="hold"/>
                                        <p:tgtEl>
                                          <p:spTgt spid="717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2">
                                            <p:txEl>
                                              <p:pRg st="4" end="4"/>
                                            </p:txEl>
                                          </p:spTgt>
                                        </p:tgtEl>
                                        <p:attrNameLst>
                                          <p:attrName>style.visibility</p:attrName>
                                        </p:attrNameLst>
                                      </p:cBhvr>
                                      <p:to>
                                        <p:strVal val="visible"/>
                                      </p:to>
                                    </p:set>
                                    <p:anim calcmode="lin" valueType="num">
                                      <p:cBhvr additive="base">
                                        <p:cTn id="25" dur="500" fill="hold"/>
                                        <p:tgtEl>
                                          <p:spTgt spid="717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软件测试的发展</a:t>
            </a:r>
            <a:r>
              <a:rPr lang="zh-CN" altLang="en-US" dirty="0" smtClean="0"/>
              <a:t>历程</a:t>
            </a:r>
            <a:endParaRPr lang="zh-CN" altLang="en-US" dirty="0"/>
          </a:p>
        </p:txBody>
      </p:sp>
      <p:sp>
        <p:nvSpPr>
          <p:cNvPr id="3" name="内容占位符 2"/>
          <p:cNvSpPr>
            <a:spLocks noGrp="1"/>
          </p:cNvSpPr>
          <p:nvPr>
            <p:ph idx="1"/>
          </p:nvPr>
        </p:nvSpPr>
        <p:spPr/>
        <p:txBody>
          <a:bodyPr/>
          <a:lstStyle/>
          <a:p>
            <a:r>
              <a:rPr lang="zh-CN" altLang="en-US" dirty="0" smtClean="0"/>
              <a:t>第</a:t>
            </a:r>
            <a:r>
              <a:rPr lang="en-US" altLang="zh-CN" dirty="0" smtClean="0"/>
              <a:t>1</a:t>
            </a:r>
            <a:r>
              <a:rPr lang="zh-CN" altLang="en-US" dirty="0" smtClean="0"/>
              <a:t>阶段：初始阶段</a:t>
            </a:r>
            <a:endParaRPr lang="en-US" altLang="zh-CN" dirty="0" smtClean="0"/>
          </a:p>
          <a:p>
            <a:pPr lvl="1"/>
            <a:r>
              <a:rPr lang="zh-CN" altLang="en-US" dirty="0" smtClean="0"/>
              <a:t>时间：</a:t>
            </a:r>
            <a:r>
              <a:rPr lang="en-US" altLang="zh-CN" dirty="0" smtClean="0"/>
              <a:t>20</a:t>
            </a:r>
            <a:r>
              <a:rPr lang="zh-CN" altLang="en-US" dirty="0" smtClean="0"/>
              <a:t>世纪</a:t>
            </a:r>
            <a:r>
              <a:rPr lang="en-US" altLang="zh-CN" dirty="0" smtClean="0"/>
              <a:t>70</a:t>
            </a:r>
            <a:r>
              <a:rPr lang="zh-CN" altLang="en-US" dirty="0" smtClean="0"/>
              <a:t>年代以前</a:t>
            </a:r>
            <a:endParaRPr lang="en-US" altLang="zh-CN" dirty="0" smtClean="0"/>
          </a:p>
          <a:p>
            <a:pPr lvl="1"/>
            <a:r>
              <a:rPr lang="zh-CN" altLang="en-US" dirty="0" smtClean="0"/>
              <a:t>测试等同于“调试”</a:t>
            </a:r>
            <a:endParaRPr lang="en-US" altLang="zh-CN" dirty="0" smtClean="0"/>
          </a:p>
          <a:p>
            <a:pPr lvl="1"/>
            <a:r>
              <a:rPr lang="en-US" altLang="zh-CN" dirty="0" smtClean="0"/>
              <a:t>1975</a:t>
            </a:r>
            <a:r>
              <a:rPr lang="zh-CN" altLang="en-US" dirty="0" smtClean="0"/>
              <a:t>年测试与“调试”区别开</a:t>
            </a:r>
            <a:endParaRPr lang="en-US" altLang="zh-CN" dirty="0" smtClean="0"/>
          </a:p>
          <a:p>
            <a:pPr lvl="1"/>
            <a:r>
              <a:rPr lang="zh-CN" altLang="en-US" dirty="0" smtClean="0"/>
              <a:t>无法适应软件行业发展的需要</a:t>
            </a:r>
            <a:endParaRPr lang="en-US" altLang="zh-CN" dirty="0" smtClean="0"/>
          </a:p>
          <a:p>
            <a:pPr lvl="1"/>
            <a:endParaRPr lang="zh-CN" altLang="en-US" dirty="0"/>
          </a:p>
        </p:txBody>
      </p:sp>
    </p:spTree>
    <p:extLst>
      <p:ext uri="{BB962C8B-B14F-4D97-AF65-F5344CB8AC3E}">
        <p14:creationId xmlns:p14="http://schemas.microsoft.com/office/powerpoint/2010/main" val="84343334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软件测试的发展</a:t>
            </a:r>
            <a:r>
              <a:rPr lang="zh-CN" altLang="en-US" dirty="0" smtClean="0"/>
              <a:t>历程</a:t>
            </a:r>
            <a:endParaRPr lang="zh-CN" altLang="en-US" dirty="0"/>
          </a:p>
        </p:txBody>
      </p:sp>
      <p:sp>
        <p:nvSpPr>
          <p:cNvPr id="3" name="内容占位符 2"/>
          <p:cNvSpPr>
            <a:spLocks noGrp="1"/>
          </p:cNvSpPr>
          <p:nvPr>
            <p:ph idx="1"/>
          </p:nvPr>
        </p:nvSpPr>
        <p:spPr>
          <a:xfrm>
            <a:off x="335360" y="1268760"/>
            <a:ext cx="11449272" cy="4267200"/>
          </a:xfrm>
        </p:spPr>
        <p:txBody>
          <a:bodyPr/>
          <a:lstStyle/>
          <a:p>
            <a:r>
              <a:rPr lang="zh-CN" altLang="en-US" dirty="0" smtClean="0"/>
              <a:t>第</a:t>
            </a:r>
            <a:r>
              <a:rPr lang="en-US" altLang="zh-CN" dirty="0" smtClean="0"/>
              <a:t>2</a:t>
            </a:r>
            <a:r>
              <a:rPr lang="zh-CN" altLang="en-US" dirty="0" smtClean="0"/>
              <a:t>阶段：定义阶段</a:t>
            </a:r>
            <a:endParaRPr lang="en-US" altLang="zh-CN" dirty="0" smtClean="0"/>
          </a:p>
          <a:p>
            <a:pPr lvl="1"/>
            <a:r>
              <a:rPr lang="zh-CN" altLang="en-US" dirty="0" smtClean="0"/>
              <a:t>软件工程开始受到广泛关注，人们对软件测试方法和过程展开探索</a:t>
            </a:r>
            <a:endParaRPr lang="en-US" altLang="zh-CN" dirty="0" smtClean="0"/>
          </a:p>
          <a:p>
            <a:pPr lvl="1"/>
            <a:r>
              <a:rPr lang="en-US" altLang="zh-CN" dirty="0" smtClean="0"/>
              <a:t>Bill Hetzel</a:t>
            </a:r>
            <a:r>
              <a:rPr lang="zh-CN" altLang="en-US" dirty="0" smtClean="0"/>
              <a:t>，</a:t>
            </a:r>
            <a:r>
              <a:rPr lang="en-US" altLang="zh-CN" dirty="0" smtClean="0"/>
              <a:t>《The Complete Guide to Software Testing》</a:t>
            </a:r>
            <a:r>
              <a:rPr lang="zh-CN" altLang="en-US" dirty="0" smtClean="0"/>
              <a:t>，提出一类方法：软件测试的目的是验证软件是工作的（正向）</a:t>
            </a:r>
            <a:endParaRPr lang="en-US" altLang="zh-CN" dirty="0" smtClean="0"/>
          </a:p>
          <a:p>
            <a:pPr lvl="1"/>
            <a:r>
              <a:rPr lang="en-US" altLang="zh-CN" dirty="0" err="1" smtClean="0"/>
              <a:t>Glenford</a:t>
            </a:r>
            <a:r>
              <a:rPr lang="en-US" altLang="zh-CN" dirty="0" smtClean="0"/>
              <a:t> </a:t>
            </a:r>
            <a:r>
              <a:rPr lang="en-US" altLang="zh-CN" dirty="0" err="1" smtClean="0"/>
              <a:t>Myers,《The</a:t>
            </a:r>
            <a:r>
              <a:rPr lang="en-US" altLang="zh-CN" dirty="0" smtClean="0"/>
              <a:t> Art of Software Testing》,</a:t>
            </a:r>
            <a:r>
              <a:rPr lang="zh-CN" altLang="en-US" dirty="0" smtClean="0"/>
              <a:t>提出第二类方法：软件测试的目的是证伪，以逆向思维发现被测软件系统中的缺陷（逆向）</a:t>
            </a:r>
            <a:endParaRPr lang="en-US" altLang="zh-CN" dirty="0" smtClean="0"/>
          </a:p>
        </p:txBody>
      </p:sp>
    </p:spTree>
    <p:extLst>
      <p:ext uri="{BB962C8B-B14F-4D97-AF65-F5344CB8AC3E}">
        <p14:creationId xmlns:p14="http://schemas.microsoft.com/office/powerpoint/2010/main" val="206399042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软件测试的发展</a:t>
            </a:r>
            <a:r>
              <a:rPr lang="zh-CN" altLang="en-US" dirty="0" smtClean="0"/>
              <a:t>历程</a:t>
            </a:r>
            <a:endParaRPr lang="zh-CN" altLang="en-US" dirty="0"/>
          </a:p>
        </p:txBody>
      </p:sp>
      <p:sp>
        <p:nvSpPr>
          <p:cNvPr id="3" name="内容占位符 2"/>
          <p:cNvSpPr>
            <a:spLocks noGrp="1"/>
          </p:cNvSpPr>
          <p:nvPr>
            <p:ph idx="1"/>
          </p:nvPr>
        </p:nvSpPr>
        <p:spPr>
          <a:xfrm>
            <a:off x="695400" y="1196752"/>
            <a:ext cx="11089232" cy="4267200"/>
          </a:xfrm>
        </p:spPr>
        <p:txBody>
          <a:bodyPr/>
          <a:lstStyle/>
          <a:p>
            <a:r>
              <a:rPr lang="zh-CN" altLang="en-US" dirty="0" smtClean="0"/>
              <a:t>第</a:t>
            </a:r>
            <a:r>
              <a:rPr lang="en-US" altLang="zh-CN" dirty="0" smtClean="0"/>
              <a:t>3</a:t>
            </a:r>
            <a:r>
              <a:rPr lang="zh-CN" altLang="en-US" dirty="0" smtClean="0"/>
              <a:t>阶段：集成阶段</a:t>
            </a:r>
          </a:p>
          <a:p>
            <a:pPr lvl="1"/>
            <a:r>
              <a:rPr lang="zh-CN" altLang="en-US" dirty="0" smtClean="0"/>
              <a:t>软件开发方式逐渐由混乱无序的开发过程过渡到结构化的开发过程</a:t>
            </a:r>
            <a:endParaRPr lang="en-US" altLang="zh-CN" dirty="0" smtClean="0"/>
          </a:p>
          <a:p>
            <a:pPr lvl="1"/>
            <a:r>
              <a:rPr lang="zh-CN" altLang="en-US" dirty="0" smtClean="0"/>
              <a:t>出现软件测试行业标准（</a:t>
            </a:r>
            <a:r>
              <a:rPr lang="en-US" altLang="zh-CN" dirty="0" smtClean="0"/>
              <a:t>IEEE/ANSI</a:t>
            </a:r>
            <a:r>
              <a:rPr lang="zh-CN" altLang="en-US" dirty="0" smtClean="0"/>
              <a:t>）和</a:t>
            </a:r>
            <a:r>
              <a:rPr lang="en-US" altLang="zh-CN" dirty="0" smtClean="0"/>
              <a:t>ISO</a:t>
            </a:r>
            <a:r>
              <a:rPr lang="zh-CN" altLang="en-US" dirty="0" smtClean="0"/>
              <a:t>国际标准</a:t>
            </a:r>
            <a:endParaRPr lang="en-US" altLang="zh-CN" dirty="0" smtClean="0"/>
          </a:p>
          <a:p>
            <a:pPr lvl="1"/>
            <a:r>
              <a:rPr lang="en-US" altLang="zh-CN" dirty="0" smtClean="0"/>
              <a:t>1981</a:t>
            </a:r>
            <a:r>
              <a:rPr lang="zh-CN" altLang="en-US" dirty="0" smtClean="0"/>
              <a:t>年，</a:t>
            </a:r>
            <a:r>
              <a:rPr lang="en-US" altLang="zh-CN" dirty="0" smtClean="0"/>
              <a:t>Bill Hetzel </a:t>
            </a:r>
            <a:r>
              <a:rPr lang="zh-CN" altLang="en-US" dirty="0" smtClean="0"/>
              <a:t>首次在大学开设</a:t>
            </a:r>
            <a:r>
              <a:rPr lang="en-US" altLang="zh-CN" dirty="0" smtClean="0"/>
              <a:t>Structured Software Testing</a:t>
            </a:r>
            <a:r>
              <a:rPr lang="zh-CN" altLang="en-US" dirty="0" smtClean="0"/>
              <a:t>公共课，成为</a:t>
            </a:r>
            <a:r>
              <a:rPr lang="en-US" altLang="zh-CN" dirty="0" smtClean="0"/>
              <a:t>IT</a:t>
            </a:r>
            <a:r>
              <a:rPr lang="zh-CN" altLang="en-US" dirty="0" smtClean="0"/>
              <a:t>技术人员需要掌握的核心技术</a:t>
            </a:r>
            <a:endParaRPr lang="en-US" altLang="zh-CN" dirty="0" smtClean="0"/>
          </a:p>
          <a:p>
            <a:pPr lvl="1"/>
            <a:endParaRPr lang="zh-CN" altLang="en-US" dirty="0"/>
          </a:p>
        </p:txBody>
      </p:sp>
    </p:spTree>
    <p:extLst>
      <p:ext uri="{BB962C8B-B14F-4D97-AF65-F5344CB8AC3E}">
        <p14:creationId xmlns:p14="http://schemas.microsoft.com/office/powerpoint/2010/main" val="2873869452"/>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16680</TotalTime>
  <Words>795</Words>
  <Application>Microsoft Office PowerPoint</Application>
  <PresentationFormat>宽屏</PresentationFormat>
  <Paragraphs>99</Paragraphs>
  <Slides>18</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黑体</vt:lpstr>
      <vt:lpstr>华文楷体</vt:lpstr>
      <vt:lpstr>华文隶书</vt:lpstr>
      <vt:lpstr>华文新魏</vt:lpstr>
      <vt:lpstr>楷体</vt:lpstr>
      <vt:lpstr>宋体</vt:lpstr>
      <vt:lpstr>Arial</vt:lpstr>
      <vt:lpstr>Times New Roman</vt:lpstr>
      <vt:lpstr>Verdana</vt:lpstr>
      <vt:lpstr>Wingdings</vt:lpstr>
      <vt:lpstr>Profile</vt:lpstr>
      <vt:lpstr>软件测试实用教程 ——方法与实践</vt:lpstr>
      <vt:lpstr>内容回顾</vt:lpstr>
      <vt:lpstr>内容回顾</vt:lpstr>
      <vt:lpstr>内容回顾</vt:lpstr>
      <vt:lpstr>第2章  软件测试背景</vt:lpstr>
      <vt:lpstr>2.1 软件测试的发展历程</vt:lpstr>
      <vt:lpstr>2.1 软件测试的发展历程</vt:lpstr>
      <vt:lpstr>2.1 软件测试的发展历程</vt:lpstr>
      <vt:lpstr>2.1 软件测试的发展历程</vt:lpstr>
      <vt:lpstr>2.1 软件测试的发展历程</vt:lpstr>
      <vt:lpstr>2.1 软件测试的发展历程</vt:lpstr>
      <vt:lpstr>第2章  软件测试背景</vt:lpstr>
      <vt:lpstr>2.2 软件测试现状</vt:lpstr>
      <vt:lpstr>2.2 软件测试的现状</vt:lpstr>
      <vt:lpstr>2.3 国内软件测试职业现状</vt:lpstr>
      <vt:lpstr>2.2 软件测试的现状</vt:lpstr>
      <vt:lpstr>内容总结</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刘兴梅</cp:lastModifiedBy>
  <cp:revision>313</cp:revision>
  <dcterms:created xsi:type="dcterms:W3CDTF">2008-07-27T05:17:11Z</dcterms:created>
  <dcterms:modified xsi:type="dcterms:W3CDTF">2018-09-17T07:33:16Z</dcterms:modified>
</cp:coreProperties>
</file>