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7"/>
  </p:notesMasterIdLst>
  <p:handoutMasterIdLst>
    <p:handoutMasterId r:id="rId18"/>
  </p:handoutMasterIdLst>
  <p:sldIdLst>
    <p:sldId id="256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49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3468" autoAdjust="0"/>
  </p:normalViewPr>
  <p:slideViewPr>
    <p:cSldViewPr>
      <p:cViewPr varScale="1">
        <p:scale>
          <a:sx n="79" d="100"/>
          <a:sy n="79" d="100"/>
        </p:scale>
        <p:origin x="12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65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7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573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第一种典型模型  大爆炸模型 说道爆炸，大家可以联想到宇宙大爆炸的场景，这会产生两种结果，也许很好，也许很差，出来的东西什么都不是，完全是拍脑袋拍出来的，没有规划，想到哪里做到哪里</a:t>
            </a:r>
            <a:endParaRPr lang="en-US" altLang="zh-CN" dirty="0" smtClean="0"/>
          </a:p>
          <a:p>
            <a:r>
              <a:rPr lang="zh-CN" altLang="en-US" dirty="0" smtClean="0"/>
              <a:t>一般不需要测试，即便是由测试也是在发布前进行测试，测试出来的东西不一定修改</a:t>
            </a:r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69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先由粗略的想法，然后写代码的过程中修改，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在这个过程中的测试工作，也许一个旧版本还没有测试完成，新版本就又出来了，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如果你是开发人员，将来尽量避免这中模式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如果你是测试人员，将来也要尽力帮助团队去规范这种模式，那怎么规范呢？我们先来学习后面的开发模式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45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zh-CN" altLang="en-US" dirty="0" smtClean="0"/>
              <a:t>首先看一下</a:t>
            </a:r>
            <a:r>
              <a:rPr lang="zh-CN" altLang="en-US" dirty="0" smtClean="0"/>
              <a:t>由来    </a:t>
            </a:r>
            <a:endParaRPr lang="en-US" altLang="zh-CN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1970</a:t>
            </a:r>
            <a:r>
              <a:rPr lang="zh-CN" altLang="zh-CN" dirty="0" smtClean="0"/>
              <a:t>年温斯顿</a:t>
            </a:r>
            <a:r>
              <a:rPr lang="en-US" altLang="zh-CN" dirty="0" smtClean="0"/>
              <a:t>•</a:t>
            </a:r>
            <a:r>
              <a:rPr lang="zh-CN" altLang="zh-CN" dirty="0" smtClean="0"/>
              <a:t>罗伊斯（</a:t>
            </a:r>
            <a:r>
              <a:rPr lang="en-US" altLang="zh-CN" dirty="0" smtClean="0"/>
              <a:t>Winston Royce</a:t>
            </a:r>
            <a:r>
              <a:rPr lang="zh-CN" altLang="zh-CN" dirty="0" smtClean="0"/>
              <a:t>）提出了著名的</a:t>
            </a:r>
            <a:r>
              <a:rPr lang="en-US" altLang="zh-CN" dirty="0" smtClean="0"/>
              <a:t>“</a:t>
            </a:r>
            <a:r>
              <a:rPr lang="zh-CN" altLang="zh-CN" dirty="0" smtClean="0"/>
              <a:t>瀑布模型</a:t>
            </a:r>
            <a:r>
              <a:rPr lang="en-US" altLang="zh-CN" dirty="0" smtClean="0"/>
              <a:t>”</a:t>
            </a:r>
            <a:r>
              <a:rPr lang="zh-CN" altLang="zh-CN" dirty="0" smtClean="0"/>
              <a:t>，直到</a:t>
            </a:r>
            <a:r>
              <a:rPr lang="en-US" altLang="zh-CN" dirty="0" smtClean="0"/>
              <a:t>80</a:t>
            </a:r>
            <a:r>
              <a:rPr lang="zh-CN" altLang="zh-CN" dirty="0" smtClean="0"/>
              <a:t>年代早期，它一直是唯一被广泛采用的</a:t>
            </a:r>
            <a:r>
              <a:rPr lang="zh-CN" altLang="en-US" dirty="0" smtClean="0"/>
              <a:t>软件开发模型</a:t>
            </a:r>
            <a:r>
              <a:rPr lang="zh-CN" altLang="zh-CN" dirty="0" smtClean="0"/>
              <a:t>。 </a:t>
            </a:r>
            <a:r>
              <a:rPr lang="zh-CN" altLang="en-US" dirty="0" smtClean="0"/>
              <a:t>图中所示的就是瀑布模型</a:t>
            </a:r>
            <a:endParaRPr lang="en-US" altLang="zh-CN" dirty="0" smtClean="0"/>
          </a:p>
          <a:p>
            <a:pPr marL="0" marR="0" indent="-658812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是不是所有的瀑布模型都如当前图显示的样子呢</a:t>
            </a:r>
            <a:r>
              <a:rPr lang="zh-CN" altLang="en-US" baseline="0" dirty="0" smtClean="0"/>
              <a:t>  不是的  大家可以从网络或其他书籍中看到瀑布模型的多种不同呈现形式，可能其中细节上有所差异  但是归根结底内涵统一</a:t>
            </a:r>
            <a:endParaRPr lang="zh-CN" altLang="en-US" dirty="0" smtClean="0"/>
          </a:p>
          <a:p>
            <a:pPr marL="0" indent="-658812"/>
            <a:endParaRPr kumimoji="1"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7DC66-17B5-478A-82B0-65666CD980FB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41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概要设计文档举例：</a:t>
            </a:r>
            <a:r>
              <a:rPr lang="en-US" altLang="zh-CN" dirty="0" smtClean="0"/>
              <a:t>https://wenku.baidu.com/view/c7fa248cd0d233d4b14e6976.html</a:t>
            </a:r>
          </a:p>
          <a:p>
            <a:r>
              <a:rPr lang="zh-CN" altLang="en-US" dirty="0" smtClean="0"/>
              <a:t>详细设计文档：</a:t>
            </a:r>
            <a:r>
              <a:rPr lang="en-US" altLang="zh-CN" dirty="0" smtClean="0"/>
              <a:t>https://wenku.baidu.com/view/8ff7c98aaa00b52acfc7ca83.html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24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62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1384" y="1844824"/>
            <a:ext cx="11017224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itchFamily="2" charset="-122"/>
                <a:ea typeface="华文隶书" pitchFamily="2" charset="-122"/>
              </a:rPr>
              <a:t>PartI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   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软件测试概述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—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软件开发模型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线性</a:t>
            </a:r>
            <a:r>
              <a:rPr lang="zh-CN" altLang="en-US" dirty="0">
                <a:latin typeface="+mn-ea"/>
              </a:rPr>
              <a:t>严格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成果晚出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风险大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阶段固定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反复</a:t>
            </a:r>
            <a:r>
              <a:rPr lang="en-US" altLang="zh-CN" dirty="0">
                <a:latin typeface="+mn-ea"/>
              </a:rPr>
              <a:t>&amp;</a:t>
            </a:r>
            <a:r>
              <a:rPr lang="zh-CN" altLang="en-US" dirty="0" smtClean="0">
                <a:latin typeface="+mn-ea"/>
              </a:rPr>
              <a:t>迭代</a:t>
            </a:r>
            <a:r>
              <a:rPr lang="zh-CN" altLang="en-US" dirty="0">
                <a:latin typeface="+mn-ea"/>
              </a:rPr>
              <a:t>不适合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灵活性差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单次需求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需求</a:t>
            </a:r>
            <a:r>
              <a:rPr lang="zh-CN" altLang="en-US" dirty="0" smtClean="0">
                <a:latin typeface="+mn-ea"/>
              </a:rPr>
              <a:t>变更多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适应性差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测试滞后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缺陷晚查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代价大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9658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瀑布模型适合场景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功能、性能明确完整</a:t>
            </a:r>
            <a:endParaRPr lang="en-US" altLang="zh-CN" dirty="0"/>
          </a:p>
          <a:p>
            <a:r>
              <a:rPr lang="zh-CN" altLang="en-US" dirty="0"/>
              <a:t>需求固定，无重大变动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124744"/>
            <a:ext cx="25527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979712" y="3305913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操作系统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9191" y="4437112"/>
            <a:ext cx="34275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数据库管理系统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9140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软件开发生命周期模型</a:t>
            </a:r>
            <a:r>
              <a:rPr lang="en-US" altLang="zh-CN" b="1" i="0" smtClean="0"/>
              <a:t>—</a:t>
            </a:r>
            <a:r>
              <a:rPr lang="zh-CN" altLang="en-US" b="1" i="0" smtClean="0"/>
              <a:t>螺旋模型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3024336" cy="4267200"/>
          </a:xfrm>
        </p:spPr>
        <p:txBody>
          <a:bodyPr/>
          <a:lstStyle/>
          <a:p>
            <a:r>
              <a:rPr lang="zh-CN" altLang="en-US" dirty="0" smtClean="0"/>
              <a:t>结合快速原型法和迭代模型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692696"/>
            <a:ext cx="5616624" cy="572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5400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软件开发生命周期模型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2088"/>
            <a:ext cx="10513168" cy="42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敏捷开发模型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 敏捷开发以用户的需求进化为核心，采用迭代、循序渐进的方法进行软件开发</a:t>
            </a:r>
            <a:endParaRPr lang="en-US" altLang="zh-CN" dirty="0" smtClean="0"/>
          </a:p>
        </p:txBody>
      </p:sp>
      <p:sp>
        <p:nvSpPr>
          <p:cNvPr id="4" name="AutoShape 2" descr="https://timgsa.baidu.com/timg?image&amp;quality=80&amp;size=b9999_10000&amp;sec=1492080570137&amp;di=40c40f08262b276545fa74aa8d328c2f&amp;imgtype=0&amp;src=http%3A%2F%2Fimage.lxway.com%2Fupload%2Fc%2F28%2Fc28e8b0e00700b3e0b7460844014a6a2_thum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0256" y="3212976"/>
            <a:ext cx="3457143" cy="2657143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23392" y="3429000"/>
            <a:ext cx="7704856" cy="4253136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itchFamily="2" charset="2"/>
              <a:buChar char="l"/>
            </a:pPr>
            <a:r>
              <a:rPr lang="zh-CN" altLang="en-US" kern="0" dirty="0" smtClean="0"/>
              <a:t> </a:t>
            </a: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在敏捷开发中，软件项目在构建初期被切分成多个子项目，各个子项目的成果都经过测试，具备可视、可集成和可运行使用的特征</a:t>
            </a:r>
          </a:p>
        </p:txBody>
      </p:sp>
    </p:spTree>
    <p:extLst>
      <p:ext uri="{BB962C8B-B14F-4D97-AF65-F5344CB8AC3E}">
        <p14:creationId xmlns:p14="http://schemas.microsoft.com/office/powerpoint/2010/main" val="7669570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729192" cy="4556720"/>
          </a:xfrm>
        </p:spPr>
        <p:txBody>
          <a:bodyPr>
            <a:normAutofit/>
          </a:bodyPr>
          <a:lstStyle/>
          <a:p>
            <a:r>
              <a:rPr lang="zh-CN" altLang="en-US" sz="3300" dirty="0" smtClean="0"/>
              <a:t>软件开发模型</a:t>
            </a:r>
            <a:endParaRPr lang="en-US" altLang="zh-CN" sz="3300" dirty="0" smtClean="0"/>
          </a:p>
          <a:p>
            <a:pPr lvl="1"/>
            <a:r>
              <a:rPr lang="zh-CN" altLang="en-US" sz="2800" dirty="0" smtClean="0"/>
              <a:t>大爆炸模型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边写边改模型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瀑布模型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螺旋模型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敏捷开发模型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2250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11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 测试过程管理（补充）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</a:p>
          <a:p>
            <a:pPr lvl="1"/>
            <a:r>
              <a:rPr lang="zh-CN" altLang="en-US" dirty="0" smtClean="0"/>
              <a:t>了解常见的软件开发模型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理解瀑布模型的内涵及优缺点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406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演员是不是电影的全部？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340768"/>
            <a:ext cx="8438678" cy="4104456"/>
          </a:xfrm>
          <a:prstGeom prst="rect">
            <a:avLst/>
          </a:prstGeom>
        </p:spPr>
      </p:pic>
      <p:pic>
        <p:nvPicPr>
          <p:cNvPr id="1026" name="Picture 2" descr="https://gss0.bdstatic.com/-4o3dSag_xI4khGkpoWK1HF6hhy/baike/w%3D268%3Bg%3D0/sign=462f805bddca7bcb7d7bc02986320c5e/4610b912c8fcc3cef7dc70ab9845d688d43f20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" y="1340768"/>
            <a:ext cx="25527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06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软件从无到有需要哪些角色做哪些工作呢？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开发、测试、产品、</a:t>
            </a:r>
            <a:r>
              <a:rPr lang="en-US" altLang="zh-CN" dirty="0" smtClean="0"/>
              <a:t>PM……</a:t>
            </a:r>
          </a:p>
          <a:p>
            <a:r>
              <a:rPr lang="zh-CN" altLang="en-US" dirty="0" smtClean="0"/>
              <a:t>什么是开发模型？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软件开发模型是软件开发的</a:t>
            </a:r>
            <a:r>
              <a:rPr lang="zh-CN" altLang="en-US" dirty="0" smtClean="0">
                <a:solidFill>
                  <a:srgbClr val="FF0000"/>
                </a:solidFill>
              </a:rPr>
              <a:t>全部过程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活动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任务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管理</a:t>
            </a:r>
            <a:r>
              <a:rPr lang="zh-CN" altLang="en-US" dirty="0" smtClean="0"/>
              <a:t>的结构框架。</a:t>
            </a:r>
            <a:r>
              <a:rPr lang="zh-CN" altLang="zh-CN" dirty="0" smtClean="0"/>
              <a:t>它给出了软件开发活动</a:t>
            </a:r>
            <a:r>
              <a:rPr lang="zh-CN" altLang="zh-CN" dirty="0" smtClean="0">
                <a:solidFill>
                  <a:srgbClr val="FF0000"/>
                </a:solidFill>
              </a:rPr>
              <a:t>各阶段之间</a:t>
            </a:r>
            <a:r>
              <a:rPr lang="zh-CN" altLang="zh-CN" dirty="0" smtClean="0"/>
              <a:t>的关系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4077072"/>
            <a:ext cx="1152128" cy="187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8861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软件开发模型常见类型</a:t>
            </a:r>
            <a:endParaRPr lang="zh-CN" altLang="en-US" dirty="0"/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开发模型的常见类型？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8118077" y="2826448"/>
            <a:ext cx="1847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zh-CN" altLang="en-US" sz="28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36082" y="164758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边做边改模型</a:t>
            </a:r>
          </a:p>
        </p:txBody>
      </p:sp>
      <p:sp>
        <p:nvSpPr>
          <p:cNvPr id="11" name="矩形 10"/>
          <p:cNvSpPr/>
          <p:nvPr/>
        </p:nvSpPr>
        <p:spPr>
          <a:xfrm>
            <a:off x="5503429" y="250015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瀑布模型</a:t>
            </a:r>
          </a:p>
        </p:txBody>
      </p:sp>
      <p:sp>
        <p:nvSpPr>
          <p:cNvPr id="13" name="矩形 12"/>
          <p:cNvSpPr/>
          <p:nvPr/>
        </p:nvSpPr>
        <p:spPr>
          <a:xfrm>
            <a:off x="5248111" y="3284984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s-ES" sz="2800" b="1" dirty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增量模型</a:t>
            </a:r>
            <a:endParaRPr lang="zh-CN" altLang="en-US" sz="2800" b="1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95575" y="3608572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演化模型</a:t>
            </a:r>
          </a:p>
        </p:txBody>
      </p:sp>
      <p:sp>
        <p:nvSpPr>
          <p:cNvPr id="18" name="矩形 17"/>
          <p:cNvSpPr/>
          <p:nvPr/>
        </p:nvSpPr>
        <p:spPr>
          <a:xfrm>
            <a:off x="2628858" y="2197269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快速原型模型</a:t>
            </a:r>
          </a:p>
        </p:txBody>
      </p:sp>
      <p:sp>
        <p:nvSpPr>
          <p:cNvPr id="20" name="矩形 19"/>
          <p:cNvSpPr/>
          <p:nvPr/>
        </p:nvSpPr>
        <p:spPr>
          <a:xfrm>
            <a:off x="7709532" y="441069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喷泉模型</a:t>
            </a:r>
          </a:p>
        </p:txBody>
      </p:sp>
      <p:sp>
        <p:nvSpPr>
          <p:cNvPr id="24" name="矩形 23"/>
          <p:cNvSpPr/>
          <p:nvPr/>
        </p:nvSpPr>
        <p:spPr>
          <a:xfrm>
            <a:off x="3117477" y="2720489"/>
            <a:ext cx="14494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RAD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50210" y="4933910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智能模型</a:t>
            </a:r>
            <a:endParaRPr lang="zh-CN" alt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9996" y="3429000"/>
            <a:ext cx="19928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WINWIN</a:t>
            </a:r>
            <a:r>
              <a:rPr lang="zh-CN" altLang="zh-CN" sz="2800" b="1" dirty="0">
                <a:ln w="11430"/>
                <a:solidFill>
                  <a:srgbClr val="CC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800" b="1" dirty="0">
              <a:ln w="11430"/>
              <a:solidFill>
                <a:srgbClr val="CC00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1596" y="5229200"/>
            <a:ext cx="12682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XP</a:t>
            </a:r>
            <a:r>
              <a:rPr lang="zh-CN" altLang="zh-CN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endParaRPr lang="zh-CN" alt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64152" y="2761764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原型实现模型</a:t>
            </a:r>
          </a:p>
        </p:txBody>
      </p:sp>
      <p:sp>
        <p:nvSpPr>
          <p:cNvPr id="21" name="矩形 20"/>
          <p:cNvSpPr/>
          <p:nvPr/>
        </p:nvSpPr>
        <p:spPr>
          <a:xfrm>
            <a:off x="5440487" y="5195520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并发开发模型</a:t>
            </a:r>
          </a:p>
        </p:txBody>
      </p:sp>
      <p:sp>
        <p:nvSpPr>
          <p:cNvPr id="22" name="矩形 21"/>
          <p:cNvSpPr/>
          <p:nvPr/>
        </p:nvSpPr>
        <p:spPr>
          <a:xfrm>
            <a:off x="3725114" y="4149080"/>
            <a:ext cx="34307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基于构件的开发模型</a:t>
            </a:r>
          </a:p>
        </p:txBody>
      </p:sp>
    </p:spTree>
    <p:extLst>
      <p:ext uri="{BB962C8B-B14F-4D97-AF65-F5344CB8AC3E}">
        <p14:creationId xmlns:p14="http://schemas.microsoft.com/office/powerpoint/2010/main" val="3375029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3" grpId="0"/>
      <p:bldP spid="16" grpId="0"/>
      <p:bldP spid="18" grpId="0"/>
      <p:bldP spid="20" grpId="0"/>
      <p:bldP spid="24" grpId="0"/>
      <p:bldP spid="26" grpId="0"/>
      <p:bldP spid="3" grpId="0"/>
      <p:bldP spid="17" grpId="0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软件开发生命周期模型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968552" cy="4267200"/>
          </a:xfrm>
        </p:spPr>
        <p:txBody>
          <a:bodyPr/>
          <a:lstStyle/>
          <a:p>
            <a:r>
              <a:rPr lang="zh-CN" altLang="en-US" b="1" i="0" dirty="0" smtClean="0"/>
              <a:t>大爆炸模式</a:t>
            </a:r>
            <a:endParaRPr lang="en-US" altLang="zh-CN" b="1" i="0" dirty="0" smtClean="0"/>
          </a:p>
          <a:p>
            <a:pPr marL="1090612" lvl="1" indent="-457200"/>
            <a:r>
              <a:rPr lang="zh-CN" altLang="en-US" dirty="0" smtClean="0"/>
              <a:t>优点</a:t>
            </a:r>
            <a:r>
              <a:rPr lang="zh-CN" altLang="en-US" dirty="0"/>
              <a:t>：思路简单， 通常可能是开发者的“突发奇想</a:t>
            </a:r>
            <a:r>
              <a:rPr lang="en-US" altLang="zh-CN" dirty="0"/>
              <a:t>”</a:t>
            </a:r>
          </a:p>
          <a:p>
            <a:endParaRPr lang="en-US" altLang="zh-CN" b="1" i="0" dirty="0" smtClean="0"/>
          </a:p>
          <a:p>
            <a:endParaRPr lang="en-US" altLang="zh-CN" b="1" i="0" dirty="0" smtClean="0"/>
          </a:p>
          <a:p>
            <a:endParaRPr lang="zh-CN" altLang="en-US" b="1" i="0" dirty="0"/>
          </a:p>
        </p:txBody>
      </p:sp>
      <p:pic>
        <p:nvPicPr>
          <p:cNvPr id="1026" name="Picture 2" descr="http://www.51testing.com/attachments/2013/06/14982672_201306271541391zW5o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1052736"/>
            <a:ext cx="634622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51384" y="4005064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90612" lvl="1" indent="-457200">
              <a:buFont typeface="Wingdings" pitchFamily="2" charset="2"/>
              <a:buChar char="l"/>
            </a:pP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缺点：开发过程是非工程化的，随意性大，结果不可预知</a:t>
            </a:r>
          </a:p>
          <a:p>
            <a:pPr marL="1090612" lvl="1" indent="-457200">
              <a:buFont typeface="Wingdings" pitchFamily="2" charset="2"/>
              <a:buChar char="l"/>
            </a:pPr>
            <a:r>
              <a:rPr lang="zh-CN" altLang="en-US" dirty="0">
                <a:latin typeface="华文楷体" panose="02010600040101010101" pitchFamily="2" charset="-122"/>
                <a:ea typeface="楷体" panose="02010609060101010101" pitchFamily="49" charset="-122"/>
              </a:rPr>
              <a:t>测试：开发任务完成后，修复较困难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697007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smtClean="0"/>
              <a:t>软件开发生命周期模型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 smtClean="0"/>
              <a:t>边写边改模式</a:t>
            </a:r>
            <a:endParaRPr lang="en-US" altLang="zh-CN" b="1" i="0" dirty="0" smtClean="0"/>
          </a:p>
          <a:p>
            <a:endParaRPr lang="en-US" altLang="zh-CN" dirty="0"/>
          </a:p>
          <a:p>
            <a:endParaRPr lang="en-US" altLang="zh-CN" b="1" i="0" dirty="0" smtClean="0"/>
          </a:p>
          <a:p>
            <a:pPr marL="1090612" lvl="1" indent="-457200"/>
            <a:r>
              <a:rPr lang="zh-CN" altLang="en-US" sz="2800" dirty="0">
                <a:latin typeface="+mn-ea"/>
              </a:rPr>
              <a:t>优点：简单考虑到了软件的需求，产品周期短</a:t>
            </a:r>
          </a:p>
          <a:p>
            <a:pPr marL="1090612" lvl="1" indent="-457200"/>
            <a:r>
              <a:rPr lang="zh-CN" altLang="en-US" sz="2800" dirty="0">
                <a:latin typeface="+mn-ea"/>
              </a:rPr>
              <a:t>缺点：没有计划和文档的编制</a:t>
            </a:r>
            <a:endParaRPr lang="en-US" altLang="zh-CN" sz="2800" dirty="0">
              <a:latin typeface="+mn-ea"/>
            </a:endParaRPr>
          </a:p>
          <a:p>
            <a:pPr marL="1090612" lvl="1" indent="-457200"/>
            <a:r>
              <a:rPr lang="zh-CN" altLang="en-US" sz="2800" dirty="0">
                <a:latin typeface="+mn-ea"/>
              </a:rPr>
              <a:t>测试工作： 由于新的版本不断产生，测试工作</a:t>
            </a:r>
            <a:r>
              <a:rPr lang="zh-CN" altLang="en-US" dirty="0"/>
              <a:t>长期循环</a:t>
            </a:r>
            <a:endParaRPr lang="en-US" altLang="zh-CN" dirty="0"/>
          </a:p>
          <a:p>
            <a:pPr lvl="1"/>
            <a:endParaRPr lang="en-US" altLang="zh-CN" b="1" i="0" dirty="0" smtClean="0"/>
          </a:p>
          <a:p>
            <a:endParaRPr lang="zh-CN" altLang="en-US" b="1" i="0" dirty="0"/>
          </a:p>
        </p:txBody>
      </p:sp>
      <p:pic>
        <p:nvPicPr>
          <p:cNvPr id="2050" name="Picture 2" descr="http://www.51testing.com/attachments/2013/06/14982672_2013062715413924nk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05" y="980728"/>
            <a:ext cx="10297144" cy="290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6673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/>
          <p:nvPr/>
        </p:nvCxnSpPr>
        <p:spPr bwMode="auto">
          <a:xfrm>
            <a:off x="5087888" y="1268760"/>
            <a:ext cx="3744416" cy="46805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</a:t>
            </a:r>
            <a:endParaRPr lang="zh-CN" altLang="en-US" dirty="0"/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9027870" y="1700808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dirty="0">
                <a:ln w="11430"/>
                <a:solidFill>
                  <a:srgbClr val="FF99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1970</a:t>
            </a:r>
            <a:endParaRPr lang="zh-CN" altLang="en-US" sz="3600" b="1" dirty="0">
              <a:ln w="11430"/>
              <a:solidFill>
                <a:srgbClr val="FF99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840" y="4869160"/>
            <a:ext cx="3223895" cy="954107"/>
          </a:xfrm>
          <a:prstGeom prst="rect">
            <a:avLst/>
          </a:prstGeom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温斯顿</a:t>
            </a:r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•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罗伊斯</a:t>
            </a:r>
            <a:endParaRPr lang="en-US" altLang="zh-CN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/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Winston Royce</a:t>
            </a:r>
            <a:r>
              <a:rPr lang="zh-CN" altLang="zh-CN" sz="28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sz="2800" b="1" dirty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58080" y="3068960"/>
            <a:ext cx="2499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80</a:t>
            </a:r>
            <a:r>
              <a:rPr lang="zh-CN" altLang="zh-CN" sz="3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年代早期</a:t>
            </a:r>
            <a:endParaRPr lang="zh-CN" altLang="en-US" sz="36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2855640" y="1340768"/>
            <a:ext cx="5184841" cy="4535934"/>
            <a:chOff x="1292" y="935"/>
            <a:chExt cx="3464" cy="290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292" y="935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需求分析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655" y="1434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概要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设计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064" y="1933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详细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设计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472" y="2432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编码</a:t>
              </a: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880" y="2931"/>
              <a:ext cx="1134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测试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334" y="3430"/>
              <a:ext cx="1422" cy="408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5400000" scaled="1"/>
            </a:gra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上线运行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及维护</a:t>
              </a: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1292" y="1344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701" y="1842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109" y="2341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517" y="2840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971" y="3339"/>
              <a:ext cx="363" cy="362"/>
            </a:xfrm>
            <a:custGeom>
              <a:avLst/>
              <a:gdLst>
                <a:gd name="T0" fmla="*/ 54 w 451"/>
                <a:gd name="T1" fmla="*/ 0 h 542"/>
                <a:gd name="T2" fmla="*/ 40 w 451"/>
                <a:gd name="T3" fmla="*/ 17 h 542"/>
                <a:gd name="T4" fmla="*/ 20 w 451"/>
                <a:gd name="T5" fmla="*/ 27 h 542"/>
                <a:gd name="T6" fmla="*/ 0 w 451"/>
                <a:gd name="T7" fmla="*/ 77 h 542"/>
                <a:gd name="T8" fmla="*/ 6 w 451"/>
                <a:gd name="T9" fmla="*/ 145 h 542"/>
                <a:gd name="T10" fmla="*/ 40 w 451"/>
                <a:gd name="T11" fmla="*/ 195 h 542"/>
                <a:gd name="T12" fmla="*/ 155 w 451"/>
                <a:gd name="T13" fmla="*/ 284 h 542"/>
                <a:gd name="T14" fmla="*/ 181 w 451"/>
                <a:gd name="T15" fmla="*/ 295 h 542"/>
                <a:gd name="T16" fmla="*/ 269 w 451"/>
                <a:gd name="T17" fmla="*/ 345 h 542"/>
                <a:gd name="T18" fmla="*/ 363 w 451"/>
                <a:gd name="T19" fmla="*/ 362 h 5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1"/>
                <a:gd name="T31" fmla="*/ 0 h 542"/>
                <a:gd name="T32" fmla="*/ 451 w 451"/>
                <a:gd name="T33" fmla="*/ 542 h 5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1" h="542">
                  <a:moveTo>
                    <a:pt x="67" y="0"/>
                  </a:moveTo>
                  <a:cubicBezTo>
                    <a:pt x="61" y="8"/>
                    <a:pt x="57" y="18"/>
                    <a:pt x="50" y="25"/>
                  </a:cubicBezTo>
                  <a:cubicBezTo>
                    <a:pt x="43" y="32"/>
                    <a:pt x="31" y="33"/>
                    <a:pt x="25" y="41"/>
                  </a:cubicBezTo>
                  <a:cubicBezTo>
                    <a:pt x="13" y="57"/>
                    <a:pt x="6" y="97"/>
                    <a:pt x="0" y="116"/>
                  </a:cubicBezTo>
                  <a:cubicBezTo>
                    <a:pt x="3" y="150"/>
                    <a:pt x="3" y="184"/>
                    <a:pt x="8" y="217"/>
                  </a:cubicBezTo>
                  <a:cubicBezTo>
                    <a:pt x="11" y="242"/>
                    <a:pt x="40" y="277"/>
                    <a:pt x="50" y="292"/>
                  </a:cubicBezTo>
                  <a:cubicBezTo>
                    <a:pt x="84" y="342"/>
                    <a:pt x="143" y="390"/>
                    <a:pt x="192" y="425"/>
                  </a:cubicBezTo>
                  <a:cubicBezTo>
                    <a:pt x="202" y="432"/>
                    <a:pt x="215" y="434"/>
                    <a:pt x="225" y="442"/>
                  </a:cubicBezTo>
                  <a:cubicBezTo>
                    <a:pt x="275" y="482"/>
                    <a:pt x="274" y="503"/>
                    <a:pt x="334" y="517"/>
                  </a:cubicBezTo>
                  <a:cubicBezTo>
                    <a:pt x="370" y="542"/>
                    <a:pt x="408" y="542"/>
                    <a:pt x="451" y="542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678448" y="1412776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（需求说明书）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86881" y="2138602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（系统设计书）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807820" y="2930764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（程序设计书）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383959" y="3722927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（程序清单）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031659" y="4515089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</a:rPr>
              <a:t>（测试报告）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8112224" y="5157192"/>
            <a:ext cx="172799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（维护报告，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改进的系统）</a:t>
            </a:r>
          </a:p>
        </p:txBody>
      </p:sp>
    </p:spTree>
    <p:extLst>
      <p:ext uri="{BB962C8B-B14F-4D97-AF65-F5344CB8AC3E}">
        <p14:creationId xmlns:p14="http://schemas.microsoft.com/office/powerpoint/2010/main" val="472813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瀑布模型优点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2462" indent="-457200"/>
            <a:r>
              <a:rPr lang="zh-CN" altLang="en-US" dirty="0" smtClean="0"/>
              <a:t>如同</a:t>
            </a:r>
            <a:r>
              <a:rPr lang="zh-CN" altLang="en-US" dirty="0"/>
              <a:t>瀑布流水，逐级</a:t>
            </a:r>
            <a:r>
              <a:rPr lang="zh-CN" altLang="en-US" dirty="0" smtClean="0"/>
              <a:t>下落</a:t>
            </a:r>
            <a:r>
              <a:rPr lang="en-US" altLang="zh-CN" dirty="0" smtClean="0"/>
              <a:t>——</a:t>
            </a:r>
            <a:r>
              <a:rPr lang="zh-CN" altLang="en-US" dirty="0"/>
              <a:t>样式</a:t>
            </a:r>
            <a:endParaRPr lang="en-US" altLang="zh-CN" dirty="0"/>
          </a:p>
          <a:p>
            <a:pPr marL="652462" indent="-457200"/>
            <a:r>
              <a:rPr lang="zh-CN" altLang="en-US" dirty="0"/>
              <a:t>将软件生存周期各活动规定为依线性顺序联接的若干阶段的</a:t>
            </a:r>
            <a:r>
              <a:rPr lang="zh-CN" altLang="en-US" dirty="0" smtClean="0"/>
              <a:t>模型</a:t>
            </a:r>
            <a:endParaRPr lang="en-US" altLang="zh-CN" dirty="0"/>
          </a:p>
          <a:p>
            <a:pPr marL="652462" indent="-457200"/>
            <a:r>
              <a:rPr lang="zh-CN" altLang="en-US" dirty="0"/>
              <a:t>易理解，阶段明显，强调需求分析，明确测试阶段，提供了一套模板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4037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19624</TotalTime>
  <Words>665</Words>
  <Application>Microsoft Office PowerPoint</Application>
  <PresentationFormat>宽屏</PresentationFormat>
  <Paragraphs>110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Times New Roman</vt:lpstr>
      <vt:lpstr>Verdana</vt:lpstr>
      <vt:lpstr>Wingdings</vt:lpstr>
      <vt:lpstr>Profile</vt:lpstr>
      <vt:lpstr>软件测试实用教程 ——方法与实践</vt:lpstr>
      <vt:lpstr>2.2  测试过程管理（补充）</vt:lpstr>
      <vt:lpstr>演员是不是电影的全部？</vt:lpstr>
      <vt:lpstr>软件开发模型概述</vt:lpstr>
      <vt:lpstr>软件开发模型常见类型</vt:lpstr>
      <vt:lpstr>软件开发生命周期模型</vt:lpstr>
      <vt:lpstr>软件开发生命周期模型</vt:lpstr>
      <vt:lpstr>瀑布模型</vt:lpstr>
      <vt:lpstr>瀑布模型优点</vt:lpstr>
      <vt:lpstr>瀑布模型缺点</vt:lpstr>
      <vt:lpstr>瀑布模型适合场景</vt:lpstr>
      <vt:lpstr>软件开发生命周期模型—螺旋模型</vt:lpstr>
      <vt:lpstr>软件开发生命周期模型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318</cp:revision>
  <dcterms:created xsi:type="dcterms:W3CDTF">2008-07-27T05:17:11Z</dcterms:created>
  <dcterms:modified xsi:type="dcterms:W3CDTF">2018-09-17T08:19:42Z</dcterms:modified>
</cp:coreProperties>
</file>