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1"/>
  </p:notesMasterIdLst>
  <p:handoutMasterIdLst>
    <p:handoutMasterId r:id="rId32"/>
  </p:handoutMasterIdLst>
  <p:sldIdLst>
    <p:sldId id="256" r:id="rId2"/>
    <p:sldId id="574" r:id="rId3"/>
    <p:sldId id="575" r:id="rId4"/>
    <p:sldId id="576" r:id="rId5"/>
    <p:sldId id="577" r:id="rId6"/>
    <p:sldId id="578" r:id="rId7"/>
    <p:sldId id="552" r:id="rId8"/>
    <p:sldId id="553" r:id="rId9"/>
    <p:sldId id="554" r:id="rId10"/>
    <p:sldId id="555" r:id="rId11"/>
    <p:sldId id="556" r:id="rId12"/>
    <p:sldId id="557" r:id="rId13"/>
    <p:sldId id="558" r:id="rId14"/>
    <p:sldId id="559" r:id="rId15"/>
    <p:sldId id="560" r:id="rId16"/>
    <p:sldId id="561" r:id="rId17"/>
    <p:sldId id="562" r:id="rId18"/>
    <p:sldId id="563" r:id="rId19"/>
    <p:sldId id="564" r:id="rId20"/>
    <p:sldId id="565" r:id="rId21"/>
    <p:sldId id="566" r:id="rId22"/>
    <p:sldId id="567" r:id="rId23"/>
    <p:sldId id="568" r:id="rId24"/>
    <p:sldId id="569" r:id="rId25"/>
    <p:sldId id="570" r:id="rId26"/>
    <p:sldId id="571" r:id="rId27"/>
    <p:sldId id="572" r:id="rId28"/>
    <p:sldId id="573" r:id="rId29"/>
    <p:sldId id="549" r:id="rId3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95179" autoAdjust="0"/>
  </p:normalViewPr>
  <p:slideViewPr>
    <p:cSldViewPr>
      <p:cViewPr varScale="1">
        <p:scale>
          <a:sx n="79" d="100"/>
          <a:sy n="79" d="100"/>
        </p:scale>
        <p:origin x="54" y="15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9%9B%86%E6%88%90%E6%B5%8B%E8%AF%9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baike.baidu.com/item/%E8%BD%AF%E4%BB%B6%E9%94%99%E8%AF%AF" TargetMode="External"/><Relationship Id="rId5" Type="http://schemas.openxmlformats.org/officeDocument/2006/relationships/hyperlink" Target="https://baike.baidu.com/item/%E6%B5%8B%E8%AF%95%E8%AE%A1%E5%88%92" TargetMode="External"/><Relationship Id="rId4" Type="http://schemas.openxmlformats.org/officeDocument/2006/relationships/hyperlink" Target="https://baike.baidu.com/item/%E6%8E%A2%E7%B4%A2%E6%80%A7%E6%B5%8B%E8%AF%95"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365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28</a:t>
            </a:fld>
            <a:endParaRPr lang="zh-CN" altLang="en-US"/>
          </a:p>
        </p:txBody>
      </p:sp>
    </p:spTree>
    <p:extLst>
      <p:ext uri="{BB962C8B-B14F-4D97-AF65-F5344CB8AC3E}">
        <p14:creationId xmlns:p14="http://schemas.microsoft.com/office/powerpoint/2010/main" val="143341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模型的左边描述的是针对单独程序片段所进行的相互分离的编码和测试，此后将进行频繁的交接，通过集成最终成为可执行的程序，然后再对这些可执行程序进行测试。己通过</a:t>
            </a:r>
            <a:r>
              <a:rPr lang="zh-CN" altLang="en-US" sz="1200" b="0" i="0" u="none" strike="noStrike" kern="1200" dirty="0" smtClean="0">
                <a:solidFill>
                  <a:schemeClr val="tx1"/>
                </a:solidFill>
                <a:effectLst/>
                <a:latin typeface="Arial" charset="0"/>
                <a:ea typeface="宋体" pitchFamily="2" charset="-122"/>
                <a:cs typeface="+mn-cs"/>
                <a:hlinkClick r:id="rId3"/>
              </a:rPr>
              <a:t>集成测试</a:t>
            </a:r>
            <a:r>
              <a:rPr lang="zh-CN" altLang="en-US" sz="1200" b="0" i="0" kern="1200" dirty="0" smtClean="0">
                <a:solidFill>
                  <a:schemeClr val="tx1"/>
                </a:solidFill>
                <a:effectLst/>
                <a:latin typeface="Arial" charset="0"/>
                <a:ea typeface="宋体" pitchFamily="2" charset="-122"/>
                <a:cs typeface="+mn-cs"/>
              </a:rPr>
              <a:t>的成品可以进行封装并提交给用户，也可以作为更大规模和范围内集成的一部分。多根并行的曲线表示变更可以在各个部分发生。由图中可见，</a:t>
            </a:r>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模型还定位了</a:t>
            </a:r>
            <a:r>
              <a:rPr lang="zh-CN" altLang="en-US" sz="1200" b="0" i="0" u="none" strike="noStrike" kern="1200" dirty="0" smtClean="0">
                <a:solidFill>
                  <a:schemeClr val="tx1"/>
                </a:solidFill>
                <a:effectLst/>
                <a:latin typeface="Arial" charset="0"/>
                <a:ea typeface="宋体" pitchFamily="2" charset="-122"/>
                <a:cs typeface="+mn-cs"/>
                <a:hlinkClick r:id="rId4"/>
              </a:rPr>
              <a:t>探索性测试</a:t>
            </a:r>
            <a:r>
              <a:rPr lang="zh-CN" altLang="en-US" sz="1200" b="0" i="0" kern="1200" dirty="0" smtClean="0">
                <a:solidFill>
                  <a:schemeClr val="tx1"/>
                </a:solidFill>
                <a:effectLst/>
                <a:latin typeface="Arial" charset="0"/>
                <a:ea typeface="宋体" pitchFamily="2" charset="-122"/>
                <a:cs typeface="+mn-cs"/>
              </a:rPr>
              <a:t>，这是不进行事先计划的特殊类型的测试，这一方式往往能帮助有经验的测试人员在</a:t>
            </a:r>
            <a:r>
              <a:rPr lang="zh-CN" altLang="en-US" sz="1200" b="0" i="0" u="none" strike="noStrike" kern="1200" dirty="0" smtClean="0">
                <a:solidFill>
                  <a:schemeClr val="tx1"/>
                </a:solidFill>
                <a:effectLst/>
                <a:latin typeface="Arial" charset="0"/>
                <a:ea typeface="宋体" pitchFamily="2" charset="-122"/>
                <a:cs typeface="+mn-cs"/>
                <a:hlinkClick r:id="rId5"/>
              </a:rPr>
              <a:t>测试计划</a:t>
            </a:r>
            <a:r>
              <a:rPr lang="zh-CN" altLang="en-US" sz="1200" b="0" i="0" kern="1200" dirty="0" smtClean="0">
                <a:solidFill>
                  <a:schemeClr val="tx1"/>
                </a:solidFill>
                <a:effectLst/>
                <a:latin typeface="Arial" charset="0"/>
                <a:ea typeface="宋体" pitchFamily="2" charset="-122"/>
                <a:cs typeface="+mn-cs"/>
              </a:rPr>
              <a:t>之外发现更多的</a:t>
            </a:r>
            <a:r>
              <a:rPr lang="zh-CN" altLang="en-US" sz="1200" b="0" i="0" u="none" strike="noStrike" kern="1200" dirty="0" smtClean="0">
                <a:solidFill>
                  <a:schemeClr val="tx1"/>
                </a:solidFill>
                <a:effectLst/>
                <a:latin typeface="Arial" charset="0"/>
                <a:ea typeface="宋体" pitchFamily="2" charset="-122"/>
                <a:cs typeface="+mn-cs"/>
                <a:hlinkClick r:id="rId6"/>
              </a:rPr>
              <a:t>软件错误</a:t>
            </a:r>
            <a:r>
              <a:rPr lang="zh-CN" altLang="en-US" sz="1200" b="0" i="0" kern="1200" dirty="0" smtClean="0">
                <a:solidFill>
                  <a:schemeClr val="tx1"/>
                </a:solidFill>
                <a:effectLst/>
                <a:latin typeface="Arial" charset="0"/>
                <a:ea typeface="宋体" pitchFamily="2" charset="-122"/>
                <a:cs typeface="+mn-cs"/>
              </a:rPr>
              <a:t>。但这样可能对测试造成人力、物力和财力的浪费，对测试员的熟练程度要求比较高。</a:t>
            </a:r>
            <a:endParaRPr lang="zh-CN" altLang="en-US" dirty="0"/>
          </a:p>
        </p:txBody>
      </p:sp>
    </p:spTree>
    <p:extLst>
      <p:ext uri="{BB962C8B-B14F-4D97-AF65-F5344CB8AC3E}">
        <p14:creationId xmlns:p14="http://schemas.microsoft.com/office/powerpoint/2010/main" val="77733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6240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P4  </a:t>
            </a:r>
            <a:r>
              <a:rPr lang="zh-CN" altLang="en-US" dirty="0" smtClean="0"/>
              <a:t>图</a:t>
            </a:r>
            <a:endParaRPr lang="zh-CN" altLang="en-US" dirty="0"/>
          </a:p>
        </p:txBody>
      </p:sp>
    </p:spTree>
    <p:extLst>
      <p:ext uri="{BB962C8B-B14F-4D97-AF65-F5344CB8AC3E}">
        <p14:creationId xmlns:p14="http://schemas.microsoft.com/office/powerpoint/2010/main" val="2815748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打开一个实例讲解</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11</a:t>
            </a:fld>
            <a:endParaRPr lang="zh-CN" altLang="en-US"/>
          </a:p>
        </p:txBody>
      </p:sp>
    </p:spTree>
    <p:extLst>
      <p:ext uri="{BB962C8B-B14F-4D97-AF65-F5344CB8AC3E}">
        <p14:creationId xmlns:p14="http://schemas.microsoft.com/office/powerpoint/2010/main" val="289168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12</a:t>
            </a:fld>
            <a:endParaRPr lang="en-US" altLang="zh-CN"/>
          </a:p>
        </p:txBody>
      </p:sp>
    </p:spTree>
    <p:extLst>
      <p:ext uri="{BB962C8B-B14F-4D97-AF65-F5344CB8AC3E}">
        <p14:creationId xmlns:p14="http://schemas.microsoft.com/office/powerpoint/2010/main" val="1969145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a:t>
            </a:r>
            <a:endParaRPr lang="zh-CN" altLang="en-US" dirty="0"/>
          </a:p>
        </p:txBody>
      </p:sp>
    </p:spTree>
    <p:extLst>
      <p:ext uri="{BB962C8B-B14F-4D97-AF65-F5344CB8AC3E}">
        <p14:creationId xmlns:p14="http://schemas.microsoft.com/office/powerpoint/2010/main" val="826095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20</a:t>
            </a:fld>
            <a:endParaRPr lang="en-US" altLang="zh-CN"/>
          </a:p>
        </p:txBody>
      </p:sp>
    </p:spTree>
    <p:extLst>
      <p:ext uri="{BB962C8B-B14F-4D97-AF65-F5344CB8AC3E}">
        <p14:creationId xmlns:p14="http://schemas.microsoft.com/office/powerpoint/2010/main" val="3937773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24</a:t>
            </a:fld>
            <a:endParaRPr lang="en-US" altLang="zh-CN"/>
          </a:p>
        </p:txBody>
      </p:sp>
    </p:spTree>
    <p:extLst>
      <p:ext uri="{BB962C8B-B14F-4D97-AF65-F5344CB8AC3E}">
        <p14:creationId xmlns:p14="http://schemas.microsoft.com/office/powerpoint/2010/main" val="2054750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2631781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1487488" y="3429000"/>
            <a:ext cx="9790112" cy="1600200"/>
          </a:xfrm>
        </p:spPr>
        <p:txBody>
          <a:bodyPr/>
          <a:lstStyle/>
          <a:p>
            <a:pPr algn="ctr" eaLnBrk="1" hangingPunct="1"/>
            <a:r>
              <a:rPr lang="en-US" altLang="zh-CN" sz="4400" dirty="0" err="1" smtClean="0">
                <a:latin typeface="华文隶书" pitchFamily="2" charset="-122"/>
                <a:ea typeface="华文隶书" pitchFamily="2" charset="-122"/>
              </a:rPr>
              <a:t>PartI</a:t>
            </a:r>
            <a:r>
              <a:rPr lang="en-US" altLang="zh-CN" sz="4400" dirty="0" smtClean="0">
                <a:latin typeface="华文隶书" pitchFamily="2" charset="-122"/>
                <a:ea typeface="华文隶书" pitchFamily="2" charset="-122"/>
              </a:rPr>
              <a:t>   </a:t>
            </a:r>
            <a:r>
              <a:rPr lang="zh-CN" altLang="en-US" sz="4400" dirty="0" smtClean="0">
                <a:latin typeface="华文隶书" pitchFamily="2" charset="-122"/>
                <a:ea typeface="华文隶书" pitchFamily="2" charset="-122"/>
              </a:rPr>
              <a:t>软件测试概述</a:t>
            </a:r>
            <a:r>
              <a:rPr lang="en-US" altLang="zh-CN" sz="4400" dirty="0" smtClean="0">
                <a:latin typeface="华文隶书" pitchFamily="2" charset="-122"/>
                <a:ea typeface="华文隶书" pitchFamily="2" charset="-122"/>
              </a:rPr>
              <a:t>—2.4 </a:t>
            </a:r>
            <a:r>
              <a:rPr lang="zh-CN" altLang="en-US" sz="4400" dirty="0" smtClean="0">
                <a:latin typeface="华文隶书" pitchFamily="2" charset="-122"/>
                <a:ea typeface="华文隶书" pitchFamily="2" charset="-122"/>
              </a:rPr>
              <a:t>软件测试流程</a:t>
            </a:r>
          </a:p>
          <a:p>
            <a:pPr algn="ctr" eaLnBrk="1" hangingPunct="1"/>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熟悉需求</a:t>
            </a:r>
            <a:endParaRPr lang="zh-CN" altLang="en-US" dirty="0"/>
          </a:p>
        </p:txBody>
      </p:sp>
      <p:sp>
        <p:nvSpPr>
          <p:cNvPr id="7" name="内容占位符 6"/>
          <p:cNvSpPr>
            <a:spLocks noGrp="1"/>
          </p:cNvSpPr>
          <p:nvPr>
            <p:ph idx="1"/>
          </p:nvPr>
        </p:nvSpPr>
        <p:spPr/>
        <p:txBody>
          <a:bodyPr/>
          <a:lstStyle/>
          <a:p>
            <a:r>
              <a:rPr lang="zh-CN" altLang="en-US" dirty="0" smtClean="0"/>
              <a:t>熟悉需求的方法</a:t>
            </a:r>
            <a:endParaRPr lang="en-US" altLang="zh-CN" dirty="0" smtClean="0"/>
          </a:p>
          <a:p>
            <a:pPr lvl="1"/>
            <a:r>
              <a:rPr lang="zh-CN" altLang="en-US" dirty="0" smtClean="0"/>
              <a:t>阅读相关说明</a:t>
            </a:r>
            <a:endParaRPr lang="en-US" altLang="zh-CN" dirty="0" smtClean="0"/>
          </a:p>
          <a:p>
            <a:pPr lvl="1"/>
            <a:r>
              <a:rPr lang="zh-CN" altLang="en-US" dirty="0" smtClean="0"/>
              <a:t>阅读有关资料</a:t>
            </a:r>
            <a:endParaRPr lang="en-US" altLang="zh-CN" dirty="0" smtClean="0"/>
          </a:p>
          <a:p>
            <a:pPr lvl="1"/>
            <a:r>
              <a:rPr lang="zh-CN" altLang="en-US" dirty="0" smtClean="0"/>
              <a:t>提出疑问</a:t>
            </a:r>
            <a:endParaRPr lang="en-US" altLang="zh-CN" dirty="0" smtClean="0"/>
          </a:p>
          <a:p>
            <a:pPr lvl="1"/>
            <a:r>
              <a:rPr lang="zh-CN" altLang="en-US" dirty="0"/>
              <a:t>站</a:t>
            </a:r>
            <a:r>
              <a:rPr lang="zh-CN" altLang="en-US" dirty="0" smtClean="0"/>
              <a:t>在用户角度进行需求评审</a:t>
            </a:r>
            <a:endParaRPr lang="zh-CN" altLang="en-US" dirty="0"/>
          </a:p>
        </p:txBody>
      </p:sp>
    </p:spTree>
    <p:extLst>
      <p:ext uri="{BB962C8B-B14F-4D97-AF65-F5344CB8AC3E}">
        <p14:creationId xmlns:p14="http://schemas.microsoft.com/office/powerpoint/2010/main" val="2717899871"/>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测试计划是什么</a:t>
            </a:r>
            <a:endParaRPr lang="zh-CN" altLang="en-US" dirty="0"/>
          </a:p>
        </p:txBody>
      </p:sp>
      <p:sp>
        <p:nvSpPr>
          <p:cNvPr id="3" name="内容占位符 2"/>
          <p:cNvSpPr>
            <a:spLocks noGrp="1"/>
          </p:cNvSpPr>
          <p:nvPr>
            <p:ph idx="1"/>
          </p:nvPr>
        </p:nvSpPr>
        <p:spPr>
          <a:xfrm>
            <a:off x="551384" y="1250032"/>
            <a:ext cx="11190738" cy="4267200"/>
          </a:xfrm>
        </p:spPr>
        <p:txBody>
          <a:bodyPr/>
          <a:lstStyle/>
          <a:p>
            <a:r>
              <a:rPr lang="zh-CN" altLang="en-US" dirty="0"/>
              <a:t>软件测试计划就是在软件测试工作正式实施之前明确测试的对象，并且通过对</a:t>
            </a:r>
            <a:r>
              <a:rPr lang="zh-CN" altLang="en-US" dirty="0">
                <a:solidFill>
                  <a:srgbClr val="FF0000"/>
                </a:solidFill>
              </a:rPr>
              <a:t>资源</a:t>
            </a:r>
            <a:r>
              <a:rPr lang="zh-CN" altLang="en-US" dirty="0"/>
              <a:t>、</a:t>
            </a:r>
            <a:r>
              <a:rPr lang="zh-CN" altLang="en-US" dirty="0">
                <a:solidFill>
                  <a:srgbClr val="FF0000"/>
                </a:solidFill>
              </a:rPr>
              <a:t>时间</a:t>
            </a:r>
            <a:r>
              <a:rPr lang="zh-CN" altLang="en-US" dirty="0"/>
              <a:t>、</a:t>
            </a:r>
            <a:r>
              <a:rPr lang="zh-CN" altLang="en-US" dirty="0">
                <a:solidFill>
                  <a:srgbClr val="FF0000"/>
                </a:solidFill>
              </a:rPr>
              <a:t>风险</a:t>
            </a:r>
            <a:r>
              <a:rPr lang="zh-CN" altLang="en-US" dirty="0"/>
              <a:t>、</a:t>
            </a:r>
            <a:r>
              <a:rPr lang="zh-CN" altLang="en-US" dirty="0">
                <a:solidFill>
                  <a:srgbClr val="FF0000"/>
                </a:solidFill>
              </a:rPr>
              <a:t>测试范围</a:t>
            </a:r>
            <a:r>
              <a:rPr lang="zh-CN" altLang="en-US" dirty="0"/>
              <a:t>和</a:t>
            </a:r>
            <a:r>
              <a:rPr lang="zh-CN" altLang="en-US" dirty="0">
                <a:solidFill>
                  <a:srgbClr val="FF0000"/>
                </a:solidFill>
              </a:rPr>
              <a:t>预算</a:t>
            </a:r>
            <a:r>
              <a:rPr lang="zh-CN" altLang="en-US" dirty="0"/>
              <a:t>等方面的综合分析和规划，保证有效的实施</a:t>
            </a:r>
            <a:r>
              <a:rPr lang="zh-CN" altLang="en-US" dirty="0" smtClean="0"/>
              <a:t>软件测试</a:t>
            </a:r>
            <a:endParaRPr lang="zh-CN" altLang="en-US" dirty="0"/>
          </a:p>
        </p:txBody>
      </p:sp>
      <p:pic>
        <p:nvPicPr>
          <p:cNvPr id="5" name="图片 6" descr="u=3524018319,225043732&amp;fm=0&amp;gp=38.jpg"/>
          <p:cNvPicPr>
            <a:picLocks noChangeAspect="1"/>
          </p:cNvPicPr>
          <p:nvPr/>
        </p:nvPicPr>
        <p:blipFill>
          <a:blip r:embed="rId3"/>
          <a:srcRect/>
          <a:stretch>
            <a:fillRect/>
          </a:stretch>
        </p:blipFill>
        <p:spPr bwMode="auto">
          <a:xfrm rot="482243">
            <a:off x="8933302" y="3257911"/>
            <a:ext cx="1855787" cy="2605088"/>
          </a:xfrm>
          <a:prstGeom prst="rect">
            <a:avLst/>
          </a:prstGeom>
          <a:noFill/>
          <a:ln w="9525">
            <a:noFill/>
            <a:miter lim="800000"/>
            <a:headEnd/>
            <a:tailEnd/>
          </a:ln>
        </p:spPr>
      </p:pic>
    </p:spTree>
    <p:extLst>
      <p:ext uri="{BB962C8B-B14F-4D97-AF65-F5344CB8AC3E}">
        <p14:creationId xmlns:p14="http://schemas.microsoft.com/office/powerpoint/2010/main" val="27328764"/>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软件测试计划基本结构</a:t>
            </a:r>
            <a:endParaRPr lang="zh-CN" altLang="en-US" dirty="0"/>
          </a:p>
        </p:txBody>
      </p:sp>
      <p:sp>
        <p:nvSpPr>
          <p:cNvPr id="3" name="内容占位符 2"/>
          <p:cNvSpPr>
            <a:spLocks noGrp="1"/>
          </p:cNvSpPr>
          <p:nvPr>
            <p:ph idx="1"/>
          </p:nvPr>
        </p:nvSpPr>
        <p:spPr>
          <a:xfrm>
            <a:off x="911424" y="1196752"/>
            <a:ext cx="6768752" cy="4267200"/>
          </a:xfrm>
        </p:spPr>
        <p:txBody>
          <a:bodyPr>
            <a:noAutofit/>
          </a:bodyPr>
          <a:lstStyle/>
          <a:p>
            <a:pPr>
              <a:lnSpc>
                <a:spcPct val="90000"/>
              </a:lnSpc>
            </a:pPr>
            <a:r>
              <a:rPr lang="zh-CN" altLang="en-US" dirty="0" smtClean="0"/>
              <a:t>测试计划说明</a:t>
            </a:r>
            <a:endParaRPr lang="en-US" altLang="zh-CN" dirty="0" smtClean="0"/>
          </a:p>
          <a:p>
            <a:pPr>
              <a:lnSpc>
                <a:spcPct val="90000"/>
              </a:lnSpc>
            </a:pPr>
            <a:r>
              <a:rPr lang="zh-CN" altLang="en-US" dirty="0" smtClean="0"/>
              <a:t>参考文档</a:t>
            </a:r>
            <a:endParaRPr lang="en-US" altLang="zh-CN" dirty="0" smtClean="0"/>
          </a:p>
          <a:p>
            <a:pPr>
              <a:lnSpc>
                <a:spcPct val="90000"/>
              </a:lnSpc>
            </a:pPr>
            <a:r>
              <a:rPr lang="zh-CN" altLang="en-US" dirty="0" smtClean="0"/>
              <a:t>项目介绍</a:t>
            </a:r>
            <a:endParaRPr lang="en-US" altLang="zh-CN" dirty="0" smtClean="0"/>
          </a:p>
          <a:p>
            <a:pPr>
              <a:lnSpc>
                <a:spcPct val="90000"/>
              </a:lnSpc>
            </a:pPr>
            <a:r>
              <a:rPr lang="zh-CN" altLang="en-US" dirty="0" smtClean="0"/>
              <a:t>测试范围</a:t>
            </a:r>
            <a:endParaRPr lang="en-US" altLang="zh-CN" dirty="0" smtClean="0"/>
          </a:p>
          <a:p>
            <a:pPr>
              <a:lnSpc>
                <a:spcPct val="90000"/>
              </a:lnSpc>
            </a:pPr>
            <a:r>
              <a:rPr lang="zh-CN" altLang="en-US" dirty="0" smtClean="0"/>
              <a:t>风险分析</a:t>
            </a:r>
            <a:endParaRPr lang="en-US" altLang="zh-CN" dirty="0" smtClean="0"/>
          </a:p>
          <a:p>
            <a:pPr>
              <a:lnSpc>
                <a:spcPct val="90000"/>
              </a:lnSpc>
            </a:pPr>
            <a:r>
              <a:rPr lang="zh-CN" altLang="en-US" dirty="0" smtClean="0"/>
              <a:t>从用户角度分析需要测试的项</a:t>
            </a:r>
            <a:endParaRPr lang="en-US" altLang="zh-CN" dirty="0" smtClean="0"/>
          </a:p>
          <a:p>
            <a:pPr>
              <a:lnSpc>
                <a:spcPct val="90000"/>
              </a:lnSpc>
            </a:pPr>
            <a:r>
              <a:rPr lang="zh-CN" altLang="en-US" dirty="0" smtClean="0"/>
              <a:t>从用户角度分析不需要测出的项</a:t>
            </a:r>
          </a:p>
          <a:p>
            <a:pPr>
              <a:lnSpc>
                <a:spcPct val="90000"/>
              </a:lnSpc>
            </a:pPr>
            <a:r>
              <a:rPr lang="zh-CN" altLang="en-US" dirty="0" smtClean="0"/>
              <a:t>整体测试方法</a:t>
            </a:r>
            <a:r>
              <a:rPr lang="en-US" altLang="zh-CN" dirty="0" smtClean="0"/>
              <a:t>/</a:t>
            </a:r>
            <a:r>
              <a:rPr lang="zh-CN" altLang="en-US" dirty="0" smtClean="0"/>
              <a:t>策略</a:t>
            </a:r>
            <a:endParaRPr lang="en-US" altLang="zh-CN" dirty="0" smtClean="0"/>
          </a:p>
          <a:p>
            <a:pPr>
              <a:lnSpc>
                <a:spcPct val="90000"/>
              </a:lnSpc>
            </a:pPr>
            <a:r>
              <a:rPr lang="zh-CN" altLang="en-US" dirty="0" smtClean="0"/>
              <a:t>项目通过</a:t>
            </a:r>
            <a:r>
              <a:rPr lang="en-US" altLang="zh-CN" dirty="0" smtClean="0"/>
              <a:t>/</a:t>
            </a:r>
            <a:r>
              <a:rPr lang="zh-CN" altLang="en-US" dirty="0" smtClean="0"/>
              <a:t>失败标准</a:t>
            </a:r>
            <a:endParaRPr lang="en-US" altLang="zh-CN" dirty="0" smtClean="0"/>
          </a:p>
          <a:p>
            <a:endParaRPr lang="zh-CN" altLang="en-US" dirty="0"/>
          </a:p>
        </p:txBody>
      </p:sp>
      <p:sp>
        <p:nvSpPr>
          <p:cNvPr id="4" name="内容占位符 2"/>
          <p:cNvSpPr txBox="1">
            <a:spLocks/>
          </p:cNvSpPr>
          <p:nvPr/>
        </p:nvSpPr>
        <p:spPr bwMode="auto">
          <a:xfrm>
            <a:off x="6096000" y="1340768"/>
            <a:ext cx="6624736"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nSpc>
                <a:spcPct val="90000"/>
              </a:lnSpc>
              <a:buFont typeface="Wingdings" pitchFamily="2" charset="2"/>
              <a:buChar char="Ø"/>
            </a:pPr>
            <a:r>
              <a:rPr lang="zh-CN" altLang="en-US" dirty="0">
                <a:latin typeface="华文楷体" panose="02010600040101010101" pitchFamily="2" charset="-122"/>
                <a:ea typeface="楷体" panose="02010609060101010101" pitchFamily="49" charset="-122"/>
              </a:rPr>
              <a:t>暂停测试的标准</a:t>
            </a:r>
            <a:endParaRPr lang="en-US" altLang="zh-CN" dirty="0">
              <a:latin typeface="华文楷体" panose="02010600040101010101" pitchFamily="2" charset="-122"/>
              <a:ea typeface="楷体" panose="02010609060101010101" pitchFamily="49" charset="-122"/>
            </a:endParaRPr>
          </a:p>
          <a:p>
            <a:pPr>
              <a:lnSpc>
                <a:spcPct val="90000"/>
              </a:lnSpc>
              <a:buFont typeface="Wingdings" pitchFamily="2" charset="2"/>
              <a:buChar char="Ø"/>
            </a:pPr>
            <a:r>
              <a:rPr lang="zh-CN" altLang="en-US" dirty="0">
                <a:latin typeface="华文楷体" panose="02010600040101010101" pitchFamily="2" charset="-122"/>
                <a:ea typeface="楷体" panose="02010609060101010101" pitchFamily="49" charset="-122"/>
              </a:rPr>
              <a:t>计划交付物</a:t>
            </a:r>
            <a:endParaRPr lang="en-US" altLang="zh-CN" dirty="0">
              <a:latin typeface="华文楷体" panose="02010600040101010101" pitchFamily="2" charset="-122"/>
              <a:ea typeface="楷体" panose="02010609060101010101" pitchFamily="49" charset="-122"/>
            </a:endParaRPr>
          </a:p>
          <a:p>
            <a:pPr>
              <a:lnSpc>
                <a:spcPct val="90000"/>
              </a:lnSpc>
              <a:buFont typeface="Wingdings" pitchFamily="2" charset="2"/>
              <a:buChar char="Ø"/>
            </a:pPr>
            <a:r>
              <a:rPr lang="en-US" altLang="zh-CN" dirty="0">
                <a:latin typeface="华文楷体" panose="02010600040101010101" pitchFamily="2" charset="-122"/>
                <a:ea typeface="楷体" panose="02010609060101010101" pitchFamily="49" charset="-122"/>
              </a:rPr>
              <a:t>……</a:t>
            </a:r>
            <a:endParaRPr lang="zh-CN" altLang="en-US" dirty="0">
              <a:latin typeface="华文楷体" panose="02010600040101010101" pitchFamily="2" charset="-122"/>
              <a:ea typeface="楷体" panose="02010609060101010101" pitchFamily="49" charset="-122"/>
            </a:endParaRPr>
          </a:p>
        </p:txBody>
      </p:sp>
    </p:spTree>
    <p:extLst>
      <p:ext uri="{BB962C8B-B14F-4D97-AF65-F5344CB8AC3E}">
        <p14:creationId xmlns:p14="http://schemas.microsoft.com/office/powerpoint/2010/main" val="1660852372"/>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a:t>
            </a:r>
            <a:endParaRPr lang="zh-CN" altLang="en-US" dirty="0"/>
          </a:p>
        </p:txBody>
      </p:sp>
      <p:sp>
        <p:nvSpPr>
          <p:cNvPr id="3" name="内容占位符 2"/>
          <p:cNvSpPr>
            <a:spLocks noGrp="1"/>
          </p:cNvSpPr>
          <p:nvPr>
            <p:ph idx="1"/>
          </p:nvPr>
        </p:nvSpPr>
        <p:spPr/>
        <p:txBody>
          <a:bodyPr/>
          <a:lstStyle/>
          <a:p>
            <a:r>
              <a:rPr lang="zh-CN" altLang="en-US" dirty="0" smtClean="0"/>
              <a:t>什么是测试用例</a:t>
            </a:r>
            <a:endParaRPr lang="en-US" altLang="zh-CN" dirty="0" smtClean="0"/>
          </a:p>
          <a:p>
            <a:pPr lvl="1"/>
            <a:r>
              <a:rPr lang="zh-CN" altLang="en-US" kern="0" dirty="0"/>
              <a:t>为实施测试而向</a:t>
            </a:r>
            <a:r>
              <a:rPr lang="zh-CN" altLang="en-US" kern="0" dirty="0">
                <a:solidFill>
                  <a:srgbClr val="FF0000"/>
                </a:solidFill>
              </a:rPr>
              <a:t>被测试系统</a:t>
            </a:r>
            <a:r>
              <a:rPr lang="zh-CN" altLang="en-US" kern="0" dirty="0"/>
              <a:t>提供的</a:t>
            </a:r>
            <a:r>
              <a:rPr lang="zh-CN" altLang="en-US" kern="0" dirty="0">
                <a:solidFill>
                  <a:srgbClr val="FF0000"/>
                </a:solidFill>
              </a:rPr>
              <a:t>输入数据、操作或各种环境设置以及期望结果</a:t>
            </a:r>
            <a:r>
              <a:rPr lang="zh-CN" altLang="en-US" kern="0" dirty="0"/>
              <a:t>等信息的一个特定</a:t>
            </a:r>
            <a:r>
              <a:rPr lang="zh-CN" altLang="en-US" kern="0" dirty="0" smtClean="0">
                <a:solidFill>
                  <a:srgbClr val="FF0000"/>
                </a:solidFill>
              </a:rPr>
              <a:t>集合</a:t>
            </a:r>
            <a:endParaRPr lang="en-US" altLang="zh-CN" kern="0" dirty="0"/>
          </a:p>
          <a:p>
            <a:r>
              <a:rPr lang="zh-CN" altLang="en-US" dirty="0" smtClean="0"/>
              <a:t>为什么设计测试用例</a:t>
            </a:r>
            <a:endParaRPr lang="en-US" altLang="zh-CN" dirty="0" smtClean="0"/>
          </a:p>
          <a:p>
            <a:pPr lvl="1"/>
            <a:r>
              <a:rPr lang="zh-CN" altLang="en-US" dirty="0"/>
              <a:t>理</a:t>
            </a:r>
            <a:r>
              <a:rPr lang="zh-CN" altLang="en-US" dirty="0" smtClean="0"/>
              <a:t>清测试思路，避免遗漏</a:t>
            </a:r>
            <a:endParaRPr lang="en-US" altLang="zh-CN" dirty="0" smtClean="0"/>
          </a:p>
          <a:p>
            <a:pPr lvl="1"/>
            <a:endParaRPr lang="zh-CN" altLang="en-US" dirty="0"/>
          </a:p>
        </p:txBody>
      </p:sp>
    </p:spTree>
    <p:extLst>
      <p:ext uri="{BB962C8B-B14F-4D97-AF65-F5344CB8AC3E}">
        <p14:creationId xmlns:p14="http://schemas.microsoft.com/office/powerpoint/2010/main" val="669595806"/>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测试用例格式</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30786284"/>
              </p:ext>
            </p:extLst>
          </p:nvPr>
        </p:nvGraphicFramePr>
        <p:xfrm>
          <a:off x="263352" y="1196752"/>
          <a:ext cx="11233248" cy="4644413"/>
        </p:xfrm>
        <a:graphic>
          <a:graphicData uri="http://schemas.openxmlformats.org/drawingml/2006/table">
            <a:tbl>
              <a:tblPr firstRow="1" bandRow="1">
                <a:solidFill>
                  <a:schemeClr val="accent2">
                    <a:lumMod val="75000"/>
                  </a:schemeClr>
                </a:solidFill>
                <a:effectLst>
                  <a:outerShdw blurRad="50800" dist="38100" dir="5400000" algn="t" rotWithShape="0">
                    <a:prstClr val="black">
                      <a:alpha val="40000"/>
                    </a:prstClr>
                  </a:outerShdw>
                </a:effectLst>
                <a:tableStyleId>{7DF18680-E054-41AD-8BC1-D1AEF772440D}</a:tableStyleId>
              </a:tblPr>
              <a:tblGrid>
                <a:gridCol w="1224136"/>
                <a:gridCol w="2423022"/>
                <a:gridCol w="986607"/>
                <a:gridCol w="1850885"/>
                <a:gridCol w="2516350"/>
                <a:gridCol w="1138100"/>
                <a:gridCol w="1094148"/>
              </a:tblGrid>
              <a:tr h="1495448">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用例编号</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altLang="en-US" sz="2800" b="1" kern="100" dirty="0" smtClean="0">
                          <a:solidFill>
                            <a:schemeClr val="bg1"/>
                          </a:solidFill>
                          <a:latin typeface="楷体" panose="02010609060101010101" pitchFamily="49" charset="-122"/>
                          <a:ea typeface="楷体" panose="02010609060101010101" pitchFamily="49" charset="-122"/>
                          <a:cs typeface="Times New Roman"/>
                        </a:rPr>
                        <a:t>执行条件</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altLang="en-US" sz="2800" b="1" kern="100" dirty="0" smtClean="0">
                          <a:solidFill>
                            <a:schemeClr val="bg1"/>
                          </a:solidFill>
                          <a:latin typeface="楷体" panose="02010609060101010101" pitchFamily="49" charset="-122"/>
                          <a:ea typeface="楷体" panose="02010609060101010101" pitchFamily="49" charset="-122"/>
                          <a:cs typeface="Times New Roman"/>
                        </a:rPr>
                        <a:t>用例标题</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 </a:t>
                      </a:r>
                      <a:r>
                        <a:rPr lang="zh-CN" sz="2800" b="1" kern="100" dirty="0" smtClean="0">
                          <a:latin typeface="楷体" panose="02010609060101010101" pitchFamily="49" charset="-122"/>
                          <a:ea typeface="楷体" panose="02010609060101010101" pitchFamily="49" charset="-122"/>
                        </a:rPr>
                        <a:t>操作</a:t>
                      </a:r>
                      <a:r>
                        <a:rPr lang="zh-CN" sz="2800" b="1" kern="100" dirty="0">
                          <a:latin typeface="楷体" panose="02010609060101010101" pitchFamily="49" charset="-122"/>
                          <a:ea typeface="楷体" panose="02010609060101010101" pitchFamily="49" charset="-122"/>
                        </a:rPr>
                        <a:t>步骤</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输入数据</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tabLst>
                          <a:tab pos="1624330" algn="r"/>
                        </a:tabLst>
                      </a:pPr>
                      <a:r>
                        <a:rPr lang="zh-CN" sz="2800" b="1" kern="100" dirty="0" smtClean="0">
                          <a:latin typeface="楷体" panose="02010609060101010101" pitchFamily="49" charset="-122"/>
                          <a:ea typeface="楷体" panose="02010609060101010101" pitchFamily="49" charset="-122"/>
                        </a:rPr>
                        <a:t>期望</a:t>
                      </a:r>
                      <a:r>
                        <a:rPr lang="zh-CN" sz="2800" b="1" kern="100" dirty="0">
                          <a:latin typeface="楷体" panose="02010609060101010101" pitchFamily="49" charset="-122"/>
                          <a:ea typeface="楷体" panose="02010609060101010101" pitchFamily="49" charset="-122"/>
                        </a:rPr>
                        <a:t>结果</a:t>
                      </a:r>
                      <a:r>
                        <a:rPr lang="en-US" sz="2800" b="1" kern="100" dirty="0">
                          <a:latin typeface="楷体" panose="02010609060101010101" pitchFamily="49" charset="-122"/>
                          <a:ea typeface="楷体" panose="02010609060101010101" pitchFamily="49" charset="-122"/>
                        </a:rPr>
                        <a:t>	</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执行</a:t>
                      </a:r>
                      <a:r>
                        <a:rPr lang="zh-CN" sz="2800" b="1" kern="100" dirty="0">
                          <a:latin typeface="楷体" panose="02010609060101010101" pitchFamily="49" charset="-122"/>
                          <a:ea typeface="楷体" panose="02010609060101010101" pitchFamily="49" charset="-122"/>
                        </a:rPr>
                        <a:t>结果</a:t>
                      </a:r>
                      <a:endParaRPr lang="zh-CN" sz="2800" b="1" kern="100" dirty="0">
                        <a:solidFill>
                          <a:schemeClr val="accent1">
                            <a:lumMod val="25000"/>
                          </a:schemeClr>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897040">
                <a:tc>
                  <a:txBody>
                    <a:bodyPr/>
                    <a:lstStyle/>
                    <a:p>
                      <a:pPr indent="200025" algn="l">
                        <a:spcAft>
                          <a:spcPts val="600"/>
                        </a:spcAft>
                      </a:pPr>
                      <a:r>
                        <a:rPr lang="en-US" sz="2800" b="1" kern="100" dirty="0" smtClean="0">
                          <a:latin typeface="楷体" panose="02010609060101010101" pitchFamily="49" charset="-122"/>
                          <a:ea typeface="楷体" panose="02010609060101010101" pitchFamily="49" charset="-122"/>
                        </a:rPr>
                        <a:t>DL001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200025" algn="l" defTabSz="914400" rtl="0" eaLnBrk="1" fontAlgn="auto" latinLnBrk="0" hangingPunct="1">
                        <a:lnSpc>
                          <a:spcPct val="100000"/>
                        </a:lnSpc>
                        <a:spcBef>
                          <a:spcPts val="0"/>
                        </a:spcBef>
                        <a:spcAft>
                          <a:spcPts val="600"/>
                        </a:spcAft>
                        <a:buClrTx/>
                        <a:buSzTx/>
                        <a:buFontTx/>
                        <a:buNone/>
                        <a:tabLst/>
                        <a:defRPr/>
                      </a:pPr>
                      <a:r>
                        <a:rPr lang="zh-CN" altLang="en-US" sz="2800" b="1" kern="100" dirty="0" smtClean="0">
                          <a:solidFill>
                            <a:schemeClr val="tx1"/>
                          </a:solidFill>
                          <a:latin typeface="楷体" panose="02010609060101010101" pitchFamily="49" charset="-122"/>
                          <a:ea typeface="楷体" panose="02010609060101010101" pitchFamily="49" charset="-122"/>
                        </a:rPr>
                        <a:t>在后台添加</a:t>
                      </a:r>
                      <a:r>
                        <a:rPr lang="en-US" altLang="zh-CN" sz="2800" b="1" kern="100" dirty="0" smtClean="0">
                          <a:solidFill>
                            <a:schemeClr val="tx1"/>
                          </a:solidFill>
                          <a:latin typeface="楷体" panose="02010609060101010101" pitchFamily="49" charset="-122"/>
                          <a:ea typeface="楷体" panose="02010609060101010101" pitchFamily="49" charset="-122"/>
                        </a:rPr>
                        <a:t>1</a:t>
                      </a:r>
                      <a:r>
                        <a:rPr lang="zh-CN" altLang="en-US" sz="2800" b="1" kern="100" dirty="0" smtClean="0">
                          <a:solidFill>
                            <a:schemeClr val="tx1"/>
                          </a:solidFill>
                          <a:latin typeface="楷体" panose="02010609060101010101" pitchFamily="49" charset="-122"/>
                          <a:ea typeface="楷体" panose="02010609060101010101" pitchFamily="49" charset="-122"/>
                        </a:rPr>
                        <a:t>个前台用户，用户名为</a:t>
                      </a:r>
                      <a:r>
                        <a:rPr lang="en-US" altLang="zh-CN" sz="2800" b="1" kern="100" dirty="0" smtClean="0">
                          <a:solidFill>
                            <a:schemeClr val="tx1"/>
                          </a:solidFill>
                          <a:latin typeface="楷体" panose="02010609060101010101" pitchFamily="49" charset="-122"/>
                          <a:ea typeface="楷体" panose="02010609060101010101" pitchFamily="49" charset="-122"/>
                        </a:rPr>
                        <a:t>user</a:t>
                      </a:r>
                      <a:r>
                        <a:rPr lang="zh-CN" altLang="en-US" sz="2800" b="1" kern="100" dirty="0" smtClean="0">
                          <a:solidFill>
                            <a:schemeClr val="tx1"/>
                          </a:solidFill>
                          <a:latin typeface="楷体" panose="02010609060101010101" pitchFamily="49" charset="-122"/>
                          <a:ea typeface="楷体" panose="02010609060101010101" pitchFamily="49" charset="-122"/>
                        </a:rPr>
                        <a:t>，密码为</a:t>
                      </a:r>
                      <a:r>
                        <a:rPr lang="en-US" altLang="zh-CN" sz="2800" b="1" kern="100" dirty="0" smtClean="0">
                          <a:solidFill>
                            <a:schemeClr val="tx1"/>
                          </a:solidFill>
                          <a:latin typeface="楷体" panose="02010609060101010101" pitchFamily="49" charset="-122"/>
                          <a:ea typeface="楷体" panose="02010609060101010101" pitchFamily="49" charset="-122"/>
                        </a:rPr>
                        <a:t>a1</a:t>
                      </a:r>
                      <a:r>
                        <a:rPr lang="zh-CN" altLang="en-US" sz="2800" b="1" kern="100" dirty="0" smtClean="0">
                          <a:solidFill>
                            <a:schemeClr val="tx1"/>
                          </a:solidFill>
                          <a:latin typeface="楷体" panose="02010609060101010101" pitchFamily="49" charset="-122"/>
                          <a:ea typeface="楷体" panose="02010609060101010101" pitchFamily="49" charset="-122"/>
                        </a:rPr>
                        <a:t>，进入系统前台登录页面</a:t>
                      </a:r>
                      <a:endParaRPr lang="en-US" altLang="zh-CN" sz="2800" b="1" kern="100" dirty="0" smtClean="0">
                        <a:solidFill>
                          <a:schemeClr val="tx1"/>
                        </a:solidFill>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solidFill>
                            <a:schemeClr val="tx1">
                              <a:lumMod val="10000"/>
                            </a:schemeClr>
                          </a:solidFill>
                          <a:latin typeface="楷体" panose="02010609060101010101" pitchFamily="49" charset="-122"/>
                          <a:ea typeface="楷体" panose="02010609060101010101" pitchFamily="49" charset="-122"/>
                          <a:cs typeface="Times New Roman"/>
                        </a:rPr>
                        <a:t>正确用户名和密码登录</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输入用户名、 输入密码、点击“登录”按钮</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用户名</a:t>
                      </a:r>
                      <a:r>
                        <a:rPr lang="en-US" altLang="zh-CN" sz="2800" b="1" kern="100" dirty="0" smtClean="0">
                          <a:latin typeface="楷体" panose="02010609060101010101" pitchFamily="49" charset="-122"/>
                          <a:ea typeface="楷体" panose="02010609060101010101" pitchFamily="49" charset="-122"/>
                        </a:rPr>
                        <a:t>=user</a:t>
                      </a: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密码</a:t>
                      </a:r>
                      <a:r>
                        <a:rPr lang="en-US" altLang="zh-CN" sz="2800" b="1" kern="100" dirty="0" smtClean="0">
                          <a:latin typeface="楷体" panose="02010609060101010101" pitchFamily="49" charset="-122"/>
                          <a:ea typeface="楷体" panose="02010609060101010101" pitchFamily="49" charset="-122"/>
                        </a:rPr>
                        <a:t>=a1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提示登录成功，</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进入系统页面</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sz="2800" b="1" dirty="0">
                        <a:latin typeface="楷体" panose="02010609060101010101" pitchFamily="49" charset="-122"/>
                        <a:ea typeface="楷体" panose="02010609060101010101" pitchFamily="49" charset="-122"/>
                      </a:endParaRPr>
                    </a:p>
                  </a:txBody>
                  <a:tcPr marL="83545" marR="835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67094653"/>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260648"/>
            <a:ext cx="10515600" cy="752475"/>
          </a:xfrm>
        </p:spPr>
        <p:txBody>
          <a:bodyPr/>
          <a:lstStyle/>
          <a:p>
            <a:r>
              <a:rPr lang="en-US" altLang="zh-CN" dirty="0" smtClean="0"/>
              <a:t/>
            </a:r>
            <a:br>
              <a:rPr lang="en-US" altLang="zh-CN" dirty="0" smtClean="0"/>
            </a:br>
            <a:r>
              <a:rPr lang="zh-CN" altLang="en-US" dirty="0" smtClean="0"/>
              <a:t>设计测试用例简单格式</a:t>
            </a:r>
            <a:endParaRPr lang="zh-CN" altLang="en-US" dirty="0"/>
          </a:p>
        </p:txBody>
      </p:sp>
      <p:graphicFrame>
        <p:nvGraphicFramePr>
          <p:cNvPr id="5" name="内容占位符 5"/>
          <p:cNvGraphicFramePr>
            <a:graphicFrameLocks/>
          </p:cNvGraphicFramePr>
          <p:nvPr>
            <p:extLst>
              <p:ext uri="{D42A27DB-BD31-4B8C-83A1-F6EECF244321}">
                <p14:modId xmlns:p14="http://schemas.microsoft.com/office/powerpoint/2010/main" val="2947211929"/>
              </p:ext>
            </p:extLst>
          </p:nvPr>
        </p:nvGraphicFramePr>
        <p:xfrm>
          <a:off x="839416" y="1340768"/>
          <a:ext cx="9721080" cy="4392488"/>
        </p:xfrm>
        <a:graphic>
          <a:graphicData uri="http://schemas.openxmlformats.org/drawingml/2006/table">
            <a:tbl>
              <a:tblPr firstRow="1" bandRow="1"/>
              <a:tblGrid>
                <a:gridCol w="2430270"/>
                <a:gridCol w="2430270"/>
                <a:gridCol w="2430270"/>
                <a:gridCol w="2430270"/>
              </a:tblGrid>
              <a:tr h="5490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用例编号</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加数</a:t>
                      </a:r>
                      <a:r>
                        <a:rPr lang="en-US" altLang="zh-CN" sz="2800" b="1" dirty="0" smtClean="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加数</a:t>
                      </a:r>
                      <a:r>
                        <a:rPr lang="en-US" altLang="zh-CN" sz="2800" b="1" dirty="0" smtClean="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和</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7</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bl>
          </a:graphicData>
        </a:graphic>
      </p:graphicFrame>
    </p:spTree>
    <p:extLst>
      <p:ext uri="{BB962C8B-B14F-4D97-AF65-F5344CB8AC3E}">
        <p14:creationId xmlns:p14="http://schemas.microsoft.com/office/powerpoint/2010/main" val="2639645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a:t>
            </a:r>
            <a:r>
              <a:rPr lang="zh-CN" altLang="en-US" dirty="0"/>
              <a:t>测试脚本</a:t>
            </a:r>
          </a:p>
        </p:txBody>
      </p:sp>
      <p:sp>
        <p:nvSpPr>
          <p:cNvPr id="3" name="内容占位符 2"/>
          <p:cNvSpPr>
            <a:spLocks noGrp="1"/>
          </p:cNvSpPr>
          <p:nvPr>
            <p:ph idx="1"/>
          </p:nvPr>
        </p:nvSpPr>
        <p:spPr>
          <a:xfrm>
            <a:off x="695400" y="1320552"/>
            <a:ext cx="8424936" cy="4267200"/>
          </a:xfrm>
        </p:spPr>
        <p:txBody>
          <a:bodyPr/>
          <a:lstStyle/>
          <a:p>
            <a:r>
              <a:rPr lang="zh-CN" altLang="en-US" dirty="0"/>
              <a:t>开发测试脚本</a:t>
            </a:r>
            <a:endParaRPr lang="en-US" altLang="zh-CN" dirty="0"/>
          </a:p>
          <a:p>
            <a:pPr lvl="1"/>
            <a:r>
              <a:rPr lang="zh-CN" altLang="en-US" dirty="0"/>
              <a:t>为进行自动化测试做</a:t>
            </a:r>
            <a:r>
              <a:rPr lang="zh-CN" altLang="en-US" dirty="0" smtClean="0"/>
              <a:t>准备</a:t>
            </a:r>
            <a:endParaRPr lang="en-US" altLang="zh-CN" dirty="0" smtClean="0"/>
          </a:p>
          <a:p>
            <a:endParaRPr lang="en-US" altLang="zh-CN" dirty="0"/>
          </a:p>
        </p:txBody>
      </p:sp>
    </p:spTree>
    <p:extLst>
      <p:ext uri="{BB962C8B-B14F-4D97-AF65-F5344CB8AC3E}">
        <p14:creationId xmlns:p14="http://schemas.microsoft.com/office/powerpoint/2010/main" val="3572532266"/>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搭建测试环境</a:t>
            </a:r>
            <a:endParaRPr lang="zh-CN" altLang="en-US" dirty="0"/>
          </a:p>
        </p:txBody>
      </p:sp>
      <p:sp>
        <p:nvSpPr>
          <p:cNvPr id="3" name="内容占位符 2"/>
          <p:cNvSpPr>
            <a:spLocks noGrp="1"/>
          </p:cNvSpPr>
          <p:nvPr>
            <p:ph idx="1"/>
          </p:nvPr>
        </p:nvSpPr>
        <p:spPr>
          <a:xfrm>
            <a:off x="695400" y="1196752"/>
            <a:ext cx="11017224" cy="4628728"/>
          </a:xfrm>
        </p:spPr>
        <p:txBody>
          <a:bodyPr>
            <a:normAutofit fontScale="62500" lnSpcReduction="20000"/>
          </a:bodyPr>
          <a:lstStyle/>
          <a:p>
            <a:r>
              <a:rPr lang="zh-CN" altLang="en-US" sz="3600" dirty="0" smtClean="0"/>
              <a:t>环境分为</a:t>
            </a:r>
            <a:endParaRPr lang="en-US" altLang="zh-CN" sz="3600" dirty="0" smtClean="0"/>
          </a:p>
          <a:p>
            <a:pPr lvl="1"/>
            <a:r>
              <a:rPr lang="zh-CN" altLang="en-US" sz="3400" dirty="0" smtClean="0"/>
              <a:t>开发环境</a:t>
            </a:r>
            <a:endParaRPr lang="en-US" altLang="zh-CN" sz="3400" dirty="0" smtClean="0"/>
          </a:p>
          <a:p>
            <a:pPr lvl="1"/>
            <a:r>
              <a:rPr lang="zh-CN" altLang="en-US" sz="3400" dirty="0" smtClean="0"/>
              <a:t>测试环境（需要测试人员搭建）</a:t>
            </a:r>
            <a:endParaRPr lang="en-US" altLang="zh-CN" sz="3400" dirty="0" smtClean="0"/>
          </a:p>
          <a:p>
            <a:pPr lvl="1"/>
            <a:r>
              <a:rPr lang="zh-CN" altLang="en-US" sz="3400" dirty="0" smtClean="0"/>
              <a:t>正式环境</a:t>
            </a:r>
            <a:endParaRPr lang="en-US" altLang="zh-CN" sz="3400" dirty="0" smtClean="0"/>
          </a:p>
          <a:p>
            <a:r>
              <a:rPr lang="zh-CN" altLang="en-US" sz="3600" dirty="0" smtClean="0"/>
              <a:t>搭建注意事项</a:t>
            </a:r>
            <a:endParaRPr lang="en-US" altLang="zh-CN" sz="3600" dirty="0" smtClean="0"/>
          </a:p>
          <a:p>
            <a:pPr lvl="1"/>
            <a:r>
              <a:rPr lang="zh-CN" altLang="en-US" sz="3400" dirty="0" smtClean="0"/>
              <a:t>不同项目搭建方式不同</a:t>
            </a:r>
            <a:endParaRPr lang="en-US" altLang="zh-CN" sz="3400" dirty="0" smtClean="0"/>
          </a:p>
          <a:p>
            <a:pPr lvl="1"/>
            <a:r>
              <a:rPr lang="zh-CN" altLang="en-US" sz="3400" dirty="0" smtClean="0"/>
              <a:t>比如：</a:t>
            </a:r>
            <a:r>
              <a:rPr lang="en-US" altLang="zh-CN" sz="3400" dirty="0" smtClean="0"/>
              <a:t>C/C++ </a:t>
            </a:r>
          </a:p>
          <a:p>
            <a:pPr lvl="1"/>
            <a:r>
              <a:rPr lang="zh-CN" altLang="en-US" sz="3400" dirty="0" smtClean="0"/>
              <a:t>比如：</a:t>
            </a:r>
            <a:r>
              <a:rPr lang="en-US" altLang="zh-CN" sz="3400" dirty="0" err="1" smtClean="0"/>
              <a:t>HTML+CSS+JavaScript</a:t>
            </a:r>
            <a:endParaRPr lang="en-US" altLang="zh-CN" sz="3400" dirty="0" smtClean="0"/>
          </a:p>
          <a:p>
            <a:pPr lvl="1"/>
            <a:r>
              <a:rPr lang="en-US" altLang="zh-CN" sz="3400" dirty="0" smtClean="0"/>
              <a:t>……   </a:t>
            </a:r>
          </a:p>
          <a:p>
            <a:pPr lvl="1"/>
            <a:endParaRPr lang="zh-CN" altLang="en-US" dirty="0"/>
          </a:p>
        </p:txBody>
      </p:sp>
    </p:spTree>
    <p:extLst>
      <p:ext uri="{BB962C8B-B14F-4D97-AF65-F5344CB8AC3E}">
        <p14:creationId xmlns:p14="http://schemas.microsoft.com/office/powerpoint/2010/main" val="2961757357"/>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实施测试</a:t>
            </a:r>
            <a:endParaRPr lang="zh-CN" altLang="en-US" dirty="0"/>
          </a:p>
        </p:txBody>
      </p:sp>
      <p:sp>
        <p:nvSpPr>
          <p:cNvPr id="3" name="内容占位符 2"/>
          <p:cNvSpPr>
            <a:spLocks noGrp="1"/>
          </p:cNvSpPr>
          <p:nvPr>
            <p:ph idx="1"/>
          </p:nvPr>
        </p:nvSpPr>
        <p:spPr/>
        <p:txBody>
          <a:bodyPr/>
          <a:lstStyle/>
          <a:p>
            <a:r>
              <a:rPr lang="zh-CN" altLang="en-US" dirty="0" smtClean="0"/>
              <a:t>执行测试用例</a:t>
            </a:r>
            <a:endParaRPr lang="en-US" altLang="zh-CN" dirty="0" smtClean="0"/>
          </a:p>
          <a:p>
            <a:endParaRPr lang="en-US" altLang="zh-CN" dirty="0"/>
          </a:p>
          <a:p>
            <a:r>
              <a:rPr lang="zh-CN" altLang="en-US" dirty="0" smtClean="0"/>
              <a:t>提交</a:t>
            </a:r>
            <a:r>
              <a:rPr lang="en-US" altLang="zh-CN" dirty="0" smtClean="0"/>
              <a:t>Bug</a:t>
            </a:r>
          </a:p>
          <a:p>
            <a:endParaRPr lang="en-US" altLang="zh-CN" dirty="0"/>
          </a:p>
          <a:p>
            <a:r>
              <a:rPr lang="zh-CN" altLang="en-US" dirty="0" smtClean="0"/>
              <a:t>回归测试</a:t>
            </a:r>
            <a:endParaRPr lang="zh-CN" altLang="en-US" dirty="0"/>
          </a:p>
        </p:txBody>
      </p:sp>
      <p:pic>
        <p:nvPicPr>
          <p:cNvPr id="4" name="图片 3"/>
          <p:cNvPicPr>
            <a:picLocks noChangeAspect="1"/>
          </p:cNvPicPr>
          <p:nvPr/>
        </p:nvPicPr>
        <p:blipFill>
          <a:blip r:embed="rId2"/>
          <a:stretch>
            <a:fillRect/>
          </a:stretch>
        </p:blipFill>
        <p:spPr>
          <a:xfrm>
            <a:off x="4439816" y="1124744"/>
            <a:ext cx="3528392" cy="4853044"/>
          </a:xfrm>
          <a:prstGeom prst="rect">
            <a:avLst/>
          </a:prstGeom>
        </p:spPr>
      </p:pic>
    </p:spTree>
    <p:extLst>
      <p:ext uri="{BB962C8B-B14F-4D97-AF65-F5344CB8AC3E}">
        <p14:creationId xmlns:p14="http://schemas.microsoft.com/office/powerpoint/2010/main" val="18030137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测试评估与总结</a:t>
            </a:r>
            <a:endParaRPr lang="zh-CN" altLang="en-US" dirty="0"/>
          </a:p>
        </p:txBody>
      </p:sp>
      <p:sp>
        <p:nvSpPr>
          <p:cNvPr id="3" name="内容占位符 2"/>
          <p:cNvSpPr>
            <a:spLocks noGrp="1"/>
          </p:cNvSpPr>
          <p:nvPr>
            <p:ph idx="1"/>
          </p:nvPr>
        </p:nvSpPr>
        <p:spPr/>
        <p:txBody>
          <a:bodyPr/>
          <a:lstStyle/>
          <a:p>
            <a:r>
              <a:rPr lang="zh-CN" altLang="en-US" dirty="0" smtClean="0"/>
              <a:t>测试总结</a:t>
            </a:r>
            <a:endParaRPr lang="en-US" altLang="zh-CN" dirty="0" smtClean="0"/>
          </a:p>
          <a:p>
            <a:pPr lvl="1"/>
            <a:r>
              <a:rPr lang="zh-CN" altLang="en-US" dirty="0" smtClean="0"/>
              <a:t>总结测试过程</a:t>
            </a:r>
            <a:endParaRPr lang="en-US" altLang="zh-CN" dirty="0" smtClean="0"/>
          </a:p>
          <a:p>
            <a:pPr lvl="1"/>
            <a:r>
              <a:rPr lang="zh-CN" altLang="en-US" dirty="0" smtClean="0"/>
              <a:t>总结测试中遇到的问题</a:t>
            </a:r>
            <a:endParaRPr lang="en-US" altLang="zh-CN" dirty="0" smtClean="0"/>
          </a:p>
          <a:p>
            <a:pPr lvl="1"/>
            <a:r>
              <a:rPr lang="zh-CN" altLang="en-US" dirty="0" smtClean="0"/>
              <a:t>总结测试过程中人员分配及工作量等问题</a:t>
            </a:r>
            <a:endParaRPr lang="en-US" altLang="zh-CN" dirty="0" smtClean="0"/>
          </a:p>
          <a:p>
            <a:r>
              <a:rPr lang="zh-CN" altLang="en-US" dirty="0" smtClean="0"/>
              <a:t>测试评估</a:t>
            </a:r>
            <a:endParaRPr lang="en-US" altLang="zh-CN" dirty="0" smtClean="0"/>
          </a:p>
          <a:p>
            <a:pPr lvl="1"/>
            <a:r>
              <a:rPr lang="zh-CN" altLang="en-US" dirty="0" smtClean="0"/>
              <a:t>评估</a:t>
            </a:r>
            <a:r>
              <a:rPr lang="en-US" altLang="zh-CN" dirty="0" smtClean="0"/>
              <a:t>Bug</a:t>
            </a:r>
            <a:r>
              <a:rPr lang="zh-CN" altLang="en-US" dirty="0" smtClean="0"/>
              <a:t>走向</a:t>
            </a:r>
            <a:endParaRPr lang="en-US" altLang="zh-CN" dirty="0" smtClean="0"/>
          </a:p>
          <a:p>
            <a:pPr lvl="1"/>
            <a:r>
              <a:rPr lang="zh-CN" altLang="en-US" dirty="0" smtClean="0"/>
              <a:t>评估产品质量</a:t>
            </a:r>
            <a:r>
              <a:rPr lang="en-US" altLang="zh-CN" dirty="0" smtClean="0"/>
              <a:t>	</a:t>
            </a:r>
            <a:endParaRPr lang="zh-CN" altLang="en-US" dirty="0"/>
          </a:p>
        </p:txBody>
      </p:sp>
    </p:spTree>
    <p:extLst>
      <p:ext uri="{BB962C8B-B14F-4D97-AF65-F5344CB8AC3E}">
        <p14:creationId xmlns:p14="http://schemas.microsoft.com/office/powerpoint/2010/main" val="59553308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软件开发模型</a:t>
            </a:r>
            <a:endParaRPr lang="en-US" altLang="zh-CN" dirty="0" smtClean="0"/>
          </a:p>
          <a:p>
            <a:pPr lvl="1"/>
            <a:r>
              <a:rPr lang="zh-CN" altLang="en-US" dirty="0" smtClean="0"/>
              <a:t>大棒开发法</a:t>
            </a:r>
            <a:endParaRPr lang="en-US" altLang="zh-CN" dirty="0" smtClean="0"/>
          </a:p>
          <a:p>
            <a:pPr lvl="1"/>
            <a:r>
              <a:rPr lang="zh-CN" altLang="en-US" dirty="0"/>
              <a:t>边写边</a:t>
            </a:r>
            <a:r>
              <a:rPr lang="zh-CN" altLang="en-US" dirty="0" smtClean="0"/>
              <a:t>改模型</a:t>
            </a:r>
            <a:endParaRPr lang="en-US" altLang="zh-CN" dirty="0" smtClean="0"/>
          </a:p>
          <a:p>
            <a:pPr lvl="1"/>
            <a:r>
              <a:rPr lang="zh-CN" altLang="en-US" dirty="0" smtClean="0"/>
              <a:t>瀑布模型</a:t>
            </a:r>
            <a:endParaRPr lang="en-US" altLang="zh-CN" dirty="0" smtClean="0"/>
          </a:p>
          <a:p>
            <a:pPr lvl="1"/>
            <a:r>
              <a:rPr lang="zh-CN" altLang="en-US" dirty="0" smtClean="0"/>
              <a:t>敏捷模型</a:t>
            </a:r>
            <a:endParaRPr lang="zh-CN" altLang="en-US" dirty="0"/>
          </a:p>
        </p:txBody>
      </p:sp>
    </p:spTree>
    <p:extLst>
      <p:ext uri="{BB962C8B-B14F-4D97-AF65-F5344CB8AC3E}">
        <p14:creationId xmlns:p14="http://schemas.microsoft.com/office/powerpoint/2010/main" val="1381728621"/>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软件测试流程</a:t>
            </a:r>
            <a:endParaRPr lang="en-US" altLang="zh-CN" dirty="0" smtClean="0"/>
          </a:p>
          <a:p>
            <a:pPr lvl="1"/>
            <a:r>
              <a:rPr lang="zh-CN" altLang="en-US" dirty="0" smtClean="0">
                <a:solidFill>
                  <a:srgbClr val="FF0000"/>
                </a:solidFill>
              </a:rPr>
              <a:t>软件测试中几个概念</a:t>
            </a:r>
            <a:endParaRPr lang="zh-CN" altLang="en-US" dirty="0">
              <a:solidFill>
                <a:srgbClr val="FF0000"/>
              </a:solidFill>
            </a:endParaRPr>
          </a:p>
        </p:txBody>
      </p:sp>
    </p:spTree>
    <p:extLst>
      <p:ext uri="{BB962C8B-B14F-4D97-AF65-F5344CB8AC3E}">
        <p14:creationId xmlns:p14="http://schemas.microsoft.com/office/powerpoint/2010/main" val="2574022841"/>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测试基础概念</a:t>
            </a:r>
            <a:endParaRPr lang="zh-CN" altLang="en-US" dirty="0"/>
          </a:p>
        </p:txBody>
      </p:sp>
      <p:sp>
        <p:nvSpPr>
          <p:cNvPr id="3" name="内容占位符 2"/>
          <p:cNvSpPr>
            <a:spLocks noGrp="1"/>
          </p:cNvSpPr>
          <p:nvPr>
            <p:ph idx="1"/>
          </p:nvPr>
        </p:nvSpPr>
        <p:spPr>
          <a:xfrm>
            <a:off x="695400" y="980728"/>
            <a:ext cx="10668000" cy="4267200"/>
          </a:xfrm>
        </p:spPr>
        <p:txBody>
          <a:bodyPr/>
          <a:lstStyle/>
          <a:p>
            <a:r>
              <a:rPr lang="zh-CN" altLang="en-US" dirty="0">
                <a:solidFill>
                  <a:srgbClr val="FF0000"/>
                </a:solidFill>
              </a:rPr>
              <a:t>黑盒测试</a:t>
            </a:r>
            <a:endParaRPr lang="en-US" altLang="zh-CN" dirty="0">
              <a:solidFill>
                <a:srgbClr val="FF0000"/>
              </a:solidFill>
            </a:endParaRPr>
          </a:p>
          <a:p>
            <a:pPr marL="593725" lvl="3" indent="-166688"/>
            <a:r>
              <a:rPr lang="zh-CN" altLang="en-US" sz="2600" dirty="0"/>
              <a:t>把程序看作一个不能打开的黑盒子，在完全不考虑程序内部结构和内部特性的情况下检测每个功能是否正常使用</a:t>
            </a:r>
            <a:endParaRPr lang="en-US" altLang="zh-CN" sz="2600" dirty="0"/>
          </a:p>
          <a:p>
            <a:endParaRPr lang="zh-CN" altLang="en-US" dirty="0"/>
          </a:p>
        </p:txBody>
      </p:sp>
      <p:pic>
        <p:nvPicPr>
          <p:cNvPr id="5" name="Picture 7" descr="3t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3512" y="3140968"/>
            <a:ext cx="7272808" cy="280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854436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黑盒测试概述</a:t>
            </a:r>
          </a:p>
        </p:txBody>
      </p:sp>
      <p:sp>
        <p:nvSpPr>
          <p:cNvPr id="9220" name="Rectangle 3"/>
          <p:cNvSpPr>
            <a:spLocks noGrp="1" noChangeArrowheads="1"/>
          </p:cNvSpPr>
          <p:nvPr>
            <p:ph idx="1"/>
          </p:nvPr>
        </p:nvSpPr>
        <p:spPr/>
        <p:txBody>
          <a:bodyPr/>
          <a:lstStyle/>
          <a:p>
            <a:r>
              <a:rPr lang="zh-CN" altLang="en-US" dirty="0" smtClean="0"/>
              <a:t>对于黑盒测试的评价</a:t>
            </a:r>
            <a:endParaRPr lang="en-US" altLang="zh-CN" dirty="0" smtClean="0"/>
          </a:p>
          <a:p>
            <a:pPr lvl="1"/>
            <a:r>
              <a:rPr lang="zh-CN" dirty="0" smtClean="0"/>
              <a:t>黑盒测试方法对测试人员的技术要求相对较低</a:t>
            </a:r>
            <a:endParaRPr lang="en-US" altLang="zh-CN" dirty="0" smtClean="0"/>
          </a:p>
          <a:p>
            <a:pPr lvl="1"/>
            <a:r>
              <a:rPr lang="zh-CN" dirty="0" smtClean="0"/>
              <a:t>黑盒测试不需要了解程序实现的细节，测试团队与开发团队可以并行完成各自的任务</a:t>
            </a:r>
            <a:endParaRPr lang="en-US" altLang="zh-CN" dirty="0" smtClean="0"/>
          </a:p>
          <a:p>
            <a:pPr lvl="1"/>
            <a:r>
              <a:rPr lang="zh-CN" altLang="en-US" dirty="0" smtClean="0"/>
              <a:t>局限性：测试结果的覆盖度不容易度量，测试的潜在风险较高</a:t>
            </a:r>
          </a:p>
        </p:txBody>
      </p:sp>
    </p:spTree>
    <p:extLst>
      <p:ext uri="{BB962C8B-B14F-4D97-AF65-F5344CB8AC3E}">
        <p14:creationId xmlns:p14="http://schemas.microsoft.com/office/powerpoint/2010/main" val="684481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 calcmode="lin" valueType="num">
                                      <p:cBhvr additive="base">
                                        <p:cTn id="7" dur="500" fill="hold"/>
                                        <p:tgtEl>
                                          <p:spTgt spid="9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xEl>
                                              <p:pRg st="1" end="1"/>
                                            </p:txEl>
                                          </p:spTgt>
                                        </p:tgtEl>
                                        <p:attrNameLst>
                                          <p:attrName>style.visibility</p:attrName>
                                        </p:attrNameLst>
                                      </p:cBhvr>
                                      <p:to>
                                        <p:strVal val="visible"/>
                                      </p:to>
                                    </p:set>
                                    <p:anim calcmode="lin" valueType="num">
                                      <p:cBhvr additive="base">
                                        <p:cTn id="13"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20">
                                            <p:txEl>
                                              <p:pRg st="2" end="2"/>
                                            </p:txEl>
                                          </p:spTgt>
                                        </p:tgtEl>
                                        <p:attrNameLst>
                                          <p:attrName>style.visibility</p:attrName>
                                        </p:attrNameLst>
                                      </p:cBhvr>
                                      <p:to>
                                        <p:strVal val="visible"/>
                                      </p:to>
                                    </p:set>
                                    <p:anim calcmode="lin" valueType="num">
                                      <p:cBhvr additive="base">
                                        <p:cTn id="19"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20">
                                            <p:txEl>
                                              <p:pRg st="3" end="3"/>
                                            </p:txEl>
                                          </p:spTgt>
                                        </p:tgtEl>
                                        <p:attrNameLst>
                                          <p:attrName>style.visibility</p:attrName>
                                        </p:attrNameLst>
                                      </p:cBhvr>
                                      <p:to>
                                        <p:strVal val="visible"/>
                                      </p:to>
                                    </p:set>
                                    <p:anim calcmode="lin" valueType="num">
                                      <p:cBhvr additive="base">
                                        <p:cTn id="25" dur="500" fill="hold"/>
                                        <p:tgtEl>
                                          <p:spTgt spid="922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2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a:t>黑盒测试概述</a:t>
            </a:r>
            <a:endParaRPr lang="zh-CN" altLang="en-US" dirty="0" smtClean="0"/>
          </a:p>
        </p:txBody>
      </p:sp>
      <p:sp>
        <p:nvSpPr>
          <p:cNvPr id="8196" name="Rectangle 3"/>
          <p:cNvSpPr>
            <a:spLocks noGrp="1" noChangeArrowheads="1"/>
          </p:cNvSpPr>
          <p:nvPr>
            <p:ph idx="1"/>
          </p:nvPr>
        </p:nvSpPr>
        <p:spPr/>
        <p:txBody>
          <a:bodyPr/>
          <a:lstStyle/>
          <a:p>
            <a:r>
              <a:rPr lang="zh-CN" altLang="en-US" dirty="0" smtClean="0"/>
              <a:t>适用阶段</a:t>
            </a:r>
            <a:endParaRPr lang="en-US" altLang="zh-CN" dirty="0" smtClean="0"/>
          </a:p>
          <a:p>
            <a:r>
              <a:rPr lang="zh-CN" altLang="en-US" dirty="0" smtClean="0"/>
              <a:t>当被测对象为函数时</a:t>
            </a:r>
            <a:endParaRPr lang="en-US" altLang="zh-CN" dirty="0" smtClean="0"/>
          </a:p>
          <a:p>
            <a:pPr lvl="1"/>
            <a:r>
              <a:rPr lang="zh-CN" altLang="en-US" dirty="0" smtClean="0"/>
              <a:t>完成对函数功能的测试</a:t>
            </a:r>
            <a:endParaRPr lang="en-US" altLang="zh-CN" dirty="0" smtClean="0"/>
          </a:p>
          <a:p>
            <a:pPr lvl="1"/>
            <a:r>
              <a:rPr lang="zh-CN" altLang="en-US" dirty="0" smtClean="0"/>
              <a:t>无需看函数代码，只需了解函数接口和返回值</a:t>
            </a:r>
            <a:endParaRPr lang="en-US" altLang="zh-CN" dirty="0" smtClean="0"/>
          </a:p>
          <a:p>
            <a:pPr lvl="1"/>
            <a:r>
              <a:rPr lang="zh-CN" altLang="en-US" dirty="0" smtClean="0"/>
              <a:t>对应功能测试阶段</a:t>
            </a:r>
            <a:endParaRPr lang="en-US" altLang="zh-CN" dirty="0" smtClean="0"/>
          </a:p>
        </p:txBody>
      </p:sp>
    </p:spTree>
    <p:extLst>
      <p:ext uri="{BB962C8B-B14F-4D97-AF65-F5344CB8AC3E}">
        <p14:creationId xmlns:p14="http://schemas.microsoft.com/office/powerpoint/2010/main" val="2778480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 calcmode="lin" valueType="num">
                                      <p:cBhvr additive="base">
                                        <p:cTn id="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6">
                                            <p:txEl>
                                              <p:pRg st="1" end="1"/>
                                            </p:txEl>
                                          </p:spTgt>
                                        </p:tgtEl>
                                        <p:attrNameLst>
                                          <p:attrName>style.visibility</p:attrName>
                                        </p:attrNameLst>
                                      </p:cBhvr>
                                      <p:to>
                                        <p:strVal val="visible"/>
                                      </p:to>
                                    </p:set>
                                    <p:anim calcmode="lin" valueType="num">
                                      <p:cBhvr additive="base">
                                        <p:cTn id="13"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6">
                                            <p:txEl>
                                              <p:pRg st="2" end="2"/>
                                            </p:txEl>
                                          </p:spTgt>
                                        </p:tgtEl>
                                        <p:attrNameLst>
                                          <p:attrName>style.visibility</p:attrName>
                                        </p:attrNameLst>
                                      </p:cBhvr>
                                      <p:to>
                                        <p:strVal val="visible"/>
                                      </p:to>
                                    </p:set>
                                    <p:anim calcmode="lin" valueType="num">
                                      <p:cBhvr additive="base">
                                        <p:cTn id="19"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6">
                                            <p:txEl>
                                              <p:pRg st="3" end="3"/>
                                            </p:txEl>
                                          </p:spTgt>
                                        </p:tgtEl>
                                        <p:attrNameLst>
                                          <p:attrName>style.visibility</p:attrName>
                                        </p:attrNameLst>
                                      </p:cBhvr>
                                      <p:to>
                                        <p:strVal val="visible"/>
                                      </p:to>
                                    </p:set>
                                    <p:anim calcmode="lin" valueType="num">
                                      <p:cBhvr additive="base">
                                        <p:cTn id="25" dur="500" fill="hold"/>
                                        <p:tgtEl>
                                          <p:spTgt spid="819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6">
                                            <p:txEl>
                                              <p:pRg st="4" end="4"/>
                                            </p:txEl>
                                          </p:spTgt>
                                        </p:tgtEl>
                                        <p:attrNameLst>
                                          <p:attrName>style.visibility</p:attrName>
                                        </p:attrNameLst>
                                      </p:cBhvr>
                                      <p:to>
                                        <p:strVal val="visible"/>
                                      </p:to>
                                    </p:set>
                                    <p:anim calcmode="lin" valueType="num">
                                      <p:cBhvr additive="base">
                                        <p:cTn id="31" dur="500" fill="hold"/>
                                        <p:tgtEl>
                                          <p:spTgt spid="819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a:t>黑盒测试概述</a:t>
            </a:r>
            <a:endParaRPr lang="zh-CN" altLang="en-US" b="0" dirty="0" smtClean="0"/>
          </a:p>
        </p:txBody>
      </p:sp>
      <p:sp>
        <p:nvSpPr>
          <p:cNvPr id="9220" name="Rectangle 3"/>
          <p:cNvSpPr>
            <a:spLocks noGrp="1" noChangeArrowheads="1"/>
          </p:cNvSpPr>
          <p:nvPr>
            <p:ph idx="1"/>
          </p:nvPr>
        </p:nvSpPr>
        <p:spPr>
          <a:xfrm>
            <a:off x="665903" y="1276307"/>
            <a:ext cx="6582225" cy="4267200"/>
          </a:xfrm>
        </p:spPr>
        <p:txBody>
          <a:bodyPr/>
          <a:lstStyle/>
          <a:p>
            <a:r>
              <a:rPr lang="zh-CN" altLang="en-US" dirty="0" smtClean="0"/>
              <a:t>测试方法的评价</a:t>
            </a:r>
            <a:endParaRPr lang="en-US" altLang="zh-CN" dirty="0" smtClean="0"/>
          </a:p>
          <a:p>
            <a:pPr lvl="1"/>
            <a:r>
              <a:rPr lang="zh-CN" altLang="en-US" dirty="0" smtClean="0"/>
              <a:t>测试用例对被测对象的覆盖率：</a:t>
            </a:r>
            <a:endParaRPr lang="en-US" altLang="zh-CN" dirty="0" smtClean="0"/>
          </a:p>
          <a:p>
            <a:pPr lvl="1"/>
            <a:r>
              <a:rPr lang="zh-CN" altLang="en-US" dirty="0" smtClean="0"/>
              <a:t>测试用例的冗余：</a:t>
            </a:r>
            <a:endParaRPr lang="en-US" altLang="zh-CN" dirty="0" smtClean="0"/>
          </a:p>
          <a:p>
            <a:pPr lvl="1"/>
            <a:r>
              <a:rPr lang="zh-CN" altLang="en-US" dirty="0" smtClean="0"/>
              <a:t>测试用例的数量：</a:t>
            </a:r>
            <a:endParaRPr lang="en-US" altLang="zh-CN" dirty="0" smtClean="0"/>
          </a:p>
          <a:p>
            <a:pPr lvl="1"/>
            <a:r>
              <a:rPr lang="zh-CN" altLang="en-US" dirty="0" smtClean="0"/>
              <a:t>测试用例对缺陷的定位能力：</a:t>
            </a:r>
            <a:endParaRPr lang="en-US" altLang="zh-CN" dirty="0" smtClean="0"/>
          </a:p>
          <a:p>
            <a:pPr lvl="1"/>
            <a:r>
              <a:rPr lang="zh-CN" altLang="en-US" dirty="0" smtClean="0"/>
              <a:t>测试用例设计的复杂度：</a:t>
            </a:r>
          </a:p>
        </p:txBody>
      </p:sp>
      <p:sp>
        <p:nvSpPr>
          <p:cNvPr id="7" name="内容占位符 2"/>
          <p:cNvSpPr txBox="1">
            <a:spLocks/>
          </p:cNvSpPr>
          <p:nvPr/>
        </p:nvSpPr>
        <p:spPr bwMode="auto">
          <a:xfrm>
            <a:off x="7392144" y="1988840"/>
            <a:ext cx="3269857"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r>
              <a:rPr lang="zh-CN" altLang="en-US" kern="0" dirty="0" smtClean="0">
                <a:latin typeface="楷体" panose="02010609060101010101" pitchFamily="49" charset="-122"/>
                <a:ea typeface="楷体" panose="02010609060101010101" pitchFamily="49" charset="-122"/>
              </a:rPr>
              <a:t>高</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少</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少</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强</a:t>
            </a:r>
            <a:endParaRPr lang="en-US" altLang="zh-CN" kern="0" dirty="0" smtClean="0">
              <a:latin typeface="楷体" panose="02010609060101010101" pitchFamily="49" charset="-122"/>
              <a:ea typeface="楷体" panose="02010609060101010101" pitchFamily="49" charset="-122"/>
            </a:endParaRPr>
          </a:p>
          <a:p>
            <a:pPr lvl="1"/>
            <a:r>
              <a:rPr lang="zh-CN" altLang="en-US" kern="0" dirty="0" smtClean="0">
                <a:latin typeface="楷体" panose="02010609060101010101" pitchFamily="49" charset="-122"/>
                <a:ea typeface="楷体" panose="02010609060101010101" pitchFamily="49" charset="-122"/>
              </a:rPr>
              <a:t>低</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18390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1" end="1"/>
                                            </p:txEl>
                                          </p:spTgt>
                                        </p:tgtEl>
                                        <p:attrNameLst>
                                          <p:attrName>style.visibility</p:attrName>
                                        </p:attrNameLst>
                                      </p:cBhvr>
                                      <p:to>
                                        <p:strVal val="visible"/>
                                      </p:to>
                                    </p:set>
                                    <p:anim calcmode="lin" valueType="num">
                                      <p:cBhvr additive="base">
                                        <p:cTn id="7"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220">
                                            <p:txEl>
                                              <p:pRg st="2" end="2"/>
                                            </p:txEl>
                                          </p:spTgt>
                                        </p:tgtEl>
                                        <p:attrNameLst>
                                          <p:attrName>style.visibility</p:attrName>
                                        </p:attrNameLst>
                                      </p:cBhvr>
                                      <p:to>
                                        <p:strVal val="visible"/>
                                      </p:to>
                                    </p:set>
                                    <p:anim calcmode="lin" valueType="num">
                                      <p:cBhvr additive="base">
                                        <p:cTn id="18"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220">
                                            <p:txEl>
                                              <p:pRg st="3" end="3"/>
                                            </p:txEl>
                                          </p:spTgt>
                                        </p:tgtEl>
                                        <p:attrNameLst>
                                          <p:attrName>style.visibility</p:attrName>
                                        </p:attrNameLst>
                                      </p:cBhvr>
                                      <p:to>
                                        <p:strVal val="visible"/>
                                      </p:to>
                                    </p:set>
                                    <p:anim calcmode="lin" valueType="num">
                                      <p:cBhvr additive="base">
                                        <p:cTn id="29" dur="500" fill="hold"/>
                                        <p:tgtEl>
                                          <p:spTgt spid="922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wipe(left)">
                                      <p:cBhvr>
                                        <p:cTn id="35" dur="500"/>
                                        <p:tgtEl>
                                          <p:spTgt spid="7">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220">
                                            <p:txEl>
                                              <p:pRg st="4" end="4"/>
                                            </p:txEl>
                                          </p:spTgt>
                                        </p:tgtEl>
                                        <p:attrNameLst>
                                          <p:attrName>style.visibility</p:attrName>
                                        </p:attrNameLst>
                                      </p:cBhvr>
                                      <p:to>
                                        <p:strVal val="visible"/>
                                      </p:to>
                                    </p:set>
                                    <p:anim calcmode="lin" valueType="num">
                                      <p:cBhvr additive="base">
                                        <p:cTn id="40" dur="500" fill="hold"/>
                                        <p:tgtEl>
                                          <p:spTgt spid="9220">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2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Effect transition="in" filter="wipe(left)">
                                      <p:cBhvr>
                                        <p:cTn id="46" dur="500"/>
                                        <p:tgtEl>
                                          <p:spTgt spid="7">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220">
                                            <p:txEl>
                                              <p:pRg st="5" end="5"/>
                                            </p:txEl>
                                          </p:spTgt>
                                        </p:tgtEl>
                                        <p:attrNameLst>
                                          <p:attrName>style.visibility</p:attrName>
                                        </p:attrNameLst>
                                      </p:cBhvr>
                                      <p:to>
                                        <p:strVal val="visible"/>
                                      </p:to>
                                    </p:set>
                                    <p:anim calcmode="lin" valueType="num">
                                      <p:cBhvr additive="base">
                                        <p:cTn id="51" dur="500" fill="hold"/>
                                        <p:tgtEl>
                                          <p:spTgt spid="9220">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22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xEl>
                                              <p:pRg st="4" end="4"/>
                                            </p:txEl>
                                          </p:spTgt>
                                        </p:tgtEl>
                                        <p:attrNameLst>
                                          <p:attrName>style.visibility</p:attrName>
                                        </p:attrNameLst>
                                      </p:cBhvr>
                                      <p:to>
                                        <p:strVal val="visible"/>
                                      </p:to>
                                    </p:set>
                                    <p:animEffect transition="in" filter="wipe(left)">
                                      <p:cBhvr>
                                        <p:cTn id="5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测试基本概念</a:t>
            </a:r>
            <a:endParaRPr lang="zh-CN" altLang="en-US" dirty="0"/>
          </a:p>
        </p:txBody>
      </p:sp>
      <p:sp>
        <p:nvSpPr>
          <p:cNvPr id="3" name="内容占位符 2"/>
          <p:cNvSpPr>
            <a:spLocks noGrp="1"/>
          </p:cNvSpPr>
          <p:nvPr>
            <p:ph idx="1"/>
          </p:nvPr>
        </p:nvSpPr>
        <p:spPr>
          <a:xfrm>
            <a:off x="665903" y="1276307"/>
            <a:ext cx="10902706" cy="4267200"/>
          </a:xfrm>
        </p:spPr>
        <p:txBody>
          <a:bodyPr/>
          <a:lstStyle/>
          <a:p>
            <a:r>
              <a:rPr lang="zh-CN" altLang="en-US" dirty="0">
                <a:solidFill>
                  <a:srgbClr val="FF0000"/>
                </a:solidFill>
              </a:rPr>
              <a:t>白盒测试</a:t>
            </a:r>
            <a:endParaRPr lang="en-US" altLang="zh-CN" dirty="0">
              <a:solidFill>
                <a:srgbClr val="FF0000"/>
              </a:solidFill>
            </a:endParaRPr>
          </a:p>
          <a:p>
            <a:pPr marL="593725" lvl="3" indent="-166688"/>
            <a:r>
              <a:rPr lang="zh-CN" altLang="en-US" sz="2600" dirty="0"/>
              <a:t>又称结构测试、透明盒测试、逻辑驱动</a:t>
            </a:r>
            <a:r>
              <a:rPr lang="zh-CN" altLang="en-US" sz="2600" dirty="0" smtClean="0"/>
              <a:t>测试</a:t>
            </a:r>
            <a:r>
              <a:rPr lang="zh-CN" altLang="en-US" sz="2600" dirty="0"/>
              <a:t>或基于代码的测试</a:t>
            </a:r>
            <a:endParaRPr lang="en-US" altLang="zh-CN" sz="2600" dirty="0"/>
          </a:p>
          <a:p>
            <a:endParaRPr lang="zh-CN" altLang="en-US" dirty="0"/>
          </a:p>
        </p:txBody>
      </p:sp>
    </p:spTree>
    <p:extLst>
      <p:ext uri="{BB962C8B-B14F-4D97-AF65-F5344CB8AC3E}">
        <p14:creationId xmlns:p14="http://schemas.microsoft.com/office/powerpoint/2010/main" val="1573976201"/>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测试基础概念</a:t>
            </a:r>
            <a:endParaRPr lang="zh-CN" altLang="en-US" dirty="0"/>
          </a:p>
        </p:txBody>
      </p:sp>
      <p:sp>
        <p:nvSpPr>
          <p:cNvPr id="3" name="内容占位符 2"/>
          <p:cNvSpPr>
            <a:spLocks noGrp="1"/>
          </p:cNvSpPr>
          <p:nvPr>
            <p:ph idx="1"/>
          </p:nvPr>
        </p:nvSpPr>
        <p:spPr>
          <a:xfrm>
            <a:off x="695400" y="1320552"/>
            <a:ext cx="11089232" cy="4628728"/>
          </a:xfrm>
        </p:spPr>
        <p:txBody>
          <a:bodyPr>
            <a:normAutofit fontScale="85000" lnSpcReduction="20000"/>
          </a:bodyPr>
          <a:lstStyle/>
          <a:p>
            <a:r>
              <a:rPr lang="zh-CN" altLang="en-US" dirty="0">
                <a:solidFill>
                  <a:srgbClr val="FF0000"/>
                </a:solidFill>
              </a:rPr>
              <a:t>静态测试</a:t>
            </a:r>
            <a:endParaRPr lang="en-US" altLang="zh-CN" dirty="0">
              <a:solidFill>
                <a:srgbClr val="FF0000"/>
              </a:solidFill>
            </a:endParaRPr>
          </a:p>
          <a:p>
            <a:pPr lvl="1"/>
            <a:r>
              <a:rPr lang="zh-CN" altLang="en-US" dirty="0"/>
              <a:t>不</a:t>
            </a:r>
            <a:r>
              <a:rPr lang="zh-CN" altLang="en-US" sz="3100" dirty="0"/>
              <a:t>运行程序，只是对程序进行检查和审核</a:t>
            </a:r>
            <a:endParaRPr lang="en-US" altLang="zh-CN" sz="3100" dirty="0"/>
          </a:p>
          <a:p>
            <a:r>
              <a:rPr lang="zh-CN" altLang="en-US" dirty="0">
                <a:solidFill>
                  <a:srgbClr val="FF0000"/>
                </a:solidFill>
              </a:rPr>
              <a:t>动态测试</a:t>
            </a:r>
            <a:endParaRPr lang="en-US" altLang="zh-CN" dirty="0">
              <a:solidFill>
                <a:srgbClr val="FF0000"/>
              </a:solidFill>
            </a:endParaRPr>
          </a:p>
          <a:p>
            <a:pPr lvl="1"/>
            <a:r>
              <a:rPr lang="zh-CN" altLang="en-US" sz="3100" dirty="0"/>
              <a:t>使用和运行程序进行</a:t>
            </a:r>
            <a:r>
              <a:rPr lang="zh-CN" altLang="en-US" sz="3100" dirty="0" smtClean="0"/>
              <a:t>检查</a:t>
            </a:r>
            <a:endParaRPr lang="en-US" altLang="zh-CN" sz="3100" dirty="0" smtClean="0"/>
          </a:p>
          <a:p>
            <a:r>
              <a:rPr lang="zh-CN" altLang="en-US" dirty="0" smtClean="0">
                <a:solidFill>
                  <a:srgbClr val="FF0000"/>
                </a:solidFill>
              </a:rPr>
              <a:t>通过性测试</a:t>
            </a:r>
            <a:endParaRPr lang="en-US" altLang="zh-CN" dirty="0" smtClean="0">
              <a:solidFill>
                <a:srgbClr val="FF0000"/>
              </a:solidFill>
            </a:endParaRPr>
          </a:p>
          <a:p>
            <a:pPr lvl="1"/>
            <a:r>
              <a:rPr lang="zh-CN" altLang="en-US" sz="3100" dirty="0"/>
              <a:t>审查软件，描绘状态，尝试各种合法可能性，确认状态及其转换正常</a:t>
            </a:r>
            <a:endParaRPr lang="en-US" altLang="zh-CN" sz="3100" dirty="0"/>
          </a:p>
          <a:p>
            <a:r>
              <a:rPr lang="zh-CN" altLang="en-US" dirty="0" smtClean="0">
                <a:solidFill>
                  <a:srgbClr val="FF0000"/>
                </a:solidFill>
              </a:rPr>
              <a:t>失效性测试</a:t>
            </a:r>
            <a:endParaRPr lang="en-US" altLang="zh-CN" dirty="0" smtClean="0">
              <a:solidFill>
                <a:srgbClr val="FF0000"/>
              </a:solidFill>
            </a:endParaRPr>
          </a:p>
          <a:p>
            <a:pPr lvl="1"/>
            <a:r>
              <a:rPr lang="zh-CN" altLang="en-US" sz="3100" dirty="0" smtClean="0"/>
              <a:t>为了破坏软件而设计和执行的测试用例</a:t>
            </a:r>
            <a:endParaRPr lang="en-US" altLang="zh-CN" sz="3100" dirty="0"/>
          </a:p>
          <a:p>
            <a:endParaRPr lang="zh-CN" altLang="en-US" dirty="0"/>
          </a:p>
        </p:txBody>
      </p:sp>
    </p:spTree>
    <p:extLst>
      <p:ext uri="{BB962C8B-B14F-4D97-AF65-F5344CB8AC3E}">
        <p14:creationId xmlns:p14="http://schemas.microsoft.com/office/powerpoint/2010/main" val="376525388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小练习</a:t>
            </a:r>
            <a:endParaRPr lang="zh-CN" altLang="en-US" dirty="0"/>
          </a:p>
        </p:txBody>
      </p:sp>
      <p:sp>
        <p:nvSpPr>
          <p:cNvPr id="3" name="内容占位符 2"/>
          <p:cNvSpPr>
            <a:spLocks noGrp="1"/>
          </p:cNvSpPr>
          <p:nvPr>
            <p:ph idx="1"/>
          </p:nvPr>
        </p:nvSpPr>
        <p:spPr/>
        <p:txBody>
          <a:bodyPr/>
          <a:lstStyle/>
          <a:p>
            <a:r>
              <a:rPr lang="zh-CN" altLang="en-US" dirty="0" smtClean="0"/>
              <a:t>请说出如下工作属于什么测试</a:t>
            </a:r>
            <a:endParaRPr lang="en-US" altLang="zh-CN" dirty="0" smtClean="0"/>
          </a:p>
          <a:p>
            <a:pPr lvl="1"/>
            <a:r>
              <a:rPr lang="zh-CN" altLang="en-US" dirty="0" smtClean="0"/>
              <a:t>对产品说明书的检查</a:t>
            </a:r>
            <a:endParaRPr lang="en-US" altLang="zh-CN" dirty="0" smtClean="0"/>
          </a:p>
          <a:p>
            <a:pPr lvl="1"/>
            <a:r>
              <a:rPr lang="zh-CN" altLang="en-US" dirty="0" smtClean="0"/>
              <a:t>对游戏的公测</a:t>
            </a:r>
            <a:endParaRPr lang="en-US" altLang="zh-CN" dirty="0" smtClean="0"/>
          </a:p>
          <a:p>
            <a:pPr lvl="1"/>
            <a:r>
              <a:rPr lang="zh-CN" altLang="en-US" dirty="0" smtClean="0"/>
              <a:t>新版</a:t>
            </a:r>
            <a:r>
              <a:rPr lang="en-US" altLang="zh-CN" dirty="0" smtClean="0"/>
              <a:t>QQ</a:t>
            </a:r>
            <a:r>
              <a:rPr lang="zh-CN" altLang="en-US" dirty="0" smtClean="0"/>
              <a:t>试用</a:t>
            </a:r>
            <a:endParaRPr lang="en-US" altLang="zh-CN" dirty="0" smtClean="0"/>
          </a:p>
          <a:p>
            <a:pPr lvl="1"/>
            <a:r>
              <a:rPr lang="zh-CN" altLang="en-US" dirty="0" smtClean="0"/>
              <a:t>检查项目代码</a:t>
            </a:r>
            <a:endParaRPr lang="en-US" altLang="zh-CN" dirty="0" smtClean="0"/>
          </a:p>
          <a:p>
            <a:pPr lvl="1"/>
            <a:endParaRPr lang="zh-CN" altLang="en-US" dirty="0"/>
          </a:p>
        </p:txBody>
      </p:sp>
    </p:spTree>
    <p:extLst>
      <p:ext uri="{BB962C8B-B14F-4D97-AF65-F5344CB8AC3E}">
        <p14:creationId xmlns:p14="http://schemas.microsoft.com/office/powerpoint/2010/main" val="12532024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tx1"/>
                </a:solidFill>
              </a:rPr>
              <a:t>内容总结</a:t>
            </a:r>
            <a:endParaRPr lang="zh-CN" altLang="en-US" dirty="0">
              <a:solidFill>
                <a:schemeClr val="tx1"/>
              </a:solidFill>
            </a:endParaRPr>
          </a:p>
        </p:txBody>
      </p:sp>
      <p:sp>
        <p:nvSpPr>
          <p:cNvPr id="3" name="内容占位符 2"/>
          <p:cNvSpPr>
            <a:spLocks noGrp="1"/>
          </p:cNvSpPr>
          <p:nvPr>
            <p:ph idx="1"/>
          </p:nvPr>
        </p:nvSpPr>
        <p:spPr/>
        <p:txBody>
          <a:bodyPr>
            <a:normAutofit/>
          </a:bodyPr>
          <a:lstStyle/>
          <a:p>
            <a:r>
              <a:rPr lang="zh-CN" altLang="en-US" dirty="0" smtClean="0"/>
              <a:t>软件测试流程</a:t>
            </a:r>
            <a:endParaRPr lang="en-US" altLang="zh-CN" dirty="0" smtClean="0"/>
          </a:p>
          <a:p>
            <a:r>
              <a:rPr lang="zh-CN" altLang="en-US" sz="2700" dirty="0" smtClean="0"/>
              <a:t>软件测试基础概念</a:t>
            </a:r>
            <a:endParaRPr lang="en-US" altLang="zh-CN" sz="2700" dirty="0" smtClean="0"/>
          </a:p>
          <a:p>
            <a:pPr lvl="1"/>
            <a:r>
              <a:rPr lang="zh-CN" altLang="en-US" sz="2300" dirty="0"/>
              <a:t>黑</a:t>
            </a:r>
            <a:r>
              <a:rPr lang="zh-CN" altLang="en-US" sz="2300" dirty="0" smtClean="0"/>
              <a:t>盒、白盒</a:t>
            </a:r>
            <a:endParaRPr lang="en-US" altLang="zh-CN" sz="2300" dirty="0" smtClean="0"/>
          </a:p>
          <a:p>
            <a:pPr lvl="1"/>
            <a:r>
              <a:rPr lang="zh-CN" altLang="en-US" sz="2300" dirty="0" smtClean="0"/>
              <a:t>静态、动态</a:t>
            </a:r>
            <a:endParaRPr lang="en-US" altLang="zh-CN" sz="23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816" y="188640"/>
            <a:ext cx="4998255" cy="6400504"/>
          </a:xfrm>
          <a:prstGeom prst="rect">
            <a:avLst/>
          </a:prstGeom>
        </p:spPr>
      </p:pic>
    </p:spTree>
    <p:extLst>
      <p:ext uri="{BB962C8B-B14F-4D97-AF65-F5344CB8AC3E}">
        <p14:creationId xmlns:p14="http://schemas.microsoft.com/office/powerpoint/2010/main" val="29186405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软件测试模型</a:t>
            </a:r>
            <a:endParaRPr lang="en-US" altLang="zh-CN" dirty="0" smtClean="0"/>
          </a:p>
          <a:p>
            <a:pPr lvl="1"/>
            <a:r>
              <a:rPr lang="en-US" altLang="zh-CN" dirty="0" smtClean="0"/>
              <a:t>V</a:t>
            </a:r>
            <a:r>
              <a:rPr lang="zh-CN" altLang="en-US" dirty="0" smtClean="0"/>
              <a:t>模型</a:t>
            </a:r>
            <a:endParaRPr lang="en-US" altLang="zh-CN" dirty="0" smtClean="0"/>
          </a:p>
          <a:p>
            <a:pPr lvl="1"/>
            <a:r>
              <a:rPr lang="en-US" altLang="zh-CN" dirty="0" smtClean="0"/>
              <a:t>W</a:t>
            </a:r>
            <a:r>
              <a:rPr lang="zh-CN" altLang="en-US" dirty="0" smtClean="0"/>
              <a:t>模型</a:t>
            </a:r>
            <a:endParaRPr lang="en-US" altLang="zh-CN" dirty="0" smtClean="0"/>
          </a:p>
          <a:p>
            <a:pPr lvl="1"/>
            <a:r>
              <a:rPr lang="en-US" altLang="zh-CN" dirty="0" smtClean="0"/>
              <a:t>X</a:t>
            </a:r>
            <a:r>
              <a:rPr lang="zh-CN" altLang="en-US" dirty="0" smtClean="0"/>
              <a:t>模型</a:t>
            </a:r>
            <a:endParaRPr lang="en-US" altLang="zh-CN" dirty="0" smtClean="0"/>
          </a:p>
          <a:p>
            <a:pPr lvl="1"/>
            <a:r>
              <a:rPr lang="en-US" altLang="zh-CN" dirty="0" smtClean="0"/>
              <a:t>H</a:t>
            </a:r>
            <a:r>
              <a:rPr lang="zh-CN" altLang="en-US" dirty="0" smtClean="0"/>
              <a:t>模型</a:t>
            </a:r>
            <a:endParaRPr lang="zh-CN" altLang="en-US" dirty="0"/>
          </a:p>
        </p:txBody>
      </p:sp>
      <p:pic>
        <p:nvPicPr>
          <p:cNvPr id="4" name="Picture 6" descr="10t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1744" y="1412776"/>
            <a:ext cx="77692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4035060"/>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9220" name="Rectangle 3"/>
          <p:cNvSpPr>
            <a:spLocks noGrp="1" noChangeArrowheads="1"/>
          </p:cNvSpPr>
          <p:nvPr>
            <p:ph idx="1"/>
          </p:nvPr>
        </p:nvSpPr>
        <p:spPr/>
        <p:txBody>
          <a:bodyPr/>
          <a:lstStyle/>
          <a:p>
            <a:r>
              <a:rPr lang="en-US" altLang="zh-CN" dirty="0" smtClean="0"/>
              <a:t>W</a:t>
            </a:r>
            <a:r>
              <a:rPr lang="zh-CN" altLang="en-US" dirty="0" smtClean="0"/>
              <a:t>模型</a:t>
            </a:r>
            <a:endParaRPr lang="en-US" altLang="zh-CN" dirty="0" smtClean="0"/>
          </a:p>
          <a:p>
            <a:endParaRPr lang="en-US" altLang="zh-CN" dirty="0"/>
          </a:p>
          <a:p>
            <a:endParaRPr lang="en-US" altLang="zh-CN" dirty="0" smtClean="0"/>
          </a:p>
          <a:p>
            <a:endParaRPr lang="en-US" altLang="zh-CN" dirty="0"/>
          </a:p>
        </p:txBody>
      </p:sp>
      <p:pic>
        <p:nvPicPr>
          <p:cNvPr id="9222" name="Picture 6" descr="10t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9136837"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txBox="1">
            <a:spLocks/>
          </p:cNvSpPr>
          <p:nvPr/>
        </p:nvSpPr>
        <p:spPr bwMode="auto">
          <a:xfrm>
            <a:off x="479376" y="3717032"/>
            <a:ext cx="4392488"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kern="0" dirty="0" err="1" smtClean="0"/>
              <a:t>V&amp;V:Verification</a:t>
            </a:r>
            <a:r>
              <a:rPr lang="en-US" altLang="zh-CN" kern="0" dirty="0" smtClean="0"/>
              <a:t> &amp; Verify</a:t>
            </a:r>
          </a:p>
          <a:p>
            <a:pPr marL="0" indent="0">
              <a:buFont typeface="Wingdings" pitchFamily="2" charset="2"/>
              <a:buNone/>
            </a:pPr>
            <a:r>
              <a:rPr lang="en-US" altLang="zh-CN" kern="0" dirty="0" err="1" smtClean="0"/>
              <a:t>P&amp;D:Plan</a:t>
            </a:r>
            <a:r>
              <a:rPr lang="en-US" altLang="zh-CN" kern="0" dirty="0" smtClean="0"/>
              <a:t> &amp; Design</a:t>
            </a:r>
            <a:endParaRPr lang="zh-CN" altLang="en-US" kern="0" dirty="0" smtClean="0"/>
          </a:p>
          <a:p>
            <a:pPr marL="0" indent="0">
              <a:buFont typeface="Wingdings" pitchFamily="2" charset="2"/>
              <a:buNone/>
            </a:pPr>
            <a:endParaRPr lang="zh-CN" altLang="en-US" kern="0" dirty="0"/>
          </a:p>
        </p:txBody>
      </p:sp>
    </p:spTree>
    <p:extLst>
      <p:ext uri="{BB962C8B-B14F-4D97-AF65-F5344CB8AC3E}">
        <p14:creationId xmlns:p14="http://schemas.microsoft.com/office/powerpoint/2010/main" val="64384007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2292" name="Rectangle 3"/>
          <p:cNvSpPr>
            <a:spLocks noGrp="1" noChangeArrowheads="1"/>
          </p:cNvSpPr>
          <p:nvPr>
            <p:ph idx="1"/>
          </p:nvPr>
        </p:nvSpPr>
        <p:spPr/>
        <p:txBody>
          <a:bodyPr/>
          <a:lstStyle/>
          <a:p>
            <a:r>
              <a:rPr lang="en-US" altLang="zh-CN" smtClean="0"/>
              <a:t>H</a:t>
            </a:r>
            <a:r>
              <a:rPr lang="zh-CN" altLang="en-US" smtClean="0"/>
              <a:t>模型</a:t>
            </a:r>
            <a:endParaRPr lang="zh-CN" altLang="en-US"/>
          </a:p>
        </p:txBody>
      </p:sp>
      <p:pic>
        <p:nvPicPr>
          <p:cNvPr id="12294" name="Picture 6" descr="10t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1504" y="2276872"/>
            <a:ext cx="899394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606092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smtClean="0"/>
              <a:t>软件测试过程模型</a:t>
            </a:r>
          </a:p>
        </p:txBody>
      </p:sp>
      <p:sp>
        <p:nvSpPr>
          <p:cNvPr id="14340" name="Rectangle 3"/>
          <p:cNvSpPr>
            <a:spLocks noGrp="1" noChangeArrowheads="1"/>
          </p:cNvSpPr>
          <p:nvPr>
            <p:ph idx="1"/>
          </p:nvPr>
        </p:nvSpPr>
        <p:spPr/>
        <p:txBody>
          <a:bodyPr/>
          <a:lstStyle/>
          <a:p>
            <a:r>
              <a:rPr lang="en-US" altLang="zh-CN" smtClean="0"/>
              <a:t>X</a:t>
            </a:r>
            <a:r>
              <a:rPr lang="zh-CN" altLang="en-US" smtClean="0"/>
              <a:t>模型</a:t>
            </a:r>
            <a:endParaRPr lang="zh-CN" altLang="en-US"/>
          </a:p>
        </p:txBody>
      </p:sp>
      <p:pic>
        <p:nvPicPr>
          <p:cNvPr id="14342" name="Picture 6" descr="10t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5832648" cy="479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44374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 软件测试</a:t>
            </a:r>
            <a:r>
              <a:rPr lang="zh-CN" altLang="en-US" dirty="0"/>
              <a:t>流程</a:t>
            </a:r>
            <a:endParaRPr lang="zh-CN" altLang="en-US" dirty="0" smtClean="0"/>
          </a:p>
        </p:txBody>
      </p:sp>
      <p:sp>
        <p:nvSpPr>
          <p:cNvPr id="4100" name="Rectangle 3"/>
          <p:cNvSpPr>
            <a:spLocks noGrp="1" noChangeArrowheads="1"/>
          </p:cNvSpPr>
          <p:nvPr>
            <p:ph idx="1"/>
          </p:nvPr>
        </p:nvSpPr>
        <p:spPr/>
        <p:txBody>
          <a:bodyPr/>
          <a:lstStyle/>
          <a:p>
            <a:r>
              <a:rPr lang="zh-CN" altLang="en-US" dirty="0" smtClean="0"/>
              <a:t>内容提要</a:t>
            </a:r>
          </a:p>
          <a:p>
            <a:pPr lvl="1"/>
            <a:r>
              <a:rPr lang="zh-CN" altLang="en-US" dirty="0" smtClean="0"/>
              <a:t>掌握软件测试流程</a:t>
            </a:r>
            <a:endParaRPr lang="en-US" altLang="zh-CN" dirty="0" smtClean="0"/>
          </a:p>
          <a:p>
            <a:pPr lvl="1"/>
            <a:r>
              <a:rPr lang="zh-CN" altLang="en-US" dirty="0" smtClean="0"/>
              <a:t>了解几个常用概念</a:t>
            </a:r>
            <a:endParaRPr lang="en-US" altLang="zh-CN" dirty="0"/>
          </a:p>
        </p:txBody>
      </p:sp>
    </p:spTree>
    <p:extLst>
      <p:ext uri="{BB962C8B-B14F-4D97-AF65-F5344CB8AC3E}">
        <p14:creationId xmlns:p14="http://schemas.microsoft.com/office/powerpoint/2010/main" val="3480802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 calcmode="lin" valueType="num">
                                      <p:cBhvr additive="base">
                                        <p:cTn id="7"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anim calcmode="lin" valueType="num">
                                      <p:cBhvr additive="base">
                                        <p:cTn id="13"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软件测试流程</a:t>
            </a:r>
            <a:endParaRPr lang="en-US" altLang="zh-CN" dirty="0" smtClean="0"/>
          </a:p>
          <a:p>
            <a:pPr lvl="1"/>
            <a:r>
              <a:rPr lang="zh-CN" altLang="en-US" dirty="0" smtClean="0"/>
              <a:t>软件测试中几个概念</a:t>
            </a:r>
            <a:endParaRPr lang="zh-CN" altLang="en-US" dirty="0"/>
          </a:p>
        </p:txBody>
      </p:sp>
    </p:spTree>
    <p:extLst>
      <p:ext uri="{BB962C8B-B14F-4D97-AF65-F5344CB8AC3E}">
        <p14:creationId xmlns:p14="http://schemas.microsoft.com/office/powerpoint/2010/main" val="25109900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0000"/>
                                      </p:to>
                                    </p:animClr>
                                    <p:animClr clrSpc="rgb" dir="cw">
                                      <p:cBhvr>
                                        <p:cTn id="7" dur="500" fill="hold"/>
                                        <p:tgtEl>
                                          <p:spTgt spid="3">
                                            <p:txEl>
                                              <p:pRg st="1" end="1"/>
                                            </p:txEl>
                                          </p:spTgt>
                                        </p:tgtEl>
                                        <p:attrNameLst>
                                          <p:attrName>fillcolor</p:attrName>
                                        </p:attrNameLst>
                                      </p:cBhvr>
                                      <p:to>
                                        <a:srgbClr val="FF00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828130"/>
          </a:xfrm>
        </p:spPr>
        <p:txBody>
          <a:bodyPr>
            <a:normAutofit/>
          </a:bodyPr>
          <a:lstStyle/>
          <a:p>
            <a:r>
              <a:rPr lang="zh-CN" altLang="en-US" dirty="0" smtClean="0">
                <a:solidFill>
                  <a:schemeClr val="tx1"/>
                </a:solidFill>
              </a:rPr>
              <a:t>软件测试流程</a:t>
            </a:r>
            <a:endParaRPr lang="zh-CN" altLang="en-US" dirty="0">
              <a:solidFill>
                <a:schemeClr val="tx1"/>
              </a:solidFill>
            </a:endParaRPr>
          </a:p>
        </p:txBody>
      </p:sp>
      <p:sp>
        <p:nvSpPr>
          <p:cNvPr id="4" name="内容占位符 3"/>
          <p:cNvSpPr>
            <a:spLocks noGrp="1"/>
          </p:cNvSpPr>
          <p:nvPr>
            <p:ph idx="1"/>
          </p:nvPr>
        </p:nvSpPr>
        <p:spPr>
          <a:xfrm>
            <a:off x="1919536" y="5229200"/>
            <a:ext cx="10668000" cy="4267200"/>
          </a:xfrm>
        </p:spPr>
        <p:txBody>
          <a:bodyPr/>
          <a:lstStyle/>
          <a:p>
            <a:pPr marL="0" indent="0">
              <a:buNone/>
            </a:pPr>
            <a:r>
              <a:rPr lang="zh-CN" altLang="en-US" dirty="0" smtClean="0"/>
              <a:t>书上第</a:t>
            </a:r>
            <a:r>
              <a:rPr lang="en-US" altLang="zh-CN" dirty="0" smtClean="0"/>
              <a:t>4</a:t>
            </a:r>
            <a:r>
              <a:rPr lang="zh-CN" altLang="en-US" dirty="0" smtClean="0"/>
              <a:t>页</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824" y="-243408"/>
            <a:ext cx="5355619" cy="7273402"/>
          </a:xfrm>
          <a:prstGeom prst="rect">
            <a:avLst/>
          </a:prstGeom>
        </p:spPr>
      </p:pic>
    </p:spTree>
    <p:extLst>
      <p:ext uri="{BB962C8B-B14F-4D97-AF65-F5344CB8AC3E}">
        <p14:creationId xmlns:p14="http://schemas.microsoft.com/office/powerpoint/2010/main" val="3373760220"/>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18321</TotalTime>
  <Words>894</Words>
  <Application>Microsoft Office PowerPoint</Application>
  <PresentationFormat>宽屏</PresentationFormat>
  <Paragraphs>198</Paragraphs>
  <Slides>29</Slides>
  <Notes>10</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黑体</vt:lpstr>
      <vt:lpstr>华文楷体</vt:lpstr>
      <vt:lpstr>华文隶书</vt:lpstr>
      <vt:lpstr>华文新魏</vt:lpstr>
      <vt:lpstr>楷体</vt:lpstr>
      <vt:lpstr>宋体</vt:lpstr>
      <vt:lpstr>Arial</vt:lpstr>
      <vt:lpstr>Times New Roman</vt:lpstr>
      <vt:lpstr>Verdana</vt:lpstr>
      <vt:lpstr>Wingdings</vt:lpstr>
      <vt:lpstr>Profile</vt:lpstr>
      <vt:lpstr>软件测试实用教程 ——方法与实践</vt:lpstr>
      <vt:lpstr>内容回顾</vt:lpstr>
      <vt:lpstr>内容回顾</vt:lpstr>
      <vt:lpstr> 软件测试过程模型</vt:lpstr>
      <vt:lpstr> 软件测试过程模型</vt:lpstr>
      <vt:lpstr>软件测试过程模型</vt:lpstr>
      <vt:lpstr> 软件测试流程</vt:lpstr>
      <vt:lpstr>软件测试流程</vt:lpstr>
      <vt:lpstr>软件测试流程</vt:lpstr>
      <vt:lpstr>熟悉需求</vt:lpstr>
      <vt:lpstr>测试计划是什么</vt:lpstr>
      <vt:lpstr>软件测试计划基本结构</vt:lpstr>
      <vt:lpstr>设计测试用例</vt:lpstr>
      <vt:lpstr>测试用例格式</vt:lpstr>
      <vt:lpstr> 设计测试用例简单格式</vt:lpstr>
      <vt:lpstr>开发测试脚本</vt:lpstr>
      <vt:lpstr>搭建测试环境</vt:lpstr>
      <vt:lpstr>实施测试</vt:lpstr>
      <vt:lpstr>测试评估与总结</vt:lpstr>
      <vt:lpstr>软件测试流程</vt:lpstr>
      <vt:lpstr>测试基础概念</vt:lpstr>
      <vt:lpstr>黑盒测试概述</vt:lpstr>
      <vt:lpstr>黑盒测试概述</vt:lpstr>
      <vt:lpstr>黑盒测试概述</vt:lpstr>
      <vt:lpstr>测试基本概念</vt:lpstr>
      <vt:lpstr>测试基础概念</vt:lpstr>
      <vt:lpstr>小练习</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320</cp:revision>
  <dcterms:created xsi:type="dcterms:W3CDTF">2008-07-27T05:17:11Z</dcterms:created>
  <dcterms:modified xsi:type="dcterms:W3CDTF">2018-12-14T09:28:42Z</dcterms:modified>
</cp:coreProperties>
</file>