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25"/>
  </p:notesMasterIdLst>
  <p:handoutMasterIdLst>
    <p:handoutMasterId r:id="rId26"/>
  </p:handoutMasterIdLst>
  <p:sldIdLst>
    <p:sldId id="256" r:id="rId2"/>
    <p:sldId id="257" r:id="rId3"/>
    <p:sldId id="285" r:id="rId4"/>
    <p:sldId id="318" r:id="rId5"/>
    <p:sldId id="319" r:id="rId6"/>
    <p:sldId id="320" r:id="rId7"/>
    <p:sldId id="323" r:id="rId8"/>
    <p:sldId id="324" r:id="rId9"/>
    <p:sldId id="325" r:id="rId10"/>
    <p:sldId id="326" r:id="rId11"/>
    <p:sldId id="327" r:id="rId12"/>
    <p:sldId id="328" r:id="rId13"/>
    <p:sldId id="329" r:id="rId14"/>
    <p:sldId id="338" r:id="rId15"/>
    <p:sldId id="337" r:id="rId16"/>
    <p:sldId id="330" r:id="rId17"/>
    <p:sldId id="331" r:id="rId18"/>
    <p:sldId id="332" r:id="rId19"/>
    <p:sldId id="333" r:id="rId20"/>
    <p:sldId id="334" r:id="rId21"/>
    <p:sldId id="335" r:id="rId22"/>
    <p:sldId id="336" r:id="rId23"/>
    <p:sldId id="316" r:id="rId2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15" autoAdjust="0"/>
    <p:restoredTop sz="94660"/>
  </p:normalViewPr>
  <p:slideViewPr>
    <p:cSldViewPr>
      <p:cViewPr varScale="1">
        <p:scale>
          <a:sx n="70" d="100"/>
          <a:sy n="70" d="100"/>
        </p:scale>
        <p:origin x="978" y="66"/>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D3AB0175-4F28-4A5C-88E4-EEAF4B85F77E}" type="slidenum">
              <a:rPr lang="en-US" altLang="zh-CN"/>
              <a:pPr>
                <a:defRPr/>
              </a:pPr>
              <a:t>‹#›</a:t>
            </a:fld>
            <a:endParaRPr lang="en-US" altLang="zh-CN"/>
          </a:p>
        </p:txBody>
      </p:sp>
    </p:spTree>
    <p:extLst>
      <p:ext uri="{BB962C8B-B14F-4D97-AF65-F5344CB8AC3E}">
        <p14:creationId xmlns:p14="http://schemas.microsoft.com/office/powerpoint/2010/main" val="3003721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624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CF836D35-76A8-4217-8B0C-7690A9984741}" type="slidenum">
              <a:rPr lang="en-US" altLang="zh-CN"/>
              <a:pPr>
                <a:defRPr/>
              </a:pPr>
              <a:t>‹#›</a:t>
            </a:fld>
            <a:endParaRPr lang="en-US" altLang="zh-CN"/>
          </a:p>
        </p:txBody>
      </p:sp>
    </p:spTree>
    <p:extLst>
      <p:ext uri="{BB962C8B-B14F-4D97-AF65-F5344CB8AC3E}">
        <p14:creationId xmlns:p14="http://schemas.microsoft.com/office/powerpoint/2010/main" val="12178411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spasvo.com/"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35889C9-CEB4-47E7-9667-A45DDACC3A94}" type="slidenum">
              <a:rPr lang="zh-CN" altLang="en-US" smtClean="0"/>
              <a:pPr>
                <a:defRPr/>
              </a:pPr>
              <a:t>4</a:t>
            </a:fld>
            <a:endParaRPr lang="zh-CN" altLang="en-US"/>
          </a:p>
        </p:txBody>
      </p:sp>
    </p:spTree>
    <p:extLst>
      <p:ext uri="{BB962C8B-B14F-4D97-AF65-F5344CB8AC3E}">
        <p14:creationId xmlns:p14="http://schemas.microsoft.com/office/powerpoint/2010/main" val="3783562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35889C9-CEB4-47E7-9667-A45DDACC3A94}" type="slidenum">
              <a:rPr lang="zh-CN" altLang="en-US" smtClean="0"/>
              <a:pPr>
                <a:defRPr/>
              </a:pPr>
              <a:t>13</a:t>
            </a:fld>
            <a:endParaRPr lang="zh-CN" altLang="en-US"/>
          </a:p>
        </p:txBody>
      </p:sp>
    </p:spTree>
    <p:extLst>
      <p:ext uri="{BB962C8B-B14F-4D97-AF65-F5344CB8AC3E}">
        <p14:creationId xmlns:p14="http://schemas.microsoft.com/office/powerpoint/2010/main" val="2704989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kumimoji="1" lang="zh-CN" altLang="en-US" dirty="0" smtClean="0"/>
              <a:t>究竟何为瀑布模型呢？通过定义及特点的介绍让大家来进行理解。</a:t>
            </a:r>
            <a:endParaRPr kumimoji="1" lang="en-US" altLang="zh-CN"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mn-lt"/>
                <a:ea typeface="+mn-ea"/>
                <a:cs typeface="+mn-cs"/>
              </a:rPr>
              <a:t>瀑布模型是最早出现的软件开发模型，在软件工程中占有重要的地位，它提供了软件开发的基本框架。</a:t>
            </a:r>
            <a:endParaRPr kumimoji="1" lang="en-US" altLang="zh-CN" dirty="0" smtClean="0"/>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1</a:t>
            </a:r>
            <a:r>
              <a:rPr lang="zh-CN" altLang="en-US" dirty="0" smtClean="0"/>
              <a:t>瀑布模型如同</a:t>
            </a:r>
            <a:r>
              <a:rPr lang="en-US" altLang="zh-CN" dirty="0" smtClean="0"/>
              <a:t>…  </a:t>
            </a:r>
            <a:r>
              <a:rPr lang="zh-CN" altLang="en-US" dirty="0" smtClean="0"/>
              <a:t>故依据其样式瀑布模型由此得名</a:t>
            </a:r>
            <a:endParaRPr lang="en-US" altLang="zh-CN"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2</a:t>
            </a:r>
            <a:r>
              <a:rPr lang="zh-CN" altLang="en-US" dirty="0" smtClean="0"/>
              <a:t>瀑布模型是</a:t>
            </a:r>
            <a:r>
              <a:rPr lang="en-US" altLang="zh-CN" dirty="0" smtClean="0"/>
              <a:t>…(</a:t>
            </a:r>
            <a:r>
              <a:rPr lang="zh-CN" altLang="en-US" dirty="0" smtClean="0"/>
              <a:t>第二句话</a:t>
            </a:r>
            <a:r>
              <a:rPr lang="en-US" altLang="zh-CN" dirty="0" smtClean="0"/>
              <a:t>)</a:t>
            </a:r>
            <a:r>
              <a:rPr lang="en-US" altLang="zh-CN" baseline="0" dirty="0" smtClean="0"/>
              <a:t>  </a:t>
            </a:r>
            <a:r>
              <a:rPr lang="zh-CN" altLang="en-US" dirty="0" smtClean="0"/>
              <a:t>规定了由前至后、相互衔接的固定次序。该生存周期活动从上一阶段向下一阶段逐级过渡，就如同前面所述如瀑布流水下泻</a:t>
            </a:r>
            <a:r>
              <a:rPr lang="zh-CN" altLang="en-US" baseline="0" dirty="0" smtClean="0"/>
              <a:t>  最终得到软件开发的产品  投入使用    </a:t>
            </a:r>
            <a:r>
              <a:rPr lang="zh-CN" altLang="zh-CN" sz="1200" kern="1200" dirty="0" smtClean="0">
                <a:solidFill>
                  <a:schemeClr val="tx1"/>
                </a:solidFill>
                <a:effectLst/>
                <a:latin typeface="+mn-lt"/>
                <a:ea typeface="+mn-ea"/>
                <a:cs typeface="+mn-cs"/>
              </a:rPr>
              <a:t>瀑布模型的本质</a:t>
            </a:r>
            <a:r>
              <a:rPr lang="zh-CN" altLang="en-US" sz="1200" kern="1200" dirty="0" smtClean="0">
                <a:solidFill>
                  <a:schemeClr val="tx1"/>
                </a:solidFill>
                <a:effectLst/>
                <a:latin typeface="+mn-lt"/>
                <a:ea typeface="+mn-ea"/>
                <a:cs typeface="+mn-cs"/>
              </a:rPr>
              <a:t>强调</a:t>
            </a:r>
            <a:r>
              <a:rPr lang="zh-CN" altLang="zh-CN" sz="1200" kern="1200" dirty="0" smtClean="0">
                <a:solidFill>
                  <a:schemeClr val="tx1"/>
                </a:solidFill>
                <a:effectLst/>
                <a:latin typeface="+mn-lt"/>
                <a:ea typeface="+mn-ea"/>
                <a:cs typeface="+mn-cs"/>
              </a:rPr>
              <a:t>一次通过，即每个活动只执行一次，最后得到软件产品，</a:t>
            </a:r>
            <a:r>
              <a:rPr lang="zh-CN" altLang="en-US" sz="1200" kern="1200" dirty="0" smtClean="0">
                <a:solidFill>
                  <a:schemeClr val="tx1"/>
                </a:solidFill>
                <a:effectLst/>
                <a:latin typeface="+mn-lt"/>
                <a:ea typeface="+mn-ea"/>
                <a:cs typeface="+mn-cs"/>
              </a:rPr>
              <a:t>有些书籍</a:t>
            </a:r>
            <a:r>
              <a:rPr lang="zh-CN" altLang="zh-CN" sz="1200" kern="1200" dirty="0" smtClean="0">
                <a:solidFill>
                  <a:schemeClr val="tx1"/>
                </a:solidFill>
                <a:effectLst/>
                <a:latin typeface="+mn-lt"/>
                <a:ea typeface="+mn-ea"/>
                <a:cs typeface="+mn-cs"/>
              </a:rPr>
              <a:t>也称</a:t>
            </a:r>
            <a:r>
              <a:rPr lang="zh-CN" altLang="en-US" sz="1200" kern="1200" dirty="0" smtClean="0">
                <a:solidFill>
                  <a:schemeClr val="tx1"/>
                </a:solidFill>
                <a:effectLst/>
                <a:latin typeface="+mn-lt"/>
                <a:ea typeface="+mn-ea"/>
                <a:cs typeface="+mn-cs"/>
              </a:rPr>
              <a:t>其</a:t>
            </a:r>
            <a:r>
              <a:rPr lang="zh-CN" altLang="zh-CN" sz="1200" kern="1200" dirty="0" smtClean="0">
                <a:solidFill>
                  <a:schemeClr val="tx1"/>
                </a:solidFill>
                <a:effectLst/>
                <a:latin typeface="+mn-lt"/>
                <a:ea typeface="+mn-ea"/>
                <a:cs typeface="+mn-cs"/>
              </a:rPr>
              <a:t>为</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线性顺序模型</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或者</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传统生命周期</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a:t>
            </a:r>
            <a:endParaRPr lang="zh-CN" altLang="en-US" dirty="0" smtClean="0"/>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zh-CN" baseline="0" dirty="0" smtClean="0"/>
          </a:p>
          <a:p>
            <a:r>
              <a:rPr lang="en-US" altLang="zh-CN" baseline="0" dirty="0" smtClean="0"/>
              <a:t>3 </a:t>
            </a:r>
            <a:r>
              <a:rPr lang="zh-CN" altLang="en-US" baseline="0" dirty="0" smtClean="0"/>
              <a:t>包含阶段  当然比较灵活  细节上有所差异</a:t>
            </a:r>
            <a:endParaRPr lang="en-US" altLang="zh-CN" baseline="0" dirty="0" smtClean="0"/>
          </a:p>
          <a:p>
            <a:endParaRPr lang="en-US" altLang="zh-CN" baseline="0" dirty="0" smtClean="0"/>
          </a:p>
          <a:p>
            <a:r>
              <a:rPr lang="zh-CN" altLang="en-US" baseline="0" dirty="0" smtClean="0"/>
              <a:t>我们可进一步提取出瀑布模型的两个特点 </a:t>
            </a:r>
            <a:r>
              <a:rPr lang="en-US" altLang="zh-CN" baseline="0" dirty="0" smtClean="0"/>
              <a:t>……  </a:t>
            </a:r>
            <a:r>
              <a:rPr lang="zh-CN" altLang="en-US" baseline="0" dirty="0" smtClean="0"/>
              <a:t>也就是说</a:t>
            </a:r>
            <a:endParaRPr lang="en-US" altLang="zh-CN" baseline="0" dirty="0" smtClean="0"/>
          </a:p>
          <a:p>
            <a:pPr marL="533400" indent="-533400" eaLnBrk="1" hangingPunct="1">
              <a:buClr>
                <a:srgbClr val="993300"/>
              </a:buClr>
              <a:buSzPct val="80000"/>
              <a:buFont typeface="Wingdings" pitchFamily="2" charset="2"/>
              <a:buNone/>
            </a:pPr>
            <a:r>
              <a:rPr lang="zh-CN" altLang="en-US" sz="2400" b="1" dirty="0" smtClean="0">
                <a:solidFill>
                  <a:srgbClr val="FF3300"/>
                </a:solidFill>
                <a:ea typeface="华文中宋" pitchFamily="2" charset="-122"/>
              </a:rPr>
              <a:t>在瀑布模型中，软件开发的各项活动严格按照线性方式进行，当前活动接受上一项活动的工作结果的影响，实施完成所需的工作内容  </a:t>
            </a:r>
            <a:endParaRPr lang="en-US" altLang="zh-CN" sz="2400" b="1" dirty="0" smtClean="0">
              <a:solidFill>
                <a:srgbClr val="FF3300"/>
              </a:solidFill>
              <a:ea typeface="华文中宋" pitchFamily="2" charset="-122"/>
            </a:endParaRPr>
          </a:p>
          <a:p>
            <a:pPr marL="914400" lvl="1" indent="-457200" eaLnBrk="1" hangingPunct="1">
              <a:buClr>
                <a:srgbClr val="993300"/>
              </a:buClr>
              <a:buSzPct val="80000"/>
              <a:buFont typeface="Wingdings" pitchFamily="2" charset="2"/>
              <a:buChar char="l"/>
            </a:pPr>
            <a:r>
              <a:rPr lang="zh-CN" altLang="en-US" sz="2400" b="1" dirty="0" smtClean="0">
                <a:ea typeface="华文中宋" pitchFamily="2" charset="-122"/>
              </a:rPr>
              <a:t>对上一阶段成果实施本阶段的活动，作为本阶段的工作对象，而本阶段的成果，作为下一阶段的输入等待；</a:t>
            </a:r>
          </a:p>
          <a:p>
            <a:endParaRPr lang="en-US" altLang="zh-CN" dirty="0" smtClean="0"/>
          </a:p>
        </p:txBody>
      </p:sp>
      <p:sp>
        <p:nvSpPr>
          <p:cNvPr id="4" name="灯片编号占位符 3"/>
          <p:cNvSpPr>
            <a:spLocks noGrp="1"/>
          </p:cNvSpPr>
          <p:nvPr>
            <p:ph type="sldNum" sz="quarter" idx="5"/>
          </p:nvPr>
        </p:nvSpPr>
        <p:spPr/>
        <p:txBody>
          <a:bodyPr/>
          <a:lstStyle/>
          <a:p>
            <a:pPr>
              <a:defRPr/>
            </a:pPr>
            <a:fld id="{8ABF5147-9476-4BDB-8F1E-F85772B1F7FB}" type="slidenum">
              <a:rPr lang="zh-CN" altLang="en-US" smtClean="0"/>
              <a:pPr>
                <a:defRPr/>
              </a:pPr>
              <a:t>16</a:t>
            </a:fld>
            <a:endParaRPr lang="zh-CN" altLang="en-US"/>
          </a:p>
        </p:txBody>
      </p:sp>
    </p:spTree>
    <p:extLst>
      <p:ext uri="{BB962C8B-B14F-4D97-AF65-F5344CB8AC3E}">
        <p14:creationId xmlns:p14="http://schemas.microsoft.com/office/powerpoint/2010/main" val="779033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b="1" dirty="0" smtClean="0">
                <a:solidFill>
                  <a:schemeClr val="tx2">
                    <a:lumMod val="75000"/>
                  </a:schemeClr>
                </a:solidFill>
                <a:ea typeface="华文中宋" pitchFamily="2" charset="-122"/>
              </a:rPr>
              <a:t>在大家理解了什么是瀑布模型后</a:t>
            </a:r>
            <a:r>
              <a:rPr lang="zh-CN" altLang="en-US" b="1" baseline="0" dirty="0" smtClean="0">
                <a:solidFill>
                  <a:schemeClr val="tx2">
                    <a:lumMod val="75000"/>
                  </a:schemeClr>
                </a:solidFill>
                <a:ea typeface="华文中宋" pitchFamily="2" charset="-122"/>
              </a:rPr>
              <a:t>  我们通过对该模型优缺点的分析来进一步让大家加深理解</a:t>
            </a:r>
            <a:endParaRPr lang="en-US" altLang="zh-CN" b="1" dirty="0" smtClean="0">
              <a:solidFill>
                <a:schemeClr val="tx2">
                  <a:lumMod val="75000"/>
                </a:schemeClr>
              </a:solidFill>
              <a:ea typeface="华文中宋" pitchFamily="2" charset="-122"/>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b="1" dirty="0" smtClean="0">
                <a:solidFill>
                  <a:schemeClr val="tx2">
                    <a:lumMod val="75000"/>
                  </a:schemeClr>
                </a:solidFill>
                <a:ea typeface="华文中宋" pitchFamily="2" charset="-122"/>
              </a:rPr>
              <a:t>提供了一个模板，使得分析、设计、编码、测试、运行维护可以在该模板的指导下应用。</a:t>
            </a:r>
            <a:endParaRPr lang="en-US" altLang="zh-CN" b="1" dirty="0" smtClean="0">
              <a:solidFill>
                <a:schemeClr val="tx2">
                  <a:lumMod val="75000"/>
                </a:schemeClr>
              </a:solidFill>
              <a:ea typeface="华文中宋" pitchFamily="2" charset="-122"/>
            </a:endParaRPr>
          </a:p>
          <a:p>
            <a:endParaRPr lang="en-US" altLang="zh-CN" dirty="0" smtClean="0"/>
          </a:p>
        </p:txBody>
      </p:sp>
      <p:sp>
        <p:nvSpPr>
          <p:cNvPr id="4" name="灯片编号占位符 3"/>
          <p:cNvSpPr>
            <a:spLocks noGrp="1"/>
          </p:cNvSpPr>
          <p:nvPr>
            <p:ph type="sldNum" sz="quarter" idx="5"/>
          </p:nvPr>
        </p:nvSpPr>
        <p:spPr/>
        <p:txBody>
          <a:bodyPr/>
          <a:lstStyle/>
          <a:p>
            <a:pPr>
              <a:defRPr/>
            </a:pPr>
            <a:fld id="{8ABF5147-9476-4BDB-8F1E-F85772B1F7FB}" type="slidenum">
              <a:rPr lang="zh-CN" altLang="en-US" smtClean="0"/>
              <a:pPr>
                <a:defRPr/>
              </a:pPr>
              <a:t>17</a:t>
            </a:fld>
            <a:endParaRPr lang="zh-CN" altLang="en-US"/>
          </a:p>
        </p:txBody>
      </p:sp>
    </p:spTree>
    <p:extLst>
      <p:ext uri="{BB962C8B-B14F-4D97-AF65-F5344CB8AC3E}">
        <p14:creationId xmlns:p14="http://schemas.microsoft.com/office/powerpoint/2010/main" val="29609674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atinLnBrk="1"/>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由于开发模型呈</a:t>
            </a:r>
            <a:r>
              <a:rPr lang="zh-CN" altLang="en-US" sz="1200" kern="1200" dirty="0" smtClean="0">
                <a:solidFill>
                  <a:schemeClr val="tx1"/>
                </a:solidFill>
                <a:effectLst/>
                <a:latin typeface="+mn-lt"/>
                <a:ea typeface="+mn-ea"/>
                <a:cs typeface="+mn-cs"/>
              </a:rPr>
              <a:t>严格的</a:t>
            </a:r>
            <a:r>
              <a:rPr lang="zh-CN" altLang="zh-CN" sz="1200" kern="1200" dirty="0" smtClean="0">
                <a:solidFill>
                  <a:schemeClr val="tx1"/>
                </a:solidFill>
                <a:effectLst/>
                <a:latin typeface="+mn-lt"/>
                <a:ea typeface="+mn-ea"/>
                <a:cs typeface="+mn-cs"/>
              </a:rPr>
              <a:t>线性</a:t>
            </a:r>
            <a:r>
              <a:rPr lang="zh-CN" altLang="en-US" sz="1200" kern="1200" dirty="0" smtClean="0">
                <a:solidFill>
                  <a:schemeClr val="tx1"/>
                </a:solidFill>
                <a:effectLst/>
                <a:latin typeface="+mn-lt"/>
                <a:ea typeface="+mn-ea"/>
                <a:cs typeface="+mn-cs"/>
              </a:rPr>
              <a:t>呈现</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用户只有等到整个过程的末期才能见到开发成果</a:t>
            </a:r>
            <a:r>
              <a:rPr lang="zh-CN" altLang="zh-CN" sz="1200" kern="1200" dirty="0" smtClean="0">
                <a:solidFill>
                  <a:schemeClr val="tx1"/>
                </a:solidFill>
                <a:effectLst/>
                <a:latin typeface="+mn-lt"/>
                <a:ea typeface="+mn-ea"/>
                <a:cs typeface="+mn-cs"/>
              </a:rPr>
              <a:t>。这样软件与用户见面的时间间隔较长，增加了一定的风险。</a:t>
            </a:r>
            <a:r>
              <a:rPr lang="zh-CN" altLang="en-US" sz="1200" kern="1200" dirty="0" smtClean="0">
                <a:solidFill>
                  <a:schemeClr val="tx1"/>
                </a:solidFill>
                <a:effectLst/>
                <a:latin typeface="+mn-lt"/>
                <a:ea typeface="+mn-ea"/>
                <a:cs typeface="+mn-cs"/>
              </a:rPr>
              <a:t>基于此，</a:t>
            </a:r>
            <a:r>
              <a:rPr lang="zh-CN" altLang="en-US" sz="1200" b="1" dirty="0" smtClean="0">
                <a:ea typeface="华文中宋" pitchFamily="2" charset="-122"/>
              </a:rPr>
              <a:t>随着软件规模和复杂性的增加，对于需求不能完全确定的软件开发项目将产生更大的风险</a:t>
            </a:r>
            <a:endParaRPr lang="en-US" altLang="zh-CN" sz="1200" b="1" dirty="0" smtClean="0">
              <a:ea typeface="华文中宋" pitchFamily="2" charset="-122"/>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sz="1200" b="1" kern="1200" dirty="0" smtClean="0">
                <a:solidFill>
                  <a:schemeClr val="tx1"/>
                </a:solidFill>
                <a:effectLst/>
                <a:latin typeface="+mn-lt"/>
                <a:ea typeface="华文中宋" pitchFamily="2" charset="-122"/>
                <a:cs typeface="+mn-cs"/>
              </a:rPr>
              <a:t>2</a:t>
            </a:r>
            <a:r>
              <a:rPr lang="zh-CN" altLang="en-US" sz="1200" b="1" kern="1200" dirty="0" smtClean="0">
                <a:solidFill>
                  <a:schemeClr val="tx1"/>
                </a:solidFill>
                <a:effectLst/>
                <a:latin typeface="+mn-lt"/>
                <a:ea typeface="华文中宋" pitchFamily="2" charset="-122"/>
                <a:cs typeface="+mn-cs"/>
              </a:rPr>
              <a:t>各个阶段的划分完全固定，</a:t>
            </a:r>
            <a:r>
              <a:rPr lang="zh-CN" altLang="en-US" sz="1200" kern="1200" dirty="0" smtClean="0">
                <a:solidFill>
                  <a:schemeClr val="tx1"/>
                </a:solidFill>
                <a:effectLst/>
                <a:latin typeface="+mn-lt"/>
                <a:ea typeface="+mn-ea"/>
                <a:cs typeface="+mn-cs"/>
              </a:rPr>
              <a:t>无法反映“反复”与“迭代”，灵活性大大降低</a:t>
            </a:r>
            <a:endParaRPr lang="en-US" altLang="zh-CN" sz="1200" kern="1200" dirty="0" smtClean="0">
              <a:solidFill>
                <a:schemeClr val="tx1"/>
              </a:solidFill>
              <a:effectLst/>
              <a:latin typeface="+mn-lt"/>
              <a:ea typeface="+mn-ea"/>
              <a:cs typeface="+mn-cs"/>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瀑布模型的本质</a:t>
            </a:r>
            <a:r>
              <a:rPr lang="zh-CN" altLang="en-US" sz="1200" kern="1200" dirty="0" smtClean="0">
                <a:solidFill>
                  <a:schemeClr val="tx1"/>
                </a:solidFill>
                <a:effectLst/>
                <a:latin typeface="+mn-lt"/>
                <a:ea typeface="+mn-ea"/>
                <a:cs typeface="+mn-cs"/>
              </a:rPr>
              <a:t>强调</a:t>
            </a:r>
            <a:r>
              <a:rPr lang="zh-CN" altLang="zh-CN" sz="1200" kern="1200" dirty="0" smtClean="0">
                <a:solidFill>
                  <a:schemeClr val="tx1"/>
                </a:solidFill>
                <a:effectLst/>
                <a:latin typeface="+mn-lt"/>
                <a:ea typeface="+mn-ea"/>
                <a:cs typeface="+mn-cs"/>
              </a:rPr>
              <a:t>一次通过，即每个活动只执行一次，最后得到软件产品</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那可想而知需求分析也仅开展一次   </a:t>
            </a:r>
            <a:r>
              <a:rPr lang="zh-CN" altLang="zh-CN" sz="1200" kern="1200" dirty="0" smtClean="0">
                <a:solidFill>
                  <a:schemeClr val="tx1"/>
                </a:solidFill>
                <a:effectLst/>
                <a:latin typeface="+mn-lt"/>
                <a:ea typeface="+mn-ea"/>
                <a:cs typeface="+mn-cs"/>
              </a:rPr>
              <a:t>在软件需求分析阶段，完全确定用户的所有需求是比较困难的，甚至可以说是不太可能的</a:t>
            </a:r>
            <a:r>
              <a:rPr lang="zh-CN" altLang="en-US" sz="1200" kern="1200" dirty="0" smtClean="0">
                <a:solidFill>
                  <a:schemeClr val="tx1"/>
                </a:solidFill>
                <a:effectLst/>
                <a:latin typeface="+mn-lt"/>
                <a:ea typeface="+mn-ea"/>
                <a:cs typeface="+mn-cs"/>
              </a:rPr>
              <a:t>对于目前实际项目中需求经常频繁变更的情况  该模型无法适应（需求的变化）  因此适应性大大降低</a:t>
            </a:r>
            <a:endParaRPr lang="en-US" altLang="zh-CN" sz="1200" kern="1200" dirty="0" smtClean="0">
              <a:solidFill>
                <a:schemeClr val="tx1"/>
              </a:solidFill>
              <a:effectLst/>
              <a:latin typeface="+mn-lt"/>
              <a:ea typeface="+mn-ea"/>
              <a:cs typeface="+mn-cs"/>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smtClean="0">
                <a:solidFill>
                  <a:schemeClr val="tx1"/>
                </a:solidFill>
                <a:effectLst/>
                <a:latin typeface="+mn-lt"/>
                <a:ea typeface="+mn-ea"/>
                <a:cs typeface="+mn-cs"/>
              </a:rPr>
              <a:t>4</a:t>
            </a:r>
            <a:r>
              <a:rPr lang="zh-CN" altLang="en-US" sz="1200" kern="1200" dirty="0" smtClean="0">
                <a:solidFill>
                  <a:schemeClr val="tx1"/>
                </a:solidFill>
                <a:effectLst/>
                <a:latin typeface="+mn-lt"/>
                <a:ea typeface="+mn-ea"/>
                <a:cs typeface="+mn-cs"/>
              </a:rPr>
              <a:t>测试被定义为编码之后的一个阶段</a:t>
            </a:r>
            <a:r>
              <a:rPr lang="zh-CN" altLang="en-US" sz="1200" kern="1200" baseline="0" dirty="0" smtClean="0">
                <a:solidFill>
                  <a:schemeClr val="tx1"/>
                </a:solidFill>
                <a:effectLst/>
                <a:latin typeface="+mn-lt"/>
                <a:ea typeface="+mn-ea"/>
                <a:cs typeface="+mn-cs"/>
              </a:rPr>
              <a:t>  测试的滞后会导致软件开发早期的错误可能要等到开发后期的测试阶段才能发现，</a:t>
            </a:r>
            <a:r>
              <a:rPr lang="zh-CN" altLang="en-US" sz="1200" b="1" dirty="0" smtClean="0">
                <a:ea typeface="华文中宋" pitchFamily="2" charset="-122"/>
              </a:rPr>
              <a:t>开始阶段的小错误被逐级放大，</a:t>
            </a:r>
            <a:r>
              <a:rPr lang="zh-CN" altLang="en-US" sz="1200" kern="1200" baseline="0" dirty="0" smtClean="0">
                <a:solidFill>
                  <a:schemeClr val="tx1"/>
                </a:solidFill>
                <a:effectLst/>
                <a:latin typeface="+mn-lt"/>
                <a:ea typeface="+mn-ea"/>
                <a:cs typeface="+mn-cs"/>
              </a:rPr>
              <a:t>进而带来严重的后果，甚至</a:t>
            </a:r>
            <a:r>
              <a:rPr lang="zh-CN" altLang="zh-CN" sz="1200" kern="1200" dirty="0" smtClean="0">
                <a:solidFill>
                  <a:schemeClr val="tx1"/>
                </a:solidFill>
                <a:effectLst/>
                <a:latin typeface="+mn-lt"/>
                <a:ea typeface="+mn-ea"/>
                <a:cs typeface="+mn-cs"/>
              </a:rPr>
              <a:t>造成整个软件项目开发失败</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所以此时修复相关缺陷往往代价大大增加</a:t>
            </a:r>
            <a:endParaRPr lang="zh-CN" altLang="en-US" dirty="0" smtClean="0"/>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dirty="0" smtClean="0">
              <a:solidFill>
                <a:schemeClr val="tx1"/>
              </a:solidFill>
              <a:effectLst/>
              <a:latin typeface="+mn-lt"/>
              <a:ea typeface="+mn-ea"/>
              <a:cs typeface="+mn-cs"/>
            </a:endParaRPr>
          </a:p>
          <a:p>
            <a:endParaRPr lang="en-US" altLang="zh-CN" dirty="0" smtClean="0"/>
          </a:p>
        </p:txBody>
      </p:sp>
      <p:sp>
        <p:nvSpPr>
          <p:cNvPr id="4" name="灯片编号占位符 3"/>
          <p:cNvSpPr>
            <a:spLocks noGrp="1"/>
          </p:cNvSpPr>
          <p:nvPr>
            <p:ph type="sldNum" sz="quarter" idx="5"/>
          </p:nvPr>
        </p:nvSpPr>
        <p:spPr/>
        <p:txBody>
          <a:bodyPr/>
          <a:lstStyle/>
          <a:p>
            <a:pPr>
              <a:defRPr/>
            </a:pPr>
            <a:fld id="{8ABF5147-9476-4BDB-8F1E-F85772B1F7FB}" type="slidenum">
              <a:rPr lang="zh-CN" altLang="en-US" smtClean="0"/>
              <a:pPr>
                <a:defRPr/>
              </a:pPr>
              <a:t>18</a:t>
            </a:fld>
            <a:endParaRPr lang="zh-CN" altLang="en-US"/>
          </a:p>
        </p:txBody>
      </p:sp>
    </p:spTree>
    <p:extLst>
      <p:ext uri="{BB962C8B-B14F-4D97-AF65-F5344CB8AC3E}">
        <p14:creationId xmlns:p14="http://schemas.microsoft.com/office/powerpoint/2010/main" val="3480765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适用于功能性能明确完整，无重大变化的软件系统的开发  如操作系统  数据库管理系统等</a:t>
            </a:r>
            <a:endParaRPr lang="en-US" altLang="zh-CN" dirty="0" smtClean="0"/>
          </a:p>
        </p:txBody>
      </p:sp>
      <p:sp>
        <p:nvSpPr>
          <p:cNvPr id="4" name="灯片编号占位符 3"/>
          <p:cNvSpPr>
            <a:spLocks noGrp="1"/>
          </p:cNvSpPr>
          <p:nvPr>
            <p:ph type="sldNum" sz="quarter" idx="5"/>
          </p:nvPr>
        </p:nvSpPr>
        <p:spPr/>
        <p:txBody>
          <a:bodyPr/>
          <a:lstStyle/>
          <a:p>
            <a:pPr>
              <a:defRPr/>
            </a:pPr>
            <a:fld id="{8ABF5147-9476-4BDB-8F1E-F85772B1F7FB}" type="slidenum">
              <a:rPr lang="zh-CN" altLang="en-US" smtClean="0"/>
              <a:pPr>
                <a:defRPr/>
              </a:pPr>
              <a:t>19</a:t>
            </a:fld>
            <a:endParaRPr lang="zh-CN" altLang="en-US"/>
          </a:p>
        </p:txBody>
      </p:sp>
    </p:spTree>
    <p:extLst>
      <p:ext uri="{BB962C8B-B14F-4D97-AF65-F5344CB8AC3E}">
        <p14:creationId xmlns:p14="http://schemas.microsoft.com/office/powerpoint/2010/main" val="28479568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p:txBody>
          <a:bodyPr/>
          <a:lstStyle/>
          <a:p>
            <a:pPr>
              <a:defRPr/>
            </a:pPr>
            <a:fld id="{6DB1CB5D-2745-4F1A-ADDC-A0C155B88F78}" type="slidenum">
              <a:rPr lang="zh-CN" altLang="en-US" smtClean="0"/>
              <a:pPr>
                <a:defRPr/>
              </a:pPr>
              <a:t>20</a:t>
            </a:fld>
            <a:endParaRPr lang="en-US" altLang="zh-CN"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r>
              <a:rPr lang="zh-CN" altLang="en-US" dirty="0" smtClean="0">
                <a:latin typeface="Arial" pitchFamily="34" charset="0"/>
              </a:rPr>
              <a:t>这是几种比较常见的开发模型，当然还有很多其他开发模型如喷泉模型等</a:t>
            </a:r>
            <a:endParaRPr lang="en-US" altLang="zh-CN" dirty="0" smtClean="0">
              <a:latin typeface="Arial" pitchFamily="34" charset="0"/>
            </a:endParaRPr>
          </a:p>
          <a:p>
            <a:pPr eaLnBrk="1" hangingPunct="1"/>
            <a:r>
              <a:rPr lang="zh-CN" altLang="en-US" dirty="0" smtClean="0"/>
              <a:t>螺旋开发模式是瀑布开发模式和快速原型开发模式的相结合的一种开发模式；</a:t>
            </a:r>
            <a:endParaRPr lang="en-US" altLang="zh-CN" dirty="0" smtClean="0"/>
          </a:p>
          <a:p>
            <a:pPr eaLnBrk="1" hangingPunct="1"/>
            <a:r>
              <a:rPr lang="zh-CN" altLang="en-US" smtClean="0"/>
              <a:t>螺旋开发模式的主要思想是在开始时不必详细定义所有细节，而是从小的规模开始，定义重要功能，尽量实现，然后探测风险，制定风险控制计划，接受客户反馈，进入下一个阶段并重复上述过程，然后进行下一个螺旋的反复，确定下一步是否还要继续，知道最终软件产品的获得。</a:t>
            </a:r>
            <a:endParaRPr lang="zh-CN" altLang="en-US" dirty="0" smtClean="0">
              <a:latin typeface="Arial" pitchFamily="34" charset="0"/>
            </a:endParaRPr>
          </a:p>
        </p:txBody>
      </p:sp>
    </p:spTree>
    <p:extLst>
      <p:ext uri="{BB962C8B-B14F-4D97-AF65-F5344CB8AC3E}">
        <p14:creationId xmlns:p14="http://schemas.microsoft.com/office/powerpoint/2010/main" val="1383980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p:txBody>
          <a:bodyPr/>
          <a:lstStyle/>
          <a:p>
            <a:pPr>
              <a:defRPr/>
            </a:pPr>
            <a:fld id="{BCE0B2A7-2417-405C-AC20-850CA8FB5AB5}" type="slidenum">
              <a:rPr lang="zh-CN" altLang="en-US" smtClean="0"/>
              <a:pPr>
                <a:defRPr/>
              </a:pPr>
              <a:t>21</a:t>
            </a:fld>
            <a:endParaRPr lang="en-US" altLang="zh-CN"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r>
              <a:rPr lang="zh-CN" altLang="en-US" dirty="0" smtClean="0">
                <a:latin typeface="Arial" pitchFamily="34" charset="0"/>
              </a:rPr>
              <a:t>开始不必详细定义所有细节。从小开始，定义重要功能，努力实现，接受客户反馈，然后进入下一阶段。（一个螺旋包括</a:t>
            </a:r>
            <a:r>
              <a:rPr lang="en-US" altLang="zh-CN" dirty="0" smtClean="0">
                <a:latin typeface="Arial" pitchFamily="34" charset="0"/>
              </a:rPr>
              <a:t>6</a:t>
            </a:r>
            <a:r>
              <a:rPr lang="zh-CN" altLang="en-US" dirty="0" smtClean="0">
                <a:latin typeface="Arial" pitchFamily="34" charset="0"/>
              </a:rPr>
              <a:t>个步骤：</a:t>
            </a:r>
            <a:r>
              <a:rPr lang="en-US" altLang="zh-CN" dirty="0" smtClean="0">
                <a:latin typeface="Arial" pitchFamily="34" charset="0"/>
              </a:rPr>
              <a:t>1.</a:t>
            </a:r>
            <a:r>
              <a:rPr lang="zh-CN" altLang="en-US" dirty="0" smtClean="0">
                <a:latin typeface="Arial" pitchFamily="34" charset="0"/>
              </a:rPr>
              <a:t>确定目标，可选方案有限制条件；</a:t>
            </a:r>
            <a:r>
              <a:rPr lang="en-US" altLang="zh-CN" dirty="0" smtClean="0">
                <a:latin typeface="Arial" pitchFamily="34" charset="0"/>
              </a:rPr>
              <a:t>2.</a:t>
            </a:r>
            <a:r>
              <a:rPr lang="zh-CN" altLang="en-US" dirty="0" smtClean="0">
                <a:latin typeface="Arial" pitchFamily="34" charset="0"/>
              </a:rPr>
              <a:t>指出并解决风险；</a:t>
            </a:r>
            <a:r>
              <a:rPr lang="en-US" altLang="zh-CN" dirty="0" smtClean="0">
                <a:latin typeface="Arial" pitchFamily="34" charset="0"/>
              </a:rPr>
              <a:t>3.</a:t>
            </a:r>
            <a:r>
              <a:rPr lang="zh-CN" altLang="en-US" dirty="0" smtClean="0">
                <a:latin typeface="Arial" pitchFamily="34" charset="0"/>
              </a:rPr>
              <a:t>评估方案；</a:t>
            </a:r>
            <a:r>
              <a:rPr lang="en-US" altLang="zh-CN" dirty="0" smtClean="0">
                <a:latin typeface="Arial" pitchFamily="34" charset="0"/>
              </a:rPr>
              <a:t>4.</a:t>
            </a:r>
            <a:r>
              <a:rPr lang="zh-CN" altLang="en-US" dirty="0" smtClean="0">
                <a:latin typeface="Arial" pitchFamily="34" charset="0"/>
              </a:rPr>
              <a:t>本阶段开发和测试；</a:t>
            </a:r>
            <a:r>
              <a:rPr lang="en-US" altLang="zh-CN" dirty="0" smtClean="0">
                <a:latin typeface="Arial" pitchFamily="34" charset="0"/>
              </a:rPr>
              <a:t>5.</a:t>
            </a:r>
            <a:r>
              <a:rPr lang="zh-CN" altLang="en-US" dirty="0" smtClean="0">
                <a:latin typeface="Arial" pitchFamily="34" charset="0"/>
              </a:rPr>
              <a:t>计划下一阶段；</a:t>
            </a:r>
            <a:r>
              <a:rPr lang="en-US" altLang="zh-CN" dirty="0" smtClean="0">
                <a:latin typeface="Arial" pitchFamily="34" charset="0"/>
              </a:rPr>
              <a:t>6.</a:t>
            </a:r>
            <a:r>
              <a:rPr lang="zh-CN" altLang="en-US" dirty="0" smtClean="0">
                <a:latin typeface="Arial" pitchFamily="34" charset="0"/>
              </a:rPr>
              <a:t>确定进入下一阶段的方法。</a:t>
            </a:r>
            <a:r>
              <a:rPr lang="zh-CN" altLang="en-US" dirty="0" smtClean="0">
                <a:latin typeface="Arial" pitchFamily="34" charset="0"/>
                <a:hlinkClick r:id="rId3"/>
              </a:rPr>
              <a:t>测试</a:t>
            </a:r>
            <a:r>
              <a:rPr lang="zh-CN" altLang="en-US" dirty="0" smtClean="0">
                <a:latin typeface="Arial" pitchFamily="34" charset="0"/>
              </a:rPr>
              <a:t>一直在进行，直到最后宣布成功！） </a:t>
            </a:r>
          </a:p>
        </p:txBody>
      </p:sp>
    </p:spTree>
    <p:extLst>
      <p:ext uri="{BB962C8B-B14F-4D97-AF65-F5344CB8AC3E}">
        <p14:creationId xmlns:p14="http://schemas.microsoft.com/office/powerpoint/2010/main" val="832878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A307DC66-17B5-478A-82B0-65666CD980FB}" type="slidenum">
              <a:rPr lang="zh-CN" altLang="en-US" smtClean="0"/>
              <a:pPr>
                <a:defRPr/>
              </a:pPr>
              <a:t>5</a:t>
            </a:fld>
            <a:endParaRPr lang="en-US" altLang="zh-CN" dirty="0"/>
          </a:p>
        </p:txBody>
      </p:sp>
    </p:spTree>
    <p:extLst>
      <p:ext uri="{BB962C8B-B14F-4D97-AF65-F5344CB8AC3E}">
        <p14:creationId xmlns:p14="http://schemas.microsoft.com/office/powerpoint/2010/main" val="2802240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A307DC66-17B5-478A-82B0-65666CD980FB}" type="slidenum">
              <a:rPr lang="zh-CN" altLang="en-US" smtClean="0"/>
              <a:pPr>
                <a:defRPr/>
              </a:pPr>
              <a:t>6</a:t>
            </a:fld>
            <a:endParaRPr lang="en-US" altLang="zh-CN" dirty="0"/>
          </a:p>
        </p:txBody>
      </p:sp>
    </p:spTree>
    <p:extLst>
      <p:ext uri="{BB962C8B-B14F-4D97-AF65-F5344CB8AC3E}">
        <p14:creationId xmlns:p14="http://schemas.microsoft.com/office/powerpoint/2010/main" val="3691447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9F4D477-4AD1-4474-986D-C7D348E203B3}" type="slidenum">
              <a:rPr lang="zh-CN" altLang="en-US" smtClean="0"/>
              <a:pPr>
                <a:defRPr/>
              </a:pPr>
              <a:t>7</a:t>
            </a:fld>
            <a:endParaRPr lang="en-US" altLang="zh-CN" dirty="0"/>
          </a:p>
        </p:txBody>
      </p:sp>
    </p:spTree>
    <p:extLst>
      <p:ext uri="{BB962C8B-B14F-4D97-AF65-F5344CB8AC3E}">
        <p14:creationId xmlns:p14="http://schemas.microsoft.com/office/powerpoint/2010/main" val="2135947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F3AE4E15-A5C0-4F8F-89BE-D6B537616807}" type="slidenum">
              <a:rPr lang="zh-CN" altLang="en-US" smtClean="0"/>
              <a:pPr>
                <a:defRPr/>
              </a:pPr>
              <a:t>8</a:t>
            </a:fld>
            <a:endParaRPr lang="en-US" altLang="zh-CN"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r>
              <a:rPr lang="zh-CN" altLang="en-US" dirty="0" smtClean="0">
                <a:latin typeface="Arial" pitchFamily="34" charset="0"/>
              </a:rPr>
              <a:t>源于 宇宙爆炸 理论</a:t>
            </a:r>
            <a:endParaRPr lang="en-US" altLang="zh-CN" dirty="0" smtClean="0">
              <a:latin typeface="Arial" pitchFamily="34" charset="0"/>
            </a:endParaRPr>
          </a:p>
        </p:txBody>
      </p:sp>
    </p:spTree>
    <p:extLst>
      <p:ext uri="{BB962C8B-B14F-4D97-AF65-F5344CB8AC3E}">
        <p14:creationId xmlns:p14="http://schemas.microsoft.com/office/powerpoint/2010/main" val="3129305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p:txBody>
          <a:bodyPr/>
          <a:lstStyle/>
          <a:p>
            <a:pPr>
              <a:defRPr/>
            </a:pPr>
            <a:fld id="{3C80CC63-9254-4F6C-9923-D0249C094F2A}" type="slidenum">
              <a:rPr lang="zh-CN" altLang="en-US" smtClean="0"/>
              <a:pPr>
                <a:defRPr/>
              </a:pPr>
              <a:t>9</a:t>
            </a:fld>
            <a:endParaRPr lang="en-US" altLang="zh-CN"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r>
              <a:rPr lang="zh-CN" altLang="en-US" dirty="0" smtClean="0"/>
              <a:t>边写边改的开发模式是对大棒开发模式的一种改进</a:t>
            </a:r>
            <a:endParaRPr lang="en-US" altLang="zh-CN" dirty="0" smtClean="0">
              <a:ea typeface="宋体" pitchFamily="2" charset="-122"/>
            </a:endParaRPr>
          </a:p>
          <a:p>
            <a:pPr eaLnBrk="1" hangingPunct="1"/>
            <a:r>
              <a:rPr lang="zh-CN" altLang="en-US" dirty="0" smtClean="0">
                <a:ea typeface="宋体" pitchFamily="2" charset="-122"/>
              </a:rPr>
              <a:t>采用边写边改法的软件开发通常只是有了比较粗略的想法就开始进行简单的设计、然后进行较长的反复编写、测试与修复这样一个循环的过程。在认为无法更精细的描述软件产品要求时，就发布产品。</a:t>
            </a:r>
            <a:endParaRPr lang="zh-CN" altLang="en-US" dirty="0" smtClean="0">
              <a:latin typeface="Arial" pitchFamily="34" charset="0"/>
            </a:endParaRPr>
          </a:p>
        </p:txBody>
      </p:sp>
    </p:spTree>
    <p:extLst>
      <p:ext uri="{BB962C8B-B14F-4D97-AF65-F5344CB8AC3E}">
        <p14:creationId xmlns:p14="http://schemas.microsoft.com/office/powerpoint/2010/main" val="1524946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p:txBody>
          <a:bodyPr/>
          <a:lstStyle/>
          <a:p>
            <a:pPr>
              <a:defRPr/>
            </a:pPr>
            <a:fld id="{62103754-B77E-48C0-ADE4-A021F254F6F6}" type="slidenum">
              <a:rPr lang="zh-CN" altLang="en-US" smtClean="0"/>
              <a:pPr>
                <a:defRPr/>
              </a:pPr>
              <a:t>10</a:t>
            </a:fld>
            <a:endParaRPr lang="en-US" altLang="zh-CN"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zh-CN" altLang="en-US" dirty="0" smtClean="0">
              <a:latin typeface="Arial" pitchFamily="34" charset="0"/>
            </a:endParaRPr>
          </a:p>
        </p:txBody>
      </p:sp>
    </p:spTree>
    <p:extLst>
      <p:ext uri="{BB962C8B-B14F-4D97-AF65-F5344CB8AC3E}">
        <p14:creationId xmlns:p14="http://schemas.microsoft.com/office/powerpoint/2010/main" val="1299320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瀑布模型的介绍参照如下几个方面来开展  首先介绍由来  看看它的样子  然后通过定义及特点告诉大家什么是瀑布模型</a:t>
            </a:r>
            <a:r>
              <a:rPr lang="zh-CN" altLang="en-US" baseline="0" dirty="0" smtClean="0"/>
              <a:t>  然后优缺点进一步带领大家理解瀑布模型的内涵  最后介绍一下该模型的具体应用情况</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pPr>
              <a:defRPr/>
            </a:pPr>
            <a:fld id="{135889C9-CEB4-47E7-9667-A45DDACC3A94}" type="slidenum">
              <a:rPr lang="zh-CN" altLang="en-US" smtClean="0"/>
              <a:pPr>
                <a:defRPr/>
              </a:pPr>
              <a:t>11</a:t>
            </a:fld>
            <a:endParaRPr lang="zh-CN" altLang="en-US"/>
          </a:p>
        </p:txBody>
      </p:sp>
    </p:spTree>
    <p:extLst>
      <p:ext uri="{BB962C8B-B14F-4D97-AF65-F5344CB8AC3E}">
        <p14:creationId xmlns:p14="http://schemas.microsoft.com/office/powerpoint/2010/main" val="690688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atinLnBrk="1"/>
            <a:r>
              <a:rPr lang="zh-CN" altLang="en-US" dirty="0" smtClean="0"/>
              <a:t>首先看一下由来</a:t>
            </a:r>
            <a:endParaRPr lang="en-US" altLang="zh-CN" dirty="0" smtClean="0"/>
          </a:p>
          <a:p>
            <a:pPr marL="0" marR="0" indent="0" algn="l" defTabSz="914400" rtl="0" eaLnBrk="0" fontAlgn="base" latinLnBrk="1" hangingPunct="0">
              <a:lnSpc>
                <a:spcPct val="100000"/>
              </a:lnSpc>
              <a:spcBef>
                <a:spcPct val="30000"/>
              </a:spcBef>
              <a:spcAft>
                <a:spcPct val="0"/>
              </a:spcAft>
              <a:buClrTx/>
              <a:buSzTx/>
              <a:buFontTx/>
              <a:buNone/>
              <a:tabLst/>
              <a:defRPr/>
            </a:pPr>
            <a:r>
              <a:rPr lang="en-US" altLang="zh-CN" dirty="0" smtClean="0"/>
              <a:t>1970</a:t>
            </a:r>
            <a:r>
              <a:rPr lang="zh-CN" altLang="zh-CN" dirty="0" smtClean="0"/>
              <a:t>年温斯顿</a:t>
            </a:r>
            <a:r>
              <a:rPr lang="en-US" altLang="zh-CN" dirty="0" smtClean="0"/>
              <a:t>•</a:t>
            </a:r>
            <a:r>
              <a:rPr lang="zh-CN" altLang="zh-CN" dirty="0" smtClean="0"/>
              <a:t>罗伊斯（</a:t>
            </a:r>
            <a:r>
              <a:rPr lang="en-US" altLang="zh-CN" dirty="0" smtClean="0"/>
              <a:t>Winston Royce</a:t>
            </a:r>
            <a:r>
              <a:rPr lang="zh-CN" altLang="zh-CN" dirty="0" smtClean="0"/>
              <a:t>）提出了著名的</a:t>
            </a:r>
            <a:r>
              <a:rPr lang="en-US" altLang="zh-CN" dirty="0" smtClean="0"/>
              <a:t>“</a:t>
            </a:r>
            <a:r>
              <a:rPr lang="zh-CN" altLang="zh-CN" dirty="0" smtClean="0"/>
              <a:t>瀑布模型</a:t>
            </a:r>
            <a:r>
              <a:rPr lang="en-US" altLang="zh-CN" dirty="0" smtClean="0"/>
              <a:t>”</a:t>
            </a:r>
            <a:r>
              <a:rPr lang="zh-CN" altLang="zh-CN" dirty="0" smtClean="0"/>
              <a:t>，直到</a:t>
            </a:r>
            <a:r>
              <a:rPr lang="en-US" altLang="zh-CN" dirty="0" smtClean="0"/>
              <a:t>80</a:t>
            </a:r>
            <a:r>
              <a:rPr lang="zh-CN" altLang="zh-CN" dirty="0" smtClean="0"/>
              <a:t>年代早期，它一直是唯一被广泛采用的</a:t>
            </a:r>
            <a:r>
              <a:rPr lang="zh-CN" altLang="en-US" dirty="0" smtClean="0"/>
              <a:t>软件开发模型</a:t>
            </a:r>
            <a:r>
              <a:rPr lang="zh-CN" altLang="zh-CN" dirty="0" smtClean="0"/>
              <a:t>。 </a:t>
            </a:r>
            <a:r>
              <a:rPr lang="zh-CN" altLang="en-US" dirty="0" smtClean="0"/>
              <a:t>图中所示的就是瀑布模型</a:t>
            </a:r>
            <a:endParaRPr lang="en-US" altLang="zh-CN" dirty="0" smtClean="0"/>
          </a:p>
          <a:p>
            <a:pPr marL="0" marR="0" indent="-658812" algn="l" defTabSz="914400" rtl="0" eaLnBrk="0" fontAlgn="base" latinLnBrk="0" hangingPunct="0">
              <a:lnSpc>
                <a:spcPct val="100000"/>
              </a:lnSpc>
              <a:spcBef>
                <a:spcPct val="30000"/>
              </a:spcBef>
              <a:spcAft>
                <a:spcPct val="0"/>
              </a:spcAft>
              <a:buClrTx/>
              <a:buSzTx/>
              <a:buFontTx/>
              <a:buNone/>
              <a:tabLst/>
              <a:defRPr/>
            </a:pPr>
            <a:r>
              <a:rPr lang="zh-CN" altLang="en-US" dirty="0" smtClean="0"/>
              <a:t>是不是所有的瀑布模型都如当前图显示的样子呢</a:t>
            </a:r>
            <a:r>
              <a:rPr lang="zh-CN" altLang="en-US" baseline="0" dirty="0" smtClean="0"/>
              <a:t>  不是的  大家可以从网络或其他书籍中看到瀑布模型的多种不同呈现形式，可能其中细节上有所差异  但是归根结底内涵统一</a:t>
            </a:r>
            <a:endParaRPr lang="zh-CN" altLang="en-US" dirty="0" smtClean="0"/>
          </a:p>
          <a:p>
            <a:pPr marL="0" indent="-658812"/>
            <a:endParaRPr kumimoji="1" lang="zh-CN" altLang="en-US" b="1" dirty="0" smtClean="0"/>
          </a:p>
        </p:txBody>
      </p:sp>
      <p:sp>
        <p:nvSpPr>
          <p:cNvPr id="4" name="灯片编号占位符 3"/>
          <p:cNvSpPr>
            <a:spLocks noGrp="1"/>
          </p:cNvSpPr>
          <p:nvPr>
            <p:ph type="sldNum" sz="quarter" idx="5"/>
          </p:nvPr>
        </p:nvSpPr>
        <p:spPr/>
        <p:txBody>
          <a:bodyPr/>
          <a:lstStyle/>
          <a:p>
            <a:pPr>
              <a:defRPr/>
            </a:pPr>
            <a:fld id="{A307DC66-17B5-478A-82B0-65666CD980FB}" type="slidenum">
              <a:rPr lang="zh-CN" altLang="en-US" smtClean="0"/>
              <a:pPr>
                <a:defRPr/>
              </a:pPr>
              <a:t>12</a:t>
            </a:fld>
            <a:endParaRPr lang="en-US" altLang="zh-CN" dirty="0"/>
          </a:p>
        </p:txBody>
      </p:sp>
    </p:spTree>
    <p:extLst>
      <p:ext uri="{BB962C8B-B14F-4D97-AF65-F5344CB8AC3E}">
        <p14:creationId xmlns:p14="http://schemas.microsoft.com/office/powerpoint/2010/main" val="1115715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84322"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4B473F04-6514-4734-848C-F892F99C2705}" type="slidenum">
              <a:rPr lang="en-US" altLang="zh-CN"/>
              <a:pPr>
                <a:defRPr/>
              </a:pPr>
              <a:t>‹#›</a:t>
            </a:fld>
            <a:endParaRPr lang="en-US" altLang="zh-CN"/>
          </a:p>
        </p:txBody>
      </p:sp>
    </p:spTree>
    <p:extLst>
      <p:ext uri="{BB962C8B-B14F-4D97-AF65-F5344CB8AC3E}">
        <p14:creationId xmlns:p14="http://schemas.microsoft.com/office/powerpoint/2010/main" val="1552497040"/>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4E4AAC41-EA36-4A53-B79A-D9BF33D13E05}" type="slidenum">
              <a:rPr lang="en-US" altLang="zh-CN"/>
              <a:pPr>
                <a:defRPr/>
              </a:pPr>
              <a:t>‹#›</a:t>
            </a:fld>
            <a:endParaRPr lang="en-US" altLang="zh-CN"/>
          </a:p>
        </p:txBody>
      </p:sp>
    </p:spTree>
    <p:extLst>
      <p:ext uri="{BB962C8B-B14F-4D97-AF65-F5344CB8AC3E}">
        <p14:creationId xmlns:p14="http://schemas.microsoft.com/office/powerpoint/2010/main" val="1448112041"/>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544A7B6D-62B6-4537-809E-ABDC6B07BA51}" type="slidenum">
              <a:rPr lang="en-US" altLang="zh-CN"/>
              <a:pPr>
                <a:defRPr/>
              </a:pPr>
              <a:t>‹#›</a:t>
            </a:fld>
            <a:endParaRPr lang="en-US" altLang="zh-CN"/>
          </a:p>
        </p:txBody>
      </p:sp>
    </p:spTree>
    <p:extLst>
      <p:ext uri="{BB962C8B-B14F-4D97-AF65-F5344CB8AC3E}">
        <p14:creationId xmlns:p14="http://schemas.microsoft.com/office/powerpoint/2010/main" val="3955271555"/>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80EFA88B-FF8D-4C74-A1F1-4BDE2EC13198}" type="slidenum">
              <a:rPr lang="en-US" altLang="zh-CN"/>
              <a:pPr>
                <a:defRPr/>
              </a:pPr>
              <a:t>‹#›</a:t>
            </a:fld>
            <a:endParaRPr lang="en-US" altLang="zh-CN"/>
          </a:p>
        </p:txBody>
      </p:sp>
    </p:spTree>
    <p:extLst>
      <p:ext uri="{BB962C8B-B14F-4D97-AF65-F5344CB8AC3E}">
        <p14:creationId xmlns:p14="http://schemas.microsoft.com/office/powerpoint/2010/main" val="90479454"/>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CB6A985E-BE02-4E5A-8B89-C24F6CB4E833}" type="slidenum">
              <a:rPr lang="en-US" altLang="zh-CN"/>
              <a:pPr>
                <a:defRPr/>
              </a:pPr>
              <a:t>‹#›</a:t>
            </a:fld>
            <a:endParaRPr lang="en-US" altLang="zh-CN"/>
          </a:p>
        </p:txBody>
      </p:sp>
    </p:spTree>
    <p:extLst>
      <p:ext uri="{BB962C8B-B14F-4D97-AF65-F5344CB8AC3E}">
        <p14:creationId xmlns:p14="http://schemas.microsoft.com/office/powerpoint/2010/main" val="1806581887"/>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A564B876-B44A-43F9-909D-16B3927D33BE}" type="slidenum">
              <a:rPr lang="en-US" altLang="zh-CN"/>
              <a:pPr>
                <a:defRPr/>
              </a:pPr>
              <a:t>‹#›</a:t>
            </a:fld>
            <a:endParaRPr lang="en-US" altLang="zh-CN"/>
          </a:p>
        </p:txBody>
      </p:sp>
    </p:spTree>
    <p:extLst>
      <p:ext uri="{BB962C8B-B14F-4D97-AF65-F5344CB8AC3E}">
        <p14:creationId xmlns:p14="http://schemas.microsoft.com/office/powerpoint/2010/main" val="2871773278"/>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73290F09-A56D-4D85-A7A9-189BF5CE8821}" type="slidenum">
              <a:rPr lang="en-US" altLang="zh-CN"/>
              <a:pPr>
                <a:defRPr/>
              </a:pPr>
              <a:t>‹#›</a:t>
            </a:fld>
            <a:endParaRPr lang="en-US" altLang="zh-CN"/>
          </a:p>
        </p:txBody>
      </p:sp>
    </p:spTree>
    <p:extLst>
      <p:ext uri="{BB962C8B-B14F-4D97-AF65-F5344CB8AC3E}">
        <p14:creationId xmlns:p14="http://schemas.microsoft.com/office/powerpoint/2010/main" val="1854189924"/>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31A8E896-1D8F-454E-8E0C-F7CD3EEA4BCF}" type="slidenum">
              <a:rPr lang="en-US" altLang="zh-CN"/>
              <a:pPr>
                <a:defRPr/>
              </a:pPr>
              <a:t>‹#›</a:t>
            </a:fld>
            <a:endParaRPr lang="en-US" altLang="zh-CN"/>
          </a:p>
        </p:txBody>
      </p:sp>
    </p:spTree>
    <p:extLst>
      <p:ext uri="{BB962C8B-B14F-4D97-AF65-F5344CB8AC3E}">
        <p14:creationId xmlns:p14="http://schemas.microsoft.com/office/powerpoint/2010/main" val="1350857381"/>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C8897FB0-C034-4891-AECB-0464FA75E6C4}" type="slidenum">
              <a:rPr lang="en-US" altLang="zh-CN"/>
              <a:pPr>
                <a:defRPr/>
              </a:pPr>
              <a:t>‹#›</a:t>
            </a:fld>
            <a:endParaRPr lang="en-US" altLang="zh-CN"/>
          </a:p>
        </p:txBody>
      </p:sp>
    </p:spTree>
    <p:extLst>
      <p:ext uri="{BB962C8B-B14F-4D97-AF65-F5344CB8AC3E}">
        <p14:creationId xmlns:p14="http://schemas.microsoft.com/office/powerpoint/2010/main" val="1549404246"/>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6104039E-83C1-4423-88C9-747AD56E9B28}" type="slidenum">
              <a:rPr lang="en-US" altLang="zh-CN"/>
              <a:pPr>
                <a:defRPr/>
              </a:pPr>
              <a:t>‹#›</a:t>
            </a:fld>
            <a:endParaRPr lang="en-US" altLang="zh-CN"/>
          </a:p>
        </p:txBody>
      </p:sp>
    </p:spTree>
    <p:extLst>
      <p:ext uri="{BB962C8B-B14F-4D97-AF65-F5344CB8AC3E}">
        <p14:creationId xmlns:p14="http://schemas.microsoft.com/office/powerpoint/2010/main" val="3005909322"/>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FEA0CF74-0CBD-43DB-9A7E-1A254DE4CA15}" type="slidenum">
              <a:rPr lang="en-US" altLang="zh-CN"/>
              <a:pPr>
                <a:defRPr/>
              </a:pPr>
              <a:t>‹#›</a:t>
            </a:fld>
            <a:endParaRPr lang="en-US" altLang="zh-CN"/>
          </a:p>
        </p:txBody>
      </p:sp>
    </p:spTree>
    <p:extLst>
      <p:ext uri="{BB962C8B-B14F-4D97-AF65-F5344CB8AC3E}">
        <p14:creationId xmlns:p14="http://schemas.microsoft.com/office/powerpoint/2010/main" val="114587376"/>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C81015AC-05C6-4E54-A464-1C9D3B84D053}" type="slidenum">
              <a:rPr lang="en-US" altLang="zh-CN"/>
              <a:pPr>
                <a:defRPr/>
              </a:pPr>
              <a:t>‹#›</a:t>
            </a:fld>
            <a:endParaRPr lang="en-US" altLang="zh-CN"/>
          </a:p>
        </p:txBody>
      </p:sp>
    </p:spTree>
    <p:extLst>
      <p:ext uri="{BB962C8B-B14F-4D97-AF65-F5344CB8AC3E}">
        <p14:creationId xmlns:p14="http://schemas.microsoft.com/office/powerpoint/2010/main" val="619772789"/>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3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1833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pPr>
              <a:defRPr/>
            </a:pPr>
            <a:endParaRPr lang="en-US" altLang="zh-CN"/>
          </a:p>
        </p:txBody>
      </p:sp>
      <p:sp>
        <p:nvSpPr>
          <p:cNvPr id="18330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807030D2-A4B3-4FEB-9FA1-EE311C3DAFB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44"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 id="2147483943" r:id="rId12"/>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E4AF2A0-B184-49B8-9ABA-6104AA3B9D79}" type="slidenum">
              <a:rPr lang="en-US" altLang="zh-CN" smtClean="0"/>
              <a:pPr eaLnBrk="1" hangingPunct="1"/>
              <a:t>1</a:t>
            </a:fld>
            <a:endParaRPr lang="en-US" altLang="zh-CN" smtClean="0"/>
          </a:p>
        </p:txBody>
      </p:sp>
      <p:sp>
        <p:nvSpPr>
          <p:cNvPr id="3075" name="Rectangle 2"/>
          <p:cNvSpPr>
            <a:spLocks noGrp="1" noChangeArrowheads="1"/>
          </p:cNvSpPr>
          <p:nvPr>
            <p:ph type="ctrTitle"/>
          </p:nvPr>
        </p:nvSpPr>
        <p:spPr/>
        <p:txBody>
          <a:bodyPr/>
          <a:lstStyle/>
          <a:p>
            <a:pPr algn="ctr" eaLnBrk="1" hangingPunct="1"/>
            <a:r>
              <a:rPr lang="zh-CN" altLang="en-US" sz="6000" b="1" smtClean="0">
                <a:ea typeface="华文隶书" pitchFamily="2" charset="-122"/>
              </a:rPr>
              <a:t>软件测试实用教程</a:t>
            </a:r>
            <a:r>
              <a:rPr lang="en-US" altLang="zh-CN" sz="6000" b="1" smtClean="0">
                <a:ea typeface="华文隶书" pitchFamily="2" charset="-122"/>
              </a:rPr>
              <a:t/>
            </a:r>
            <a:br>
              <a:rPr lang="en-US" altLang="zh-CN" sz="6000" b="1" smtClean="0">
                <a:ea typeface="华文隶书" pitchFamily="2" charset="-122"/>
              </a:rPr>
            </a:br>
            <a:r>
              <a:rPr lang="en-US" altLang="zh-CN" sz="6000" b="1" smtClean="0">
                <a:ea typeface="华文隶书" pitchFamily="2" charset="-122"/>
              </a:rPr>
              <a:t>——</a:t>
            </a:r>
            <a:r>
              <a:rPr lang="zh-CN" altLang="en-US" sz="6000" b="1" smtClean="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itchFamily="2" charset="-122"/>
                <a:ea typeface="华文隶书" pitchFamily="2" charset="-122"/>
              </a:rPr>
              <a:t>PartII I</a:t>
            </a:r>
            <a:r>
              <a:rPr lang="zh-CN" altLang="en-US" sz="4400" b="1" smtClean="0">
                <a:latin typeface="华文隶书" pitchFamily="2" charset="-122"/>
                <a:ea typeface="华文隶书" pitchFamily="2" charset="-122"/>
              </a:rPr>
              <a:t>软件测试应用</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655" name="Rectangle 95"/>
          <p:cNvSpPr>
            <a:spLocks noGrp="1" noChangeArrowheads="1"/>
          </p:cNvSpPr>
          <p:nvPr>
            <p:ph idx="1"/>
          </p:nvPr>
        </p:nvSpPr>
        <p:spPr>
          <a:xfrm>
            <a:off x="683568" y="1613766"/>
            <a:ext cx="7666037" cy="5199610"/>
          </a:xfrm>
        </p:spPr>
        <p:txBody>
          <a:bodyPr/>
          <a:lstStyle/>
          <a:p>
            <a:r>
              <a:rPr lang="zh-CN" altLang="en-US" sz="3400" b="1" dirty="0"/>
              <a:t>快速原型法</a:t>
            </a:r>
          </a:p>
          <a:p>
            <a:pPr marL="633412" lvl="1" indent="0">
              <a:buFont typeface="Wingdings" pitchFamily="2" charset="2"/>
              <a:buNone/>
            </a:pPr>
            <a:r>
              <a:rPr lang="zh-CN" altLang="en-US" sz="2000" b="1" dirty="0">
                <a:ea typeface="宋体" pitchFamily="2" charset="-122"/>
                <a:cs typeface="+mn-cs"/>
              </a:rPr>
              <a:t>根据客户需求在较短的时间内解决用户最迫切解决的问题，完成可演示的产品。这个产品只实现最重要功能，在得到用户的更加明确的需求之后，原型将丢弃。</a:t>
            </a:r>
          </a:p>
        </p:txBody>
      </p:sp>
      <p:grpSp>
        <p:nvGrpSpPr>
          <p:cNvPr id="2" name="Group 96"/>
          <p:cNvGrpSpPr>
            <a:grpSpLocks/>
          </p:cNvGrpSpPr>
          <p:nvPr/>
        </p:nvGrpSpPr>
        <p:grpSpPr bwMode="auto">
          <a:xfrm>
            <a:off x="1528477" y="3290664"/>
            <a:ext cx="6172200" cy="2514600"/>
            <a:chOff x="1460" y="1824"/>
            <a:chExt cx="2956" cy="2246"/>
          </a:xfrm>
        </p:grpSpPr>
        <p:sp>
          <p:nvSpPr>
            <p:cNvPr id="66657" name="Text Box 97"/>
            <p:cNvSpPr txBox="1">
              <a:spLocks noChangeArrowheads="1"/>
            </p:cNvSpPr>
            <p:nvPr/>
          </p:nvSpPr>
          <p:spPr bwMode="auto">
            <a:xfrm>
              <a:off x="1460" y="1824"/>
              <a:ext cx="924" cy="320"/>
            </a:xfrm>
            <a:prstGeom prst="rect">
              <a:avLst/>
            </a:prstGeom>
            <a:noFill/>
            <a:ln w="12700">
              <a:solidFill>
                <a:schemeClr val="tx1">
                  <a:lumMod val="10000"/>
                </a:schemeClr>
              </a:solidFill>
              <a:miter lim="800000"/>
              <a:headEnd/>
              <a:tailEnd/>
            </a:ln>
          </p:spPr>
          <p:txBody>
            <a:bodyPr tIns="10800" bIns="10800"/>
            <a:lstStyle/>
            <a:p>
              <a:pPr eaLnBrk="0" hangingPunct="0">
                <a:defRPr/>
              </a:pPr>
              <a:r>
                <a:rPr lang="zh-CN" altLang="en-US" sz="1800" b="1" dirty="0">
                  <a:solidFill>
                    <a:schemeClr val="tx1">
                      <a:lumMod val="10000"/>
                    </a:schemeClr>
                  </a:solidFill>
                  <a:ea typeface="宋体" charset="-122"/>
                </a:rPr>
                <a:t>需求分析</a:t>
              </a:r>
            </a:p>
          </p:txBody>
        </p:sp>
        <p:sp>
          <p:nvSpPr>
            <p:cNvPr id="66658" name="Text Box 98"/>
            <p:cNvSpPr txBox="1">
              <a:spLocks noChangeArrowheads="1"/>
            </p:cNvSpPr>
            <p:nvPr/>
          </p:nvSpPr>
          <p:spPr bwMode="auto">
            <a:xfrm>
              <a:off x="2014" y="2305"/>
              <a:ext cx="924" cy="322"/>
            </a:xfrm>
            <a:prstGeom prst="rect">
              <a:avLst/>
            </a:prstGeom>
            <a:noFill/>
            <a:ln w="12700">
              <a:solidFill>
                <a:schemeClr val="tx1">
                  <a:lumMod val="10000"/>
                </a:schemeClr>
              </a:solidFill>
              <a:miter lim="800000"/>
              <a:headEnd/>
              <a:tailEnd/>
            </a:ln>
          </p:spPr>
          <p:txBody>
            <a:bodyPr tIns="10800" bIns="10800"/>
            <a:lstStyle/>
            <a:p>
              <a:pPr eaLnBrk="0" hangingPunct="0">
                <a:defRPr/>
              </a:pPr>
              <a:r>
                <a:rPr lang="zh-CN" altLang="en-US" sz="1800" b="1">
                  <a:solidFill>
                    <a:schemeClr val="tx1">
                      <a:lumMod val="10000"/>
                    </a:schemeClr>
                  </a:solidFill>
                  <a:ea typeface="宋体" charset="-122"/>
                </a:rPr>
                <a:t>原型开发</a:t>
              </a:r>
            </a:p>
          </p:txBody>
        </p:sp>
        <p:sp>
          <p:nvSpPr>
            <p:cNvPr id="66659" name="Text Box 99"/>
            <p:cNvSpPr txBox="1">
              <a:spLocks noChangeArrowheads="1"/>
            </p:cNvSpPr>
            <p:nvPr/>
          </p:nvSpPr>
          <p:spPr bwMode="auto">
            <a:xfrm>
              <a:off x="2569" y="2787"/>
              <a:ext cx="923" cy="320"/>
            </a:xfrm>
            <a:prstGeom prst="rect">
              <a:avLst/>
            </a:prstGeom>
            <a:noFill/>
            <a:ln w="12700">
              <a:solidFill>
                <a:schemeClr val="tx1">
                  <a:lumMod val="10000"/>
                </a:schemeClr>
              </a:solidFill>
              <a:miter lim="800000"/>
              <a:headEnd/>
              <a:tailEnd/>
            </a:ln>
          </p:spPr>
          <p:txBody>
            <a:bodyPr tIns="10800" bIns="10800"/>
            <a:lstStyle/>
            <a:p>
              <a:pPr eaLnBrk="0" hangingPunct="0">
                <a:defRPr/>
              </a:pPr>
              <a:r>
                <a:rPr lang="zh-CN" altLang="en-US" sz="1800" b="1" dirty="0">
                  <a:solidFill>
                    <a:schemeClr val="tx1">
                      <a:lumMod val="10000"/>
                    </a:schemeClr>
                  </a:solidFill>
                  <a:ea typeface="宋体" charset="-122"/>
                </a:rPr>
                <a:t>原型评价</a:t>
              </a:r>
            </a:p>
          </p:txBody>
        </p:sp>
        <p:sp>
          <p:nvSpPr>
            <p:cNvPr id="66660" name="Text Box 100"/>
            <p:cNvSpPr txBox="1">
              <a:spLocks noChangeArrowheads="1"/>
            </p:cNvSpPr>
            <p:nvPr/>
          </p:nvSpPr>
          <p:spPr bwMode="auto">
            <a:xfrm>
              <a:off x="3030" y="3267"/>
              <a:ext cx="924" cy="322"/>
            </a:xfrm>
            <a:prstGeom prst="rect">
              <a:avLst/>
            </a:prstGeom>
            <a:noFill/>
            <a:ln w="12700">
              <a:solidFill>
                <a:schemeClr val="tx1">
                  <a:lumMod val="10000"/>
                </a:schemeClr>
              </a:solidFill>
              <a:miter lim="800000"/>
              <a:headEnd/>
              <a:tailEnd/>
            </a:ln>
          </p:spPr>
          <p:txBody>
            <a:bodyPr tIns="10800" bIns="10800"/>
            <a:lstStyle/>
            <a:p>
              <a:pPr eaLnBrk="0" hangingPunct="0">
                <a:defRPr/>
              </a:pPr>
              <a:r>
                <a:rPr lang="zh-CN" altLang="en-US" sz="1800" b="1">
                  <a:solidFill>
                    <a:schemeClr val="tx1">
                      <a:lumMod val="10000"/>
                    </a:schemeClr>
                  </a:solidFill>
                  <a:ea typeface="宋体" charset="-122"/>
                </a:rPr>
                <a:t>最终设计</a:t>
              </a:r>
            </a:p>
          </p:txBody>
        </p:sp>
        <p:sp>
          <p:nvSpPr>
            <p:cNvPr id="66661" name="Text Box 101"/>
            <p:cNvSpPr txBox="1">
              <a:spLocks noChangeArrowheads="1"/>
            </p:cNvSpPr>
            <p:nvPr/>
          </p:nvSpPr>
          <p:spPr bwMode="auto">
            <a:xfrm>
              <a:off x="3492" y="3750"/>
              <a:ext cx="924" cy="320"/>
            </a:xfrm>
            <a:prstGeom prst="rect">
              <a:avLst/>
            </a:prstGeom>
            <a:noFill/>
            <a:ln w="12700">
              <a:solidFill>
                <a:schemeClr val="tx1">
                  <a:lumMod val="10000"/>
                </a:schemeClr>
              </a:solidFill>
              <a:miter lim="800000"/>
              <a:headEnd/>
              <a:tailEnd/>
            </a:ln>
          </p:spPr>
          <p:txBody>
            <a:bodyPr tIns="10800" bIns="10800"/>
            <a:lstStyle/>
            <a:p>
              <a:pPr eaLnBrk="0" hangingPunct="0">
                <a:defRPr/>
              </a:pPr>
              <a:r>
                <a:rPr lang="zh-CN" altLang="en-US" sz="1800" b="1">
                  <a:solidFill>
                    <a:schemeClr val="tx1">
                      <a:lumMod val="10000"/>
                    </a:schemeClr>
                  </a:solidFill>
                  <a:ea typeface="宋体" charset="-122"/>
                </a:rPr>
                <a:t>系统实现</a:t>
              </a:r>
            </a:p>
          </p:txBody>
        </p:sp>
        <p:sp>
          <p:nvSpPr>
            <p:cNvPr id="66662" name="AutoShape 102"/>
            <p:cNvSpPr>
              <a:spLocks noChangeArrowheads="1"/>
            </p:cNvSpPr>
            <p:nvPr/>
          </p:nvSpPr>
          <p:spPr bwMode="auto">
            <a:xfrm rot="1856971">
              <a:off x="2384" y="1984"/>
              <a:ext cx="462" cy="160"/>
            </a:xfrm>
            <a:prstGeom prst="curvedDownArrow">
              <a:avLst>
                <a:gd name="adj1" fmla="val 57391"/>
                <a:gd name="adj2" fmla="val 114783"/>
                <a:gd name="adj3" fmla="val 33333"/>
              </a:avLst>
            </a:prstGeom>
            <a:noFill/>
            <a:ln w="12700">
              <a:solidFill>
                <a:schemeClr val="tx1">
                  <a:lumMod val="10000"/>
                </a:schemeClr>
              </a:solidFill>
              <a:miter lim="800000"/>
              <a:headEnd/>
              <a:tailEnd/>
            </a:ln>
          </p:spPr>
          <p:txBody>
            <a:bodyPr/>
            <a:lstStyle/>
            <a:p>
              <a:pPr eaLnBrk="0" hangingPunct="0">
                <a:defRPr/>
              </a:pPr>
              <a:endParaRPr lang="zh-CN" altLang="en-US" b="1">
                <a:solidFill>
                  <a:schemeClr val="tx1">
                    <a:lumMod val="10000"/>
                  </a:schemeClr>
                </a:solidFill>
                <a:ea typeface="+mn-ea"/>
              </a:endParaRPr>
            </a:p>
          </p:txBody>
        </p:sp>
        <p:sp>
          <p:nvSpPr>
            <p:cNvPr id="66663" name="AutoShape 103"/>
            <p:cNvSpPr>
              <a:spLocks noChangeArrowheads="1"/>
            </p:cNvSpPr>
            <p:nvPr/>
          </p:nvSpPr>
          <p:spPr bwMode="auto">
            <a:xfrm rot="1856971">
              <a:off x="2938" y="2466"/>
              <a:ext cx="462" cy="160"/>
            </a:xfrm>
            <a:prstGeom prst="curvedDownArrow">
              <a:avLst>
                <a:gd name="adj1" fmla="val 57750"/>
                <a:gd name="adj2" fmla="val 115500"/>
                <a:gd name="adj3" fmla="val 33333"/>
              </a:avLst>
            </a:prstGeom>
            <a:noFill/>
            <a:ln w="12700">
              <a:solidFill>
                <a:schemeClr val="tx1">
                  <a:lumMod val="10000"/>
                </a:schemeClr>
              </a:solidFill>
              <a:miter lim="800000"/>
              <a:headEnd/>
              <a:tailEnd/>
            </a:ln>
          </p:spPr>
          <p:txBody>
            <a:bodyPr/>
            <a:lstStyle/>
            <a:p>
              <a:pPr eaLnBrk="0" hangingPunct="0">
                <a:defRPr/>
              </a:pPr>
              <a:endParaRPr lang="zh-CN" altLang="en-US" b="1">
                <a:solidFill>
                  <a:schemeClr val="tx1">
                    <a:lumMod val="10000"/>
                  </a:schemeClr>
                </a:solidFill>
                <a:ea typeface="+mn-ea"/>
              </a:endParaRPr>
            </a:p>
          </p:txBody>
        </p:sp>
        <p:sp>
          <p:nvSpPr>
            <p:cNvPr id="66664" name="AutoShape 104"/>
            <p:cNvSpPr>
              <a:spLocks noChangeArrowheads="1"/>
            </p:cNvSpPr>
            <p:nvPr/>
          </p:nvSpPr>
          <p:spPr bwMode="auto">
            <a:xfrm rot="1856971">
              <a:off x="3504" y="2929"/>
              <a:ext cx="462" cy="159"/>
            </a:xfrm>
            <a:prstGeom prst="curvedDownArrow">
              <a:avLst>
                <a:gd name="adj1" fmla="val 57750"/>
                <a:gd name="adj2" fmla="val 115500"/>
                <a:gd name="adj3" fmla="val 33333"/>
              </a:avLst>
            </a:prstGeom>
            <a:noFill/>
            <a:ln w="12700">
              <a:solidFill>
                <a:schemeClr val="tx1">
                  <a:lumMod val="10000"/>
                </a:schemeClr>
              </a:solidFill>
              <a:miter lim="800000"/>
              <a:headEnd/>
              <a:tailEnd/>
            </a:ln>
          </p:spPr>
          <p:txBody>
            <a:bodyPr/>
            <a:lstStyle/>
            <a:p>
              <a:pPr eaLnBrk="0" hangingPunct="0">
                <a:defRPr/>
              </a:pPr>
              <a:endParaRPr lang="zh-CN" altLang="en-US" b="1">
                <a:solidFill>
                  <a:schemeClr val="tx1">
                    <a:lumMod val="10000"/>
                  </a:schemeClr>
                </a:solidFill>
                <a:ea typeface="+mn-ea"/>
              </a:endParaRPr>
            </a:p>
          </p:txBody>
        </p:sp>
        <p:sp>
          <p:nvSpPr>
            <p:cNvPr id="66665" name="AutoShape 105"/>
            <p:cNvSpPr>
              <a:spLocks noChangeArrowheads="1"/>
            </p:cNvSpPr>
            <p:nvPr/>
          </p:nvSpPr>
          <p:spPr bwMode="auto">
            <a:xfrm rot="1856971">
              <a:off x="3954" y="3428"/>
              <a:ext cx="462" cy="162"/>
            </a:xfrm>
            <a:prstGeom prst="curvedDownArrow">
              <a:avLst>
                <a:gd name="adj1" fmla="val 57391"/>
                <a:gd name="adj2" fmla="val 114783"/>
                <a:gd name="adj3" fmla="val 33333"/>
              </a:avLst>
            </a:prstGeom>
            <a:noFill/>
            <a:ln w="12700">
              <a:solidFill>
                <a:schemeClr val="tx1">
                  <a:lumMod val="10000"/>
                </a:schemeClr>
              </a:solidFill>
              <a:miter lim="800000"/>
              <a:headEnd/>
              <a:tailEnd/>
            </a:ln>
          </p:spPr>
          <p:txBody>
            <a:bodyPr/>
            <a:lstStyle/>
            <a:p>
              <a:pPr eaLnBrk="0" hangingPunct="0">
                <a:defRPr/>
              </a:pPr>
              <a:endParaRPr lang="zh-CN" altLang="en-US" b="1">
                <a:solidFill>
                  <a:schemeClr val="tx1">
                    <a:lumMod val="10000"/>
                  </a:schemeClr>
                </a:solidFill>
                <a:ea typeface="+mn-ea"/>
              </a:endParaRPr>
            </a:p>
          </p:txBody>
        </p:sp>
        <p:sp>
          <p:nvSpPr>
            <p:cNvPr id="66666" name="Line 106"/>
            <p:cNvSpPr>
              <a:spLocks noChangeShapeType="1"/>
            </p:cNvSpPr>
            <p:nvPr/>
          </p:nvSpPr>
          <p:spPr bwMode="auto">
            <a:xfrm>
              <a:off x="2291" y="2627"/>
              <a:ext cx="0" cy="963"/>
            </a:xfrm>
            <a:prstGeom prst="line">
              <a:avLst/>
            </a:prstGeom>
            <a:noFill/>
            <a:ln w="12700">
              <a:solidFill>
                <a:schemeClr val="tx1">
                  <a:lumMod val="10000"/>
                </a:schemeClr>
              </a:solidFill>
              <a:prstDash val="dash"/>
              <a:round/>
              <a:headEnd/>
              <a:tailEnd/>
            </a:ln>
          </p:spPr>
          <p:txBody>
            <a:bodyPr/>
            <a:lstStyle/>
            <a:p>
              <a:pPr eaLnBrk="0" hangingPunct="0">
                <a:defRPr/>
              </a:pPr>
              <a:endParaRPr lang="zh-CN" altLang="en-US" b="1">
                <a:solidFill>
                  <a:schemeClr val="tx1">
                    <a:lumMod val="10000"/>
                  </a:schemeClr>
                </a:solidFill>
                <a:ea typeface="+mn-ea"/>
              </a:endParaRPr>
            </a:p>
          </p:txBody>
        </p:sp>
        <p:sp>
          <p:nvSpPr>
            <p:cNvPr id="66667" name="Line 107"/>
            <p:cNvSpPr>
              <a:spLocks noChangeShapeType="1"/>
            </p:cNvSpPr>
            <p:nvPr/>
          </p:nvSpPr>
          <p:spPr bwMode="auto">
            <a:xfrm flipH="1">
              <a:off x="1737" y="3589"/>
              <a:ext cx="554" cy="0"/>
            </a:xfrm>
            <a:prstGeom prst="line">
              <a:avLst/>
            </a:prstGeom>
            <a:noFill/>
            <a:ln w="12700">
              <a:solidFill>
                <a:schemeClr val="tx1">
                  <a:lumMod val="10000"/>
                </a:schemeClr>
              </a:solidFill>
              <a:prstDash val="dash"/>
              <a:round/>
              <a:headEnd/>
              <a:tailEnd/>
            </a:ln>
          </p:spPr>
          <p:txBody>
            <a:bodyPr/>
            <a:lstStyle/>
            <a:p>
              <a:pPr eaLnBrk="0" hangingPunct="0">
                <a:defRPr/>
              </a:pPr>
              <a:endParaRPr lang="zh-CN" altLang="en-US" b="1">
                <a:solidFill>
                  <a:schemeClr val="tx1">
                    <a:lumMod val="10000"/>
                  </a:schemeClr>
                </a:solidFill>
                <a:ea typeface="+mn-ea"/>
              </a:endParaRPr>
            </a:p>
          </p:txBody>
        </p:sp>
        <p:sp>
          <p:nvSpPr>
            <p:cNvPr id="66668" name="Line 108"/>
            <p:cNvSpPr>
              <a:spLocks noChangeShapeType="1"/>
            </p:cNvSpPr>
            <p:nvPr/>
          </p:nvSpPr>
          <p:spPr bwMode="auto">
            <a:xfrm flipV="1">
              <a:off x="1734" y="2144"/>
              <a:ext cx="0" cy="1445"/>
            </a:xfrm>
            <a:prstGeom prst="line">
              <a:avLst/>
            </a:prstGeom>
            <a:noFill/>
            <a:ln w="12700">
              <a:solidFill>
                <a:schemeClr val="tx1">
                  <a:lumMod val="10000"/>
                </a:schemeClr>
              </a:solidFill>
              <a:prstDash val="dash"/>
              <a:round/>
              <a:headEnd/>
              <a:tailEnd type="triangle" w="sm" len="med"/>
            </a:ln>
          </p:spPr>
          <p:txBody>
            <a:bodyPr/>
            <a:lstStyle/>
            <a:p>
              <a:pPr eaLnBrk="0" hangingPunct="0">
                <a:defRPr/>
              </a:pPr>
              <a:endParaRPr lang="zh-CN" altLang="en-US" b="1">
                <a:solidFill>
                  <a:schemeClr val="tx1">
                    <a:lumMod val="10000"/>
                  </a:schemeClr>
                </a:solidFill>
                <a:ea typeface="+mn-ea"/>
              </a:endParaRPr>
            </a:p>
          </p:txBody>
        </p:sp>
        <p:sp>
          <p:nvSpPr>
            <p:cNvPr id="66669" name="Text Box 109"/>
            <p:cNvSpPr txBox="1">
              <a:spLocks noChangeArrowheads="1"/>
            </p:cNvSpPr>
            <p:nvPr/>
          </p:nvSpPr>
          <p:spPr bwMode="auto">
            <a:xfrm>
              <a:off x="1550" y="3750"/>
              <a:ext cx="923" cy="320"/>
            </a:xfrm>
            <a:prstGeom prst="rect">
              <a:avLst/>
            </a:prstGeom>
            <a:noFill/>
            <a:ln w="12700">
              <a:solidFill>
                <a:schemeClr val="tx1">
                  <a:lumMod val="10000"/>
                </a:schemeClr>
              </a:solidFill>
              <a:miter lim="800000"/>
              <a:headEnd/>
              <a:tailEnd/>
            </a:ln>
          </p:spPr>
          <p:txBody>
            <a:bodyPr tIns="10800" bIns="10800"/>
            <a:lstStyle/>
            <a:p>
              <a:pPr algn="just" eaLnBrk="0" hangingPunct="0">
                <a:defRPr/>
              </a:pPr>
              <a:r>
                <a:rPr lang="zh-CN" altLang="en-US" sz="1800" b="1">
                  <a:solidFill>
                    <a:schemeClr val="tx1">
                      <a:lumMod val="10000"/>
                    </a:schemeClr>
                  </a:solidFill>
                  <a:ea typeface="宋体" charset="-122"/>
                </a:rPr>
                <a:t>用户反馈</a:t>
              </a:r>
            </a:p>
          </p:txBody>
        </p:sp>
      </p:grpSp>
      <p:sp>
        <p:nvSpPr>
          <p:cNvPr id="19" name="Text Box 1"/>
          <p:cNvSpPr txBox="1">
            <a:spLocks noChangeArrowheads="1"/>
          </p:cNvSpPr>
          <p:nvPr/>
        </p:nvSpPr>
        <p:spPr bwMode="auto">
          <a:xfrm>
            <a:off x="684827" y="879057"/>
            <a:ext cx="5320985" cy="679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marL="166688" indent="-163513">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1pPr>
            <a:lvl2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2pPr>
            <a:lvl3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3pPr>
            <a:lvl4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4pPr>
            <a:lvl5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5pPr>
            <a:lvl6pPr marL="25146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6pPr>
            <a:lvl7pPr marL="29718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7pPr>
            <a:lvl8pPr marL="34290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8pPr>
            <a:lvl9pPr marL="38862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9pPr>
          </a:lstStyle>
          <a:p>
            <a:pPr>
              <a:spcAft>
                <a:spcPts val="600"/>
              </a:spcAft>
            </a:pPr>
            <a:r>
              <a:rPr lang="zh-CN" altLang="en-US" sz="3800" b="1" dirty="0">
                <a:solidFill>
                  <a:schemeClr val="tx2"/>
                </a:solidFill>
                <a:latin typeface="黑体" pitchFamily="49" charset="-122"/>
                <a:ea typeface="黑体" pitchFamily="49" charset="-122"/>
                <a:cs typeface="+mj-cs"/>
              </a:rPr>
              <a:t>开发模型</a:t>
            </a:r>
            <a:r>
              <a:rPr lang="en-US" altLang="zh-CN" sz="3800" b="1" dirty="0">
                <a:solidFill>
                  <a:schemeClr val="tx2"/>
                </a:solidFill>
                <a:latin typeface="黑体" pitchFamily="49" charset="-122"/>
                <a:ea typeface="黑体" pitchFamily="49" charset="-122"/>
                <a:cs typeface="+mj-cs"/>
              </a:rPr>
              <a:t>---</a:t>
            </a:r>
            <a:r>
              <a:rPr lang="zh-CN" altLang="en-US" sz="3800" b="1" dirty="0">
                <a:solidFill>
                  <a:schemeClr val="tx2"/>
                </a:solidFill>
                <a:latin typeface="黑体" pitchFamily="49" charset="-122"/>
                <a:ea typeface="黑体" pitchFamily="49" charset="-122"/>
                <a:cs typeface="+mj-cs"/>
              </a:rPr>
              <a:t>快速原型法</a:t>
            </a:r>
            <a:endParaRPr lang="zh-CN" sz="3800" b="1" dirty="0">
              <a:solidFill>
                <a:schemeClr val="tx2"/>
              </a:solidFill>
              <a:latin typeface="黑体" pitchFamily="49" charset="-122"/>
              <a:ea typeface="黑体" pitchFamily="49" charset="-122"/>
              <a:cs typeface="+mj-cs"/>
            </a:endParaRPr>
          </a:p>
        </p:txBody>
      </p:sp>
    </p:spTree>
    <p:extLst>
      <p:ext uri="{BB962C8B-B14F-4D97-AF65-F5344CB8AC3E}">
        <p14:creationId xmlns:p14="http://schemas.microsoft.com/office/powerpoint/2010/main" val="27007979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655">
                                            <p:txEl>
                                              <p:pRg st="0" end="0"/>
                                            </p:txEl>
                                          </p:spTgt>
                                        </p:tgtEl>
                                        <p:attrNameLst>
                                          <p:attrName>style.visibility</p:attrName>
                                        </p:attrNameLst>
                                      </p:cBhvr>
                                      <p:to>
                                        <p:strVal val="visible"/>
                                      </p:to>
                                    </p:set>
                                    <p:animEffect transition="in" filter="wipe(left)">
                                      <p:cBhvr>
                                        <p:cTn id="7" dur="500"/>
                                        <p:tgtEl>
                                          <p:spTgt spid="6665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6655">
                                            <p:txEl>
                                              <p:pRg st="1" end="1"/>
                                            </p:txEl>
                                          </p:spTgt>
                                        </p:tgtEl>
                                        <p:attrNameLst>
                                          <p:attrName>style.visibility</p:attrName>
                                        </p:attrNameLst>
                                      </p:cBhvr>
                                      <p:to>
                                        <p:strVal val="visible"/>
                                      </p:to>
                                    </p:set>
                                    <p:animEffect transition="in" filter="wipe(left)">
                                      <p:cBhvr>
                                        <p:cTn id="10" dur="500"/>
                                        <p:tgtEl>
                                          <p:spTgt spid="6665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55"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txBox="1">
            <a:spLocks/>
          </p:cNvSpPr>
          <p:nvPr/>
        </p:nvSpPr>
        <p:spPr bwMode="auto">
          <a:xfrm>
            <a:off x="683568" y="908720"/>
            <a:ext cx="6226175" cy="565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1" fontAlgn="base" hangingPunct="1">
              <a:spcBef>
                <a:spcPct val="0"/>
              </a:spcBef>
              <a:spcAft>
                <a:spcPct val="0"/>
              </a:spcAft>
              <a:defRPr lang="zh-CN" altLang="en-US" sz="2800" kern="1200" dirty="0">
                <a:solidFill>
                  <a:srgbClr val="006F53"/>
                </a:solidFill>
                <a:latin typeface="微软雅黑" pitchFamily="34" charset="-122"/>
                <a:ea typeface="微软雅黑" pitchFamily="34" charset="-122"/>
                <a:cs typeface="+mn-cs"/>
              </a:defRPr>
            </a:lvl1pPr>
            <a:lvl2pPr algn="l" rtl="0" eaLnBrk="1" fontAlgn="base" hangingPunct="1">
              <a:spcBef>
                <a:spcPct val="0"/>
              </a:spcBef>
              <a:spcAft>
                <a:spcPct val="0"/>
              </a:spcAft>
              <a:defRPr sz="2000">
                <a:solidFill>
                  <a:schemeClr val="tx2"/>
                </a:solidFill>
                <a:latin typeface="微软雅黑" pitchFamily="34" charset="-122"/>
                <a:ea typeface="微软雅黑" pitchFamily="34" charset="-122"/>
              </a:defRPr>
            </a:lvl2pPr>
            <a:lvl3pPr algn="l" rtl="0" eaLnBrk="1" fontAlgn="base" hangingPunct="1">
              <a:spcBef>
                <a:spcPct val="0"/>
              </a:spcBef>
              <a:spcAft>
                <a:spcPct val="0"/>
              </a:spcAft>
              <a:defRPr sz="2000">
                <a:solidFill>
                  <a:schemeClr val="tx2"/>
                </a:solidFill>
                <a:latin typeface="微软雅黑" pitchFamily="34" charset="-122"/>
                <a:ea typeface="微软雅黑" pitchFamily="34" charset="-122"/>
              </a:defRPr>
            </a:lvl3pPr>
            <a:lvl4pPr algn="l" rtl="0" eaLnBrk="1" fontAlgn="base" hangingPunct="1">
              <a:spcBef>
                <a:spcPct val="0"/>
              </a:spcBef>
              <a:spcAft>
                <a:spcPct val="0"/>
              </a:spcAft>
              <a:defRPr sz="2000">
                <a:solidFill>
                  <a:schemeClr val="tx2"/>
                </a:solidFill>
                <a:latin typeface="微软雅黑" pitchFamily="34" charset="-122"/>
                <a:ea typeface="微软雅黑" pitchFamily="34" charset="-122"/>
              </a:defRPr>
            </a:lvl4pPr>
            <a:lvl5pPr algn="l" rtl="0" eaLnBrk="1" fontAlgn="base" hangingPunct="1">
              <a:spcBef>
                <a:spcPct val="0"/>
              </a:spcBef>
              <a:spcAft>
                <a:spcPct val="0"/>
              </a:spcAft>
              <a:defRPr sz="2000">
                <a:solidFill>
                  <a:schemeClr val="tx2"/>
                </a:solidFill>
                <a:latin typeface="微软雅黑" pitchFamily="34" charset="-122"/>
                <a:ea typeface="微软雅黑" pitchFamily="34" charset="-122"/>
              </a:defRPr>
            </a:lvl5pPr>
            <a:lvl6pPr marL="457200" algn="l" rtl="0" eaLnBrk="1" fontAlgn="base" hangingPunct="1">
              <a:spcBef>
                <a:spcPct val="0"/>
              </a:spcBef>
              <a:spcAft>
                <a:spcPct val="0"/>
              </a:spcAft>
              <a:defRPr sz="2000">
                <a:solidFill>
                  <a:schemeClr val="tx2"/>
                </a:solidFill>
                <a:latin typeface="Arial" pitchFamily="34" charset="0"/>
              </a:defRPr>
            </a:lvl6pPr>
            <a:lvl7pPr marL="914400" algn="l" rtl="0" eaLnBrk="1" fontAlgn="base" hangingPunct="1">
              <a:spcBef>
                <a:spcPct val="0"/>
              </a:spcBef>
              <a:spcAft>
                <a:spcPct val="0"/>
              </a:spcAft>
              <a:defRPr sz="2000">
                <a:solidFill>
                  <a:schemeClr val="tx2"/>
                </a:solidFill>
                <a:latin typeface="Arial" pitchFamily="34" charset="0"/>
              </a:defRPr>
            </a:lvl7pPr>
            <a:lvl8pPr marL="1371600" algn="l" rtl="0" eaLnBrk="1" fontAlgn="base" hangingPunct="1">
              <a:spcBef>
                <a:spcPct val="0"/>
              </a:spcBef>
              <a:spcAft>
                <a:spcPct val="0"/>
              </a:spcAft>
              <a:defRPr sz="2000">
                <a:solidFill>
                  <a:schemeClr val="tx2"/>
                </a:solidFill>
                <a:latin typeface="Arial" pitchFamily="34" charset="0"/>
              </a:defRPr>
            </a:lvl8pPr>
            <a:lvl9pPr marL="1828800" algn="l" rtl="0" eaLnBrk="1" fontAlgn="base" hangingPunct="1">
              <a:spcBef>
                <a:spcPct val="0"/>
              </a:spcBef>
              <a:spcAft>
                <a:spcPct val="0"/>
              </a:spcAft>
              <a:defRPr sz="2000">
                <a:solidFill>
                  <a:schemeClr val="tx2"/>
                </a:solidFill>
                <a:latin typeface="Arial" pitchFamily="34" charset="0"/>
              </a:defRPr>
            </a:lvl9pPr>
          </a:lstStyle>
          <a:p>
            <a:pPr marL="166688" indent="-163513">
              <a:spcAft>
                <a:spcPts val="600"/>
              </a:spcAft>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a:pPr>
            <a:r>
              <a:rPr lang="zh-CN" altLang="en-US" sz="3800" b="1" dirty="0">
                <a:solidFill>
                  <a:schemeClr val="tx2"/>
                </a:solidFill>
                <a:latin typeface="黑体" pitchFamily="49" charset="-122"/>
                <a:ea typeface="黑体" pitchFamily="49" charset="-122"/>
              </a:rPr>
              <a:t>开发模型</a:t>
            </a:r>
            <a:r>
              <a:rPr lang="en-US" altLang="zh-CN" sz="3800" b="1" dirty="0">
                <a:solidFill>
                  <a:schemeClr val="tx2"/>
                </a:solidFill>
                <a:latin typeface="黑体" pitchFamily="49" charset="-122"/>
                <a:ea typeface="黑体" pitchFamily="49" charset="-122"/>
              </a:rPr>
              <a:t>---</a:t>
            </a:r>
            <a:r>
              <a:rPr lang="zh-CN" altLang="en-US" sz="3800" b="1" dirty="0" smtClean="0">
                <a:solidFill>
                  <a:schemeClr val="tx2"/>
                </a:solidFill>
                <a:latin typeface="黑体" pitchFamily="49" charset="-122"/>
                <a:ea typeface="黑体" pitchFamily="49" charset="-122"/>
                <a:cs typeface="+mj-cs"/>
              </a:rPr>
              <a:t>瀑布模型</a:t>
            </a:r>
            <a:r>
              <a:rPr lang="zh-CN" altLang="en-US" sz="3800" b="1" dirty="0">
                <a:solidFill>
                  <a:schemeClr val="tx2"/>
                </a:solidFill>
                <a:latin typeface="黑体" pitchFamily="49" charset="-122"/>
                <a:ea typeface="黑体" pitchFamily="49" charset="-122"/>
                <a:cs typeface="+mj-cs"/>
              </a:rPr>
              <a:t>分析</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5208" y="2280150"/>
            <a:ext cx="3656981" cy="310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3427531" y="1698109"/>
            <a:ext cx="1111202"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36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itchFamily="34" charset="-122"/>
                <a:ea typeface="微软雅黑" pitchFamily="34" charset="-122"/>
              </a:rPr>
              <a:t>由来</a:t>
            </a:r>
            <a:endParaRPr lang="zh-CN" altLang="en-US" sz="3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itchFamily="34" charset="-122"/>
              <a:ea typeface="微软雅黑" pitchFamily="34" charset="-122"/>
            </a:endParaRPr>
          </a:p>
        </p:txBody>
      </p:sp>
      <p:sp>
        <p:nvSpPr>
          <p:cNvPr id="10" name="矩形 9"/>
          <p:cNvSpPr/>
          <p:nvPr/>
        </p:nvSpPr>
        <p:spPr>
          <a:xfrm>
            <a:off x="1426428" y="2803614"/>
            <a:ext cx="1111202"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3600" b="1" dirty="0" smtClean="0">
                <a:ln w="11430"/>
                <a:solidFill>
                  <a:srgbClr val="FFC000"/>
                </a:solidFill>
                <a:effectLst>
                  <a:outerShdw blurRad="50800" dist="39000" dir="5460000" algn="tl">
                    <a:srgbClr val="000000">
                      <a:alpha val="38000"/>
                    </a:srgbClr>
                  </a:outerShdw>
                </a:effectLst>
                <a:latin typeface="微软雅黑" pitchFamily="34" charset="-122"/>
                <a:ea typeface="微软雅黑" pitchFamily="34" charset="-122"/>
              </a:rPr>
              <a:t>模样</a:t>
            </a:r>
            <a:endParaRPr lang="zh-CN" altLang="en-US" sz="3600" b="1" cap="none" spc="0" dirty="0">
              <a:ln w="11430"/>
              <a:solidFill>
                <a:srgbClr val="FFC000"/>
              </a:solidFill>
              <a:effectLst>
                <a:outerShdw blurRad="50800" dist="39000" dir="5460000" algn="tl">
                  <a:srgbClr val="000000">
                    <a:alpha val="38000"/>
                  </a:srgbClr>
                </a:outerShdw>
              </a:effectLst>
              <a:latin typeface="微软雅黑" pitchFamily="34" charset="-122"/>
              <a:ea typeface="微软雅黑" pitchFamily="34" charset="-122"/>
            </a:endParaRPr>
          </a:p>
        </p:txBody>
      </p:sp>
      <p:sp>
        <p:nvSpPr>
          <p:cNvPr id="11" name="矩形 10"/>
          <p:cNvSpPr/>
          <p:nvPr/>
        </p:nvSpPr>
        <p:spPr>
          <a:xfrm>
            <a:off x="1320249" y="5260573"/>
            <a:ext cx="2639782" cy="646331"/>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3600" b="1" dirty="0" smtClean="0">
                <a:ln w="11430"/>
                <a:solidFill>
                  <a:srgbClr val="FF9999"/>
                </a:solidFill>
                <a:effectLst>
                  <a:outerShdw blurRad="50800" dist="39000" dir="5460000" algn="tl">
                    <a:srgbClr val="000000">
                      <a:alpha val="38000"/>
                    </a:srgbClr>
                  </a:outerShdw>
                </a:effectLst>
                <a:latin typeface="微软雅黑" pitchFamily="34" charset="-122"/>
                <a:ea typeface="微软雅黑" pitchFamily="34" charset="-122"/>
              </a:rPr>
              <a:t>定义</a:t>
            </a:r>
            <a:r>
              <a:rPr lang="en-US" altLang="zh-CN" sz="3600" b="1" dirty="0" smtClean="0">
                <a:ln w="11430"/>
                <a:solidFill>
                  <a:srgbClr val="FF9999"/>
                </a:solidFill>
                <a:effectLst>
                  <a:outerShdw blurRad="50800" dist="39000" dir="5460000" algn="tl">
                    <a:srgbClr val="000000">
                      <a:alpha val="38000"/>
                    </a:srgbClr>
                  </a:outerShdw>
                </a:effectLst>
                <a:latin typeface="微软雅黑" pitchFamily="34" charset="-122"/>
                <a:ea typeface="微软雅黑" pitchFamily="34" charset="-122"/>
              </a:rPr>
              <a:t>&amp;</a:t>
            </a:r>
            <a:r>
              <a:rPr lang="zh-CN" altLang="en-US" sz="3600" b="1" dirty="0" smtClean="0">
                <a:ln w="11430"/>
                <a:solidFill>
                  <a:srgbClr val="FF9999"/>
                </a:solidFill>
                <a:effectLst>
                  <a:outerShdw blurRad="50800" dist="39000" dir="5460000" algn="tl">
                    <a:srgbClr val="000000">
                      <a:alpha val="38000"/>
                    </a:srgbClr>
                  </a:outerShdw>
                </a:effectLst>
                <a:latin typeface="微软雅黑" pitchFamily="34" charset="-122"/>
                <a:ea typeface="微软雅黑" pitchFamily="34" charset="-122"/>
              </a:rPr>
              <a:t>特点</a:t>
            </a:r>
            <a:endParaRPr lang="zh-CN" altLang="en-US" sz="3600" b="1" cap="none" spc="0" dirty="0">
              <a:ln w="11430"/>
              <a:solidFill>
                <a:srgbClr val="FF9999"/>
              </a:solidFill>
              <a:effectLst>
                <a:outerShdw blurRad="50800" dist="39000" dir="5460000" algn="tl">
                  <a:srgbClr val="000000">
                    <a:alpha val="38000"/>
                  </a:srgbClr>
                </a:outerShdw>
              </a:effectLst>
              <a:latin typeface="微软雅黑" pitchFamily="34" charset="-122"/>
              <a:ea typeface="微软雅黑" pitchFamily="34" charset="-122"/>
            </a:endParaRPr>
          </a:p>
        </p:txBody>
      </p:sp>
      <p:sp>
        <p:nvSpPr>
          <p:cNvPr id="12" name="矩形 11"/>
          <p:cNvSpPr/>
          <p:nvPr/>
        </p:nvSpPr>
        <p:spPr>
          <a:xfrm>
            <a:off x="5329188" y="5446965"/>
            <a:ext cx="1574470"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3600" b="1" cap="none" spc="0" dirty="0" smtClean="0">
                <a:ln w="11430"/>
                <a:solidFill>
                  <a:srgbClr val="92D050"/>
                </a:solidFill>
                <a:effectLst>
                  <a:outerShdw blurRad="50800" dist="39000" dir="5460000" algn="tl">
                    <a:srgbClr val="000000">
                      <a:alpha val="38000"/>
                    </a:srgbClr>
                  </a:outerShdw>
                </a:effectLst>
                <a:latin typeface="微软雅黑" pitchFamily="34" charset="-122"/>
                <a:ea typeface="微软雅黑" pitchFamily="34" charset="-122"/>
              </a:rPr>
              <a:t>优缺点</a:t>
            </a:r>
            <a:endParaRPr lang="zh-CN" altLang="en-US" sz="3600" b="1" cap="none" spc="0" dirty="0">
              <a:ln w="11430"/>
              <a:solidFill>
                <a:srgbClr val="92D050"/>
              </a:solidFill>
              <a:effectLst>
                <a:outerShdw blurRad="50800" dist="39000" dir="5460000" algn="tl">
                  <a:srgbClr val="000000">
                    <a:alpha val="38000"/>
                  </a:srgbClr>
                </a:outerShdw>
              </a:effectLst>
              <a:latin typeface="微软雅黑" pitchFamily="34" charset="-122"/>
              <a:ea typeface="微软雅黑" pitchFamily="34" charset="-122"/>
            </a:endParaRPr>
          </a:p>
        </p:txBody>
      </p:sp>
      <p:sp>
        <p:nvSpPr>
          <p:cNvPr id="13" name="矩形 12"/>
          <p:cNvSpPr/>
          <p:nvPr/>
        </p:nvSpPr>
        <p:spPr>
          <a:xfrm>
            <a:off x="7030439" y="2843009"/>
            <a:ext cx="1111202"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3600" b="1" cap="none" spc="0" dirty="0" smtClean="0">
                <a:ln w="11430"/>
                <a:solidFill>
                  <a:srgbClr val="00B0F0"/>
                </a:solidFill>
                <a:effectLst>
                  <a:outerShdw blurRad="50800" dist="39000" dir="5460000" algn="tl">
                    <a:srgbClr val="000000">
                      <a:alpha val="38000"/>
                    </a:srgbClr>
                  </a:outerShdw>
                </a:effectLst>
                <a:latin typeface="微软雅黑" pitchFamily="34" charset="-122"/>
                <a:ea typeface="微软雅黑" pitchFamily="34" charset="-122"/>
              </a:rPr>
              <a:t>应用</a:t>
            </a:r>
            <a:endParaRPr lang="zh-CN" altLang="en-US" sz="3600" b="1" cap="none" spc="0" dirty="0">
              <a:ln w="11430"/>
              <a:solidFill>
                <a:srgbClr val="00B0F0"/>
              </a:solidFill>
              <a:effectLst>
                <a:outerShdw blurRad="50800" dist="39000" dir="5460000" algn="tl">
                  <a:srgbClr val="000000">
                    <a:alpha val="38000"/>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85951507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randombar(horizontal)">
                                      <p:cBhvr>
                                        <p:cTn id="11" dur="500"/>
                                        <p:tgtEl>
                                          <p:spTgt spid="10"/>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randombar(horizontal)">
                                      <p:cBhvr>
                                        <p:cTn id="15" dur="500"/>
                                        <p:tgtEl>
                                          <p:spTgt spid="11"/>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randombar(horizontal)">
                                      <p:cBhvr>
                                        <p:cTn id="19" dur="500"/>
                                        <p:tgtEl>
                                          <p:spTgt spid="12"/>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randombar(horizontal)">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箭头连接符 9"/>
          <p:cNvCxnSpPr/>
          <p:nvPr/>
        </p:nvCxnSpPr>
        <p:spPr bwMode="auto">
          <a:xfrm>
            <a:off x="3563888" y="1268760"/>
            <a:ext cx="3888208" cy="4968552"/>
          </a:xfrm>
          <a:prstGeom prst="straightConnector1">
            <a:avLst/>
          </a:prstGeom>
          <a:ln>
            <a:headEnd type="none" w="med" len="med"/>
            <a:tailEnd type="arrow"/>
          </a:ln>
        </p:spPr>
        <p:style>
          <a:lnRef idx="3">
            <a:schemeClr val="accent2"/>
          </a:lnRef>
          <a:fillRef idx="0">
            <a:schemeClr val="accent2"/>
          </a:fillRef>
          <a:effectRef idx="2">
            <a:schemeClr val="accent2"/>
          </a:effectRef>
          <a:fontRef idx="minor">
            <a:schemeClr val="tx1"/>
          </a:fontRef>
        </p:style>
      </p:cxnSp>
      <p:sp>
        <p:nvSpPr>
          <p:cNvPr id="4" name="标题 3"/>
          <p:cNvSpPr>
            <a:spLocks noGrp="1"/>
          </p:cNvSpPr>
          <p:nvPr>
            <p:ph type="title"/>
          </p:nvPr>
        </p:nvSpPr>
        <p:spPr/>
        <p:txBody>
          <a:bodyPr/>
          <a:lstStyle/>
          <a:p>
            <a:pPr marL="166688" indent="-163513" eaLnBrk="1" hangingPunct="1">
              <a:spcAft>
                <a:spcPts val="600"/>
              </a:spcAft>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a:pPr>
            <a:r>
              <a:rPr lang="zh-CN" altLang="en-US" b="1" kern="1200" dirty="0">
                <a:latin typeface="黑体" pitchFamily="49" charset="-122"/>
                <a:ea typeface="黑体" pitchFamily="49" charset="-122"/>
                <a:cs typeface="+mn-cs"/>
              </a:rPr>
              <a:t>瀑布模型分析</a:t>
            </a:r>
            <a:r>
              <a:rPr lang="en-US" altLang="zh-CN" b="1" kern="1200" dirty="0">
                <a:latin typeface="黑体" pitchFamily="49" charset="-122"/>
                <a:ea typeface="黑体" pitchFamily="49" charset="-122"/>
                <a:cs typeface="+mn-cs"/>
              </a:rPr>
              <a:t>——</a:t>
            </a:r>
            <a:r>
              <a:rPr lang="zh-CN" altLang="en-US" b="1" kern="1200" dirty="0" smtClean="0">
                <a:latin typeface="黑体" pitchFamily="49" charset="-122"/>
                <a:ea typeface="黑体" pitchFamily="49" charset="-122"/>
                <a:cs typeface="+mn-cs"/>
              </a:rPr>
              <a:t>由来</a:t>
            </a:r>
            <a:endParaRPr lang="zh-CN" altLang="en-US" b="1" kern="1200" dirty="0">
              <a:latin typeface="黑体" pitchFamily="49" charset="-122"/>
              <a:ea typeface="黑体" pitchFamily="49" charset="-122"/>
              <a:cs typeface="+mn-cs"/>
            </a:endParaRPr>
          </a:p>
        </p:txBody>
      </p:sp>
      <p:sp>
        <p:nvSpPr>
          <p:cNvPr id="12291" name="内容占位符 4"/>
          <p:cNvSpPr>
            <a:spLocks noGrp="1"/>
          </p:cNvSpPr>
          <p:nvPr>
            <p:ph idx="1"/>
          </p:nvPr>
        </p:nvSpPr>
        <p:spPr>
          <a:xfrm>
            <a:off x="683568" y="1196752"/>
            <a:ext cx="7666037" cy="4641850"/>
          </a:xfrm>
        </p:spPr>
        <p:txBody>
          <a:bodyPr/>
          <a:lstStyle/>
          <a:p>
            <a:endParaRPr lang="en-US" altLang="zh-CN" dirty="0" smtClean="0"/>
          </a:p>
          <a:p>
            <a:endParaRPr lang="en-US" altLang="zh-CN" dirty="0"/>
          </a:p>
          <a:p>
            <a:endParaRPr lang="en-US" altLang="zh-CN" dirty="0" smtClean="0"/>
          </a:p>
          <a:p>
            <a:endParaRPr lang="en-US" altLang="zh-CN" dirty="0"/>
          </a:p>
          <a:p>
            <a:pPr marL="0" indent="0">
              <a:buNone/>
            </a:pPr>
            <a:endParaRPr lang="en-US" altLang="zh-CN" dirty="0"/>
          </a:p>
          <a:p>
            <a:endParaRPr lang="en-US" altLang="zh-CN" dirty="0"/>
          </a:p>
        </p:txBody>
      </p:sp>
      <p:sp>
        <p:nvSpPr>
          <p:cNvPr id="2" name="矩形 1"/>
          <p:cNvSpPr/>
          <p:nvPr/>
        </p:nvSpPr>
        <p:spPr>
          <a:xfrm>
            <a:off x="6876256" y="1524014"/>
            <a:ext cx="1107996"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600" b="1" cap="none" spc="0" dirty="0" smtClean="0">
                <a:ln w="11430"/>
                <a:solidFill>
                  <a:srgbClr val="FF9966"/>
                </a:solidFill>
                <a:effectLst>
                  <a:outerShdw blurRad="50800" dist="39000" dir="5460000" algn="tl">
                    <a:srgbClr val="000000">
                      <a:alpha val="38000"/>
                    </a:srgbClr>
                  </a:outerShdw>
                </a:effectLst>
              </a:rPr>
              <a:t>1970</a:t>
            </a:r>
            <a:endParaRPr lang="zh-CN" altLang="en-US" sz="3600" b="1" cap="none" spc="0" dirty="0">
              <a:ln w="11430"/>
              <a:solidFill>
                <a:srgbClr val="FF9966"/>
              </a:solidFill>
              <a:effectLst>
                <a:outerShdw blurRad="50800" dist="39000" dir="5460000" algn="tl">
                  <a:srgbClr val="000000">
                    <a:alpha val="38000"/>
                  </a:srgbClr>
                </a:outerShdw>
              </a:effectLst>
            </a:endParaRPr>
          </a:p>
        </p:txBody>
      </p:sp>
      <p:sp>
        <p:nvSpPr>
          <p:cNvPr id="3" name="矩形 2"/>
          <p:cNvSpPr/>
          <p:nvPr/>
        </p:nvSpPr>
        <p:spPr>
          <a:xfrm>
            <a:off x="253746" y="4824526"/>
            <a:ext cx="3223895" cy="954107"/>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zh-CN" sz="2800" b="1" cap="none" spc="0" dirty="0" smtClean="0">
                <a:ln w="11430"/>
                <a:solidFill>
                  <a:srgbClr val="00B0F0"/>
                </a:solidFill>
                <a:effectLst>
                  <a:outerShdw blurRad="50800" dist="39000" dir="5460000" algn="tl">
                    <a:srgbClr val="000000">
                      <a:alpha val="38000"/>
                    </a:srgbClr>
                  </a:outerShdw>
                </a:effectLst>
              </a:rPr>
              <a:t>温斯顿</a:t>
            </a:r>
            <a:r>
              <a:rPr lang="en-US" altLang="zh-CN" sz="2800" b="1" cap="none" spc="0" dirty="0" smtClean="0">
                <a:ln w="11430"/>
                <a:solidFill>
                  <a:srgbClr val="00B0F0"/>
                </a:solidFill>
                <a:effectLst>
                  <a:outerShdw blurRad="50800" dist="39000" dir="5460000" algn="tl">
                    <a:srgbClr val="000000">
                      <a:alpha val="38000"/>
                    </a:srgbClr>
                  </a:outerShdw>
                </a:effectLst>
              </a:rPr>
              <a:t>•</a:t>
            </a:r>
            <a:r>
              <a:rPr lang="zh-CN" altLang="zh-CN" sz="2800" b="1" cap="none" spc="0" dirty="0" smtClean="0">
                <a:ln w="11430"/>
                <a:solidFill>
                  <a:srgbClr val="00B0F0"/>
                </a:solidFill>
                <a:effectLst>
                  <a:outerShdw blurRad="50800" dist="39000" dir="5460000" algn="tl">
                    <a:srgbClr val="000000">
                      <a:alpha val="38000"/>
                    </a:srgbClr>
                  </a:outerShdw>
                </a:effectLst>
              </a:rPr>
              <a:t>罗伊斯</a:t>
            </a:r>
            <a:endParaRPr lang="en-US" altLang="zh-CN" sz="2800" b="1" cap="none" spc="0" dirty="0" smtClean="0">
              <a:ln w="11430"/>
              <a:solidFill>
                <a:srgbClr val="00B0F0"/>
              </a:solidFill>
              <a:effectLst>
                <a:outerShdw blurRad="50800" dist="39000" dir="5460000" algn="tl">
                  <a:srgbClr val="000000">
                    <a:alpha val="38000"/>
                  </a:srgbClr>
                </a:outerShdw>
              </a:effectLst>
            </a:endParaRPr>
          </a:p>
          <a:p>
            <a:pPr algn="ctr"/>
            <a:r>
              <a:rPr lang="zh-CN" altLang="zh-CN" sz="2800" b="1" cap="none" spc="0" dirty="0" smtClean="0">
                <a:ln w="11430"/>
                <a:solidFill>
                  <a:srgbClr val="00B0F0"/>
                </a:solidFill>
                <a:effectLst>
                  <a:outerShdw blurRad="50800" dist="39000" dir="5460000" algn="tl">
                    <a:srgbClr val="000000">
                      <a:alpha val="38000"/>
                    </a:srgbClr>
                  </a:outerShdw>
                </a:effectLst>
              </a:rPr>
              <a:t>（</a:t>
            </a:r>
            <a:r>
              <a:rPr lang="en-US" altLang="zh-CN" sz="2800" b="1" cap="none" spc="0" dirty="0" smtClean="0">
                <a:ln w="11430"/>
                <a:solidFill>
                  <a:srgbClr val="00B0F0"/>
                </a:solidFill>
                <a:effectLst>
                  <a:outerShdw blurRad="50800" dist="39000" dir="5460000" algn="tl">
                    <a:srgbClr val="000000">
                      <a:alpha val="38000"/>
                    </a:srgbClr>
                  </a:outerShdw>
                </a:effectLst>
              </a:rPr>
              <a:t>Winston Royce</a:t>
            </a:r>
            <a:r>
              <a:rPr lang="zh-CN" altLang="zh-CN" sz="2800" b="1" cap="none" spc="0" dirty="0" smtClean="0">
                <a:ln w="11430"/>
                <a:solidFill>
                  <a:srgbClr val="00B0F0"/>
                </a:solidFill>
                <a:effectLst>
                  <a:outerShdw blurRad="50800" dist="39000" dir="5460000" algn="tl">
                    <a:srgbClr val="000000">
                      <a:alpha val="38000"/>
                    </a:srgbClr>
                  </a:outerShdw>
                </a:effectLst>
              </a:rPr>
              <a:t>）</a:t>
            </a:r>
            <a:endParaRPr lang="zh-CN" altLang="en-US" sz="2800" b="1" cap="none" spc="0" dirty="0">
              <a:ln w="11430"/>
              <a:solidFill>
                <a:srgbClr val="00B0F0"/>
              </a:solidFill>
              <a:effectLst>
                <a:outerShdw blurRad="50800" dist="39000" dir="5460000" algn="tl">
                  <a:srgbClr val="000000">
                    <a:alpha val="38000"/>
                  </a:srgbClr>
                </a:outerShdw>
              </a:effectLst>
            </a:endParaRPr>
          </a:p>
        </p:txBody>
      </p:sp>
      <p:sp>
        <p:nvSpPr>
          <p:cNvPr id="5" name="矩形 4"/>
          <p:cNvSpPr/>
          <p:nvPr/>
        </p:nvSpPr>
        <p:spPr>
          <a:xfrm>
            <a:off x="6311787" y="2530489"/>
            <a:ext cx="2499402"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600" b="1" cap="none" spc="0" dirty="0" smtClean="0">
                <a:ln w="11430"/>
                <a:solidFill>
                  <a:srgbClr val="FF0000"/>
                </a:solidFill>
                <a:effectLst>
                  <a:outerShdw blurRad="50800" dist="39000" dir="5460000" algn="tl">
                    <a:srgbClr val="000000">
                      <a:alpha val="38000"/>
                    </a:srgbClr>
                  </a:outerShdw>
                </a:effectLst>
              </a:rPr>
              <a:t>80</a:t>
            </a:r>
            <a:r>
              <a:rPr lang="zh-CN" altLang="zh-CN" sz="3600" b="1" cap="none" spc="0" dirty="0" smtClean="0">
                <a:ln w="11430"/>
                <a:solidFill>
                  <a:srgbClr val="FF0000"/>
                </a:solidFill>
                <a:effectLst>
                  <a:outerShdw blurRad="50800" dist="39000" dir="5460000" algn="tl">
                    <a:srgbClr val="000000">
                      <a:alpha val="38000"/>
                    </a:srgbClr>
                  </a:outerShdw>
                </a:effectLst>
              </a:rPr>
              <a:t>年代早期</a:t>
            </a:r>
            <a:endParaRPr lang="zh-CN" altLang="en-US" sz="3600" b="1" cap="none" spc="0" dirty="0">
              <a:ln w="11430"/>
              <a:solidFill>
                <a:srgbClr val="FF0000"/>
              </a:solidFill>
              <a:effectLst>
                <a:outerShdw blurRad="50800" dist="39000" dir="5460000" algn="tl">
                  <a:srgbClr val="000000">
                    <a:alpha val="38000"/>
                  </a:srgbClr>
                </a:outerShdw>
              </a:effectLst>
            </a:endParaRPr>
          </a:p>
        </p:txBody>
      </p:sp>
      <p:grpSp>
        <p:nvGrpSpPr>
          <p:cNvPr id="12" name="Group 18"/>
          <p:cNvGrpSpPr>
            <a:grpSpLocks/>
          </p:cNvGrpSpPr>
          <p:nvPr/>
        </p:nvGrpSpPr>
        <p:grpSpPr bwMode="auto">
          <a:xfrm>
            <a:off x="1331738" y="1413346"/>
            <a:ext cx="4753769" cy="4535934"/>
            <a:chOff x="1292" y="935"/>
            <a:chExt cx="3176" cy="2903"/>
          </a:xfrm>
        </p:grpSpPr>
        <p:sp>
          <p:nvSpPr>
            <p:cNvPr id="13" name="Rectangle 5"/>
            <p:cNvSpPr>
              <a:spLocks noChangeArrowheads="1"/>
            </p:cNvSpPr>
            <p:nvPr/>
          </p:nvSpPr>
          <p:spPr bwMode="auto">
            <a:xfrm>
              <a:off x="1292" y="935"/>
              <a:ext cx="1134" cy="408"/>
            </a:xfrm>
            <a:prstGeom prst="rect">
              <a:avLst/>
            </a:prstGeom>
            <a:gradFill rotWithShape="1">
              <a:gsLst>
                <a:gs pos="0">
                  <a:srgbClr val="009900"/>
                </a:gs>
                <a:gs pos="100000">
                  <a:srgbClr val="004700"/>
                </a:gs>
              </a:gsLst>
              <a:lin ang="5400000" scaled="1"/>
            </a:gradFill>
            <a:ln w="12700">
              <a:solidFill>
                <a:srgbClr val="FF6600"/>
              </a:solidFill>
              <a:miter lim="800000"/>
              <a:headEnd/>
              <a:tailEnd/>
            </a:ln>
          </p:spPr>
          <p:txBody>
            <a:bodyPr wrap="none" anchor="ctr"/>
            <a:lstStyle/>
            <a:p>
              <a:pPr algn="ctr"/>
              <a:r>
                <a:rPr lang="zh-CN" altLang="en-US" sz="2400" b="1" dirty="0">
                  <a:solidFill>
                    <a:schemeClr val="bg1"/>
                  </a:solidFill>
                  <a:ea typeface="华文中宋" pitchFamily="2" charset="-122"/>
                </a:rPr>
                <a:t>需求分析</a:t>
              </a:r>
            </a:p>
          </p:txBody>
        </p:sp>
        <p:sp>
          <p:nvSpPr>
            <p:cNvPr id="14" name="Rectangle 6"/>
            <p:cNvSpPr>
              <a:spLocks noChangeArrowheads="1"/>
            </p:cNvSpPr>
            <p:nvPr/>
          </p:nvSpPr>
          <p:spPr bwMode="auto">
            <a:xfrm>
              <a:off x="1655" y="1434"/>
              <a:ext cx="1134" cy="408"/>
            </a:xfrm>
            <a:prstGeom prst="rect">
              <a:avLst/>
            </a:prstGeom>
            <a:gradFill rotWithShape="1">
              <a:gsLst>
                <a:gs pos="0">
                  <a:srgbClr val="009900"/>
                </a:gs>
                <a:gs pos="100000">
                  <a:srgbClr val="004700"/>
                </a:gs>
              </a:gsLst>
              <a:lin ang="5400000" scaled="1"/>
            </a:gradFill>
            <a:ln w="12700">
              <a:solidFill>
                <a:srgbClr val="FF6600"/>
              </a:solidFill>
              <a:miter lim="800000"/>
              <a:headEnd/>
              <a:tailEnd/>
            </a:ln>
          </p:spPr>
          <p:txBody>
            <a:bodyPr wrap="none" anchor="ctr"/>
            <a:lstStyle/>
            <a:p>
              <a:pPr algn="ctr"/>
              <a:r>
                <a:rPr lang="zh-CN" altLang="en-US" sz="2400" b="1" dirty="0">
                  <a:solidFill>
                    <a:schemeClr val="bg1"/>
                  </a:solidFill>
                  <a:ea typeface="华文中宋" pitchFamily="2" charset="-122"/>
                </a:rPr>
                <a:t>系统设计</a:t>
              </a:r>
            </a:p>
          </p:txBody>
        </p:sp>
        <p:sp>
          <p:nvSpPr>
            <p:cNvPr id="15" name="Rectangle 7"/>
            <p:cNvSpPr>
              <a:spLocks noChangeArrowheads="1"/>
            </p:cNvSpPr>
            <p:nvPr/>
          </p:nvSpPr>
          <p:spPr bwMode="auto">
            <a:xfrm>
              <a:off x="2064" y="1933"/>
              <a:ext cx="1134" cy="408"/>
            </a:xfrm>
            <a:prstGeom prst="rect">
              <a:avLst/>
            </a:prstGeom>
            <a:gradFill rotWithShape="1">
              <a:gsLst>
                <a:gs pos="0">
                  <a:srgbClr val="009900"/>
                </a:gs>
                <a:gs pos="100000">
                  <a:srgbClr val="004700"/>
                </a:gs>
              </a:gsLst>
              <a:lin ang="5400000" scaled="1"/>
            </a:gradFill>
            <a:ln w="12700">
              <a:solidFill>
                <a:srgbClr val="FF6600"/>
              </a:solidFill>
              <a:miter lim="800000"/>
              <a:headEnd/>
              <a:tailEnd/>
            </a:ln>
          </p:spPr>
          <p:txBody>
            <a:bodyPr wrap="none" anchor="ctr"/>
            <a:lstStyle/>
            <a:p>
              <a:pPr algn="ctr"/>
              <a:r>
                <a:rPr lang="zh-CN" altLang="en-US" sz="2400" b="1">
                  <a:solidFill>
                    <a:schemeClr val="bg1"/>
                  </a:solidFill>
                  <a:ea typeface="华文中宋" pitchFamily="2" charset="-122"/>
                </a:rPr>
                <a:t>程序设计</a:t>
              </a:r>
            </a:p>
          </p:txBody>
        </p:sp>
        <p:sp>
          <p:nvSpPr>
            <p:cNvPr id="16" name="Rectangle 8"/>
            <p:cNvSpPr>
              <a:spLocks noChangeArrowheads="1"/>
            </p:cNvSpPr>
            <p:nvPr/>
          </p:nvSpPr>
          <p:spPr bwMode="auto">
            <a:xfrm>
              <a:off x="2472" y="2432"/>
              <a:ext cx="1134" cy="408"/>
            </a:xfrm>
            <a:prstGeom prst="rect">
              <a:avLst/>
            </a:prstGeom>
            <a:gradFill rotWithShape="1">
              <a:gsLst>
                <a:gs pos="0">
                  <a:srgbClr val="009900"/>
                </a:gs>
                <a:gs pos="100000">
                  <a:srgbClr val="004700"/>
                </a:gs>
              </a:gsLst>
              <a:lin ang="5400000" scaled="1"/>
            </a:gradFill>
            <a:ln w="12700">
              <a:solidFill>
                <a:srgbClr val="FF6600"/>
              </a:solidFill>
              <a:miter lim="800000"/>
              <a:headEnd/>
              <a:tailEnd/>
            </a:ln>
          </p:spPr>
          <p:txBody>
            <a:bodyPr wrap="none" anchor="ctr"/>
            <a:lstStyle/>
            <a:p>
              <a:pPr algn="ctr"/>
              <a:r>
                <a:rPr lang="zh-CN" altLang="en-US" sz="2400" b="1" dirty="0">
                  <a:solidFill>
                    <a:schemeClr val="bg1"/>
                  </a:solidFill>
                  <a:ea typeface="华文中宋" pitchFamily="2" charset="-122"/>
                </a:rPr>
                <a:t>编码</a:t>
              </a:r>
            </a:p>
          </p:txBody>
        </p:sp>
        <p:sp>
          <p:nvSpPr>
            <p:cNvPr id="17" name="Rectangle 9"/>
            <p:cNvSpPr>
              <a:spLocks noChangeArrowheads="1"/>
            </p:cNvSpPr>
            <p:nvPr/>
          </p:nvSpPr>
          <p:spPr bwMode="auto">
            <a:xfrm>
              <a:off x="2880" y="2931"/>
              <a:ext cx="1134" cy="408"/>
            </a:xfrm>
            <a:prstGeom prst="rect">
              <a:avLst/>
            </a:prstGeom>
            <a:gradFill rotWithShape="1">
              <a:gsLst>
                <a:gs pos="0">
                  <a:srgbClr val="009900"/>
                </a:gs>
                <a:gs pos="100000">
                  <a:srgbClr val="004700"/>
                </a:gs>
              </a:gsLst>
              <a:lin ang="5400000" scaled="1"/>
            </a:gradFill>
            <a:ln w="12700">
              <a:solidFill>
                <a:srgbClr val="FF6600"/>
              </a:solidFill>
              <a:miter lim="800000"/>
              <a:headEnd/>
              <a:tailEnd/>
            </a:ln>
          </p:spPr>
          <p:txBody>
            <a:bodyPr wrap="none" anchor="ctr"/>
            <a:lstStyle/>
            <a:p>
              <a:pPr algn="ctr"/>
              <a:r>
                <a:rPr lang="zh-CN" altLang="en-US" sz="2400" b="1">
                  <a:solidFill>
                    <a:schemeClr val="bg1"/>
                  </a:solidFill>
                  <a:ea typeface="华文中宋" pitchFamily="2" charset="-122"/>
                </a:rPr>
                <a:t>测试</a:t>
              </a:r>
            </a:p>
          </p:txBody>
        </p:sp>
        <p:sp>
          <p:nvSpPr>
            <p:cNvPr id="18" name="Rectangle 10"/>
            <p:cNvSpPr>
              <a:spLocks noChangeArrowheads="1"/>
            </p:cNvSpPr>
            <p:nvPr/>
          </p:nvSpPr>
          <p:spPr bwMode="auto">
            <a:xfrm>
              <a:off x="3334" y="3430"/>
              <a:ext cx="1134" cy="408"/>
            </a:xfrm>
            <a:prstGeom prst="rect">
              <a:avLst/>
            </a:prstGeom>
            <a:gradFill rotWithShape="1">
              <a:gsLst>
                <a:gs pos="0">
                  <a:srgbClr val="009900"/>
                </a:gs>
                <a:gs pos="100000">
                  <a:srgbClr val="004700"/>
                </a:gs>
              </a:gsLst>
              <a:lin ang="5400000" scaled="1"/>
            </a:gradFill>
            <a:ln w="12700">
              <a:solidFill>
                <a:srgbClr val="FF6600"/>
              </a:solidFill>
              <a:miter lim="800000"/>
              <a:headEnd/>
              <a:tailEnd/>
            </a:ln>
          </p:spPr>
          <p:txBody>
            <a:bodyPr wrap="none" anchor="ctr"/>
            <a:lstStyle/>
            <a:p>
              <a:pPr algn="ctr"/>
              <a:r>
                <a:rPr lang="zh-CN" altLang="en-US" sz="2400" b="1">
                  <a:solidFill>
                    <a:schemeClr val="bg1"/>
                  </a:solidFill>
                  <a:ea typeface="华文中宋" pitchFamily="2" charset="-122"/>
                </a:rPr>
                <a:t>运行及维护</a:t>
              </a:r>
            </a:p>
          </p:txBody>
        </p:sp>
        <p:sp>
          <p:nvSpPr>
            <p:cNvPr id="19" name="Freeform 11"/>
            <p:cNvSpPr>
              <a:spLocks/>
            </p:cNvSpPr>
            <p:nvPr/>
          </p:nvSpPr>
          <p:spPr bwMode="auto">
            <a:xfrm>
              <a:off x="1292" y="1344"/>
              <a:ext cx="363" cy="362"/>
            </a:xfrm>
            <a:custGeom>
              <a:avLst/>
              <a:gdLst>
                <a:gd name="T0" fmla="*/ 54 w 451"/>
                <a:gd name="T1" fmla="*/ 0 h 542"/>
                <a:gd name="T2" fmla="*/ 40 w 451"/>
                <a:gd name="T3" fmla="*/ 17 h 542"/>
                <a:gd name="T4" fmla="*/ 20 w 451"/>
                <a:gd name="T5" fmla="*/ 27 h 542"/>
                <a:gd name="T6" fmla="*/ 0 w 451"/>
                <a:gd name="T7" fmla="*/ 77 h 542"/>
                <a:gd name="T8" fmla="*/ 6 w 451"/>
                <a:gd name="T9" fmla="*/ 145 h 542"/>
                <a:gd name="T10" fmla="*/ 40 w 451"/>
                <a:gd name="T11" fmla="*/ 195 h 542"/>
                <a:gd name="T12" fmla="*/ 155 w 451"/>
                <a:gd name="T13" fmla="*/ 284 h 542"/>
                <a:gd name="T14" fmla="*/ 181 w 451"/>
                <a:gd name="T15" fmla="*/ 295 h 542"/>
                <a:gd name="T16" fmla="*/ 269 w 451"/>
                <a:gd name="T17" fmla="*/ 345 h 542"/>
                <a:gd name="T18" fmla="*/ 363 w 451"/>
                <a:gd name="T19" fmla="*/ 362 h 5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1"/>
                <a:gd name="T31" fmla="*/ 0 h 542"/>
                <a:gd name="T32" fmla="*/ 451 w 451"/>
                <a:gd name="T33" fmla="*/ 542 h 5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1" h="542">
                  <a:moveTo>
                    <a:pt x="67" y="0"/>
                  </a:moveTo>
                  <a:cubicBezTo>
                    <a:pt x="61" y="8"/>
                    <a:pt x="57" y="18"/>
                    <a:pt x="50" y="25"/>
                  </a:cubicBezTo>
                  <a:cubicBezTo>
                    <a:pt x="43" y="32"/>
                    <a:pt x="31" y="33"/>
                    <a:pt x="25" y="41"/>
                  </a:cubicBezTo>
                  <a:cubicBezTo>
                    <a:pt x="13" y="57"/>
                    <a:pt x="6" y="97"/>
                    <a:pt x="0" y="116"/>
                  </a:cubicBezTo>
                  <a:cubicBezTo>
                    <a:pt x="3" y="150"/>
                    <a:pt x="3" y="184"/>
                    <a:pt x="8" y="217"/>
                  </a:cubicBezTo>
                  <a:cubicBezTo>
                    <a:pt x="11" y="242"/>
                    <a:pt x="40" y="277"/>
                    <a:pt x="50" y="292"/>
                  </a:cubicBezTo>
                  <a:cubicBezTo>
                    <a:pt x="84" y="342"/>
                    <a:pt x="143" y="390"/>
                    <a:pt x="192" y="425"/>
                  </a:cubicBezTo>
                  <a:cubicBezTo>
                    <a:pt x="202" y="432"/>
                    <a:pt x="215" y="434"/>
                    <a:pt x="225" y="442"/>
                  </a:cubicBezTo>
                  <a:cubicBezTo>
                    <a:pt x="275" y="482"/>
                    <a:pt x="274" y="503"/>
                    <a:pt x="334" y="517"/>
                  </a:cubicBezTo>
                  <a:cubicBezTo>
                    <a:pt x="370" y="542"/>
                    <a:pt x="408" y="542"/>
                    <a:pt x="451" y="542"/>
                  </a:cubicBezTo>
                </a:path>
              </a:pathLst>
            </a:custGeom>
            <a:noFill/>
            <a:ln w="222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 name="Freeform 14"/>
            <p:cNvSpPr>
              <a:spLocks/>
            </p:cNvSpPr>
            <p:nvPr/>
          </p:nvSpPr>
          <p:spPr bwMode="auto">
            <a:xfrm>
              <a:off x="1701" y="1842"/>
              <a:ext cx="363" cy="362"/>
            </a:xfrm>
            <a:custGeom>
              <a:avLst/>
              <a:gdLst>
                <a:gd name="T0" fmla="*/ 54 w 451"/>
                <a:gd name="T1" fmla="*/ 0 h 542"/>
                <a:gd name="T2" fmla="*/ 40 w 451"/>
                <a:gd name="T3" fmla="*/ 17 h 542"/>
                <a:gd name="T4" fmla="*/ 20 w 451"/>
                <a:gd name="T5" fmla="*/ 27 h 542"/>
                <a:gd name="T6" fmla="*/ 0 w 451"/>
                <a:gd name="T7" fmla="*/ 77 h 542"/>
                <a:gd name="T8" fmla="*/ 6 w 451"/>
                <a:gd name="T9" fmla="*/ 145 h 542"/>
                <a:gd name="T10" fmla="*/ 40 w 451"/>
                <a:gd name="T11" fmla="*/ 195 h 542"/>
                <a:gd name="T12" fmla="*/ 155 w 451"/>
                <a:gd name="T13" fmla="*/ 284 h 542"/>
                <a:gd name="T14" fmla="*/ 181 w 451"/>
                <a:gd name="T15" fmla="*/ 295 h 542"/>
                <a:gd name="T16" fmla="*/ 269 w 451"/>
                <a:gd name="T17" fmla="*/ 345 h 542"/>
                <a:gd name="T18" fmla="*/ 363 w 451"/>
                <a:gd name="T19" fmla="*/ 362 h 5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1"/>
                <a:gd name="T31" fmla="*/ 0 h 542"/>
                <a:gd name="T32" fmla="*/ 451 w 451"/>
                <a:gd name="T33" fmla="*/ 542 h 5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1" h="542">
                  <a:moveTo>
                    <a:pt x="67" y="0"/>
                  </a:moveTo>
                  <a:cubicBezTo>
                    <a:pt x="61" y="8"/>
                    <a:pt x="57" y="18"/>
                    <a:pt x="50" y="25"/>
                  </a:cubicBezTo>
                  <a:cubicBezTo>
                    <a:pt x="43" y="32"/>
                    <a:pt x="31" y="33"/>
                    <a:pt x="25" y="41"/>
                  </a:cubicBezTo>
                  <a:cubicBezTo>
                    <a:pt x="13" y="57"/>
                    <a:pt x="6" y="97"/>
                    <a:pt x="0" y="116"/>
                  </a:cubicBezTo>
                  <a:cubicBezTo>
                    <a:pt x="3" y="150"/>
                    <a:pt x="3" y="184"/>
                    <a:pt x="8" y="217"/>
                  </a:cubicBezTo>
                  <a:cubicBezTo>
                    <a:pt x="11" y="242"/>
                    <a:pt x="40" y="277"/>
                    <a:pt x="50" y="292"/>
                  </a:cubicBezTo>
                  <a:cubicBezTo>
                    <a:pt x="84" y="342"/>
                    <a:pt x="143" y="390"/>
                    <a:pt x="192" y="425"/>
                  </a:cubicBezTo>
                  <a:cubicBezTo>
                    <a:pt x="202" y="432"/>
                    <a:pt x="215" y="434"/>
                    <a:pt x="225" y="442"/>
                  </a:cubicBezTo>
                  <a:cubicBezTo>
                    <a:pt x="275" y="482"/>
                    <a:pt x="274" y="503"/>
                    <a:pt x="334" y="517"/>
                  </a:cubicBezTo>
                  <a:cubicBezTo>
                    <a:pt x="370" y="542"/>
                    <a:pt x="408" y="542"/>
                    <a:pt x="451" y="542"/>
                  </a:cubicBezTo>
                </a:path>
              </a:pathLst>
            </a:custGeom>
            <a:noFill/>
            <a:ln w="222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 name="Freeform 15"/>
            <p:cNvSpPr>
              <a:spLocks/>
            </p:cNvSpPr>
            <p:nvPr/>
          </p:nvSpPr>
          <p:spPr bwMode="auto">
            <a:xfrm>
              <a:off x="2109" y="2341"/>
              <a:ext cx="363" cy="362"/>
            </a:xfrm>
            <a:custGeom>
              <a:avLst/>
              <a:gdLst>
                <a:gd name="T0" fmla="*/ 54 w 451"/>
                <a:gd name="T1" fmla="*/ 0 h 542"/>
                <a:gd name="T2" fmla="*/ 40 w 451"/>
                <a:gd name="T3" fmla="*/ 17 h 542"/>
                <a:gd name="T4" fmla="*/ 20 w 451"/>
                <a:gd name="T5" fmla="*/ 27 h 542"/>
                <a:gd name="T6" fmla="*/ 0 w 451"/>
                <a:gd name="T7" fmla="*/ 77 h 542"/>
                <a:gd name="T8" fmla="*/ 6 w 451"/>
                <a:gd name="T9" fmla="*/ 145 h 542"/>
                <a:gd name="T10" fmla="*/ 40 w 451"/>
                <a:gd name="T11" fmla="*/ 195 h 542"/>
                <a:gd name="T12" fmla="*/ 155 w 451"/>
                <a:gd name="T13" fmla="*/ 284 h 542"/>
                <a:gd name="T14" fmla="*/ 181 w 451"/>
                <a:gd name="T15" fmla="*/ 295 h 542"/>
                <a:gd name="T16" fmla="*/ 269 w 451"/>
                <a:gd name="T17" fmla="*/ 345 h 542"/>
                <a:gd name="T18" fmla="*/ 363 w 451"/>
                <a:gd name="T19" fmla="*/ 362 h 5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1"/>
                <a:gd name="T31" fmla="*/ 0 h 542"/>
                <a:gd name="T32" fmla="*/ 451 w 451"/>
                <a:gd name="T33" fmla="*/ 542 h 5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1" h="542">
                  <a:moveTo>
                    <a:pt x="67" y="0"/>
                  </a:moveTo>
                  <a:cubicBezTo>
                    <a:pt x="61" y="8"/>
                    <a:pt x="57" y="18"/>
                    <a:pt x="50" y="25"/>
                  </a:cubicBezTo>
                  <a:cubicBezTo>
                    <a:pt x="43" y="32"/>
                    <a:pt x="31" y="33"/>
                    <a:pt x="25" y="41"/>
                  </a:cubicBezTo>
                  <a:cubicBezTo>
                    <a:pt x="13" y="57"/>
                    <a:pt x="6" y="97"/>
                    <a:pt x="0" y="116"/>
                  </a:cubicBezTo>
                  <a:cubicBezTo>
                    <a:pt x="3" y="150"/>
                    <a:pt x="3" y="184"/>
                    <a:pt x="8" y="217"/>
                  </a:cubicBezTo>
                  <a:cubicBezTo>
                    <a:pt x="11" y="242"/>
                    <a:pt x="40" y="277"/>
                    <a:pt x="50" y="292"/>
                  </a:cubicBezTo>
                  <a:cubicBezTo>
                    <a:pt x="84" y="342"/>
                    <a:pt x="143" y="390"/>
                    <a:pt x="192" y="425"/>
                  </a:cubicBezTo>
                  <a:cubicBezTo>
                    <a:pt x="202" y="432"/>
                    <a:pt x="215" y="434"/>
                    <a:pt x="225" y="442"/>
                  </a:cubicBezTo>
                  <a:cubicBezTo>
                    <a:pt x="275" y="482"/>
                    <a:pt x="274" y="503"/>
                    <a:pt x="334" y="517"/>
                  </a:cubicBezTo>
                  <a:cubicBezTo>
                    <a:pt x="370" y="542"/>
                    <a:pt x="408" y="542"/>
                    <a:pt x="451" y="542"/>
                  </a:cubicBezTo>
                </a:path>
              </a:pathLst>
            </a:custGeom>
            <a:noFill/>
            <a:ln w="222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 name="Freeform 16"/>
            <p:cNvSpPr>
              <a:spLocks/>
            </p:cNvSpPr>
            <p:nvPr/>
          </p:nvSpPr>
          <p:spPr bwMode="auto">
            <a:xfrm>
              <a:off x="2517" y="2840"/>
              <a:ext cx="363" cy="362"/>
            </a:xfrm>
            <a:custGeom>
              <a:avLst/>
              <a:gdLst>
                <a:gd name="T0" fmla="*/ 54 w 451"/>
                <a:gd name="T1" fmla="*/ 0 h 542"/>
                <a:gd name="T2" fmla="*/ 40 w 451"/>
                <a:gd name="T3" fmla="*/ 17 h 542"/>
                <a:gd name="T4" fmla="*/ 20 w 451"/>
                <a:gd name="T5" fmla="*/ 27 h 542"/>
                <a:gd name="T6" fmla="*/ 0 w 451"/>
                <a:gd name="T7" fmla="*/ 77 h 542"/>
                <a:gd name="T8" fmla="*/ 6 w 451"/>
                <a:gd name="T9" fmla="*/ 145 h 542"/>
                <a:gd name="T10" fmla="*/ 40 w 451"/>
                <a:gd name="T11" fmla="*/ 195 h 542"/>
                <a:gd name="T12" fmla="*/ 155 w 451"/>
                <a:gd name="T13" fmla="*/ 284 h 542"/>
                <a:gd name="T14" fmla="*/ 181 w 451"/>
                <a:gd name="T15" fmla="*/ 295 h 542"/>
                <a:gd name="T16" fmla="*/ 269 w 451"/>
                <a:gd name="T17" fmla="*/ 345 h 542"/>
                <a:gd name="T18" fmla="*/ 363 w 451"/>
                <a:gd name="T19" fmla="*/ 362 h 5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1"/>
                <a:gd name="T31" fmla="*/ 0 h 542"/>
                <a:gd name="T32" fmla="*/ 451 w 451"/>
                <a:gd name="T33" fmla="*/ 542 h 5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1" h="542">
                  <a:moveTo>
                    <a:pt x="67" y="0"/>
                  </a:moveTo>
                  <a:cubicBezTo>
                    <a:pt x="61" y="8"/>
                    <a:pt x="57" y="18"/>
                    <a:pt x="50" y="25"/>
                  </a:cubicBezTo>
                  <a:cubicBezTo>
                    <a:pt x="43" y="32"/>
                    <a:pt x="31" y="33"/>
                    <a:pt x="25" y="41"/>
                  </a:cubicBezTo>
                  <a:cubicBezTo>
                    <a:pt x="13" y="57"/>
                    <a:pt x="6" y="97"/>
                    <a:pt x="0" y="116"/>
                  </a:cubicBezTo>
                  <a:cubicBezTo>
                    <a:pt x="3" y="150"/>
                    <a:pt x="3" y="184"/>
                    <a:pt x="8" y="217"/>
                  </a:cubicBezTo>
                  <a:cubicBezTo>
                    <a:pt x="11" y="242"/>
                    <a:pt x="40" y="277"/>
                    <a:pt x="50" y="292"/>
                  </a:cubicBezTo>
                  <a:cubicBezTo>
                    <a:pt x="84" y="342"/>
                    <a:pt x="143" y="390"/>
                    <a:pt x="192" y="425"/>
                  </a:cubicBezTo>
                  <a:cubicBezTo>
                    <a:pt x="202" y="432"/>
                    <a:pt x="215" y="434"/>
                    <a:pt x="225" y="442"/>
                  </a:cubicBezTo>
                  <a:cubicBezTo>
                    <a:pt x="275" y="482"/>
                    <a:pt x="274" y="503"/>
                    <a:pt x="334" y="517"/>
                  </a:cubicBezTo>
                  <a:cubicBezTo>
                    <a:pt x="370" y="542"/>
                    <a:pt x="408" y="542"/>
                    <a:pt x="451" y="542"/>
                  </a:cubicBezTo>
                </a:path>
              </a:pathLst>
            </a:custGeom>
            <a:noFill/>
            <a:ln w="222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 name="Freeform 17"/>
            <p:cNvSpPr>
              <a:spLocks/>
            </p:cNvSpPr>
            <p:nvPr/>
          </p:nvSpPr>
          <p:spPr bwMode="auto">
            <a:xfrm>
              <a:off x="2971" y="3339"/>
              <a:ext cx="363" cy="362"/>
            </a:xfrm>
            <a:custGeom>
              <a:avLst/>
              <a:gdLst>
                <a:gd name="T0" fmla="*/ 54 w 451"/>
                <a:gd name="T1" fmla="*/ 0 h 542"/>
                <a:gd name="T2" fmla="*/ 40 w 451"/>
                <a:gd name="T3" fmla="*/ 17 h 542"/>
                <a:gd name="T4" fmla="*/ 20 w 451"/>
                <a:gd name="T5" fmla="*/ 27 h 542"/>
                <a:gd name="T6" fmla="*/ 0 w 451"/>
                <a:gd name="T7" fmla="*/ 77 h 542"/>
                <a:gd name="T8" fmla="*/ 6 w 451"/>
                <a:gd name="T9" fmla="*/ 145 h 542"/>
                <a:gd name="T10" fmla="*/ 40 w 451"/>
                <a:gd name="T11" fmla="*/ 195 h 542"/>
                <a:gd name="T12" fmla="*/ 155 w 451"/>
                <a:gd name="T13" fmla="*/ 284 h 542"/>
                <a:gd name="T14" fmla="*/ 181 w 451"/>
                <a:gd name="T15" fmla="*/ 295 h 542"/>
                <a:gd name="T16" fmla="*/ 269 w 451"/>
                <a:gd name="T17" fmla="*/ 345 h 542"/>
                <a:gd name="T18" fmla="*/ 363 w 451"/>
                <a:gd name="T19" fmla="*/ 362 h 5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1"/>
                <a:gd name="T31" fmla="*/ 0 h 542"/>
                <a:gd name="T32" fmla="*/ 451 w 451"/>
                <a:gd name="T33" fmla="*/ 542 h 5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1" h="542">
                  <a:moveTo>
                    <a:pt x="67" y="0"/>
                  </a:moveTo>
                  <a:cubicBezTo>
                    <a:pt x="61" y="8"/>
                    <a:pt x="57" y="18"/>
                    <a:pt x="50" y="25"/>
                  </a:cubicBezTo>
                  <a:cubicBezTo>
                    <a:pt x="43" y="32"/>
                    <a:pt x="31" y="33"/>
                    <a:pt x="25" y="41"/>
                  </a:cubicBezTo>
                  <a:cubicBezTo>
                    <a:pt x="13" y="57"/>
                    <a:pt x="6" y="97"/>
                    <a:pt x="0" y="116"/>
                  </a:cubicBezTo>
                  <a:cubicBezTo>
                    <a:pt x="3" y="150"/>
                    <a:pt x="3" y="184"/>
                    <a:pt x="8" y="217"/>
                  </a:cubicBezTo>
                  <a:cubicBezTo>
                    <a:pt x="11" y="242"/>
                    <a:pt x="40" y="277"/>
                    <a:pt x="50" y="292"/>
                  </a:cubicBezTo>
                  <a:cubicBezTo>
                    <a:pt x="84" y="342"/>
                    <a:pt x="143" y="390"/>
                    <a:pt x="192" y="425"/>
                  </a:cubicBezTo>
                  <a:cubicBezTo>
                    <a:pt x="202" y="432"/>
                    <a:pt x="215" y="434"/>
                    <a:pt x="225" y="442"/>
                  </a:cubicBezTo>
                  <a:cubicBezTo>
                    <a:pt x="275" y="482"/>
                    <a:pt x="274" y="503"/>
                    <a:pt x="334" y="517"/>
                  </a:cubicBezTo>
                  <a:cubicBezTo>
                    <a:pt x="370" y="542"/>
                    <a:pt x="408" y="542"/>
                    <a:pt x="451" y="542"/>
                  </a:cubicBezTo>
                </a:path>
              </a:pathLst>
            </a:custGeom>
            <a:noFill/>
            <a:ln w="222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4" name="Rectangle 24"/>
          <p:cNvSpPr>
            <a:spLocks noChangeArrowheads="1"/>
          </p:cNvSpPr>
          <p:nvPr/>
        </p:nvSpPr>
        <p:spPr bwMode="auto">
          <a:xfrm>
            <a:off x="3154447" y="1479683"/>
            <a:ext cx="15843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000" b="1" dirty="0">
                <a:ea typeface="华文中宋" pitchFamily="2" charset="-122"/>
              </a:rPr>
              <a:t>（需求说明书）</a:t>
            </a:r>
          </a:p>
        </p:txBody>
      </p:sp>
      <p:sp>
        <p:nvSpPr>
          <p:cNvPr id="25" name="Rectangle 25"/>
          <p:cNvSpPr>
            <a:spLocks noChangeArrowheads="1"/>
          </p:cNvSpPr>
          <p:nvPr/>
        </p:nvSpPr>
        <p:spPr bwMode="auto">
          <a:xfrm>
            <a:off x="3662880" y="2205509"/>
            <a:ext cx="15843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000" b="1">
                <a:ea typeface="华文中宋" pitchFamily="2" charset="-122"/>
              </a:rPr>
              <a:t>（系统设计书）</a:t>
            </a:r>
          </a:p>
        </p:txBody>
      </p:sp>
      <p:sp>
        <p:nvSpPr>
          <p:cNvPr id="26" name="Rectangle 26"/>
          <p:cNvSpPr>
            <a:spLocks noChangeArrowheads="1"/>
          </p:cNvSpPr>
          <p:nvPr/>
        </p:nvSpPr>
        <p:spPr bwMode="auto">
          <a:xfrm>
            <a:off x="4283819" y="2997671"/>
            <a:ext cx="15843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000" b="1" dirty="0">
                <a:ea typeface="华文中宋" pitchFamily="2" charset="-122"/>
              </a:rPr>
              <a:t>（程序设计书）</a:t>
            </a:r>
          </a:p>
        </p:txBody>
      </p:sp>
      <p:sp>
        <p:nvSpPr>
          <p:cNvPr id="27" name="Rectangle 27"/>
          <p:cNvSpPr>
            <a:spLocks noChangeArrowheads="1"/>
          </p:cNvSpPr>
          <p:nvPr/>
        </p:nvSpPr>
        <p:spPr bwMode="auto">
          <a:xfrm>
            <a:off x="4859958" y="3789834"/>
            <a:ext cx="15843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000" b="1">
                <a:ea typeface="华文中宋" pitchFamily="2" charset="-122"/>
              </a:rPr>
              <a:t>（程序清单）</a:t>
            </a:r>
          </a:p>
        </p:txBody>
      </p:sp>
      <p:sp>
        <p:nvSpPr>
          <p:cNvPr id="28" name="Rectangle 28"/>
          <p:cNvSpPr>
            <a:spLocks noChangeArrowheads="1"/>
          </p:cNvSpPr>
          <p:nvPr/>
        </p:nvSpPr>
        <p:spPr bwMode="auto">
          <a:xfrm>
            <a:off x="5507658" y="4581996"/>
            <a:ext cx="15843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000" b="1">
                <a:ea typeface="华文中宋" pitchFamily="2" charset="-122"/>
              </a:rPr>
              <a:t>（测试报告）</a:t>
            </a:r>
          </a:p>
        </p:txBody>
      </p:sp>
      <p:sp>
        <p:nvSpPr>
          <p:cNvPr id="29" name="Rectangle 29"/>
          <p:cNvSpPr>
            <a:spLocks noChangeArrowheads="1"/>
          </p:cNvSpPr>
          <p:nvPr/>
        </p:nvSpPr>
        <p:spPr bwMode="auto">
          <a:xfrm>
            <a:off x="6228383" y="5374159"/>
            <a:ext cx="1727993"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000" b="1" dirty="0">
                <a:ea typeface="华文中宋" pitchFamily="2" charset="-122"/>
              </a:rPr>
              <a:t>（维护报告，</a:t>
            </a:r>
          </a:p>
          <a:p>
            <a:pPr algn="ctr"/>
            <a:r>
              <a:rPr lang="zh-CN" altLang="en-US" sz="2000" b="1" dirty="0" smtClean="0">
                <a:ea typeface="华文中宋" pitchFamily="2" charset="-122"/>
              </a:rPr>
              <a:t>改进的系统）</a:t>
            </a:r>
            <a:endParaRPr lang="zh-CN" altLang="en-US" sz="2000" b="1" dirty="0">
              <a:ea typeface="华文中宋" pitchFamily="2" charset="-122"/>
            </a:endParaRPr>
          </a:p>
        </p:txBody>
      </p:sp>
    </p:spTree>
    <p:extLst>
      <p:ext uri="{BB962C8B-B14F-4D97-AF65-F5344CB8AC3E}">
        <p14:creationId xmlns:p14="http://schemas.microsoft.com/office/powerpoint/2010/main" val="428655112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3" presetClass="entr" presetSubtype="16"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childTnLst>
                                </p:cTn>
                              </p:par>
                            </p:childTnLst>
                          </p:cTn>
                        </p:par>
                        <p:par>
                          <p:cTn id="30" fill="hold">
                            <p:stCondLst>
                              <p:cond delay="500"/>
                            </p:stCondLst>
                            <p:childTnLst>
                              <p:par>
                                <p:cTn id="31" presetID="5" presetClass="exit" presetSubtype="10" fill="hold" grpId="1" nodeType="afterEffect">
                                  <p:stCondLst>
                                    <p:cond delay="0"/>
                                  </p:stCondLst>
                                  <p:childTnLst>
                                    <p:animEffect transition="out" filter="checkerboard(across)">
                                      <p:cBhvr>
                                        <p:cTn id="32" dur="500"/>
                                        <p:tgtEl>
                                          <p:spTgt spid="2"/>
                                        </p:tgtEl>
                                      </p:cBhvr>
                                    </p:animEffect>
                                    <p:set>
                                      <p:cBhvr>
                                        <p:cTn id="33" dur="1" fill="hold">
                                          <p:stCondLst>
                                            <p:cond delay="499"/>
                                          </p:stCondLst>
                                        </p:cTn>
                                        <p:tgtEl>
                                          <p:spTgt spid="2"/>
                                        </p:tgtEl>
                                        <p:attrNameLst>
                                          <p:attrName>style.visibility</p:attrName>
                                        </p:attrNameLst>
                                      </p:cBhvr>
                                      <p:to>
                                        <p:strVal val="hidden"/>
                                      </p:to>
                                    </p:set>
                                  </p:childTnLst>
                                </p:cTn>
                              </p:par>
                              <p:par>
                                <p:cTn id="34" presetID="5" presetClass="exit" presetSubtype="10" fill="hold" grpId="1" nodeType="withEffect">
                                  <p:stCondLst>
                                    <p:cond delay="0"/>
                                  </p:stCondLst>
                                  <p:childTnLst>
                                    <p:animEffect transition="out" filter="checkerboard(across)">
                                      <p:cBhvr>
                                        <p:cTn id="35" dur="500"/>
                                        <p:tgtEl>
                                          <p:spTgt spid="3"/>
                                        </p:tgtEl>
                                      </p:cBhvr>
                                    </p:animEffect>
                                    <p:set>
                                      <p:cBhvr>
                                        <p:cTn id="36" dur="1" fill="hold">
                                          <p:stCondLst>
                                            <p:cond delay="499"/>
                                          </p:stCondLst>
                                        </p:cTn>
                                        <p:tgtEl>
                                          <p:spTgt spid="3"/>
                                        </p:tgtEl>
                                        <p:attrNameLst>
                                          <p:attrName>style.visibility</p:attrName>
                                        </p:attrNameLst>
                                      </p:cBhvr>
                                      <p:to>
                                        <p:strVal val="hidden"/>
                                      </p:to>
                                    </p:set>
                                  </p:childTnLst>
                                </p:cTn>
                              </p:par>
                              <p:par>
                                <p:cTn id="37" presetID="5" presetClass="exit" presetSubtype="10" fill="hold" grpId="1" nodeType="withEffect">
                                  <p:stCondLst>
                                    <p:cond delay="0"/>
                                  </p:stCondLst>
                                  <p:childTnLst>
                                    <p:animEffect transition="out" filter="checkerboard(across)">
                                      <p:cBhvr>
                                        <p:cTn id="38" dur="500"/>
                                        <p:tgtEl>
                                          <p:spTgt spid="5"/>
                                        </p:tgtEl>
                                      </p:cBhvr>
                                    </p:animEffect>
                                    <p:set>
                                      <p:cBhvr>
                                        <p:cTn id="39"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5" grpId="0"/>
      <p:bldP spid="5"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kern="1200" dirty="0">
                <a:latin typeface="黑体" pitchFamily="49" charset="-122"/>
                <a:ea typeface="黑体" pitchFamily="49" charset="-122"/>
                <a:cs typeface="+mn-cs"/>
              </a:rPr>
              <a:t>瀑布模型分析（续）</a:t>
            </a:r>
            <a:r>
              <a:rPr lang="en-US" altLang="zh-CN" b="1" kern="1200" dirty="0">
                <a:latin typeface="黑体" pitchFamily="49" charset="-122"/>
                <a:ea typeface="黑体" pitchFamily="49" charset="-122"/>
                <a:cs typeface="+mn-cs"/>
              </a:rPr>
              <a:t>——</a:t>
            </a:r>
            <a:r>
              <a:rPr lang="zh-CN" altLang="en-US" b="1" kern="1200" dirty="0">
                <a:latin typeface="黑体" pitchFamily="49" charset="-122"/>
                <a:ea typeface="黑体" pitchFamily="49" charset="-122"/>
                <a:cs typeface="+mn-cs"/>
              </a:rPr>
              <a:t>模型实例</a:t>
            </a:r>
          </a:p>
        </p:txBody>
      </p:sp>
      <p:sp>
        <p:nvSpPr>
          <p:cNvPr id="3" name="内容占位符 2"/>
          <p:cNvSpPr>
            <a:spLocks noGrp="1"/>
          </p:cNvSpPr>
          <p:nvPr>
            <p:ph idx="1"/>
          </p:nvPr>
        </p:nvSpPr>
        <p:spPr>
          <a:xfrm>
            <a:off x="251174" y="2386888"/>
            <a:ext cx="8001000" cy="4267200"/>
          </a:xfrm>
        </p:spPr>
        <p:txBody>
          <a:bodyPr/>
          <a:lstStyle/>
          <a:p>
            <a:endParaRPr lang="zh-CN" altLang="en-US" dirty="0"/>
          </a:p>
        </p:txBody>
      </p:sp>
      <p:pic>
        <p:nvPicPr>
          <p:cNvPr id="5" name="Picture 3" descr="image0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54" y="999793"/>
            <a:ext cx="3322758" cy="27412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9231" y="999793"/>
            <a:ext cx="4355977" cy="25551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9231" y="3901083"/>
            <a:ext cx="4467225" cy="24669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568" y="3991280"/>
            <a:ext cx="3210099" cy="23767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8885238"/>
      </p:ext>
    </p:extLst>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CB6A985E-BE02-4E5A-8B89-C24F6CB4E833}" type="slidenum">
              <a:rPr lang="en-US" altLang="zh-CN" smtClean="0"/>
              <a:pPr>
                <a:defRPr/>
              </a:pPr>
              <a:t>14</a:t>
            </a:fld>
            <a:endParaRPr lang="en-US" altLang="zh-CN"/>
          </a:p>
        </p:txBody>
      </p:sp>
      <p:pic>
        <p:nvPicPr>
          <p:cNvPr id="5" name="Picture 3" descr="image0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316" y="764704"/>
            <a:ext cx="7128792" cy="588125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6633312"/>
      </p:ext>
    </p:extLst>
  </p:cSld>
  <p:clrMapOvr>
    <a:masterClrMapping/>
  </p:clrMapOvr>
  <p:transition>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CB6A985E-BE02-4E5A-8B89-C24F6CB4E833}" type="slidenum">
              <a:rPr lang="en-US" altLang="zh-CN" smtClean="0"/>
              <a:pPr>
                <a:defRPr/>
              </a:pPr>
              <a:t>15</a:t>
            </a:fld>
            <a:endParaRPr lang="en-US" altLang="zh-CN"/>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844824"/>
            <a:ext cx="7716572" cy="39604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标题 1"/>
          <p:cNvSpPr txBox="1">
            <a:spLocks/>
          </p:cNvSpPr>
          <p:nvPr/>
        </p:nvSpPr>
        <p:spPr bwMode="auto">
          <a:xfrm>
            <a:off x="727075" y="4572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r>
              <a:rPr lang="zh-CN" altLang="en-US" b="1" kern="1200" smtClean="0">
                <a:latin typeface="黑体" pitchFamily="49" charset="-122"/>
                <a:ea typeface="黑体" pitchFamily="49" charset="-122"/>
                <a:cs typeface="+mn-cs"/>
              </a:rPr>
              <a:t>瀑布模型分析（续）</a:t>
            </a:r>
            <a:r>
              <a:rPr lang="en-US" altLang="zh-CN" b="1" kern="1200" smtClean="0">
                <a:latin typeface="黑体" pitchFamily="49" charset="-122"/>
                <a:ea typeface="黑体" pitchFamily="49" charset="-122"/>
                <a:cs typeface="+mn-cs"/>
              </a:rPr>
              <a:t>——</a:t>
            </a:r>
            <a:r>
              <a:rPr lang="zh-CN" altLang="en-US" b="1" kern="1200" smtClean="0">
                <a:latin typeface="黑体" pitchFamily="49" charset="-122"/>
                <a:ea typeface="黑体" pitchFamily="49" charset="-122"/>
                <a:cs typeface="+mn-cs"/>
              </a:rPr>
              <a:t>模型实例</a:t>
            </a:r>
            <a:endParaRPr lang="zh-CN" altLang="en-US" b="1" kern="1200" dirty="0">
              <a:latin typeface="黑体" pitchFamily="49" charset="-122"/>
              <a:ea typeface="黑体" pitchFamily="49" charset="-122"/>
              <a:cs typeface="+mn-cs"/>
            </a:endParaRPr>
          </a:p>
        </p:txBody>
      </p:sp>
    </p:spTree>
    <p:extLst>
      <p:ext uri="{BB962C8B-B14F-4D97-AF65-F5344CB8AC3E}">
        <p14:creationId xmlns:p14="http://schemas.microsoft.com/office/powerpoint/2010/main" val="2894711479"/>
      </p:ext>
    </p:extLst>
  </p:cSld>
  <p:clrMapOvr>
    <a:masterClrMapping/>
  </p:clrMapOvr>
  <p:transition>
    <p:blinds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b="1" kern="1200" dirty="0">
                <a:latin typeface="黑体" pitchFamily="49" charset="-122"/>
                <a:ea typeface="黑体" pitchFamily="49" charset="-122"/>
                <a:cs typeface="+mn-cs"/>
              </a:rPr>
              <a:t>瀑布模型分析（续）</a:t>
            </a:r>
            <a:r>
              <a:rPr lang="en-US" altLang="zh-CN" b="1" kern="1200" dirty="0">
                <a:latin typeface="黑体" pitchFamily="49" charset="-122"/>
                <a:ea typeface="黑体" pitchFamily="49" charset="-122"/>
                <a:cs typeface="+mn-cs"/>
              </a:rPr>
              <a:t>——</a:t>
            </a:r>
            <a:r>
              <a:rPr lang="zh-CN" altLang="en-US" b="1" kern="1200" dirty="0">
                <a:latin typeface="黑体" pitchFamily="49" charset="-122"/>
                <a:ea typeface="黑体" pitchFamily="49" charset="-122"/>
                <a:cs typeface="+mn-cs"/>
              </a:rPr>
              <a:t>定义及特点</a:t>
            </a:r>
            <a:endParaRPr b="1" kern="1200" dirty="0">
              <a:latin typeface="黑体" pitchFamily="49" charset="-122"/>
              <a:ea typeface="黑体" pitchFamily="49" charset="-122"/>
              <a:cs typeface="+mn-cs"/>
            </a:endParaRPr>
          </a:p>
        </p:txBody>
      </p:sp>
      <p:sp>
        <p:nvSpPr>
          <p:cNvPr id="22531" name="内容占位符 2"/>
          <p:cNvSpPr>
            <a:spLocks noGrp="1"/>
          </p:cNvSpPr>
          <p:nvPr>
            <p:ph idx="1"/>
          </p:nvPr>
        </p:nvSpPr>
        <p:spPr/>
        <p:txBody>
          <a:bodyPr/>
          <a:lstStyle/>
          <a:p>
            <a:r>
              <a:rPr kumimoji="1" lang="zh-CN" altLang="en-US" b="1" dirty="0" smtClean="0"/>
              <a:t>瀑布模型</a:t>
            </a:r>
            <a:endParaRPr kumimoji="1" lang="en-US" altLang="zh-CN" b="1" dirty="0" smtClean="0"/>
          </a:p>
          <a:p>
            <a:pPr marL="1090612" lvl="1" indent="-457200"/>
            <a:r>
              <a:rPr lang="zh-CN" altLang="en-US" b="1" dirty="0"/>
              <a:t>如同瀑布流水，逐级下落。</a:t>
            </a:r>
            <a:r>
              <a:rPr lang="en-US" altLang="zh-CN" b="1" dirty="0"/>
              <a:t>——</a:t>
            </a:r>
            <a:r>
              <a:rPr lang="zh-CN" altLang="en-US" b="1" dirty="0"/>
              <a:t>样式</a:t>
            </a:r>
            <a:endParaRPr lang="en-US" altLang="zh-CN" b="1" dirty="0"/>
          </a:p>
          <a:p>
            <a:pPr marL="1090612" lvl="1" indent="-457200"/>
            <a:r>
              <a:rPr lang="zh-CN" altLang="en-US" b="1" dirty="0"/>
              <a:t>将软件生存周期各活动规定为依线性顺序联接的若干阶段的模型。</a:t>
            </a:r>
            <a:endParaRPr lang="en-US" altLang="zh-CN" b="1" dirty="0"/>
          </a:p>
          <a:p>
            <a:pPr marL="1090612" lvl="1" indent="-457200"/>
            <a:r>
              <a:rPr lang="zh-CN" altLang="en-US" b="1" dirty="0"/>
              <a:t>包括需求分析、概要设计、详细设计、编码、测试和维护等阶段。</a:t>
            </a:r>
            <a:endParaRPr lang="en-US" altLang="zh-CN" b="1" dirty="0"/>
          </a:p>
          <a:p>
            <a:pPr marL="0" indent="0">
              <a:buNone/>
            </a:pPr>
            <a:endParaRPr lang="en-US" altLang="zh-CN" dirty="0" smtClean="0"/>
          </a:p>
        </p:txBody>
      </p:sp>
      <p:sp>
        <p:nvSpPr>
          <p:cNvPr id="3" name="矩形 2"/>
          <p:cNvSpPr/>
          <p:nvPr/>
        </p:nvSpPr>
        <p:spPr>
          <a:xfrm>
            <a:off x="1160994" y="3862789"/>
            <a:ext cx="2037737" cy="646331"/>
          </a:xfrm>
          <a:prstGeom prst="rect">
            <a:avLst/>
          </a:prstGeom>
          <a:noFill/>
        </p:spPr>
        <p:txBody>
          <a:bodyPr wrap="none" lIns="91440" tIns="45720" rIns="91440" bIns="45720">
            <a:spAutoFit/>
          </a:bodyPr>
          <a:lstStyle/>
          <a:p>
            <a:pPr marL="0" lvl="1" algn="ctr"/>
            <a:r>
              <a:rPr lang="zh-CN" altLang="en-US" sz="3600" b="1" dirty="0" smtClean="0">
                <a:ln w="18415" cmpd="sng">
                  <a:solidFill>
                    <a:srgbClr val="FFFFFF"/>
                  </a:solidFill>
                  <a:prstDash val="solid"/>
                </a:ln>
                <a:solidFill>
                  <a:srgbClr val="0070C0"/>
                </a:solidFill>
                <a:effectLst>
                  <a:outerShdw blurRad="63500" dir="3600000" algn="tl" rotWithShape="0">
                    <a:srgbClr val="000000">
                      <a:alpha val="70000"/>
                    </a:srgbClr>
                  </a:outerShdw>
                </a:effectLst>
                <a:latin typeface="方正姚体" pitchFamily="2" charset="-122"/>
                <a:ea typeface="方正姚体" pitchFamily="2" charset="-122"/>
              </a:rPr>
              <a:t>线性严格</a:t>
            </a:r>
            <a:endParaRPr lang="en-US" altLang="zh-CN" sz="3600" b="1" dirty="0">
              <a:ln w="18415" cmpd="sng">
                <a:solidFill>
                  <a:srgbClr val="FFFFFF"/>
                </a:solidFill>
                <a:prstDash val="solid"/>
              </a:ln>
              <a:solidFill>
                <a:srgbClr val="0070C0"/>
              </a:solidFill>
              <a:effectLst>
                <a:outerShdw blurRad="63500" dir="3600000" algn="tl" rotWithShape="0">
                  <a:srgbClr val="000000">
                    <a:alpha val="70000"/>
                  </a:srgbClr>
                </a:outerShdw>
              </a:effectLst>
              <a:latin typeface="方正姚体" pitchFamily="2" charset="-122"/>
              <a:ea typeface="方正姚体" pitchFamily="2" charset="-122"/>
            </a:endParaRPr>
          </a:p>
        </p:txBody>
      </p:sp>
      <p:sp>
        <p:nvSpPr>
          <p:cNvPr id="7" name="矩形 6"/>
          <p:cNvSpPr/>
          <p:nvPr/>
        </p:nvSpPr>
        <p:spPr>
          <a:xfrm>
            <a:off x="2300567" y="4798893"/>
            <a:ext cx="2037737" cy="646331"/>
          </a:xfrm>
          <a:prstGeom prst="rect">
            <a:avLst/>
          </a:prstGeom>
          <a:noFill/>
        </p:spPr>
        <p:txBody>
          <a:bodyPr wrap="none" lIns="91440" tIns="45720" rIns="91440" bIns="45720">
            <a:spAutoFit/>
          </a:bodyPr>
          <a:lstStyle/>
          <a:p>
            <a:pPr marL="0" lvl="1" algn="ctr"/>
            <a:r>
              <a:rPr lang="zh-CN" altLang="en-US" sz="3600" b="1" dirty="0" smtClean="0">
                <a:ln w="18415" cmpd="sng">
                  <a:solidFill>
                    <a:srgbClr val="FFFFFF"/>
                  </a:solidFill>
                  <a:prstDash val="solid"/>
                </a:ln>
                <a:solidFill>
                  <a:srgbClr val="0070C0"/>
                </a:solidFill>
                <a:effectLst>
                  <a:outerShdw blurRad="63500" dir="3600000" algn="tl" rotWithShape="0">
                    <a:srgbClr val="000000">
                      <a:alpha val="70000"/>
                    </a:srgbClr>
                  </a:outerShdw>
                </a:effectLst>
                <a:latin typeface="方正姚体" pitchFamily="2" charset="-122"/>
                <a:ea typeface="方正姚体" pitchFamily="2" charset="-122"/>
              </a:rPr>
              <a:t>结果影响</a:t>
            </a:r>
            <a:endParaRPr lang="en-US" altLang="zh-CN" sz="3600" b="1" dirty="0">
              <a:ln w="18415" cmpd="sng">
                <a:solidFill>
                  <a:srgbClr val="FFFFFF"/>
                </a:solidFill>
                <a:prstDash val="solid"/>
              </a:ln>
              <a:solidFill>
                <a:srgbClr val="0070C0"/>
              </a:solidFill>
              <a:effectLst>
                <a:outerShdw blurRad="63500" dir="3600000" algn="tl" rotWithShape="0">
                  <a:srgbClr val="000000">
                    <a:alpha val="70000"/>
                  </a:srgbClr>
                </a:outerShdw>
              </a:effectLst>
              <a:latin typeface="方正姚体" pitchFamily="2" charset="-122"/>
              <a:ea typeface="方正姚体" pitchFamily="2" charset="-122"/>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8927">
            <a:off x="4530264" y="3134179"/>
            <a:ext cx="3574747" cy="259228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Tree>
    <p:extLst>
      <p:ext uri="{BB962C8B-B14F-4D97-AF65-F5344CB8AC3E}">
        <p14:creationId xmlns:p14="http://schemas.microsoft.com/office/powerpoint/2010/main" val="277448295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animEffect transition="in" filter="wipe(down)">
                                      <p:cBhvr>
                                        <p:cTn id="7" dur="500"/>
                                        <p:tgtEl>
                                          <p:spTgt spid="22531">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2531">
                                            <p:txEl>
                                              <p:pRg st="2" end="2"/>
                                            </p:txEl>
                                          </p:spTgt>
                                        </p:tgtEl>
                                        <p:attrNameLst>
                                          <p:attrName>style.visibility</p:attrName>
                                        </p:attrNameLst>
                                      </p:cBhvr>
                                      <p:to>
                                        <p:strVal val="visible"/>
                                      </p:to>
                                    </p:set>
                                    <p:animEffect transition="in" filter="wipe(down)">
                                      <p:cBhvr>
                                        <p:cTn id="10" dur="500"/>
                                        <p:tgtEl>
                                          <p:spTgt spid="22531">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2531">
                                            <p:txEl>
                                              <p:pRg st="3" end="3"/>
                                            </p:txEl>
                                          </p:spTgt>
                                        </p:tgtEl>
                                        <p:attrNameLst>
                                          <p:attrName>style.visibility</p:attrName>
                                        </p:attrNameLst>
                                      </p:cBhvr>
                                      <p:to>
                                        <p:strVal val="visible"/>
                                      </p:to>
                                    </p:set>
                                    <p:animEffect transition="in" filter="wipe(down)">
                                      <p:cBhvr>
                                        <p:cTn id="13" dur="500"/>
                                        <p:tgtEl>
                                          <p:spTgt spid="22531">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1"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fltVal val="0"/>
                                          </p:val>
                                        </p:tav>
                                        <p:tav tm="100000">
                                          <p:val>
                                            <p:strVal val="#ppt_w"/>
                                          </p:val>
                                        </p:tav>
                                      </p:tavLst>
                                    </p:anim>
                                    <p:anim calcmode="lin" valueType="num">
                                      <p:cBhvr>
                                        <p:cTn id="19" dur="500" fill="hold"/>
                                        <p:tgtEl>
                                          <p:spTgt spid="3"/>
                                        </p:tgtEl>
                                        <p:attrNameLst>
                                          <p:attrName>ppt_h</p:attrName>
                                        </p:attrNameLst>
                                      </p:cBhvr>
                                      <p:tavLst>
                                        <p:tav tm="0">
                                          <p:val>
                                            <p:fltVal val="0"/>
                                          </p:val>
                                        </p:tav>
                                        <p:tav tm="100000">
                                          <p:val>
                                            <p:strVal val="#ppt_h"/>
                                          </p:val>
                                        </p:tav>
                                      </p:tavLst>
                                    </p:anim>
                                    <p:animEffect transition="in" filter="fade">
                                      <p:cBhvr>
                                        <p:cTn id="20" dur="500"/>
                                        <p:tgtEl>
                                          <p:spTgt spid="3"/>
                                        </p:tgtEl>
                                      </p:cBhvr>
                                    </p:animEffect>
                                  </p:childTnLst>
                                </p:cTn>
                              </p:par>
                              <p:par>
                                <p:cTn id="21" presetID="53" presetClass="entr" presetSubtype="16" fill="hold" grpId="1"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fltVal val="0"/>
                                          </p:val>
                                        </p:tav>
                                        <p:tav tm="100000">
                                          <p:val>
                                            <p:strVal val="#ppt_h"/>
                                          </p:val>
                                        </p:tav>
                                      </p:tavLst>
                                    </p:anim>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32" presetClass="emph" presetSubtype="0" fill="hold" grpId="0" nodeType="clickEffect">
                                  <p:stCondLst>
                                    <p:cond delay="0"/>
                                  </p:stCondLst>
                                  <p:childTnLst>
                                    <p:animRot by="120000">
                                      <p:cBhvr>
                                        <p:cTn id="29" dur="100" fill="hold">
                                          <p:stCondLst>
                                            <p:cond delay="0"/>
                                          </p:stCondLst>
                                        </p:cTn>
                                        <p:tgtEl>
                                          <p:spTgt spid="3"/>
                                        </p:tgtEl>
                                        <p:attrNameLst>
                                          <p:attrName>r</p:attrName>
                                        </p:attrNameLst>
                                      </p:cBhvr>
                                    </p:animRot>
                                    <p:animRot by="-240000">
                                      <p:cBhvr>
                                        <p:cTn id="30" dur="200" fill="hold">
                                          <p:stCondLst>
                                            <p:cond delay="200"/>
                                          </p:stCondLst>
                                        </p:cTn>
                                        <p:tgtEl>
                                          <p:spTgt spid="3"/>
                                        </p:tgtEl>
                                        <p:attrNameLst>
                                          <p:attrName>r</p:attrName>
                                        </p:attrNameLst>
                                      </p:cBhvr>
                                    </p:animRot>
                                    <p:animRot by="240000">
                                      <p:cBhvr>
                                        <p:cTn id="31" dur="200" fill="hold">
                                          <p:stCondLst>
                                            <p:cond delay="400"/>
                                          </p:stCondLst>
                                        </p:cTn>
                                        <p:tgtEl>
                                          <p:spTgt spid="3"/>
                                        </p:tgtEl>
                                        <p:attrNameLst>
                                          <p:attrName>r</p:attrName>
                                        </p:attrNameLst>
                                      </p:cBhvr>
                                    </p:animRot>
                                    <p:animRot by="-240000">
                                      <p:cBhvr>
                                        <p:cTn id="32" dur="200" fill="hold">
                                          <p:stCondLst>
                                            <p:cond delay="600"/>
                                          </p:stCondLst>
                                        </p:cTn>
                                        <p:tgtEl>
                                          <p:spTgt spid="3"/>
                                        </p:tgtEl>
                                        <p:attrNameLst>
                                          <p:attrName>r</p:attrName>
                                        </p:attrNameLst>
                                      </p:cBhvr>
                                    </p:animRot>
                                    <p:animRot by="120000">
                                      <p:cBhvr>
                                        <p:cTn id="33" dur="200" fill="hold">
                                          <p:stCondLst>
                                            <p:cond delay="800"/>
                                          </p:stCondLst>
                                        </p:cTn>
                                        <p:tgtEl>
                                          <p:spTgt spid="3"/>
                                        </p:tgtEl>
                                        <p:attrNameLst>
                                          <p:attrName>r</p:attrName>
                                        </p:attrNameLst>
                                      </p:cBhvr>
                                    </p:animRot>
                                  </p:childTnLst>
                                </p:cTn>
                              </p:par>
                              <p:par>
                                <p:cTn id="34" presetID="32" presetClass="emph" presetSubtype="0" fill="hold" grpId="0" nodeType="withEffect">
                                  <p:stCondLst>
                                    <p:cond delay="0"/>
                                  </p:stCondLst>
                                  <p:childTnLst>
                                    <p:animRot by="120000">
                                      <p:cBhvr>
                                        <p:cTn id="35" dur="100" fill="hold">
                                          <p:stCondLst>
                                            <p:cond delay="0"/>
                                          </p:stCondLst>
                                        </p:cTn>
                                        <p:tgtEl>
                                          <p:spTgt spid="7"/>
                                        </p:tgtEl>
                                        <p:attrNameLst>
                                          <p:attrName>r</p:attrName>
                                        </p:attrNameLst>
                                      </p:cBhvr>
                                    </p:animRot>
                                    <p:animRot by="-240000">
                                      <p:cBhvr>
                                        <p:cTn id="36" dur="200" fill="hold">
                                          <p:stCondLst>
                                            <p:cond delay="200"/>
                                          </p:stCondLst>
                                        </p:cTn>
                                        <p:tgtEl>
                                          <p:spTgt spid="7"/>
                                        </p:tgtEl>
                                        <p:attrNameLst>
                                          <p:attrName>r</p:attrName>
                                        </p:attrNameLst>
                                      </p:cBhvr>
                                    </p:animRot>
                                    <p:animRot by="240000">
                                      <p:cBhvr>
                                        <p:cTn id="37" dur="200" fill="hold">
                                          <p:stCondLst>
                                            <p:cond delay="400"/>
                                          </p:stCondLst>
                                        </p:cTn>
                                        <p:tgtEl>
                                          <p:spTgt spid="7"/>
                                        </p:tgtEl>
                                        <p:attrNameLst>
                                          <p:attrName>r</p:attrName>
                                        </p:attrNameLst>
                                      </p:cBhvr>
                                    </p:animRot>
                                    <p:animRot by="-240000">
                                      <p:cBhvr>
                                        <p:cTn id="38" dur="200" fill="hold">
                                          <p:stCondLst>
                                            <p:cond delay="600"/>
                                          </p:stCondLst>
                                        </p:cTn>
                                        <p:tgtEl>
                                          <p:spTgt spid="7"/>
                                        </p:tgtEl>
                                        <p:attrNameLst>
                                          <p:attrName>r</p:attrName>
                                        </p:attrNameLst>
                                      </p:cBhvr>
                                    </p:animRot>
                                    <p:animRot by="120000">
                                      <p:cBhvr>
                                        <p:cTn id="39" dur="200" fill="hold">
                                          <p:stCondLst>
                                            <p:cond delay="80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7" grpId="0"/>
      <p:bldP spid="7"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b="1" kern="1200" dirty="0">
                <a:latin typeface="黑体" pitchFamily="49" charset="-122"/>
                <a:ea typeface="黑体" pitchFamily="49" charset="-122"/>
                <a:cs typeface="+mn-cs"/>
              </a:rPr>
              <a:t>瀑布模型分析（续）</a:t>
            </a:r>
            <a:r>
              <a:rPr lang="en-US" altLang="zh-CN" b="1" kern="1200" dirty="0">
                <a:latin typeface="黑体" pitchFamily="49" charset="-122"/>
                <a:ea typeface="黑体" pitchFamily="49" charset="-122"/>
                <a:cs typeface="+mn-cs"/>
              </a:rPr>
              <a:t>——</a:t>
            </a:r>
            <a:r>
              <a:rPr lang="zh-CN" altLang="en-US" b="1" kern="1200" dirty="0" smtClean="0">
                <a:latin typeface="黑体" pitchFamily="49" charset="-122"/>
                <a:ea typeface="黑体" pitchFamily="49" charset="-122"/>
                <a:cs typeface="+mn-cs"/>
              </a:rPr>
              <a:t>优点</a:t>
            </a:r>
            <a:endParaRPr b="1" kern="1200" dirty="0">
              <a:latin typeface="黑体" pitchFamily="49" charset="-122"/>
              <a:ea typeface="黑体" pitchFamily="49" charset="-122"/>
              <a:cs typeface="+mn-c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8927">
            <a:off x="5215577" y="3872249"/>
            <a:ext cx="3574747" cy="259228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
        <p:nvSpPr>
          <p:cNvPr id="3" name="内容占位符 2"/>
          <p:cNvSpPr>
            <a:spLocks noGrp="1"/>
          </p:cNvSpPr>
          <p:nvPr>
            <p:ph idx="1"/>
          </p:nvPr>
        </p:nvSpPr>
        <p:spPr>
          <a:xfrm>
            <a:off x="539552" y="2103930"/>
            <a:ext cx="3600400" cy="4641850"/>
          </a:xfrm>
        </p:spPr>
        <p:txBody>
          <a:bodyPr/>
          <a:lstStyle/>
          <a:p>
            <a:r>
              <a:rPr kumimoji="1" lang="zh-CN" altLang="en-US" b="1" dirty="0"/>
              <a:t>易理解</a:t>
            </a:r>
            <a:endParaRPr kumimoji="1" lang="en-US" altLang="zh-CN" b="1" dirty="0"/>
          </a:p>
          <a:p>
            <a:r>
              <a:rPr kumimoji="1" lang="zh-CN" altLang="en-US" b="1" dirty="0"/>
              <a:t>阶段性</a:t>
            </a:r>
            <a:endParaRPr kumimoji="1" lang="en-US" altLang="zh-CN" b="1" dirty="0"/>
          </a:p>
          <a:p>
            <a:r>
              <a:rPr kumimoji="1" lang="zh-CN" altLang="en-US" b="1" dirty="0"/>
              <a:t>强调需求分析</a:t>
            </a:r>
            <a:endParaRPr kumimoji="1" lang="en-US" altLang="zh-CN" b="1" dirty="0"/>
          </a:p>
          <a:p>
            <a:r>
              <a:rPr kumimoji="1" lang="zh-CN" altLang="en-US" b="1" dirty="0"/>
              <a:t>明确测试阶段</a:t>
            </a:r>
            <a:endParaRPr kumimoji="1" lang="en-US" altLang="zh-CN" b="1" dirty="0"/>
          </a:p>
          <a:p>
            <a:r>
              <a:rPr kumimoji="1" lang="zh-CN" altLang="en-US" b="1" dirty="0"/>
              <a:t>提供了一套模板</a:t>
            </a:r>
            <a:endParaRPr kumimoji="1" lang="en-US" altLang="zh-CN" b="1" dirty="0"/>
          </a:p>
          <a:p>
            <a:pPr marL="469900" lvl="1" indent="-469900">
              <a:buFont typeface="Wingdings" pitchFamily="2" charset="2"/>
              <a:buChar char="o"/>
            </a:pPr>
            <a:endParaRPr kumimoji="1" lang="zh-CN" altLang="en-US" sz="3000" b="1" dirty="0">
              <a:cs typeface="+mn-cs"/>
            </a:endParaRPr>
          </a:p>
        </p:txBody>
      </p:sp>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7143" y="1916832"/>
            <a:ext cx="3255807" cy="241062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Tree>
    <p:extLst>
      <p:ext uri="{BB962C8B-B14F-4D97-AF65-F5344CB8AC3E}">
        <p14:creationId xmlns:p14="http://schemas.microsoft.com/office/powerpoint/2010/main" val="3927002636"/>
      </p:ext>
    </p:extLst>
  </p:cSld>
  <p:clrMapOvr>
    <a:masterClrMapping/>
  </p:clrMapOvr>
  <p:transition>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b="1" kern="1200" dirty="0">
                <a:latin typeface="黑体" pitchFamily="49" charset="-122"/>
                <a:ea typeface="黑体" pitchFamily="49" charset="-122"/>
                <a:cs typeface="+mn-cs"/>
              </a:rPr>
              <a:t>瀑布模型分析（续）</a:t>
            </a:r>
            <a:r>
              <a:rPr lang="en-US" altLang="zh-CN" b="1" kern="1200" dirty="0" smtClean="0">
                <a:latin typeface="黑体" pitchFamily="49" charset="-122"/>
                <a:ea typeface="黑体" pitchFamily="49" charset="-122"/>
                <a:cs typeface="+mn-cs"/>
              </a:rPr>
              <a:t>——</a:t>
            </a:r>
            <a:r>
              <a:rPr lang="zh-CN" altLang="en-US" b="1" kern="1200" dirty="0" smtClean="0">
                <a:latin typeface="黑体" pitchFamily="49" charset="-122"/>
                <a:ea typeface="黑体" pitchFamily="49" charset="-122"/>
                <a:cs typeface="+mn-cs"/>
              </a:rPr>
              <a:t>缺点</a:t>
            </a:r>
            <a:endParaRPr b="1" kern="1200" dirty="0">
              <a:latin typeface="黑体" pitchFamily="49" charset="-122"/>
              <a:ea typeface="黑体" pitchFamily="49" charset="-122"/>
              <a:cs typeface="+mn-cs"/>
            </a:endParaRPr>
          </a:p>
        </p:txBody>
      </p:sp>
      <p:sp>
        <p:nvSpPr>
          <p:cNvPr id="3" name="内容占位符 2"/>
          <p:cNvSpPr>
            <a:spLocks noGrp="1"/>
          </p:cNvSpPr>
          <p:nvPr>
            <p:ph idx="1"/>
          </p:nvPr>
        </p:nvSpPr>
        <p:spPr/>
        <p:txBody>
          <a:bodyPr/>
          <a:lstStyle/>
          <a:p>
            <a:r>
              <a:rPr lang="zh-CN" altLang="en-US" b="1" dirty="0" smtClean="0">
                <a:latin typeface="+mn-ea"/>
              </a:rPr>
              <a:t>线性严格</a:t>
            </a:r>
            <a:r>
              <a:rPr lang="en-US" altLang="zh-CN" b="1" dirty="0" smtClean="0">
                <a:latin typeface="+mn-ea"/>
              </a:rPr>
              <a:t>——</a:t>
            </a:r>
            <a:r>
              <a:rPr lang="zh-CN" altLang="en-US" b="1" dirty="0" smtClean="0">
                <a:latin typeface="+mn-ea"/>
              </a:rPr>
              <a:t>成果</a:t>
            </a:r>
            <a:r>
              <a:rPr lang="zh-CN" altLang="en-US" b="1" dirty="0">
                <a:latin typeface="+mn-ea"/>
              </a:rPr>
              <a:t>晚出</a:t>
            </a:r>
            <a:r>
              <a:rPr lang="en-US" altLang="zh-CN" b="1" dirty="0">
                <a:latin typeface="+mn-ea"/>
              </a:rPr>
              <a:t>——</a:t>
            </a:r>
            <a:r>
              <a:rPr lang="zh-CN" altLang="en-US" b="1" dirty="0" smtClean="0">
                <a:latin typeface="+mn-ea"/>
              </a:rPr>
              <a:t>风险</a:t>
            </a:r>
            <a:endParaRPr lang="en-US" altLang="zh-CN" b="1" dirty="0" smtClean="0">
              <a:latin typeface="+mn-ea"/>
            </a:endParaRPr>
          </a:p>
          <a:p>
            <a:r>
              <a:rPr lang="zh-CN" altLang="en-US" b="1" dirty="0">
                <a:latin typeface="+mn-ea"/>
              </a:rPr>
              <a:t>阶段</a:t>
            </a:r>
            <a:r>
              <a:rPr lang="zh-CN" altLang="en-US" b="1" dirty="0" smtClean="0">
                <a:latin typeface="+mn-ea"/>
              </a:rPr>
              <a:t>固定</a:t>
            </a:r>
            <a:r>
              <a:rPr lang="en-US" altLang="zh-CN" b="1" dirty="0" smtClean="0">
                <a:latin typeface="+mn-ea"/>
              </a:rPr>
              <a:t>——</a:t>
            </a:r>
            <a:r>
              <a:rPr lang="zh-CN" altLang="en-US" b="1" dirty="0" smtClean="0">
                <a:latin typeface="+mn-ea"/>
              </a:rPr>
              <a:t>反复</a:t>
            </a:r>
            <a:r>
              <a:rPr lang="en-US" altLang="zh-CN" b="1" dirty="0" smtClean="0">
                <a:latin typeface="+mn-ea"/>
              </a:rPr>
              <a:t>&amp;</a:t>
            </a:r>
            <a:r>
              <a:rPr lang="zh-CN" altLang="en-US" b="1" dirty="0" smtClean="0">
                <a:latin typeface="+mn-ea"/>
              </a:rPr>
              <a:t>迭代</a:t>
            </a:r>
            <a:r>
              <a:rPr lang="en-US" altLang="zh-CN" b="1" dirty="0" smtClean="0">
                <a:latin typeface="+mn-ea"/>
              </a:rPr>
              <a:t>——</a:t>
            </a:r>
            <a:r>
              <a:rPr lang="zh-CN" altLang="en-US" b="1" dirty="0">
                <a:latin typeface="+mn-ea"/>
              </a:rPr>
              <a:t>灵活性</a:t>
            </a:r>
            <a:endParaRPr lang="en-US" altLang="zh-CN" b="1" dirty="0" smtClean="0">
              <a:latin typeface="+mn-ea"/>
            </a:endParaRPr>
          </a:p>
          <a:p>
            <a:r>
              <a:rPr lang="zh-CN" altLang="en-US" b="1" dirty="0">
                <a:latin typeface="+mn-ea"/>
              </a:rPr>
              <a:t>单次需求</a:t>
            </a:r>
            <a:r>
              <a:rPr lang="en-US" altLang="zh-CN" b="1" dirty="0">
                <a:latin typeface="+mn-ea"/>
              </a:rPr>
              <a:t>——</a:t>
            </a:r>
            <a:r>
              <a:rPr lang="zh-CN" altLang="en-US" b="1" dirty="0">
                <a:latin typeface="+mn-ea"/>
              </a:rPr>
              <a:t>需求变更</a:t>
            </a:r>
            <a:r>
              <a:rPr lang="en-US" altLang="zh-CN" b="1" dirty="0">
                <a:latin typeface="+mn-ea"/>
              </a:rPr>
              <a:t>——</a:t>
            </a:r>
            <a:r>
              <a:rPr lang="zh-CN" altLang="en-US" b="1" dirty="0">
                <a:latin typeface="+mn-ea"/>
              </a:rPr>
              <a:t>适应性</a:t>
            </a:r>
            <a:endParaRPr lang="en-US" altLang="zh-CN" b="1" dirty="0">
              <a:latin typeface="+mn-ea"/>
            </a:endParaRPr>
          </a:p>
          <a:p>
            <a:r>
              <a:rPr lang="zh-CN" altLang="en-US" b="1" dirty="0" smtClean="0">
                <a:latin typeface="+mn-ea"/>
              </a:rPr>
              <a:t>测试滞后</a:t>
            </a:r>
            <a:r>
              <a:rPr lang="en-US" altLang="zh-CN" b="1" dirty="0" smtClean="0">
                <a:latin typeface="+mn-ea"/>
              </a:rPr>
              <a:t>——</a:t>
            </a:r>
            <a:r>
              <a:rPr lang="zh-CN" altLang="en-US" b="1" dirty="0" smtClean="0">
                <a:latin typeface="+mn-ea"/>
              </a:rPr>
              <a:t>缺陷晚查</a:t>
            </a:r>
            <a:r>
              <a:rPr lang="en-US" altLang="zh-CN" b="1" dirty="0" smtClean="0">
                <a:latin typeface="+mn-ea"/>
              </a:rPr>
              <a:t>——</a:t>
            </a:r>
            <a:r>
              <a:rPr lang="zh-CN" altLang="en-US" b="1" dirty="0" smtClean="0">
                <a:latin typeface="+mn-ea"/>
              </a:rPr>
              <a:t>代价</a:t>
            </a:r>
            <a:endParaRPr lang="en-US" altLang="zh-CN" b="1" dirty="0" smtClean="0">
              <a:latin typeface="+mn-ea"/>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3861048"/>
            <a:ext cx="3574747" cy="259228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6267387"/>
      </p:ext>
    </p:extLst>
  </p:cSld>
  <p:clrMapOvr>
    <a:masterClrMapping/>
  </p:clrMapOvr>
  <p:transition>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b="1" kern="1200" dirty="0">
                <a:latin typeface="黑体" pitchFamily="49" charset="-122"/>
                <a:ea typeface="黑体" pitchFamily="49" charset="-122"/>
                <a:cs typeface="+mn-cs"/>
              </a:rPr>
              <a:t>瀑布模型分析（续）</a:t>
            </a:r>
            <a:r>
              <a:rPr lang="en-US" altLang="zh-CN" b="1" kern="1200" dirty="0">
                <a:latin typeface="黑体" pitchFamily="49" charset="-122"/>
                <a:ea typeface="黑体" pitchFamily="49" charset="-122"/>
                <a:cs typeface="+mn-cs"/>
              </a:rPr>
              <a:t>——</a:t>
            </a:r>
            <a:r>
              <a:rPr lang="zh-CN" altLang="en-US" b="1" kern="1200" dirty="0">
                <a:latin typeface="黑体" pitchFamily="49" charset="-122"/>
                <a:ea typeface="黑体" pitchFamily="49" charset="-122"/>
                <a:cs typeface="+mn-cs"/>
              </a:rPr>
              <a:t>实际应用</a:t>
            </a:r>
            <a:endParaRPr b="1" kern="1200" dirty="0">
              <a:latin typeface="黑体" pitchFamily="49" charset="-122"/>
              <a:ea typeface="黑体" pitchFamily="49" charset="-122"/>
              <a:cs typeface="+mn-cs"/>
            </a:endParaRPr>
          </a:p>
        </p:txBody>
      </p:sp>
      <p:sp>
        <p:nvSpPr>
          <p:cNvPr id="22531" name="内容占位符 2"/>
          <p:cNvSpPr>
            <a:spLocks noGrp="1"/>
          </p:cNvSpPr>
          <p:nvPr>
            <p:ph idx="1"/>
          </p:nvPr>
        </p:nvSpPr>
        <p:spPr/>
        <p:txBody>
          <a:bodyPr/>
          <a:lstStyle/>
          <a:p>
            <a:r>
              <a:rPr kumimoji="1" lang="zh-CN" altLang="en-US" dirty="0" smtClean="0"/>
              <a:t>适用场合</a:t>
            </a:r>
            <a:endParaRPr kumimoji="1" lang="en-US" altLang="zh-CN" dirty="0" smtClean="0"/>
          </a:p>
          <a:p>
            <a:pPr lvl="1"/>
            <a:r>
              <a:rPr lang="zh-CN" altLang="en-US" dirty="0" smtClean="0"/>
              <a:t>功能</a:t>
            </a:r>
            <a:r>
              <a:rPr lang="zh-CN" altLang="en-US" dirty="0"/>
              <a:t>、</a:t>
            </a:r>
            <a:r>
              <a:rPr lang="zh-CN" altLang="en-US" dirty="0" smtClean="0"/>
              <a:t>性能</a:t>
            </a:r>
            <a:r>
              <a:rPr lang="zh-CN" altLang="en-US" dirty="0"/>
              <a:t>明确</a:t>
            </a:r>
            <a:r>
              <a:rPr lang="zh-CN" altLang="en-US" dirty="0" smtClean="0"/>
              <a:t>完整</a:t>
            </a:r>
            <a:endParaRPr lang="en-US" altLang="zh-CN" dirty="0" smtClean="0"/>
          </a:p>
          <a:p>
            <a:pPr lvl="1"/>
            <a:r>
              <a:rPr lang="zh-CN" altLang="en-US" dirty="0" smtClean="0"/>
              <a:t>需求固定，无重大变动</a:t>
            </a:r>
            <a:endParaRPr lang="en-US" altLang="zh-CN" dirty="0"/>
          </a:p>
          <a:p>
            <a:pPr lvl="1"/>
            <a:endParaRPr lang="en-US" altLang="zh-CN" b="1" dirty="0" smtClean="0">
              <a:solidFill>
                <a:schemeClr val="tx2">
                  <a:lumMod val="75000"/>
                </a:schemeClr>
              </a:solidFill>
              <a:ea typeface="华文中宋" pitchFamily="2" charset="-122"/>
            </a:endParaRPr>
          </a:p>
          <a:p>
            <a:pPr marL="168275" lvl="1" indent="0">
              <a:buNone/>
            </a:pPr>
            <a:endParaRPr lang="zh-CN" altLang="en-US" dirty="0">
              <a:solidFill>
                <a:srgbClr val="FF0000"/>
              </a:solidFill>
            </a:endParaRPr>
          </a:p>
          <a:p>
            <a:pPr marL="0" indent="0">
              <a:buNone/>
            </a:pPr>
            <a:endParaRPr lang="en-US" altLang="zh-CN" dirty="0" smtClean="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1772816"/>
            <a:ext cx="2552700" cy="466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1979712" y="3305913"/>
            <a:ext cx="2037737"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36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操作系统</a:t>
            </a:r>
            <a:endParaRPr lang="zh-CN" altLang="en-US" sz="3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4" name="矩形 3"/>
          <p:cNvSpPr/>
          <p:nvPr/>
        </p:nvSpPr>
        <p:spPr>
          <a:xfrm>
            <a:off x="1489191" y="4437112"/>
            <a:ext cx="3427541"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36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数据库管理系统</a:t>
            </a:r>
            <a:endParaRPr lang="zh-CN" altLang="en-US" sz="3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24011279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animEffect transition="in" filter="wipe(down)">
                                      <p:cBhvr>
                                        <p:cTn id="7" dur="500"/>
                                        <p:tgtEl>
                                          <p:spTgt spid="22531">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2531">
                                            <p:txEl>
                                              <p:pRg st="2" end="2"/>
                                            </p:txEl>
                                          </p:spTgt>
                                        </p:tgtEl>
                                        <p:attrNameLst>
                                          <p:attrName>style.visibility</p:attrName>
                                        </p:attrNameLst>
                                      </p:cBhvr>
                                      <p:to>
                                        <p:strVal val="visible"/>
                                      </p:to>
                                    </p:set>
                                    <p:animEffect transition="in" filter="wipe(down)">
                                      <p:cBhvr>
                                        <p:cTn id="10" dur="500"/>
                                        <p:tgtEl>
                                          <p:spTgt spid="2253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fltVal val="0"/>
                                          </p:val>
                                        </p:tav>
                                        <p:tav tm="100000">
                                          <p:val>
                                            <p:strVal val="#ppt_h"/>
                                          </p:val>
                                        </p:tav>
                                      </p:tavLst>
                                    </p:anim>
                                    <p:animEffect transition="in" filter="fade">
                                      <p:cBhvr>
                                        <p:cTn id="17" dur="500"/>
                                        <p:tgtEl>
                                          <p:spTgt spid="3"/>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ppt_w</p:attrName>
                                        </p:attrNameLst>
                                      </p:cBhvr>
                                      <p:tavLst>
                                        <p:tav tm="0">
                                          <p:val>
                                            <p:fltVal val="0"/>
                                          </p:val>
                                        </p:tav>
                                        <p:tav tm="100000">
                                          <p:val>
                                            <p:strVal val="#ppt_w"/>
                                          </p:val>
                                        </p:tav>
                                      </p:tavLst>
                                    </p:anim>
                                    <p:anim calcmode="lin" valueType="num">
                                      <p:cBhvr>
                                        <p:cTn id="21" dur="500" fill="hold"/>
                                        <p:tgtEl>
                                          <p:spTgt spid="4"/>
                                        </p:tgtEl>
                                        <p:attrNameLst>
                                          <p:attrName>ppt_h</p:attrName>
                                        </p:attrNameLst>
                                      </p:cBhvr>
                                      <p:tavLst>
                                        <p:tav tm="0">
                                          <p:val>
                                            <p:fltVal val="0"/>
                                          </p:val>
                                        </p:tav>
                                        <p:tav tm="100000">
                                          <p:val>
                                            <p:strVal val="#ppt_h"/>
                                          </p:val>
                                        </p:tav>
                                      </p:tavLst>
                                    </p:anim>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0D856F0-7BE2-4B3C-BE9E-9024D91CDFBF}" type="slidenum">
              <a:rPr lang="en-US" altLang="zh-CN" smtClean="0"/>
              <a:pPr eaLnBrk="1" hangingPunct="1"/>
              <a:t>2</a:t>
            </a:fld>
            <a:endParaRPr lang="en-US" altLang="zh-CN" smtClean="0"/>
          </a:p>
        </p:txBody>
      </p:sp>
      <p:sp>
        <p:nvSpPr>
          <p:cNvPr id="4099" name="Rectangle 2"/>
          <p:cNvSpPr>
            <a:spLocks noGrp="1" noChangeArrowheads="1"/>
          </p:cNvSpPr>
          <p:nvPr>
            <p:ph type="title"/>
          </p:nvPr>
        </p:nvSpPr>
        <p:spPr/>
        <p:txBody>
          <a:bodyPr/>
          <a:lstStyle/>
          <a:p>
            <a:pPr eaLnBrk="1" hangingPunct="1"/>
            <a:r>
              <a:rPr lang="zh-CN" altLang="en-US" b="1" dirty="0" smtClean="0">
                <a:latin typeface="黑体" pitchFamily="49" charset="-122"/>
                <a:ea typeface="黑体" pitchFamily="49" charset="-122"/>
              </a:rPr>
              <a:t>第</a:t>
            </a:r>
            <a:r>
              <a:rPr lang="en-US" altLang="zh-CN" b="1" dirty="0" smtClean="0">
                <a:latin typeface="黑体" pitchFamily="49" charset="-122"/>
                <a:ea typeface="黑体" pitchFamily="49" charset="-122"/>
              </a:rPr>
              <a:t>10</a:t>
            </a:r>
            <a:r>
              <a:rPr lang="zh-CN" altLang="en-US" b="1" dirty="0" smtClean="0">
                <a:latin typeface="黑体" pitchFamily="49" charset="-122"/>
                <a:ea typeface="黑体" pitchFamily="49" charset="-122"/>
              </a:rPr>
              <a:t>章  测试过程管理（补充）</a:t>
            </a:r>
          </a:p>
        </p:txBody>
      </p:sp>
      <p:sp>
        <p:nvSpPr>
          <p:cNvPr id="4100" name="Rectangle 3"/>
          <p:cNvSpPr>
            <a:spLocks noGrp="1" noChangeArrowheads="1"/>
          </p:cNvSpPr>
          <p:nvPr>
            <p:ph type="body" idx="1"/>
          </p:nvPr>
        </p:nvSpPr>
        <p:spPr/>
        <p:txBody>
          <a:bodyPr/>
          <a:lstStyle/>
          <a:p>
            <a:pPr eaLnBrk="1" hangingPunct="1"/>
            <a:r>
              <a:rPr lang="zh-CN" altLang="en-US" sz="3400" b="1" dirty="0" smtClean="0"/>
              <a:t>内容提要</a:t>
            </a:r>
          </a:p>
          <a:p>
            <a:pPr lvl="1" eaLnBrk="1" hangingPunct="1">
              <a:lnSpc>
                <a:spcPct val="150000"/>
              </a:lnSpc>
              <a:defRPr/>
            </a:pPr>
            <a:r>
              <a:rPr lang="zh-CN" altLang="en-US" b="1" dirty="0" smtClean="0"/>
              <a:t>了解</a:t>
            </a:r>
            <a:r>
              <a:rPr lang="zh-CN" altLang="en-US" b="1" dirty="0"/>
              <a:t>常见的软件开发模型</a:t>
            </a:r>
            <a:endParaRPr lang="en-US" altLang="zh-CN" b="1" dirty="0"/>
          </a:p>
          <a:p>
            <a:pPr lvl="1" eaLnBrk="1" hangingPunct="1">
              <a:lnSpc>
                <a:spcPct val="150000"/>
              </a:lnSpc>
              <a:defRPr/>
            </a:pPr>
            <a:r>
              <a:rPr lang="zh-CN" altLang="en-US" b="1" dirty="0"/>
              <a:t>理解瀑布模型的内涵及优缺点</a:t>
            </a:r>
            <a:endParaRPr lang="en-US" altLang="zh-CN" b="1"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8" name="图片 47" descr="1.3_clip_image004_0000.jpg"/>
          <p:cNvPicPr>
            <a:picLocks noChangeAspect="1"/>
          </p:cNvPicPr>
          <p:nvPr/>
        </p:nvPicPr>
        <p:blipFill>
          <a:blip r:embed="rId3" cstate="print"/>
          <a:stretch>
            <a:fillRect/>
          </a:stretch>
        </p:blipFill>
        <p:spPr>
          <a:xfrm>
            <a:off x="972912" y="1182347"/>
            <a:ext cx="7253187" cy="4628493"/>
          </a:xfrm>
          <a:prstGeom prst="rect">
            <a:avLst/>
          </a:prstGeom>
        </p:spPr>
      </p:pic>
      <p:sp>
        <p:nvSpPr>
          <p:cNvPr id="5" name="Text Box 1"/>
          <p:cNvSpPr txBox="1">
            <a:spLocks noChangeArrowheads="1"/>
          </p:cNvSpPr>
          <p:nvPr/>
        </p:nvSpPr>
        <p:spPr bwMode="auto">
          <a:xfrm>
            <a:off x="938260" y="503057"/>
            <a:ext cx="6300421" cy="679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marL="166688" indent="-163513">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1pPr>
            <a:lvl2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2pPr>
            <a:lvl3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3pPr>
            <a:lvl4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4pPr>
            <a:lvl5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5pPr>
            <a:lvl6pPr marL="25146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6pPr>
            <a:lvl7pPr marL="29718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7pPr>
            <a:lvl8pPr marL="34290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8pPr>
            <a:lvl9pPr marL="38862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9pPr>
          </a:lstStyle>
          <a:p>
            <a:pPr>
              <a:buClrTx/>
              <a:buFontTx/>
              <a:buNone/>
            </a:pPr>
            <a:r>
              <a:rPr lang="zh-CN" altLang="en-US" sz="3800" b="1" dirty="0">
                <a:solidFill>
                  <a:schemeClr val="tx2"/>
                </a:solidFill>
                <a:latin typeface="黑体" pitchFamily="49" charset="-122"/>
                <a:ea typeface="黑体" pitchFamily="49" charset="-122"/>
                <a:cs typeface="+mj-cs"/>
              </a:rPr>
              <a:t>开发模型</a:t>
            </a:r>
            <a:r>
              <a:rPr lang="en-US" altLang="zh-CN" sz="3800" b="1" dirty="0">
                <a:solidFill>
                  <a:schemeClr val="tx2"/>
                </a:solidFill>
                <a:latin typeface="黑体" pitchFamily="49" charset="-122"/>
                <a:ea typeface="黑体" pitchFamily="49" charset="-122"/>
                <a:cs typeface="+mj-cs"/>
              </a:rPr>
              <a:t>---</a:t>
            </a:r>
            <a:r>
              <a:rPr lang="zh-CN" altLang="en-US" sz="3800" b="1" dirty="0">
                <a:solidFill>
                  <a:schemeClr val="tx2"/>
                </a:solidFill>
                <a:latin typeface="黑体" pitchFamily="49" charset="-122"/>
                <a:ea typeface="黑体" pitchFamily="49" charset="-122"/>
                <a:cs typeface="+mj-cs"/>
              </a:rPr>
              <a:t>螺旋模型法</a:t>
            </a:r>
            <a:r>
              <a:rPr lang="en-US" altLang="zh-CN" sz="3800" b="1" dirty="0">
                <a:solidFill>
                  <a:schemeClr val="tx2"/>
                </a:solidFill>
                <a:latin typeface="黑体" pitchFamily="49" charset="-122"/>
                <a:ea typeface="黑体" pitchFamily="49" charset="-122"/>
                <a:cs typeface="+mj-cs"/>
              </a:rPr>
              <a:t>(</a:t>
            </a:r>
            <a:r>
              <a:rPr lang="zh-CN" altLang="en-US" sz="3800" b="1" dirty="0">
                <a:solidFill>
                  <a:schemeClr val="tx2"/>
                </a:solidFill>
                <a:latin typeface="黑体" pitchFamily="49" charset="-122"/>
                <a:ea typeface="黑体" pitchFamily="49" charset="-122"/>
                <a:cs typeface="+mj-cs"/>
              </a:rPr>
              <a:t>续</a:t>
            </a:r>
            <a:r>
              <a:rPr lang="en-US" altLang="zh-CN" sz="3800" b="1" dirty="0">
                <a:solidFill>
                  <a:schemeClr val="tx2"/>
                </a:solidFill>
                <a:latin typeface="黑体" pitchFamily="49" charset="-122"/>
                <a:ea typeface="黑体" pitchFamily="49" charset="-122"/>
                <a:cs typeface="+mj-cs"/>
              </a:rPr>
              <a:t>)</a:t>
            </a:r>
            <a:endParaRPr lang="zh-CN" sz="3800" b="1" dirty="0">
              <a:solidFill>
                <a:schemeClr val="tx2"/>
              </a:solidFill>
              <a:latin typeface="黑体" pitchFamily="49" charset="-122"/>
              <a:ea typeface="黑体" pitchFamily="49" charset="-122"/>
              <a:cs typeface="+mj-cs"/>
            </a:endParaRPr>
          </a:p>
        </p:txBody>
      </p:sp>
    </p:spTree>
    <p:extLst>
      <p:ext uri="{BB962C8B-B14F-4D97-AF65-F5344CB8AC3E}">
        <p14:creationId xmlns:p14="http://schemas.microsoft.com/office/powerpoint/2010/main" val="4144964305"/>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3" name="Rectangle 3"/>
          <p:cNvSpPr>
            <a:spLocks noGrp="1" noChangeArrowheads="1"/>
          </p:cNvSpPr>
          <p:nvPr>
            <p:ph idx="1"/>
          </p:nvPr>
        </p:nvSpPr>
        <p:spPr>
          <a:xfrm>
            <a:off x="395536" y="1712376"/>
            <a:ext cx="8435789" cy="4931477"/>
          </a:xfrm>
        </p:spPr>
        <p:txBody>
          <a:bodyPr/>
          <a:lstStyle/>
          <a:p>
            <a:pPr algn="just" eaLnBrk="1" hangingPunct="1"/>
            <a:r>
              <a:rPr lang="zh-CN" altLang="en-US" sz="3400" b="1" dirty="0"/>
              <a:t>螺旋模型法</a:t>
            </a:r>
          </a:p>
          <a:p>
            <a:pPr lvl="1"/>
            <a:r>
              <a:rPr lang="zh-CN" altLang="en-US" b="1" dirty="0"/>
              <a:t>每一螺旋（开发阶段）包括5个步骤：</a:t>
            </a:r>
            <a:endParaRPr lang="en-US" altLang="zh-CN" b="1" dirty="0"/>
          </a:p>
          <a:p>
            <a:pPr marL="800100" lvl="1" indent="-166688">
              <a:buFont typeface="黑体" pitchFamily="2" charset="-122"/>
              <a:buChar char="-"/>
            </a:pPr>
            <a:endParaRPr lang="en-US" altLang="zh-CN" sz="2000" dirty="0" smtClean="0">
              <a:solidFill>
                <a:schemeClr val="tx1"/>
              </a:solidFill>
              <a:cs typeface="+mn-cs"/>
            </a:endParaRPr>
          </a:p>
          <a:p>
            <a:pPr marL="800100" lvl="1" indent="-166688">
              <a:buFont typeface="黑体" pitchFamily="2" charset="-122"/>
              <a:buChar char="-"/>
            </a:pPr>
            <a:endParaRPr lang="en-US" altLang="zh-CN" sz="2000" dirty="0">
              <a:solidFill>
                <a:schemeClr val="tx1"/>
              </a:solidFill>
              <a:cs typeface="+mn-cs"/>
            </a:endParaRPr>
          </a:p>
          <a:p>
            <a:pPr marL="800100" lvl="1" indent="-166688">
              <a:buFont typeface="黑体" pitchFamily="2" charset="-122"/>
              <a:buChar char="-"/>
            </a:pPr>
            <a:endParaRPr lang="en-US" altLang="zh-CN" sz="2000" dirty="0">
              <a:solidFill>
                <a:schemeClr val="tx1"/>
              </a:solidFill>
              <a:cs typeface="+mn-cs"/>
            </a:endParaRP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smtClean="0"/>
          </a:p>
          <a:p>
            <a:pPr marL="800100" lvl="1" indent="-166688">
              <a:buFont typeface="黑体" pitchFamily="2" charset="-122"/>
              <a:buChar char="-"/>
            </a:pPr>
            <a:r>
              <a:rPr lang="zh-CN" altLang="en-US" sz="2000" dirty="0" smtClean="0">
                <a:solidFill>
                  <a:schemeClr val="tx1"/>
                </a:solidFill>
                <a:cs typeface="+mn-cs"/>
              </a:rPr>
              <a:t>优点</a:t>
            </a:r>
            <a:r>
              <a:rPr lang="zh-CN" altLang="en-US" sz="2000" dirty="0">
                <a:solidFill>
                  <a:schemeClr val="tx1"/>
                </a:solidFill>
                <a:cs typeface="+mn-cs"/>
              </a:rPr>
              <a:t>：严格的全过程风险管理；强调各开发阶段的质量；提供机会评估项目是否有价值继续下去。</a:t>
            </a:r>
            <a:r>
              <a:rPr lang="en-US" altLang="zh-CN" sz="2000" dirty="0">
                <a:solidFill>
                  <a:schemeClr val="tx1"/>
                </a:solidFill>
                <a:cs typeface="+mn-cs"/>
              </a:rPr>
              <a:t>(</a:t>
            </a:r>
            <a:r>
              <a:rPr lang="zh-CN" altLang="en-US" sz="2000" dirty="0">
                <a:solidFill>
                  <a:schemeClr val="tx1"/>
                </a:solidFill>
                <a:cs typeface="+mn-cs"/>
              </a:rPr>
              <a:t>发现问题早</a:t>
            </a:r>
            <a:r>
              <a:rPr lang="en-US" altLang="zh-CN" sz="2000" dirty="0">
                <a:solidFill>
                  <a:schemeClr val="tx1"/>
                </a:solidFill>
                <a:cs typeface="+mn-cs"/>
              </a:rPr>
              <a:t>)</a:t>
            </a:r>
            <a:endParaRPr lang="zh-CN" altLang="en-US" sz="2000" dirty="0">
              <a:solidFill>
                <a:schemeClr val="tx1"/>
              </a:solidFill>
              <a:cs typeface="+mn-cs"/>
            </a:endParaRPr>
          </a:p>
        </p:txBody>
      </p:sp>
      <p:grpSp>
        <p:nvGrpSpPr>
          <p:cNvPr id="4" name="Group 3"/>
          <p:cNvGrpSpPr>
            <a:grpSpLocks/>
          </p:cNvGrpSpPr>
          <p:nvPr/>
        </p:nvGrpSpPr>
        <p:grpSpPr bwMode="auto">
          <a:xfrm>
            <a:off x="4428430" y="2597933"/>
            <a:ext cx="4464050" cy="3711387"/>
            <a:chOff x="295" y="579"/>
            <a:chExt cx="2812" cy="4613"/>
          </a:xfrm>
        </p:grpSpPr>
        <p:sp>
          <p:nvSpPr>
            <p:cNvPr id="5" name="AutoShape 4"/>
            <p:cNvSpPr>
              <a:spLocks noChangeArrowheads="1"/>
            </p:cNvSpPr>
            <p:nvPr/>
          </p:nvSpPr>
          <p:spPr bwMode="auto">
            <a:xfrm rot="17502404">
              <a:off x="-690" y="2062"/>
              <a:ext cx="4613" cy="1647"/>
            </a:xfrm>
            <a:prstGeom prst="rightArrow">
              <a:avLst>
                <a:gd name="adj1" fmla="val 59065"/>
                <a:gd name="adj2" fmla="val 35713"/>
              </a:avLst>
            </a:prstGeom>
            <a:solidFill>
              <a:srgbClr val="E0DEA0"/>
            </a:solidFill>
            <a:ln w="19050" algn="ctr">
              <a:noFill/>
              <a:miter lim="800000"/>
              <a:headEnd/>
              <a:tailEnd/>
            </a:ln>
            <a:effectLst/>
          </p:spPr>
          <p:txBody>
            <a:bodyPr wrap="none" lIns="360000"/>
            <a:lstStyle/>
            <a:p>
              <a:endParaRPr lang="zh-CN" altLang="en-US"/>
            </a:p>
          </p:txBody>
        </p:sp>
        <p:sp>
          <p:nvSpPr>
            <p:cNvPr id="6" name="Rectangle 6"/>
            <p:cNvSpPr>
              <a:spLocks noChangeArrowheads="1"/>
            </p:cNvSpPr>
            <p:nvPr/>
          </p:nvSpPr>
          <p:spPr bwMode="auto">
            <a:xfrm>
              <a:off x="1429" y="845"/>
              <a:ext cx="1678" cy="771"/>
            </a:xfrm>
            <a:prstGeom prst="rect">
              <a:avLst/>
            </a:prstGeom>
            <a:solidFill>
              <a:srgbClr val="EEEDCA">
                <a:alpha val="50000"/>
              </a:srgbClr>
            </a:solidFill>
            <a:ln w="38100" algn="ctr">
              <a:solidFill>
                <a:srgbClr val="808000"/>
              </a:solidFill>
              <a:miter lim="800000"/>
              <a:headEnd/>
              <a:tailEnd/>
            </a:ln>
            <a:effectLst/>
          </p:spPr>
          <p:txBody>
            <a:bodyPr lIns="90000"/>
            <a:lstStyle/>
            <a:p>
              <a:pPr algn="ctr"/>
              <a:r>
                <a:rPr lang="zh-CN" altLang="en-US" sz="2000" b="1" dirty="0" smtClean="0">
                  <a:solidFill>
                    <a:schemeClr val="tx1">
                      <a:lumMod val="10000"/>
                    </a:schemeClr>
                  </a:solidFill>
                </a:rPr>
                <a:t>确定下阶段方法</a:t>
              </a:r>
              <a:endParaRPr lang="ja-JP" altLang="en-US" sz="2000" b="1" dirty="0">
                <a:solidFill>
                  <a:schemeClr val="tx1">
                    <a:lumMod val="10000"/>
                  </a:schemeClr>
                </a:solidFill>
              </a:endParaRPr>
            </a:p>
          </p:txBody>
        </p:sp>
        <p:sp>
          <p:nvSpPr>
            <p:cNvPr id="7" name="Rectangle 10"/>
            <p:cNvSpPr>
              <a:spLocks noChangeArrowheads="1"/>
            </p:cNvSpPr>
            <p:nvPr/>
          </p:nvSpPr>
          <p:spPr bwMode="auto">
            <a:xfrm>
              <a:off x="1066" y="1661"/>
              <a:ext cx="1678" cy="771"/>
            </a:xfrm>
            <a:prstGeom prst="rect">
              <a:avLst/>
            </a:prstGeom>
            <a:solidFill>
              <a:srgbClr val="EEEDCA">
                <a:alpha val="50000"/>
              </a:srgbClr>
            </a:solidFill>
            <a:ln w="38100" algn="ctr">
              <a:solidFill>
                <a:srgbClr val="808000"/>
              </a:solidFill>
              <a:miter lim="800000"/>
              <a:headEnd/>
              <a:tailEnd/>
            </a:ln>
            <a:effectLst/>
          </p:spPr>
          <p:txBody>
            <a:bodyPr lIns="90000"/>
            <a:lstStyle/>
            <a:p>
              <a:pPr algn="ctr"/>
              <a:r>
                <a:rPr lang="zh-CN" altLang="en-US" sz="2000" b="1" dirty="0" smtClean="0">
                  <a:solidFill>
                    <a:schemeClr val="tx1">
                      <a:lumMod val="10000"/>
                    </a:schemeClr>
                  </a:solidFill>
                </a:rPr>
                <a:t>计划下一阶段</a:t>
              </a:r>
              <a:endParaRPr lang="ja-JP" altLang="en-US" sz="2000" b="1" dirty="0">
                <a:solidFill>
                  <a:schemeClr val="tx1">
                    <a:lumMod val="10000"/>
                  </a:schemeClr>
                </a:solidFill>
                <a:ea typeface="標楷體" pitchFamily="65" charset="-120"/>
              </a:endParaRPr>
            </a:p>
          </p:txBody>
        </p:sp>
        <p:sp>
          <p:nvSpPr>
            <p:cNvPr id="8" name="Rectangle 14"/>
            <p:cNvSpPr>
              <a:spLocks noChangeArrowheads="1"/>
            </p:cNvSpPr>
            <p:nvPr/>
          </p:nvSpPr>
          <p:spPr bwMode="auto">
            <a:xfrm>
              <a:off x="703" y="2478"/>
              <a:ext cx="1678" cy="771"/>
            </a:xfrm>
            <a:prstGeom prst="rect">
              <a:avLst/>
            </a:prstGeom>
            <a:solidFill>
              <a:srgbClr val="EEEDCA">
                <a:alpha val="50000"/>
              </a:srgbClr>
            </a:solidFill>
            <a:ln w="38100" algn="ctr">
              <a:solidFill>
                <a:srgbClr val="808000"/>
              </a:solidFill>
              <a:miter lim="800000"/>
              <a:headEnd/>
              <a:tailEnd/>
            </a:ln>
            <a:effectLst/>
          </p:spPr>
          <p:txBody>
            <a:bodyPr lIns="90000"/>
            <a:lstStyle/>
            <a:p>
              <a:r>
                <a:rPr lang="zh-CN" altLang="en-US" sz="2000" b="1" dirty="0" smtClean="0">
                  <a:solidFill>
                    <a:schemeClr val="tx1">
                      <a:lumMod val="10000"/>
                    </a:schemeClr>
                  </a:solidFill>
                </a:rPr>
                <a:t>本阶段的开发和测试</a:t>
              </a:r>
              <a:endParaRPr lang="ja-JP" altLang="en-US" sz="2000" b="1" dirty="0">
                <a:solidFill>
                  <a:schemeClr val="tx1">
                    <a:lumMod val="10000"/>
                  </a:schemeClr>
                </a:solidFill>
                <a:ea typeface="標楷體" pitchFamily="65" charset="-120"/>
              </a:endParaRPr>
            </a:p>
          </p:txBody>
        </p:sp>
        <p:sp>
          <p:nvSpPr>
            <p:cNvPr id="9" name="Rectangle 18"/>
            <p:cNvSpPr>
              <a:spLocks noChangeArrowheads="1"/>
            </p:cNvSpPr>
            <p:nvPr/>
          </p:nvSpPr>
          <p:spPr bwMode="auto">
            <a:xfrm>
              <a:off x="295" y="3294"/>
              <a:ext cx="1678" cy="771"/>
            </a:xfrm>
            <a:prstGeom prst="rect">
              <a:avLst/>
            </a:prstGeom>
            <a:solidFill>
              <a:srgbClr val="EEEDCA">
                <a:alpha val="50000"/>
              </a:srgbClr>
            </a:solidFill>
            <a:ln w="38100" algn="ctr">
              <a:solidFill>
                <a:srgbClr val="808000"/>
              </a:solidFill>
              <a:miter lim="800000"/>
              <a:headEnd/>
              <a:tailEnd/>
            </a:ln>
            <a:effectLst/>
          </p:spPr>
          <p:txBody>
            <a:bodyPr lIns="90000"/>
            <a:lstStyle/>
            <a:p>
              <a:r>
                <a:rPr lang="zh-CN" altLang="en-US" sz="2000" b="1" dirty="0" smtClean="0">
                  <a:solidFill>
                    <a:schemeClr val="tx1">
                      <a:lumMod val="10000"/>
                    </a:schemeClr>
                  </a:solidFill>
                </a:rPr>
                <a:t>评估方案，解决风险</a:t>
              </a:r>
              <a:endParaRPr lang="ja-JP" altLang="en-US" sz="2000" b="1" dirty="0">
                <a:solidFill>
                  <a:schemeClr val="tx1">
                    <a:lumMod val="10000"/>
                  </a:schemeClr>
                </a:solidFill>
                <a:ea typeface="標楷體" pitchFamily="65" charset="-120"/>
              </a:endParaRPr>
            </a:p>
          </p:txBody>
        </p:sp>
      </p:grpSp>
      <p:sp>
        <p:nvSpPr>
          <p:cNvPr id="10" name="Rectangle 18"/>
          <p:cNvSpPr>
            <a:spLocks noChangeArrowheads="1"/>
          </p:cNvSpPr>
          <p:nvPr/>
        </p:nvSpPr>
        <p:spPr bwMode="auto">
          <a:xfrm>
            <a:off x="4067944" y="5420067"/>
            <a:ext cx="2585293" cy="601221"/>
          </a:xfrm>
          <a:prstGeom prst="rect">
            <a:avLst/>
          </a:prstGeom>
          <a:solidFill>
            <a:srgbClr val="EEEDCA">
              <a:alpha val="50000"/>
            </a:srgbClr>
          </a:solidFill>
          <a:ln w="38100" algn="ctr">
            <a:solidFill>
              <a:srgbClr val="808000"/>
            </a:solidFill>
            <a:miter lim="800000"/>
            <a:headEnd/>
            <a:tailEnd/>
          </a:ln>
          <a:effectLst/>
        </p:spPr>
        <p:txBody>
          <a:bodyPr lIns="90000"/>
          <a:lstStyle/>
          <a:p>
            <a:r>
              <a:rPr lang="zh-CN" altLang="en-US" sz="2000" b="1" dirty="0" smtClean="0">
                <a:solidFill>
                  <a:schemeClr val="tx1">
                    <a:lumMod val="10000"/>
                  </a:schemeClr>
                </a:solidFill>
              </a:rPr>
              <a:t>确定目标，选择方案</a:t>
            </a:r>
            <a:endParaRPr lang="ja-JP" altLang="en-US" sz="2000" b="1" dirty="0">
              <a:solidFill>
                <a:schemeClr val="tx1">
                  <a:lumMod val="10000"/>
                </a:schemeClr>
              </a:solidFill>
              <a:ea typeface="標楷體" pitchFamily="65" charset="-120"/>
            </a:endParaRPr>
          </a:p>
        </p:txBody>
      </p:sp>
      <p:sp>
        <p:nvSpPr>
          <p:cNvPr id="12" name="Text Box 1"/>
          <p:cNvSpPr txBox="1">
            <a:spLocks noChangeArrowheads="1"/>
          </p:cNvSpPr>
          <p:nvPr/>
        </p:nvSpPr>
        <p:spPr bwMode="auto">
          <a:xfrm>
            <a:off x="467544" y="877502"/>
            <a:ext cx="6300421" cy="679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marL="166688" indent="-163513">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1pPr>
            <a:lvl2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2pPr>
            <a:lvl3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3pPr>
            <a:lvl4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4pPr>
            <a:lvl5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5pPr>
            <a:lvl6pPr marL="25146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6pPr>
            <a:lvl7pPr marL="29718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7pPr>
            <a:lvl8pPr marL="34290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8pPr>
            <a:lvl9pPr marL="38862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9pPr>
          </a:lstStyle>
          <a:p>
            <a:pPr>
              <a:buClrTx/>
              <a:buFontTx/>
              <a:buNone/>
            </a:pPr>
            <a:r>
              <a:rPr lang="zh-CN" altLang="en-US" sz="3800" b="1" dirty="0">
                <a:solidFill>
                  <a:schemeClr val="tx2"/>
                </a:solidFill>
                <a:latin typeface="黑体" pitchFamily="49" charset="-122"/>
                <a:ea typeface="黑体" pitchFamily="49" charset="-122"/>
                <a:cs typeface="+mj-cs"/>
              </a:rPr>
              <a:t>开发模型</a:t>
            </a:r>
            <a:r>
              <a:rPr lang="en-US" altLang="zh-CN" sz="3800" b="1" dirty="0">
                <a:solidFill>
                  <a:schemeClr val="tx2"/>
                </a:solidFill>
                <a:latin typeface="黑体" pitchFamily="49" charset="-122"/>
                <a:ea typeface="黑体" pitchFamily="49" charset="-122"/>
                <a:cs typeface="+mj-cs"/>
              </a:rPr>
              <a:t>---</a:t>
            </a:r>
            <a:r>
              <a:rPr lang="zh-CN" altLang="en-US" sz="3800" b="1" dirty="0">
                <a:solidFill>
                  <a:schemeClr val="tx2"/>
                </a:solidFill>
                <a:latin typeface="黑体" pitchFamily="49" charset="-122"/>
                <a:ea typeface="黑体" pitchFamily="49" charset="-122"/>
                <a:cs typeface="+mj-cs"/>
              </a:rPr>
              <a:t>螺旋模型法</a:t>
            </a:r>
            <a:r>
              <a:rPr lang="en-US" altLang="zh-CN" sz="3800" b="1" dirty="0">
                <a:solidFill>
                  <a:schemeClr val="tx2"/>
                </a:solidFill>
                <a:latin typeface="黑体" pitchFamily="49" charset="-122"/>
                <a:ea typeface="黑体" pitchFamily="49" charset="-122"/>
                <a:cs typeface="+mj-cs"/>
              </a:rPr>
              <a:t>(</a:t>
            </a:r>
            <a:r>
              <a:rPr lang="zh-CN" altLang="en-US" sz="3800" b="1" dirty="0">
                <a:solidFill>
                  <a:schemeClr val="tx2"/>
                </a:solidFill>
                <a:latin typeface="黑体" pitchFamily="49" charset="-122"/>
                <a:ea typeface="黑体" pitchFamily="49" charset="-122"/>
                <a:cs typeface="+mj-cs"/>
              </a:rPr>
              <a:t>续</a:t>
            </a:r>
            <a:r>
              <a:rPr lang="en-US" altLang="zh-CN" sz="3800" b="1" dirty="0">
                <a:solidFill>
                  <a:schemeClr val="tx2"/>
                </a:solidFill>
                <a:latin typeface="黑体" pitchFamily="49" charset="-122"/>
                <a:ea typeface="黑体" pitchFamily="49" charset="-122"/>
                <a:cs typeface="+mj-cs"/>
              </a:rPr>
              <a:t>)</a:t>
            </a:r>
            <a:endParaRPr lang="zh-CN" sz="3800" b="1" dirty="0">
              <a:solidFill>
                <a:schemeClr val="tx2"/>
              </a:solidFill>
              <a:latin typeface="黑体" pitchFamily="49" charset="-122"/>
              <a:ea typeface="黑体" pitchFamily="49" charset="-122"/>
              <a:cs typeface="+mj-cs"/>
            </a:endParaRPr>
          </a:p>
        </p:txBody>
      </p:sp>
    </p:spTree>
    <p:extLst>
      <p:ext uri="{BB962C8B-B14F-4D97-AF65-F5344CB8AC3E}">
        <p14:creationId xmlns:p14="http://schemas.microsoft.com/office/powerpoint/2010/main" val="19038383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363">
                                            <p:txEl>
                                              <p:pRg st="1" end="1"/>
                                            </p:txEl>
                                          </p:spTgt>
                                        </p:tgtEl>
                                        <p:attrNameLst>
                                          <p:attrName>style.visibility</p:attrName>
                                        </p:attrNameLst>
                                      </p:cBhvr>
                                      <p:to>
                                        <p:strVal val="visible"/>
                                      </p:to>
                                    </p:set>
                                    <p:animEffect transition="in" filter="wipe(left)">
                                      <p:cBhvr>
                                        <p:cTn id="7" dur="500"/>
                                        <p:tgtEl>
                                          <p:spTgt spid="14336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horizontal)">
                                      <p:cBhvr>
                                        <p:cTn id="15" dur="500"/>
                                        <p:tgtEl>
                                          <p:spTgt spid="10"/>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43363">
                                            <p:txEl>
                                              <p:pRg st="12" end="12"/>
                                            </p:txEl>
                                          </p:spTgt>
                                        </p:tgtEl>
                                        <p:attrNameLst>
                                          <p:attrName>style.visibility</p:attrName>
                                        </p:attrNameLst>
                                      </p:cBhvr>
                                      <p:to>
                                        <p:strVal val="visible"/>
                                      </p:to>
                                    </p:set>
                                    <p:animEffect transition="in" filter="wipe(left)">
                                      <p:cBhvr>
                                        <p:cTn id="18" dur="500"/>
                                        <p:tgtEl>
                                          <p:spTgt spid="14336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autoUpdateAnimBg="0"/>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980728"/>
            <a:ext cx="7738119" cy="407988"/>
          </a:xfrm>
        </p:spPr>
        <p:txBody>
          <a:bodyPr/>
          <a:lstStyle/>
          <a:p>
            <a:pPr marL="166688" indent="-163513" eaLnBrk="1" hangingPunct="1">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pPr>
            <a:r>
              <a:rPr lang="zh-CN" altLang="en-US" b="1" dirty="0">
                <a:latin typeface="黑体" pitchFamily="49" charset="-122"/>
                <a:ea typeface="黑体" pitchFamily="49" charset="-122"/>
              </a:rPr>
              <a:t>敏捷开发</a:t>
            </a:r>
            <a:r>
              <a:rPr lang="en-US" altLang="zh-CN" b="1" dirty="0">
                <a:latin typeface="黑体" pitchFamily="49" charset="-122"/>
                <a:ea typeface="黑体" pitchFamily="49" charset="-122"/>
              </a:rPr>
              <a:t>(Agile development)</a:t>
            </a:r>
            <a:endParaRPr lang="zh-CN" altLang="en-US" b="1" dirty="0">
              <a:latin typeface="黑体" pitchFamily="49" charset="-122"/>
              <a:ea typeface="黑体" pitchFamily="49" charset="-122"/>
            </a:endParaRPr>
          </a:p>
        </p:txBody>
      </p:sp>
      <p:sp>
        <p:nvSpPr>
          <p:cNvPr id="3" name="内容占位符 2"/>
          <p:cNvSpPr>
            <a:spLocks noGrp="1"/>
          </p:cNvSpPr>
          <p:nvPr>
            <p:ph idx="1"/>
          </p:nvPr>
        </p:nvSpPr>
        <p:spPr>
          <a:xfrm>
            <a:off x="899592" y="1628800"/>
            <a:ext cx="7666037" cy="4999112"/>
          </a:xfrm>
        </p:spPr>
        <p:txBody>
          <a:bodyPr/>
          <a:lstStyle/>
          <a:p>
            <a:pPr>
              <a:lnSpc>
                <a:spcPct val="100000"/>
              </a:lnSpc>
            </a:pPr>
            <a:r>
              <a:rPr lang="zh-CN" altLang="en-US" sz="2400" b="1" dirty="0">
                <a:latin typeface="+mn-ea"/>
              </a:rPr>
              <a:t>以人为核心、迭代、</a:t>
            </a:r>
            <a:r>
              <a:rPr lang="zh-CN" altLang="en-US" sz="2400" b="1" dirty="0" smtClean="0">
                <a:latin typeface="+mn-ea"/>
              </a:rPr>
              <a:t>循序渐进</a:t>
            </a:r>
            <a:r>
              <a:rPr lang="zh-CN" altLang="en-US" sz="2400" b="1" dirty="0">
                <a:latin typeface="+mn-ea"/>
              </a:rPr>
              <a:t>的开发</a:t>
            </a:r>
            <a:r>
              <a:rPr lang="zh-CN" altLang="en-US" sz="2400" b="1" dirty="0" smtClean="0">
                <a:latin typeface="+mn-ea"/>
              </a:rPr>
              <a:t>方法</a:t>
            </a:r>
            <a:endParaRPr lang="en-US" altLang="zh-CN" sz="2400" b="1" dirty="0" smtClean="0">
              <a:latin typeface="+mn-ea"/>
            </a:endParaRPr>
          </a:p>
          <a:p>
            <a:pPr marL="0" indent="0">
              <a:lnSpc>
                <a:spcPct val="100000"/>
              </a:lnSpc>
              <a:buNone/>
            </a:pPr>
            <a:r>
              <a:rPr lang="zh-CN" altLang="en-US" sz="2400" b="1" dirty="0">
                <a:latin typeface="+mn-ea"/>
              </a:rPr>
              <a:t>包括：</a:t>
            </a:r>
            <a:r>
              <a:rPr lang="en-US" altLang="zh-CN" sz="2400" b="1" dirty="0">
                <a:latin typeface="+mn-ea"/>
              </a:rPr>
              <a:t>Scrum</a:t>
            </a:r>
            <a:r>
              <a:rPr lang="zh-CN" altLang="en-US" sz="2400" b="1" dirty="0">
                <a:latin typeface="+mn-ea"/>
              </a:rPr>
              <a:t>，</a:t>
            </a:r>
            <a:r>
              <a:rPr lang="en-US" altLang="zh-CN" sz="2400" b="1" dirty="0">
                <a:latin typeface="+mn-ea"/>
              </a:rPr>
              <a:t>Crystal Clear,</a:t>
            </a:r>
            <a:r>
              <a:rPr lang="zh-CN" altLang="en-US" sz="2400" b="1" dirty="0">
                <a:latin typeface="+mn-ea"/>
              </a:rPr>
              <a:t>特征驱动软件开发（</a:t>
            </a:r>
            <a:r>
              <a:rPr lang="en-US" altLang="zh-CN" sz="2400" b="1" dirty="0">
                <a:latin typeface="+mn-ea"/>
              </a:rPr>
              <a:t>Feature Driven Development</a:t>
            </a:r>
            <a:r>
              <a:rPr lang="zh-CN" altLang="en-US" sz="2400" b="1" dirty="0">
                <a:latin typeface="+mn-ea"/>
              </a:rPr>
              <a:t>），自适应软件开发</a:t>
            </a:r>
          </a:p>
          <a:p>
            <a:pPr marL="0" indent="0">
              <a:lnSpc>
                <a:spcPct val="100000"/>
              </a:lnSpc>
              <a:buNone/>
            </a:pPr>
            <a:r>
              <a:rPr lang="en-US" altLang="zh-CN" sz="2400" b="1" dirty="0">
                <a:latin typeface="+mn-ea"/>
              </a:rPr>
              <a:t>(Adaptive Software Development)</a:t>
            </a:r>
            <a:r>
              <a:rPr lang="zh-CN" altLang="en-US" sz="2400" b="1" dirty="0" smtClean="0">
                <a:latin typeface="+mn-ea"/>
              </a:rPr>
              <a:t>，极限</a:t>
            </a:r>
            <a:r>
              <a:rPr lang="zh-CN" altLang="en-US" sz="2400" b="1" dirty="0">
                <a:latin typeface="+mn-ea"/>
              </a:rPr>
              <a:t>编程</a:t>
            </a:r>
            <a:r>
              <a:rPr lang="en-US" altLang="zh-CN" sz="2400" b="1" dirty="0">
                <a:latin typeface="+mn-ea"/>
              </a:rPr>
              <a:t>(</a:t>
            </a:r>
            <a:r>
              <a:rPr lang="en-US" altLang="zh-CN" sz="2400" b="1" dirty="0" err="1">
                <a:latin typeface="+mn-ea"/>
              </a:rPr>
              <a:t>eXtreme</a:t>
            </a:r>
            <a:r>
              <a:rPr lang="en-US" altLang="zh-CN" sz="2400" b="1" dirty="0">
                <a:latin typeface="+mn-ea"/>
              </a:rPr>
              <a:t> </a:t>
            </a:r>
            <a:r>
              <a:rPr lang="en-US" altLang="zh-CN" sz="2400" b="1" dirty="0" smtClean="0">
                <a:latin typeface="+mn-ea"/>
              </a:rPr>
              <a:t>Programming)</a:t>
            </a:r>
          </a:p>
          <a:p>
            <a:r>
              <a:rPr lang="zh-CN" altLang="en-US" sz="2400" b="1" dirty="0" smtClean="0">
                <a:latin typeface="+mn-ea"/>
              </a:rPr>
              <a:t>敏捷</a:t>
            </a:r>
            <a:r>
              <a:rPr lang="zh-CN" altLang="en-US" sz="2400" b="1" dirty="0">
                <a:latin typeface="+mn-ea"/>
              </a:rPr>
              <a:t>宣言</a:t>
            </a:r>
            <a:endParaRPr lang="en-US" altLang="zh-CN" sz="2400" b="1" dirty="0">
              <a:latin typeface="+mn-ea"/>
            </a:endParaRPr>
          </a:p>
          <a:p>
            <a:pPr marL="0" indent="0">
              <a:buNone/>
            </a:pPr>
            <a:r>
              <a:rPr lang="zh-CN" altLang="en-US" sz="2400" b="1" dirty="0" smtClean="0">
                <a:latin typeface="+mn-ea"/>
              </a:rPr>
              <a:t>人和交互重于过程和工具</a:t>
            </a:r>
            <a:endParaRPr lang="en-US" altLang="zh-CN" sz="2400" b="1" dirty="0">
              <a:latin typeface="+mn-ea"/>
            </a:endParaRPr>
          </a:p>
          <a:p>
            <a:pPr marL="0" indent="0">
              <a:buNone/>
            </a:pPr>
            <a:r>
              <a:rPr lang="zh-CN" altLang="en-US" sz="2400" b="1" dirty="0" smtClean="0">
                <a:latin typeface="+mn-ea"/>
              </a:rPr>
              <a:t>可以工作的软件重于求全责备的文档</a:t>
            </a:r>
            <a:endParaRPr lang="en-US" altLang="zh-CN" sz="2400" b="1" dirty="0" smtClean="0">
              <a:latin typeface="+mn-ea"/>
            </a:endParaRPr>
          </a:p>
          <a:p>
            <a:pPr marL="0" indent="0">
              <a:buNone/>
            </a:pPr>
            <a:r>
              <a:rPr lang="zh-CN" altLang="en-US" sz="2400" b="1" dirty="0" smtClean="0">
                <a:latin typeface="+mn-ea"/>
              </a:rPr>
              <a:t>客户合作重于合同谈判</a:t>
            </a:r>
            <a:endParaRPr lang="en-US" altLang="zh-CN" sz="2400" b="1" dirty="0" smtClean="0">
              <a:latin typeface="+mn-ea"/>
            </a:endParaRPr>
          </a:p>
          <a:p>
            <a:pPr marL="0" indent="0">
              <a:buNone/>
            </a:pPr>
            <a:r>
              <a:rPr lang="zh-CN" altLang="en-US" sz="2400" b="1" dirty="0" smtClean="0">
                <a:latin typeface="+mn-ea"/>
              </a:rPr>
              <a:t>随时应对变化重于循规蹈矩　 </a:t>
            </a:r>
            <a:endParaRPr lang="en-US" altLang="zh-CN" sz="2400" b="1" dirty="0" smtClean="0">
              <a:latin typeface="+mn-ea"/>
            </a:endParaRPr>
          </a:p>
          <a:p>
            <a:r>
              <a:rPr lang="zh-CN" altLang="en-US" sz="2400" b="1" dirty="0" smtClean="0">
                <a:latin typeface="+mn-ea"/>
              </a:rPr>
              <a:t>核心</a:t>
            </a:r>
            <a:r>
              <a:rPr lang="zh-CN" altLang="en-US" sz="2400" b="1" dirty="0">
                <a:latin typeface="+mn-ea"/>
              </a:rPr>
              <a:t>价值观：沟通，简单，反馈，勇气，尊重</a:t>
            </a:r>
            <a:endParaRPr lang="en-US" altLang="zh-CN" sz="2400" b="1" dirty="0">
              <a:latin typeface="+mn-ea"/>
            </a:endParaRPr>
          </a:p>
        </p:txBody>
      </p:sp>
    </p:spTree>
    <p:extLst>
      <p:ext uri="{BB962C8B-B14F-4D97-AF65-F5344CB8AC3E}">
        <p14:creationId xmlns:p14="http://schemas.microsoft.com/office/powerpoint/2010/main" val="2049496498"/>
      </p:ext>
    </p:extLst>
  </p:cSld>
  <p:clrMapOvr>
    <a:masterClrMapping/>
  </p:clrMapOvr>
  <p:transition>
    <p:blinds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pPr algn="ctr"/>
            <a:r>
              <a:rPr lang="zh-CN" altLang="en-US" b="1" smtClean="0">
                <a:latin typeface="黑体" pitchFamily="49" charset="-122"/>
                <a:ea typeface="黑体" pitchFamily="49" charset="-122"/>
              </a:rPr>
              <a:t>谢 谢</a:t>
            </a:r>
          </a:p>
        </p:txBody>
      </p:sp>
      <p:sp>
        <p:nvSpPr>
          <p:cNvPr id="61443" name="内容占位符 2"/>
          <p:cNvSpPr>
            <a:spLocks noGrp="1"/>
          </p:cNvSpPr>
          <p:nvPr>
            <p:ph idx="1"/>
          </p:nvPr>
        </p:nvSpPr>
        <p:spPr/>
        <p:txBody>
          <a:bodyPr/>
          <a:lstStyle/>
          <a:p>
            <a:endParaRPr lang="zh-CN" altLang="en-US" smtClean="0"/>
          </a:p>
        </p:txBody>
      </p:sp>
      <p:sp>
        <p:nvSpPr>
          <p:cNvPr id="6144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FE06C3E-09C7-4533-B002-A276390B2DC0}" type="slidenum">
              <a:rPr lang="en-US" altLang="zh-CN" smtClean="0"/>
              <a:pPr eaLnBrk="1" hangingPunct="1"/>
              <a:t>23</a:t>
            </a:fld>
            <a:endParaRPr lang="en-US" altLang="zh-CN"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48219E3-10F8-4EA7-A0AA-3BBFF91E385B}" type="slidenum">
              <a:rPr lang="en-US" altLang="zh-CN" smtClean="0"/>
              <a:pPr eaLnBrk="1" hangingPunct="1"/>
              <a:t>3</a:t>
            </a:fld>
            <a:endParaRPr lang="en-US" altLang="zh-CN" smtClean="0"/>
          </a:p>
        </p:txBody>
      </p:sp>
      <p:sp>
        <p:nvSpPr>
          <p:cNvPr id="5123" name="Rectangle 2"/>
          <p:cNvSpPr>
            <a:spLocks noGrp="1" noChangeArrowheads="1"/>
          </p:cNvSpPr>
          <p:nvPr>
            <p:ph type="title"/>
          </p:nvPr>
        </p:nvSpPr>
        <p:spPr/>
        <p:txBody>
          <a:bodyPr/>
          <a:lstStyle/>
          <a:p>
            <a:pPr eaLnBrk="1" hangingPunct="1"/>
            <a:r>
              <a:rPr lang="zh-CN" altLang="en-US" b="1" dirty="0" smtClean="0">
                <a:latin typeface="黑体" pitchFamily="49" charset="-122"/>
                <a:ea typeface="黑体" pitchFamily="49" charset="-122"/>
              </a:rPr>
              <a:t>第</a:t>
            </a:r>
            <a:r>
              <a:rPr lang="en-US" altLang="zh-CN" b="1" dirty="0" smtClean="0">
                <a:latin typeface="黑体" pitchFamily="49" charset="-122"/>
                <a:ea typeface="黑体" pitchFamily="49" charset="-122"/>
              </a:rPr>
              <a:t>10</a:t>
            </a:r>
            <a:r>
              <a:rPr lang="zh-CN" altLang="en-US" b="1" dirty="0" smtClean="0">
                <a:latin typeface="黑体" pitchFamily="49" charset="-122"/>
                <a:ea typeface="黑体" pitchFamily="49" charset="-122"/>
              </a:rPr>
              <a:t>章  测试过程管理（补充）</a:t>
            </a:r>
          </a:p>
        </p:txBody>
      </p:sp>
      <p:sp>
        <p:nvSpPr>
          <p:cNvPr id="5124" name="Rectangle 3"/>
          <p:cNvSpPr>
            <a:spLocks noGrp="1" noChangeArrowheads="1"/>
          </p:cNvSpPr>
          <p:nvPr>
            <p:ph type="body" idx="1"/>
          </p:nvPr>
        </p:nvSpPr>
        <p:spPr/>
        <p:txBody>
          <a:bodyPr/>
          <a:lstStyle/>
          <a:p>
            <a:pPr eaLnBrk="1" hangingPunct="1"/>
            <a:r>
              <a:rPr lang="zh-CN" altLang="en-US" sz="3400" b="1" dirty="0" smtClean="0"/>
              <a:t>本章重点</a:t>
            </a:r>
          </a:p>
          <a:p>
            <a:pPr lvl="1" eaLnBrk="1" hangingPunct="1"/>
            <a:r>
              <a:rPr lang="zh-CN" altLang="en-US" sz="3100" b="1" dirty="0" smtClean="0"/>
              <a:t>软件开发</a:t>
            </a:r>
            <a:r>
              <a:rPr lang="zh-CN" altLang="en-US" sz="3100" b="1" dirty="0"/>
              <a:t>模型概述</a:t>
            </a:r>
            <a:endParaRPr lang="en-US" altLang="zh-CN" sz="3100" b="1" dirty="0"/>
          </a:p>
          <a:p>
            <a:pPr lvl="1" eaLnBrk="1" hangingPunct="1"/>
            <a:r>
              <a:rPr lang="zh-CN" altLang="en-US" sz="3100" b="1" dirty="0"/>
              <a:t>开发模型分析</a:t>
            </a:r>
            <a:endParaRPr lang="en-US" altLang="zh-CN" sz="3100" b="1" dirty="0"/>
          </a:p>
          <a:p>
            <a:pPr lvl="1" eaLnBrk="1" hangingPunct="1"/>
            <a:endParaRPr lang="en-US" altLang="zh-CN" sz="3100" b="1" dirty="0"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zh-CN" altLang="en-US" b="1" dirty="0">
                <a:latin typeface="黑体" pitchFamily="49" charset="-122"/>
                <a:ea typeface="黑体" pitchFamily="49" charset="-122"/>
              </a:rPr>
              <a:t>软件开发模型概述</a:t>
            </a:r>
          </a:p>
        </p:txBody>
      </p:sp>
      <p:sp>
        <p:nvSpPr>
          <p:cNvPr id="3" name="内容占位符 2"/>
          <p:cNvSpPr>
            <a:spLocks noGrp="1"/>
          </p:cNvSpPr>
          <p:nvPr>
            <p:ph idx="1"/>
          </p:nvPr>
        </p:nvSpPr>
        <p:spPr>
          <a:xfrm>
            <a:off x="539552" y="1772816"/>
            <a:ext cx="6048672" cy="3921770"/>
          </a:xfrm>
        </p:spPr>
        <p:txBody>
          <a:bodyPr/>
          <a:lstStyle/>
          <a:p>
            <a:pPr algn="just" eaLnBrk="1" hangingPunct="1"/>
            <a:r>
              <a:rPr lang="zh-CN" altLang="en-US" sz="3400" b="1" dirty="0"/>
              <a:t>什么是模型？</a:t>
            </a:r>
            <a:endParaRPr lang="en-US" altLang="zh-CN" sz="3400" b="1" dirty="0"/>
          </a:p>
          <a:p>
            <a:pPr lvl="1"/>
            <a:r>
              <a:rPr lang="zh-CN" altLang="en-US" b="1" dirty="0"/>
              <a:t>模型是所研究的系统、过程、事物或</a:t>
            </a:r>
            <a:r>
              <a:rPr lang="zh-CN" altLang="en-US" b="1" dirty="0">
                <a:solidFill>
                  <a:srgbClr val="C00000"/>
                </a:solidFill>
              </a:rPr>
              <a:t>概念的</a:t>
            </a:r>
            <a:r>
              <a:rPr lang="zh-CN" altLang="en-US" b="1" dirty="0"/>
              <a:t>一种表达形式，也可指根据实验、图样放大或缩小而制作的样品，一般用于展览或实验或铸造机器零件等用的模子。</a:t>
            </a:r>
            <a:endParaRPr lang="en-US" altLang="zh-CN" b="1" dirty="0"/>
          </a:p>
          <a:p>
            <a:pPr algn="just" eaLnBrk="1" hangingPunct="1"/>
            <a:r>
              <a:rPr lang="zh-CN" altLang="en-US" sz="3400" b="1" dirty="0"/>
              <a:t>什么是开发模型？</a:t>
            </a:r>
            <a:endParaRPr lang="en-US" altLang="zh-CN" sz="3400" b="1" dirty="0"/>
          </a:p>
          <a:p>
            <a:pPr lvl="1"/>
            <a:r>
              <a:rPr lang="zh-CN" altLang="en-US" b="1" dirty="0"/>
              <a:t>软件开发模型是</a:t>
            </a:r>
            <a:r>
              <a:rPr lang="zh-CN" altLang="en-US" b="1" dirty="0">
                <a:solidFill>
                  <a:srgbClr val="C00000"/>
                </a:solidFill>
              </a:rPr>
              <a:t>软件开发</a:t>
            </a:r>
            <a:r>
              <a:rPr lang="zh-CN" altLang="en-US" b="1" dirty="0"/>
              <a:t>的全部过程、活动、任务和管理的结构框架。</a:t>
            </a:r>
            <a:r>
              <a:rPr lang="zh-CN" altLang="zh-CN" b="1" dirty="0"/>
              <a:t>它给出了软件开发活动各阶段之间的关系。</a:t>
            </a:r>
            <a:endParaRPr lang="en-US" altLang="zh-CN" b="1" dirty="0"/>
          </a:p>
          <a:p>
            <a:pPr lvl="1"/>
            <a:endParaRPr lang="en-US" altLang="zh-CN" dirty="0"/>
          </a:p>
          <a:p>
            <a:pPr lvl="1"/>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240" y="2766762"/>
            <a:ext cx="2129531" cy="347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066775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1" hangingPunct="1">
              <a:defRPr/>
            </a:pPr>
            <a:r>
              <a:rPr lang="zh-CN" altLang="en-US" b="1" dirty="0">
                <a:latin typeface="黑体" pitchFamily="49" charset="-122"/>
                <a:ea typeface="黑体" pitchFamily="49" charset="-122"/>
              </a:rPr>
              <a:t>软件开发模型常见类型</a:t>
            </a:r>
            <a:endParaRPr b="1" dirty="0">
              <a:latin typeface="黑体" pitchFamily="49" charset="-122"/>
              <a:ea typeface="黑体" pitchFamily="49" charset="-122"/>
            </a:endParaRPr>
          </a:p>
        </p:txBody>
      </p:sp>
      <p:sp>
        <p:nvSpPr>
          <p:cNvPr id="12291" name="内容占位符 4"/>
          <p:cNvSpPr>
            <a:spLocks noGrp="1"/>
          </p:cNvSpPr>
          <p:nvPr>
            <p:ph idx="1"/>
          </p:nvPr>
        </p:nvSpPr>
        <p:spPr>
          <a:xfrm>
            <a:off x="566738" y="1647584"/>
            <a:ext cx="8001000" cy="4372216"/>
          </a:xfrm>
        </p:spPr>
        <p:txBody>
          <a:bodyPr/>
          <a:lstStyle/>
          <a:p>
            <a:pPr algn="just" eaLnBrk="1" hangingPunct="1"/>
            <a:r>
              <a:rPr lang="zh-CN" altLang="en-US" sz="3400" b="1" dirty="0"/>
              <a:t>开发模型的常见类型？</a:t>
            </a:r>
            <a:endParaRPr lang="en-US" altLang="zh-CN" sz="3400" b="1" dirty="0"/>
          </a:p>
          <a:p>
            <a:pPr marL="401637" indent="0">
              <a:buNone/>
            </a:pPr>
            <a:endParaRPr lang="en-US" altLang="zh-CN" dirty="0"/>
          </a:p>
          <a:p>
            <a:pPr marL="568325">
              <a:buFont typeface="黑体" pitchFamily="2" charset="-122"/>
              <a:buChar char="-"/>
            </a:pPr>
            <a:endParaRPr lang="zh-CN" altLang="en-US" dirty="0" smtClean="0"/>
          </a:p>
        </p:txBody>
      </p:sp>
      <p:sp>
        <p:nvSpPr>
          <p:cNvPr id="8" name="矩形 7"/>
          <p:cNvSpPr/>
          <p:nvPr/>
        </p:nvSpPr>
        <p:spPr>
          <a:xfrm>
            <a:off x="6594077" y="2826448"/>
            <a:ext cx="184730" cy="52322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endParaRPr lang="zh-CN" altLang="en-US" sz="2800" b="1" cap="all" dirty="0" smtClean="0">
              <a:ln/>
              <a:solidFill>
                <a:srgbClr val="C00000"/>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5" name="矩形 4"/>
          <p:cNvSpPr/>
          <p:nvPr/>
        </p:nvSpPr>
        <p:spPr>
          <a:xfrm>
            <a:off x="5512082" y="1647584"/>
            <a:ext cx="2348720"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2800" b="1" cap="none" spc="0" dirty="0">
                <a:ln w="11430"/>
                <a:solidFill>
                  <a:srgbClr val="FF9966"/>
                </a:solidFill>
                <a:effectLst>
                  <a:outerShdw blurRad="50800" dist="39000" dir="5460000" algn="tl">
                    <a:srgbClr val="000000">
                      <a:alpha val="38000"/>
                    </a:srgbClr>
                  </a:outerShdw>
                </a:effectLst>
              </a:rPr>
              <a:t>边做边改模型</a:t>
            </a:r>
          </a:p>
        </p:txBody>
      </p:sp>
      <p:sp>
        <p:nvSpPr>
          <p:cNvPr id="11" name="矩形 10"/>
          <p:cNvSpPr/>
          <p:nvPr/>
        </p:nvSpPr>
        <p:spPr>
          <a:xfrm>
            <a:off x="3979428" y="2500154"/>
            <a:ext cx="1627369"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2800" b="1" cap="none" spc="0" dirty="0">
                <a:ln w="11430"/>
                <a:solidFill>
                  <a:srgbClr val="FF0000"/>
                </a:solidFill>
                <a:effectLst>
                  <a:outerShdw blurRad="50800" dist="39000" dir="5460000" algn="tl">
                    <a:srgbClr val="000000">
                      <a:alpha val="38000"/>
                    </a:srgbClr>
                  </a:outerShdw>
                </a:effectLst>
              </a:rPr>
              <a:t>瀑布模型</a:t>
            </a:r>
          </a:p>
        </p:txBody>
      </p:sp>
      <p:sp>
        <p:nvSpPr>
          <p:cNvPr id="13" name="矩形 12"/>
          <p:cNvSpPr/>
          <p:nvPr/>
        </p:nvSpPr>
        <p:spPr>
          <a:xfrm>
            <a:off x="3724110" y="3284984"/>
            <a:ext cx="1627369"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s-ES" sz="2800" b="1" cap="none" spc="0" dirty="0">
                <a:ln w="11430"/>
                <a:solidFill>
                  <a:srgbClr val="7030A0"/>
                </a:solidFill>
                <a:effectLst>
                  <a:outerShdw blurRad="50800" dist="39000" dir="5460000" algn="tl">
                    <a:srgbClr val="000000">
                      <a:alpha val="38000"/>
                    </a:srgbClr>
                  </a:outerShdw>
                </a:effectLst>
              </a:rPr>
              <a:t>增量模型</a:t>
            </a:r>
            <a:endParaRPr lang="zh-CN" altLang="en-US" sz="2800" b="1" cap="none" spc="0" dirty="0">
              <a:ln w="11430"/>
              <a:solidFill>
                <a:srgbClr val="7030A0"/>
              </a:solidFill>
              <a:effectLst>
                <a:outerShdw blurRad="50800" dist="39000" dir="5460000" algn="tl">
                  <a:srgbClr val="000000">
                    <a:alpha val="38000"/>
                  </a:srgbClr>
                </a:outerShdw>
              </a:effectLst>
            </a:endParaRPr>
          </a:p>
        </p:txBody>
      </p:sp>
      <p:sp>
        <p:nvSpPr>
          <p:cNvPr id="16" name="矩形 15"/>
          <p:cNvSpPr/>
          <p:nvPr/>
        </p:nvSpPr>
        <p:spPr>
          <a:xfrm>
            <a:off x="5971574" y="3608572"/>
            <a:ext cx="1627369"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2800" b="1" cap="none" spc="0" dirty="0">
                <a:ln w="11430"/>
                <a:solidFill>
                  <a:srgbClr val="FF3399"/>
                </a:solidFill>
                <a:effectLst>
                  <a:outerShdw blurRad="50800" dist="39000" dir="5460000" algn="tl">
                    <a:srgbClr val="000000">
                      <a:alpha val="38000"/>
                    </a:srgbClr>
                  </a:outerShdw>
                </a:effectLst>
              </a:rPr>
              <a:t>演化模型</a:t>
            </a:r>
          </a:p>
        </p:txBody>
      </p:sp>
      <p:sp>
        <p:nvSpPr>
          <p:cNvPr id="18" name="矩形 17"/>
          <p:cNvSpPr/>
          <p:nvPr/>
        </p:nvSpPr>
        <p:spPr>
          <a:xfrm>
            <a:off x="1104858" y="2197269"/>
            <a:ext cx="2348720"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2800" b="1" cap="none" spc="0" dirty="0">
                <a:ln w="11430"/>
                <a:solidFill>
                  <a:srgbClr val="FFC000"/>
                </a:solidFill>
                <a:effectLst>
                  <a:outerShdw blurRad="50800" dist="39000" dir="5460000" algn="tl">
                    <a:srgbClr val="000000">
                      <a:alpha val="38000"/>
                    </a:srgbClr>
                  </a:outerShdw>
                </a:effectLst>
              </a:rPr>
              <a:t>快速原型模型</a:t>
            </a:r>
          </a:p>
        </p:txBody>
      </p:sp>
      <p:sp>
        <p:nvSpPr>
          <p:cNvPr id="20" name="矩形 19"/>
          <p:cNvSpPr/>
          <p:nvPr/>
        </p:nvSpPr>
        <p:spPr>
          <a:xfrm>
            <a:off x="6185531" y="4410690"/>
            <a:ext cx="1627369"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2800" b="1" cap="none" spc="0" dirty="0">
                <a:ln w="11430"/>
                <a:solidFill>
                  <a:srgbClr val="00B050"/>
                </a:solidFill>
                <a:effectLst>
                  <a:outerShdw blurRad="50800" dist="39000" dir="5460000" algn="tl">
                    <a:srgbClr val="000000">
                      <a:alpha val="38000"/>
                    </a:srgbClr>
                  </a:outerShdw>
                </a:effectLst>
              </a:rPr>
              <a:t>喷泉模型</a:t>
            </a:r>
          </a:p>
        </p:txBody>
      </p:sp>
      <p:sp>
        <p:nvSpPr>
          <p:cNvPr id="24" name="矩形 23"/>
          <p:cNvSpPr/>
          <p:nvPr/>
        </p:nvSpPr>
        <p:spPr>
          <a:xfrm>
            <a:off x="1475656" y="2720489"/>
            <a:ext cx="1685077"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2800" b="1" cap="none" spc="0" dirty="0">
                <a:ln w="11430"/>
                <a:solidFill>
                  <a:srgbClr val="00B0F0"/>
                </a:solidFill>
                <a:effectLst>
                  <a:outerShdw blurRad="50800" dist="39000" dir="5460000" algn="tl">
                    <a:srgbClr val="000000">
                      <a:alpha val="38000"/>
                    </a:srgbClr>
                  </a:outerShdw>
                </a:effectLst>
              </a:rPr>
              <a:t>RAD</a:t>
            </a:r>
            <a:r>
              <a:rPr lang="zh-CN" altLang="zh-CN" sz="2800" b="1" cap="none" spc="0" dirty="0">
                <a:ln w="11430"/>
                <a:solidFill>
                  <a:srgbClr val="00B0F0"/>
                </a:solidFill>
                <a:effectLst>
                  <a:outerShdw blurRad="50800" dist="39000" dir="5460000" algn="tl">
                    <a:srgbClr val="000000">
                      <a:alpha val="38000"/>
                    </a:srgbClr>
                  </a:outerShdw>
                </a:effectLst>
              </a:rPr>
              <a:t>模型</a:t>
            </a:r>
            <a:endParaRPr lang="zh-CN" altLang="en-US" sz="2800" b="1" cap="none" spc="0" dirty="0">
              <a:ln w="11430"/>
              <a:solidFill>
                <a:srgbClr val="00B0F0"/>
              </a:solidFill>
              <a:effectLst>
                <a:outerShdw blurRad="50800" dist="39000" dir="5460000" algn="tl">
                  <a:srgbClr val="000000">
                    <a:alpha val="38000"/>
                  </a:srgbClr>
                </a:outerShdw>
              </a:effectLst>
            </a:endParaRPr>
          </a:p>
        </p:txBody>
      </p:sp>
      <p:sp>
        <p:nvSpPr>
          <p:cNvPr id="26" name="矩形 25"/>
          <p:cNvSpPr/>
          <p:nvPr/>
        </p:nvSpPr>
        <p:spPr>
          <a:xfrm>
            <a:off x="1826209" y="4933910"/>
            <a:ext cx="1627369"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zh-CN" sz="2800" b="1" cap="none" spc="0" dirty="0">
                <a:ln w="11430"/>
                <a:solidFill>
                  <a:srgbClr val="0070C0"/>
                </a:solidFill>
                <a:effectLst>
                  <a:outerShdw blurRad="50800" dist="39000" dir="5460000" algn="tl">
                    <a:srgbClr val="000000">
                      <a:alpha val="38000"/>
                    </a:srgbClr>
                  </a:outerShdw>
                </a:effectLst>
              </a:rPr>
              <a:t>智能模型</a:t>
            </a:r>
            <a:endParaRPr lang="zh-CN" altLang="en-US" sz="2800" b="1" cap="none" spc="0" dirty="0">
              <a:ln w="11430"/>
              <a:solidFill>
                <a:srgbClr val="0070C0"/>
              </a:solidFill>
              <a:effectLst>
                <a:outerShdw blurRad="50800" dist="39000" dir="5460000" algn="tl">
                  <a:srgbClr val="000000">
                    <a:alpha val="38000"/>
                  </a:srgbClr>
                </a:outerShdw>
              </a:effectLst>
            </a:endParaRPr>
          </a:p>
        </p:txBody>
      </p:sp>
      <p:sp>
        <p:nvSpPr>
          <p:cNvPr id="3" name="矩形 2"/>
          <p:cNvSpPr/>
          <p:nvPr/>
        </p:nvSpPr>
        <p:spPr>
          <a:xfrm>
            <a:off x="621194" y="3429000"/>
            <a:ext cx="2422458"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2800" b="1" cap="none" spc="0" dirty="0">
                <a:ln w="11430"/>
                <a:solidFill>
                  <a:srgbClr val="CC0066"/>
                </a:solidFill>
                <a:effectLst>
                  <a:outerShdw blurRad="50800" dist="39000" dir="5460000" algn="tl">
                    <a:srgbClr val="000000">
                      <a:alpha val="38000"/>
                    </a:srgbClr>
                  </a:outerShdw>
                </a:effectLst>
              </a:rPr>
              <a:t>WINWIN</a:t>
            </a:r>
            <a:r>
              <a:rPr lang="zh-CN" altLang="zh-CN" sz="2800" b="1" cap="none" spc="0" dirty="0">
                <a:ln w="11430"/>
                <a:solidFill>
                  <a:srgbClr val="CC0066"/>
                </a:solidFill>
                <a:effectLst>
                  <a:outerShdw blurRad="50800" dist="39000" dir="5460000" algn="tl">
                    <a:srgbClr val="000000">
                      <a:alpha val="38000"/>
                    </a:srgbClr>
                  </a:outerShdw>
                </a:effectLst>
              </a:rPr>
              <a:t>模型</a:t>
            </a:r>
            <a:endParaRPr lang="zh-CN" altLang="en-US" sz="2800" b="1" cap="none" spc="0" dirty="0">
              <a:ln w="11430"/>
              <a:solidFill>
                <a:srgbClr val="CC0066"/>
              </a:solidFill>
              <a:effectLst>
                <a:outerShdw blurRad="50800" dist="39000" dir="5460000" algn="tl">
                  <a:srgbClr val="000000">
                    <a:alpha val="38000"/>
                  </a:srgbClr>
                </a:outerShdw>
              </a:effectLst>
            </a:endParaRPr>
          </a:p>
        </p:txBody>
      </p:sp>
      <p:sp>
        <p:nvSpPr>
          <p:cNvPr id="17" name="矩形 16"/>
          <p:cNvSpPr/>
          <p:nvPr/>
        </p:nvSpPr>
        <p:spPr>
          <a:xfrm>
            <a:off x="6667233" y="5718740"/>
            <a:ext cx="1385315"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2800" b="1" cap="none" spc="0" dirty="0" smtClean="0">
                <a:ln w="11430"/>
                <a:solidFill>
                  <a:srgbClr val="0070C0"/>
                </a:solidFill>
                <a:effectLst>
                  <a:outerShdw blurRad="50800" dist="39000" dir="5460000" algn="tl">
                    <a:srgbClr val="000000">
                      <a:alpha val="38000"/>
                    </a:srgbClr>
                  </a:outerShdw>
                </a:effectLst>
              </a:rPr>
              <a:t>XP</a:t>
            </a:r>
            <a:r>
              <a:rPr lang="zh-CN" altLang="zh-CN" sz="2800" b="1" cap="none" spc="0" dirty="0" smtClean="0">
                <a:ln w="11430"/>
                <a:solidFill>
                  <a:srgbClr val="0070C0"/>
                </a:solidFill>
                <a:effectLst>
                  <a:outerShdw blurRad="50800" dist="39000" dir="5460000" algn="tl">
                    <a:srgbClr val="000000">
                      <a:alpha val="38000"/>
                    </a:srgbClr>
                  </a:outerShdw>
                </a:effectLst>
              </a:rPr>
              <a:t>模型</a:t>
            </a:r>
            <a:endParaRPr lang="zh-CN" altLang="en-US" sz="2800" b="1" cap="none" spc="0" dirty="0">
              <a:ln w="11430"/>
              <a:solidFill>
                <a:srgbClr val="0070C0"/>
              </a:solidFill>
              <a:effectLst>
                <a:outerShdw blurRad="50800" dist="39000" dir="5460000" algn="tl">
                  <a:srgbClr val="000000">
                    <a:alpha val="38000"/>
                  </a:srgbClr>
                </a:outerShdw>
              </a:effectLst>
            </a:endParaRPr>
          </a:p>
        </p:txBody>
      </p:sp>
      <p:sp>
        <p:nvSpPr>
          <p:cNvPr id="19" name="矩形 18"/>
          <p:cNvSpPr/>
          <p:nvPr/>
        </p:nvSpPr>
        <p:spPr>
          <a:xfrm>
            <a:off x="5940152" y="2761764"/>
            <a:ext cx="2348720"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2800" b="1" cap="none" spc="0" dirty="0" smtClean="0">
                <a:ln w="11430"/>
                <a:solidFill>
                  <a:srgbClr val="FFFF00"/>
                </a:solidFill>
                <a:effectLst>
                  <a:outerShdw blurRad="50800" dist="39000" dir="5460000" algn="tl">
                    <a:srgbClr val="000000">
                      <a:alpha val="38000"/>
                    </a:srgbClr>
                  </a:outerShdw>
                </a:effectLst>
              </a:rPr>
              <a:t>原型实现模型</a:t>
            </a:r>
            <a:endParaRPr lang="zh-CN" altLang="en-US" sz="2800" b="1" cap="none" spc="0" dirty="0">
              <a:ln w="11430"/>
              <a:solidFill>
                <a:srgbClr val="FFFF00"/>
              </a:solidFill>
              <a:effectLst>
                <a:outerShdw blurRad="50800" dist="39000" dir="5460000" algn="tl">
                  <a:srgbClr val="000000">
                    <a:alpha val="38000"/>
                  </a:srgbClr>
                </a:outerShdw>
              </a:effectLst>
            </a:endParaRPr>
          </a:p>
        </p:txBody>
      </p:sp>
      <p:sp>
        <p:nvSpPr>
          <p:cNvPr id="21" name="矩形 20"/>
          <p:cNvSpPr/>
          <p:nvPr/>
        </p:nvSpPr>
        <p:spPr>
          <a:xfrm>
            <a:off x="3916487" y="5195520"/>
            <a:ext cx="2348720"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2800" b="1" dirty="0">
                <a:ln w="11430"/>
                <a:solidFill>
                  <a:srgbClr val="FF9966"/>
                </a:solidFill>
                <a:effectLst>
                  <a:outerShdw blurRad="50800" dist="39000" dir="5460000" algn="tl">
                    <a:srgbClr val="000000">
                      <a:alpha val="38000"/>
                    </a:srgbClr>
                  </a:outerShdw>
                </a:effectLst>
              </a:rPr>
              <a:t>并发开发</a:t>
            </a:r>
            <a:r>
              <a:rPr lang="zh-CN" altLang="en-US" sz="2800" b="1" cap="none" spc="0" dirty="0" smtClean="0">
                <a:ln w="11430"/>
                <a:solidFill>
                  <a:srgbClr val="FF9966"/>
                </a:solidFill>
                <a:effectLst>
                  <a:outerShdw blurRad="50800" dist="39000" dir="5460000" algn="tl">
                    <a:srgbClr val="000000">
                      <a:alpha val="38000"/>
                    </a:srgbClr>
                  </a:outerShdw>
                </a:effectLst>
              </a:rPr>
              <a:t>模型</a:t>
            </a:r>
            <a:endParaRPr lang="zh-CN" altLang="en-US" sz="2800" b="1" cap="none" spc="0" dirty="0">
              <a:ln w="11430"/>
              <a:solidFill>
                <a:srgbClr val="FF9966"/>
              </a:solidFill>
              <a:effectLst>
                <a:outerShdw blurRad="50800" dist="39000" dir="5460000" algn="tl">
                  <a:srgbClr val="000000">
                    <a:alpha val="38000"/>
                  </a:srgbClr>
                </a:outerShdw>
              </a:effectLst>
            </a:endParaRPr>
          </a:p>
        </p:txBody>
      </p:sp>
      <p:sp>
        <p:nvSpPr>
          <p:cNvPr id="22" name="矩形 21"/>
          <p:cNvSpPr/>
          <p:nvPr/>
        </p:nvSpPr>
        <p:spPr>
          <a:xfrm>
            <a:off x="2201114" y="4149080"/>
            <a:ext cx="3430746"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2800" b="1" cap="none" spc="0" dirty="0" smtClean="0">
                <a:ln w="11430"/>
                <a:solidFill>
                  <a:srgbClr val="92D050"/>
                </a:solidFill>
                <a:effectLst>
                  <a:outerShdw blurRad="50800" dist="39000" dir="5460000" algn="tl">
                    <a:srgbClr val="000000">
                      <a:alpha val="38000"/>
                    </a:srgbClr>
                  </a:outerShdw>
                </a:effectLst>
              </a:rPr>
              <a:t>基于构件的开发模型</a:t>
            </a:r>
            <a:endParaRPr lang="zh-CN" altLang="en-US" sz="2800" b="1" cap="none" spc="0" dirty="0">
              <a:ln w="11430"/>
              <a:solidFill>
                <a:srgbClr val="92D05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38952097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nodePh="1">
                                  <p:stCondLst>
                                    <p:cond delay="0"/>
                                  </p:stCondLst>
                                  <p:endCondLst>
                                    <p:cond evt="begin" delay="0">
                                      <p:tn val="10"/>
                                    </p:cond>
                                  </p:end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anim calcmode="lin" valueType="num">
                                      <p:cBhvr>
                                        <p:cTn id="28" dur="1000" fill="hold"/>
                                        <p:tgtEl>
                                          <p:spTgt spid="18"/>
                                        </p:tgtEl>
                                        <p:attrNameLst>
                                          <p:attrName>ppt_x</p:attrName>
                                        </p:attrNameLst>
                                      </p:cBhvr>
                                      <p:tavLst>
                                        <p:tav tm="0">
                                          <p:val>
                                            <p:strVal val="#ppt_x"/>
                                          </p:val>
                                        </p:tav>
                                        <p:tav tm="100000">
                                          <p:val>
                                            <p:strVal val="#ppt_x"/>
                                          </p:val>
                                        </p:tav>
                                      </p:tavLst>
                                    </p:anim>
                                    <p:anim calcmode="lin" valueType="num">
                                      <p:cBhvr>
                                        <p:cTn id="29" dur="1000" fill="hold"/>
                                        <p:tgtEl>
                                          <p:spTgt spid="1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1000"/>
                                        <p:tgtEl>
                                          <p:spTgt spid="20"/>
                                        </p:tgtEl>
                                      </p:cBhvr>
                                    </p:animEffect>
                                    <p:anim calcmode="lin" valueType="num">
                                      <p:cBhvr>
                                        <p:cTn id="33" dur="1000" fill="hold"/>
                                        <p:tgtEl>
                                          <p:spTgt spid="20"/>
                                        </p:tgtEl>
                                        <p:attrNameLst>
                                          <p:attrName>ppt_x</p:attrName>
                                        </p:attrNameLst>
                                      </p:cBhvr>
                                      <p:tavLst>
                                        <p:tav tm="0">
                                          <p:val>
                                            <p:strVal val="#ppt_x"/>
                                          </p:val>
                                        </p:tav>
                                        <p:tav tm="100000">
                                          <p:val>
                                            <p:strVal val="#ppt_x"/>
                                          </p:val>
                                        </p:tav>
                                      </p:tavLst>
                                    </p:anim>
                                    <p:anim calcmode="lin" valueType="num">
                                      <p:cBhvr>
                                        <p:cTn id="34" dur="1000" fill="hold"/>
                                        <p:tgtEl>
                                          <p:spTgt spid="2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1000"/>
                                        <p:tgtEl>
                                          <p:spTgt spid="24"/>
                                        </p:tgtEl>
                                      </p:cBhvr>
                                    </p:animEffect>
                                    <p:anim calcmode="lin" valueType="num">
                                      <p:cBhvr>
                                        <p:cTn id="38" dur="1000" fill="hold"/>
                                        <p:tgtEl>
                                          <p:spTgt spid="24"/>
                                        </p:tgtEl>
                                        <p:attrNameLst>
                                          <p:attrName>ppt_x</p:attrName>
                                        </p:attrNameLst>
                                      </p:cBhvr>
                                      <p:tavLst>
                                        <p:tav tm="0">
                                          <p:val>
                                            <p:strVal val="#ppt_x"/>
                                          </p:val>
                                        </p:tav>
                                        <p:tav tm="100000">
                                          <p:val>
                                            <p:strVal val="#ppt_x"/>
                                          </p:val>
                                        </p:tav>
                                      </p:tavLst>
                                    </p:anim>
                                    <p:anim calcmode="lin" valueType="num">
                                      <p:cBhvr>
                                        <p:cTn id="39" dur="1000" fill="hold"/>
                                        <p:tgtEl>
                                          <p:spTgt spid="24"/>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1000"/>
                                        <p:tgtEl>
                                          <p:spTgt spid="26"/>
                                        </p:tgtEl>
                                      </p:cBhvr>
                                    </p:animEffect>
                                    <p:anim calcmode="lin" valueType="num">
                                      <p:cBhvr>
                                        <p:cTn id="43" dur="1000" fill="hold"/>
                                        <p:tgtEl>
                                          <p:spTgt spid="26"/>
                                        </p:tgtEl>
                                        <p:attrNameLst>
                                          <p:attrName>ppt_x</p:attrName>
                                        </p:attrNameLst>
                                      </p:cBhvr>
                                      <p:tavLst>
                                        <p:tav tm="0">
                                          <p:val>
                                            <p:strVal val="#ppt_x"/>
                                          </p:val>
                                        </p:tav>
                                        <p:tav tm="100000">
                                          <p:val>
                                            <p:strVal val="#ppt_x"/>
                                          </p:val>
                                        </p:tav>
                                      </p:tavLst>
                                    </p:anim>
                                    <p:anim calcmode="lin" valueType="num">
                                      <p:cBhvr>
                                        <p:cTn id="44" dur="1000" fill="hold"/>
                                        <p:tgtEl>
                                          <p:spTgt spid="2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1000"/>
                                        <p:tgtEl>
                                          <p:spTgt spid="5"/>
                                        </p:tgtEl>
                                      </p:cBhvr>
                                    </p:animEffect>
                                    <p:anim calcmode="lin" valueType="num">
                                      <p:cBhvr>
                                        <p:cTn id="48" dur="1000" fill="hold"/>
                                        <p:tgtEl>
                                          <p:spTgt spid="5"/>
                                        </p:tgtEl>
                                        <p:attrNameLst>
                                          <p:attrName>ppt_x</p:attrName>
                                        </p:attrNameLst>
                                      </p:cBhvr>
                                      <p:tavLst>
                                        <p:tav tm="0">
                                          <p:val>
                                            <p:strVal val="#ppt_x"/>
                                          </p:val>
                                        </p:tav>
                                        <p:tav tm="100000">
                                          <p:val>
                                            <p:strVal val="#ppt_x"/>
                                          </p:val>
                                        </p:tav>
                                      </p:tavLst>
                                    </p:anim>
                                    <p:anim calcmode="lin" valueType="num">
                                      <p:cBhvr>
                                        <p:cTn id="49" dur="1000" fill="hold"/>
                                        <p:tgtEl>
                                          <p:spTgt spid="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1000"/>
                                        <p:tgtEl>
                                          <p:spTgt spid="17"/>
                                        </p:tgtEl>
                                      </p:cBhvr>
                                    </p:animEffect>
                                    <p:anim calcmode="lin" valueType="num">
                                      <p:cBhvr>
                                        <p:cTn id="53" dur="1000" fill="hold"/>
                                        <p:tgtEl>
                                          <p:spTgt spid="17"/>
                                        </p:tgtEl>
                                        <p:attrNameLst>
                                          <p:attrName>ppt_x</p:attrName>
                                        </p:attrNameLst>
                                      </p:cBhvr>
                                      <p:tavLst>
                                        <p:tav tm="0">
                                          <p:val>
                                            <p:strVal val="#ppt_x"/>
                                          </p:val>
                                        </p:tav>
                                        <p:tav tm="100000">
                                          <p:val>
                                            <p:strVal val="#ppt_x"/>
                                          </p:val>
                                        </p:tav>
                                      </p:tavLst>
                                    </p:anim>
                                    <p:anim calcmode="lin" valueType="num">
                                      <p:cBhvr>
                                        <p:cTn id="54" dur="1000" fill="hold"/>
                                        <p:tgtEl>
                                          <p:spTgt spid="17"/>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1000"/>
                                        <p:tgtEl>
                                          <p:spTgt spid="19"/>
                                        </p:tgtEl>
                                      </p:cBhvr>
                                    </p:animEffect>
                                    <p:anim calcmode="lin" valueType="num">
                                      <p:cBhvr>
                                        <p:cTn id="58" dur="1000" fill="hold"/>
                                        <p:tgtEl>
                                          <p:spTgt spid="19"/>
                                        </p:tgtEl>
                                        <p:attrNameLst>
                                          <p:attrName>ppt_x</p:attrName>
                                        </p:attrNameLst>
                                      </p:cBhvr>
                                      <p:tavLst>
                                        <p:tav tm="0">
                                          <p:val>
                                            <p:strVal val="#ppt_x"/>
                                          </p:val>
                                        </p:tav>
                                        <p:tav tm="100000">
                                          <p:val>
                                            <p:strVal val="#ppt_x"/>
                                          </p:val>
                                        </p:tav>
                                      </p:tavLst>
                                    </p:anim>
                                    <p:anim calcmode="lin" valueType="num">
                                      <p:cBhvr>
                                        <p:cTn id="59" dur="1000" fill="hold"/>
                                        <p:tgtEl>
                                          <p:spTgt spid="19"/>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1000"/>
                                        <p:tgtEl>
                                          <p:spTgt spid="21"/>
                                        </p:tgtEl>
                                      </p:cBhvr>
                                    </p:animEffect>
                                    <p:anim calcmode="lin" valueType="num">
                                      <p:cBhvr>
                                        <p:cTn id="63" dur="1000" fill="hold"/>
                                        <p:tgtEl>
                                          <p:spTgt spid="21"/>
                                        </p:tgtEl>
                                        <p:attrNameLst>
                                          <p:attrName>ppt_x</p:attrName>
                                        </p:attrNameLst>
                                      </p:cBhvr>
                                      <p:tavLst>
                                        <p:tav tm="0">
                                          <p:val>
                                            <p:strVal val="#ppt_x"/>
                                          </p:val>
                                        </p:tav>
                                        <p:tav tm="100000">
                                          <p:val>
                                            <p:strVal val="#ppt_x"/>
                                          </p:val>
                                        </p:tav>
                                      </p:tavLst>
                                    </p:anim>
                                    <p:anim calcmode="lin" valueType="num">
                                      <p:cBhvr>
                                        <p:cTn id="64" dur="1000" fill="hold"/>
                                        <p:tgtEl>
                                          <p:spTgt spid="21"/>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
                                        </p:tgtEl>
                                        <p:attrNameLst>
                                          <p:attrName>style.visibility</p:attrName>
                                        </p:attrNameLst>
                                      </p:cBhvr>
                                      <p:to>
                                        <p:strVal val="visible"/>
                                      </p:to>
                                    </p:set>
                                    <p:animEffect transition="in" filter="fade">
                                      <p:cBhvr>
                                        <p:cTn id="67" dur="1000"/>
                                        <p:tgtEl>
                                          <p:spTgt spid="3"/>
                                        </p:tgtEl>
                                      </p:cBhvr>
                                    </p:animEffect>
                                    <p:anim calcmode="lin" valueType="num">
                                      <p:cBhvr>
                                        <p:cTn id="68" dur="1000" fill="hold"/>
                                        <p:tgtEl>
                                          <p:spTgt spid="3"/>
                                        </p:tgtEl>
                                        <p:attrNameLst>
                                          <p:attrName>ppt_x</p:attrName>
                                        </p:attrNameLst>
                                      </p:cBhvr>
                                      <p:tavLst>
                                        <p:tav tm="0">
                                          <p:val>
                                            <p:strVal val="#ppt_x"/>
                                          </p:val>
                                        </p:tav>
                                        <p:tav tm="100000">
                                          <p:val>
                                            <p:strVal val="#ppt_x"/>
                                          </p:val>
                                        </p:tav>
                                      </p:tavLst>
                                    </p:anim>
                                    <p:anim calcmode="lin" valueType="num">
                                      <p:cBhvr>
                                        <p:cTn id="69" dur="1000" fill="hold"/>
                                        <p:tgtEl>
                                          <p:spTgt spid="3"/>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fade">
                                      <p:cBhvr>
                                        <p:cTn id="72" dur="1000"/>
                                        <p:tgtEl>
                                          <p:spTgt spid="22"/>
                                        </p:tgtEl>
                                      </p:cBhvr>
                                    </p:animEffect>
                                    <p:anim calcmode="lin" valueType="num">
                                      <p:cBhvr>
                                        <p:cTn id="73" dur="1000" fill="hold"/>
                                        <p:tgtEl>
                                          <p:spTgt spid="22"/>
                                        </p:tgtEl>
                                        <p:attrNameLst>
                                          <p:attrName>ppt_x</p:attrName>
                                        </p:attrNameLst>
                                      </p:cBhvr>
                                      <p:tavLst>
                                        <p:tav tm="0">
                                          <p:val>
                                            <p:strVal val="#ppt_x"/>
                                          </p:val>
                                        </p:tav>
                                        <p:tav tm="100000">
                                          <p:val>
                                            <p:strVal val="#ppt_x"/>
                                          </p:val>
                                        </p:tav>
                                      </p:tavLst>
                                    </p:anim>
                                    <p:anim calcmode="lin" valueType="num">
                                      <p:cBhvr>
                                        <p:cTn id="7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P spid="11" grpId="0"/>
      <p:bldP spid="13" grpId="0"/>
      <p:bldP spid="16" grpId="0"/>
      <p:bldP spid="18" grpId="0"/>
      <p:bldP spid="20" grpId="0"/>
      <p:bldP spid="24" grpId="0"/>
      <p:bldP spid="26" grpId="0"/>
      <p:bldP spid="3" grpId="0"/>
      <p:bldP spid="17" grpId="0"/>
      <p:bldP spid="19" grpId="0"/>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1" hangingPunct="1">
              <a:defRPr/>
            </a:pPr>
            <a:r>
              <a:rPr lang="zh-CN" altLang="en-US" b="1" dirty="0">
                <a:latin typeface="黑体" pitchFamily="49" charset="-122"/>
                <a:ea typeface="黑体" pitchFamily="49" charset="-122"/>
              </a:rPr>
              <a:t>软件开发模型常见类型（续）</a:t>
            </a:r>
            <a:endParaRPr b="1" dirty="0">
              <a:latin typeface="黑体" pitchFamily="49" charset="-122"/>
              <a:ea typeface="黑体" pitchFamily="49" charset="-122"/>
            </a:endParaRPr>
          </a:p>
        </p:txBody>
      </p:sp>
      <p:sp>
        <p:nvSpPr>
          <p:cNvPr id="12291" name="内容占位符 4"/>
          <p:cNvSpPr>
            <a:spLocks noGrp="1"/>
          </p:cNvSpPr>
          <p:nvPr>
            <p:ph idx="1"/>
          </p:nvPr>
        </p:nvSpPr>
        <p:spPr/>
        <p:txBody>
          <a:bodyPr/>
          <a:lstStyle/>
          <a:p>
            <a:r>
              <a:rPr lang="zh-CN" altLang="zh-CN" sz="3400" b="1" dirty="0"/>
              <a:t>以</a:t>
            </a:r>
            <a:r>
              <a:rPr lang="zh-CN" altLang="zh-CN" sz="3400" b="1" dirty="0">
                <a:solidFill>
                  <a:srgbClr val="C00000"/>
                </a:solidFill>
              </a:rPr>
              <a:t>软件需求</a:t>
            </a:r>
            <a:r>
              <a:rPr lang="zh-CN" altLang="zh-CN" sz="3400" b="1" dirty="0"/>
              <a:t>完全确定为前提的第</a:t>
            </a:r>
            <a:r>
              <a:rPr lang="en-US" altLang="zh-CN" sz="3400" b="1" dirty="0"/>
              <a:t>1</a:t>
            </a:r>
            <a:r>
              <a:rPr lang="zh-CN" altLang="zh-CN" sz="3400" b="1" dirty="0"/>
              <a:t>代软件过程模型</a:t>
            </a:r>
            <a:r>
              <a:rPr lang="zh-CN" altLang="en-US" sz="3400" b="1" dirty="0"/>
              <a:t>。</a:t>
            </a:r>
            <a:endParaRPr lang="en-US" altLang="zh-CN" sz="3400" b="1" dirty="0"/>
          </a:p>
          <a:p>
            <a:r>
              <a:rPr lang="zh-CN" altLang="zh-CN" sz="3400" b="1" dirty="0"/>
              <a:t>在开始阶段只能提供基本需求的</a:t>
            </a:r>
            <a:r>
              <a:rPr lang="zh-CN" altLang="zh-CN" sz="3400" b="1" dirty="0">
                <a:solidFill>
                  <a:srgbClr val="C00000"/>
                </a:solidFill>
              </a:rPr>
              <a:t>渐进式</a:t>
            </a:r>
            <a:r>
              <a:rPr lang="zh-CN" altLang="zh-CN" sz="3400" b="1" dirty="0"/>
              <a:t>开发模型</a:t>
            </a:r>
            <a:r>
              <a:rPr lang="zh-CN" altLang="en-US" sz="3400" b="1" dirty="0"/>
              <a:t>。</a:t>
            </a:r>
            <a:endParaRPr lang="en-US" altLang="zh-CN" sz="3400" b="1" dirty="0"/>
          </a:p>
          <a:p>
            <a:r>
              <a:rPr lang="zh-CN" altLang="zh-CN" sz="3400" b="1" dirty="0"/>
              <a:t>以体系结构为基础的基于</a:t>
            </a:r>
            <a:r>
              <a:rPr lang="zh-CN" altLang="zh-CN" sz="3400" b="1" dirty="0">
                <a:solidFill>
                  <a:srgbClr val="C00000"/>
                </a:solidFill>
              </a:rPr>
              <a:t>构件组装</a:t>
            </a:r>
            <a:r>
              <a:rPr lang="zh-CN" altLang="zh-CN" sz="3400" b="1" dirty="0"/>
              <a:t>的开发模型</a:t>
            </a:r>
            <a:r>
              <a:rPr lang="zh-CN" altLang="en-US" sz="3400" b="1" dirty="0"/>
              <a:t>。</a:t>
            </a:r>
            <a:endParaRPr lang="en-US" altLang="zh-CN" sz="3400" b="1"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780928"/>
            <a:ext cx="2451918" cy="22480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4" descr="010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19872" y="2852936"/>
            <a:ext cx="2456150" cy="22483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9522" y="2348880"/>
            <a:ext cx="2874478" cy="22483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235590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fade">
                                      <p:cBhvr>
                                        <p:cTn id="7" dur="500"/>
                                        <p:tgtEl>
                                          <p:spTgt spid="1229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291">
                                            <p:txEl>
                                              <p:pRg st="1" end="1"/>
                                            </p:txEl>
                                          </p:spTgt>
                                        </p:tgtEl>
                                        <p:attrNameLst>
                                          <p:attrName>style.visibility</p:attrName>
                                        </p:attrNameLst>
                                      </p:cBhvr>
                                      <p:to>
                                        <p:strVal val="visible"/>
                                      </p:to>
                                    </p:set>
                                    <p:animEffect transition="in" filter="fade">
                                      <p:cBhvr>
                                        <p:cTn id="15" dur="500"/>
                                        <p:tgtEl>
                                          <p:spTgt spid="12291">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2291">
                                            <p:txEl>
                                              <p:pRg st="2" end="2"/>
                                            </p:txEl>
                                          </p:spTgt>
                                        </p:tgtEl>
                                        <p:attrNameLst>
                                          <p:attrName>style.visibility</p:attrName>
                                        </p:attrNameLst>
                                      </p:cBhvr>
                                      <p:to>
                                        <p:strVal val="visible"/>
                                      </p:to>
                                    </p:set>
                                    <p:animEffect transition="in" filter="fade">
                                      <p:cBhvr>
                                        <p:cTn id="23" dur="500"/>
                                        <p:tgtEl>
                                          <p:spTgt spid="12291">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051"/>
                                        </p:tgtEl>
                                        <p:attrNameLst>
                                          <p:attrName>style.visibility</p:attrName>
                                        </p:attrNameLst>
                                      </p:cBhvr>
                                      <p:to>
                                        <p:strVal val="visible"/>
                                      </p:to>
                                    </p:set>
                                    <p:animEffect transition="in" filter="fade">
                                      <p:cBhvr>
                                        <p:cTn id="26"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3400" b="1" dirty="0"/>
              <a:t>软件开发模型：从构思到公开发行软件产品的过程。</a:t>
            </a:r>
            <a:endParaRPr lang="en-US" altLang="zh-CN" sz="3400" b="1" dirty="0"/>
          </a:p>
          <a:p>
            <a:r>
              <a:rPr lang="zh-CN" altLang="en-US" sz="3400" b="1" dirty="0"/>
              <a:t>常见的软件开发模型：</a:t>
            </a:r>
            <a:endParaRPr lang="en-US" altLang="zh-CN" sz="3400" b="1" dirty="0"/>
          </a:p>
          <a:p>
            <a:pPr marL="1090612" lvl="1" indent="-457200"/>
            <a:r>
              <a:rPr lang="zh-CN" altLang="en-US" b="1" dirty="0"/>
              <a:t>大棒开发法</a:t>
            </a:r>
            <a:endParaRPr lang="en-US" altLang="zh-CN" b="1" dirty="0"/>
          </a:p>
          <a:p>
            <a:pPr marL="1090612" lvl="1" indent="-457200"/>
            <a:r>
              <a:rPr lang="zh-CN" altLang="en-US" b="1" dirty="0"/>
              <a:t>边写边改法</a:t>
            </a:r>
            <a:endParaRPr lang="en-US" altLang="zh-CN" b="1" dirty="0"/>
          </a:p>
          <a:p>
            <a:pPr marL="1090612" lvl="1" indent="-457200"/>
            <a:r>
              <a:rPr lang="zh-CN" altLang="en-US" b="1" dirty="0"/>
              <a:t>瀑布模型</a:t>
            </a:r>
            <a:endParaRPr lang="en-US" altLang="zh-CN" b="1" dirty="0"/>
          </a:p>
          <a:p>
            <a:pPr marL="1090612" lvl="1" indent="-457200"/>
            <a:r>
              <a:rPr lang="zh-CN" altLang="en-US" b="1" dirty="0"/>
              <a:t>快速原型法</a:t>
            </a:r>
            <a:endParaRPr lang="en-US" altLang="zh-CN" b="1" dirty="0"/>
          </a:p>
          <a:p>
            <a:pPr marL="1090612" lvl="1" indent="-457200"/>
            <a:r>
              <a:rPr lang="zh-CN" altLang="en-US" b="1" dirty="0"/>
              <a:t>螺旋式开发</a:t>
            </a:r>
            <a:endParaRPr lang="en-US" altLang="zh-CN" b="1" dirty="0"/>
          </a:p>
          <a:p>
            <a:endParaRPr lang="zh-CN" altLang="en-US" dirty="0"/>
          </a:p>
        </p:txBody>
      </p:sp>
      <p:sp>
        <p:nvSpPr>
          <p:cNvPr id="5" name="Text Box 1"/>
          <p:cNvSpPr txBox="1">
            <a:spLocks noChangeArrowheads="1"/>
          </p:cNvSpPr>
          <p:nvPr/>
        </p:nvSpPr>
        <p:spPr bwMode="auto">
          <a:xfrm>
            <a:off x="603399" y="869790"/>
            <a:ext cx="3118459" cy="679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marL="166688" indent="-163513">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1pPr>
            <a:lvl2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2pPr>
            <a:lvl3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3pPr>
            <a:lvl4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4pPr>
            <a:lvl5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5pPr>
            <a:lvl6pPr marL="25146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6pPr>
            <a:lvl7pPr marL="29718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7pPr>
            <a:lvl8pPr marL="34290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8pPr>
            <a:lvl9pPr marL="38862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9pPr>
          </a:lstStyle>
          <a:p>
            <a:pPr>
              <a:buClrTx/>
              <a:buFontTx/>
              <a:buNone/>
              <a:defRPr/>
            </a:pPr>
            <a:r>
              <a:rPr lang="zh-CN" altLang="en-US" sz="3800" b="1" dirty="0">
                <a:solidFill>
                  <a:schemeClr val="tx2"/>
                </a:solidFill>
                <a:latin typeface="黑体" pitchFamily="49" charset="-122"/>
                <a:ea typeface="黑体" pitchFamily="49" charset="-122"/>
                <a:cs typeface="+mj-cs"/>
              </a:rPr>
              <a:t>软件开发模型</a:t>
            </a:r>
            <a:endParaRPr lang="zh-CN" sz="3800" b="1" dirty="0">
              <a:solidFill>
                <a:schemeClr val="tx2"/>
              </a:solidFill>
              <a:latin typeface="黑体" pitchFamily="49" charset="-122"/>
              <a:ea typeface="黑体" pitchFamily="49" charset="-122"/>
              <a:cs typeface="+mj-cs"/>
            </a:endParaRPr>
          </a:p>
        </p:txBody>
      </p:sp>
    </p:spTree>
    <p:extLst>
      <p:ext uri="{BB962C8B-B14F-4D97-AF65-F5344CB8AC3E}">
        <p14:creationId xmlns:p14="http://schemas.microsoft.com/office/powerpoint/2010/main" val="3789256580"/>
      </p:ext>
    </p:extLst>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a:xfrm>
            <a:off x="0" y="2292424"/>
            <a:ext cx="9143999" cy="4953000"/>
          </a:xfrm>
        </p:spPr>
        <p:txBody>
          <a:bodyPr/>
          <a:lstStyle/>
          <a:p>
            <a:r>
              <a:rPr lang="en-US" altLang="zh-CN" sz="3400" b="1" dirty="0" smtClean="0"/>
              <a:t> </a:t>
            </a:r>
            <a:r>
              <a:rPr lang="zh-CN" altLang="en-US" sz="3400" b="1" dirty="0"/>
              <a:t>大棒开发法</a:t>
            </a:r>
          </a:p>
          <a:p>
            <a:pPr eaLnBrk="1" hangingPunct="1"/>
            <a:endParaRPr lang="en-US" altLang="zh-CN" dirty="0" smtClean="0"/>
          </a:p>
          <a:p>
            <a:pPr marL="0" indent="0" eaLnBrk="1" hangingPunct="1">
              <a:buNone/>
            </a:pPr>
            <a:endParaRPr lang="en-US" altLang="zh-CN" dirty="0" smtClean="0"/>
          </a:p>
          <a:p>
            <a:pPr marL="1090612" lvl="1" indent="-457200"/>
            <a:r>
              <a:rPr lang="zh-CN" altLang="en-US" b="1" dirty="0"/>
              <a:t>优点：思路简单， 通常可能是开发者的“突发奇想</a:t>
            </a:r>
            <a:r>
              <a:rPr lang="en-US" altLang="zh-CN" b="1" dirty="0"/>
              <a:t>”</a:t>
            </a:r>
          </a:p>
          <a:p>
            <a:pPr marL="1090612" lvl="1" indent="-457200"/>
            <a:r>
              <a:rPr lang="zh-CN" altLang="en-US" b="1" dirty="0"/>
              <a:t>缺点：开发过程是非工程化的，随意性大，结果不可预知</a:t>
            </a:r>
          </a:p>
          <a:p>
            <a:pPr marL="1090612" lvl="1" indent="-457200"/>
            <a:r>
              <a:rPr lang="zh-CN" altLang="en-US" b="1" dirty="0"/>
              <a:t>测试：开发任务完成后，修复较困难</a:t>
            </a:r>
          </a:p>
        </p:txBody>
      </p:sp>
      <p:pic>
        <p:nvPicPr>
          <p:cNvPr id="5" name="图片 4" descr="496c69056b282.jpg"/>
          <p:cNvPicPr>
            <a:picLocks noChangeAspect="1"/>
          </p:cNvPicPr>
          <p:nvPr/>
        </p:nvPicPr>
        <p:blipFill>
          <a:blip r:embed="rId3" cstate="print"/>
          <a:stretch>
            <a:fillRect/>
          </a:stretch>
        </p:blipFill>
        <p:spPr>
          <a:xfrm>
            <a:off x="4029526" y="1916832"/>
            <a:ext cx="1965263" cy="1965263"/>
          </a:xfrm>
          <a:prstGeom prst="rect">
            <a:avLst/>
          </a:prstGeom>
        </p:spPr>
      </p:pic>
      <p:sp>
        <p:nvSpPr>
          <p:cNvPr id="6" name="Text Box 1"/>
          <p:cNvSpPr txBox="1">
            <a:spLocks noChangeArrowheads="1"/>
          </p:cNvSpPr>
          <p:nvPr/>
        </p:nvSpPr>
        <p:spPr bwMode="auto">
          <a:xfrm>
            <a:off x="600075" y="869790"/>
            <a:ext cx="5320985" cy="679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marL="166688" indent="-163513">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1pPr>
            <a:lvl2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2pPr>
            <a:lvl3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3pPr>
            <a:lvl4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4pPr>
            <a:lvl5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5pPr>
            <a:lvl6pPr marL="25146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6pPr>
            <a:lvl7pPr marL="29718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7pPr>
            <a:lvl8pPr marL="34290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8pPr>
            <a:lvl9pPr marL="38862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9pPr>
          </a:lstStyle>
          <a:p>
            <a:pPr>
              <a:spcAft>
                <a:spcPts val="600"/>
              </a:spcAft>
              <a:buClrTx/>
              <a:buFontTx/>
              <a:buNone/>
            </a:pPr>
            <a:r>
              <a:rPr lang="zh-CN" altLang="en-US" sz="3800" b="1" dirty="0">
                <a:solidFill>
                  <a:schemeClr val="tx2"/>
                </a:solidFill>
                <a:latin typeface="黑体" pitchFamily="49" charset="-122"/>
                <a:ea typeface="黑体" pitchFamily="49" charset="-122"/>
                <a:cs typeface="+mj-cs"/>
              </a:rPr>
              <a:t>开发模型</a:t>
            </a:r>
            <a:r>
              <a:rPr lang="en-US" altLang="zh-CN" sz="3800" b="1" dirty="0">
                <a:solidFill>
                  <a:schemeClr val="tx2"/>
                </a:solidFill>
                <a:latin typeface="黑体" pitchFamily="49" charset="-122"/>
                <a:ea typeface="黑体" pitchFamily="49" charset="-122"/>
                <a:cs typeface="+mj-cs"/>
              </a:rPr>
              <a:t>---</a:t>
            </a:r>
            <a:r>
              <a:rPr lang="zh-CN" altLang="en-US" sz="3800" b="1" dirty="0">
                <a:solidFill>
                  <a:schemeClr val="tx2"/>
                </a:solidFill>
                <a:latin typeface="黑体" pitchFamily="49" charset="-122"/>
                <a:ea typeface="黑体" pitchFamily="49" charset="-122"/>
                <a:cs typeface="+mj-cs"/>
              </a:rPr>
              <a:t>大棒开发法</a:t>
            </a:r>
            <a:endParaRPr lang="zh-CN" sz="3800" b="1" dirty="0">
              <a:solidFill>
                <a:schemeClr val="tx2"/>
              </a:solidFill>
              <a:latin typeface="黑体" pitchFamily="49" charset="-122"/>
              <a:ea typeface="黑体" pitchFamily="49" charset="-122"/>
              <a:cs typeface="+mj-cs"/>
            </a:endParaRPr>
          </a:p>
        </p:txBody>
      </p:sp>
    </p:spTree>
    <p:extLst>
      <p:ext uri="{BB962C8B-B14F-4D97-AF65-F5344CB8AC3E}">
        <p14:creationId xmlns:p14="http://schemas.microsoft.com/office/powerpoint/2010/main" val="9025135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wipe(left)">
                                      <p:cBhvr>
                                        <p:cTn id="7" dur="500"/>
                                        <p:tgtEl>
                                          <p:spTgt spid="6246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2467">
                                            <p:txEl>
                                              <p:pRg st="3" end="3"/>
                                            </p:txEl>
                                          </p:spTgt>
                                        </p:tgtEl>
                                        <p:attrNameLst>
                                          <p:attrName>style.visibility</p:attrName>
                                        </p:attrNameLst>
                                      </p:cBhvr>
                                      <p:to>
                                        <p:strVal val="visible"/>
                                      </p:to>
                                    </p:set>
                                    <p:animEffect transition="in" filter="wipe(left)">
                                      <p:cBhvr>
                                        <p:cTn id="10" dur="500"/>
                                        <p:tgtEl>
                                          <p:spTgt spid="62467">
                                            <p:txEl>
                                              <p:pRg st="3" end="3"/>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2467">
                                            <p:txEl>
                                              <p:pRg st="4" end="4"/>
                                            </p:txEl>
                                          </p:spTgt>
                                        </p:tgtEl>
                                        <p:attrNameLst>
                                          <p:attrName>style.visibility</p:attrName>
                                        </p:attrNameLst>
                                      </p:cBhvr>
                                      <p:to>
                                        <p:strVal val="visible"/>
                                      </p:to>
                                    </p:set>
                                    <p:animEffect transition="in" filter="wipe(left)">
                                      <p:cBhvr>
                                        <p:cTn id="13" dur="500"/>
                                        <p:tgtEl>
                                          <p:spTgt spid="62467">
                                            <p:txEl>
                                              <p:pRg st="4" end="4"/>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2467">
                                            <p:txEl>
                                              <p:pRg st="5" end="5"/>
                                            </p:txEl>
                                          </p:spTgt>
                                        </p:tgtEl>
                                        <p:attrNameLst>
                                          <p:attrName>style.visibility</p:attrName>
                                        </p:attrNameLst>
                                      </p:cBhvr>
                                      <p:to>
                                        <p:strVal val="visible"/>
                                      </p:to>
                                    </p:set>
                                    <p:animEffect transition="in" filter="wipe(left)">
                                      <p:cBhvr>
                                        <p:cTn id="16" dur="500"/>
                                        <p:tgtEl>
                                          <p:spTgt spid="624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315" name="Rectangle 3"/>
          <p:cNvSpPr>
            <a:spLocks noGrp="1" noChangeArrowheads="1"/>
          </p:cNvSpPr>
          <p:nvPr>
            <p:ph idx="1"/>
          </p:nvPr>
        </p:nvSpPr>
        <p:spPr>
          <a:xfrm>
            <a:off x="738188" y="1595462"/>
            <a:ext cx="8730356" cy="4641850"/>
          </a:xfrm>
        </p:spPr>
        <p:txBody>
          <a:bodyPr/>
          <a:lstStyle/>
          <a:p>
            <a:r>
              <a:rPr lang="zh-CN" altLang="en-US" sz="3400" b="1" dirty="0" smtClean="0"/>
              <a:t>边</a:t>
            </a:r>
            <a:r>
              <a:rPr lang="zh-CN" altLang="en-US" sz="3400" b="1" dirty="0"/>
              <a:t>写边改法</a:t>
            </a:r>
          </a:p>
          <a:p>
            <a:pPr eaLnBrk="1" hangingPunct="1"/>
            <a:endParaRPr lang="en-US" altLang="zh-CN" dirty="0" smtClean="0">
              <a:ea typeface="宋体" pitchFamily="2" charset="-122"/>
            </a:endParaRPr>
          </a:p>
          <a:p>
            <a:pPr eaLnBrk="1" hangingPunct="1"/>
            <a:endParaRPr lang="en-US" altLang="zh-CN" dirty="0" smtClean="0">
              <a:ea typeface="宋体" pitchFamily="2" charset="-122"/>
            </a:endParaRPr>
          </a:p>
          <a:p>
            <a:pPr eaLnBrk="1" hangingPunct="1"/>
            <a:endParaRPr lang="en-US" altLang="zh-CN" dirty="0" smtClean="0">
              <a:ea typeface="宋体" pitchFamily="2" charset="-122"/>
            </a:endParaRPr>
          </a:p>
          <a:p>
            <a:pPr eaLnBrk="1" hangingPunct="1"/>
            <a:endParaRPr lang="en-US" altLang="zh-CN" dirty="0" smtClean="0">
              <a:ea typeface="宋体" pitchFamily="2" charset="-122"/>
            </a:endParaRPr>
          </a:p>
          <a:p>
            <a:pPr eaLnBrk="1" hangingPunct="1"/>
            <a:endParaRPr lang="zh-CN" altLang="en-US" dirty="0" smtClean="0">
              <a:ea typeface="宋体" pitchFamily="2" charset="-122"/>
            </a:endParaRPr>
          </a:p>
          <a:p>
            <a:pPr marL="1090612" lvl="1" indent="-457200"/>
            <a:r>
              <a:rPr lang="zh-CN" altLang="en-US" sz="2400" b="1" dirty="0">
                <a:latin typeface="+mn-ea"/>
              </a:rPr>
              <a:t>优点：简单考虑到了软件的需求，产品周期短</a:t>
            </a:r>
          </a:p>
          <a:p>
            <a:pPr marL="1090612" lvl="1" indent="-457200"/>
            <a:r>
              <a:rPr lang="zh-CN" altLang="en-US" sz="2400" b="1" dirty="0">
                <a:latin typeface="+mn-ea"/>
              </a:rPr>
              <a:t>缺点：没有计划和文档的编制</a:t>
            </a:r>
            <a:endParaRPr lang="en-US" altLang="zh-CN" sz="2400" b="1" dirty="0">
              <a:latin typeface="+mn-ea"/>
            </a:endParaRPr>
          </a:p>
          <a:p>
            <a:pPr marL="1090612" lvl="1" indent="-457200"/>
            <a:r>
              <a:rPr lang="zh-CN" altLang="en-US" sz="2400" b="1" dirty="0">
                <a:latin typeface="+mn-ea"/>
              </a:rPr>
              <a:t>测试工作： 由于新的版本不断产生，测试工作</a:t>
            </a:r>
            <a:r>
              <a:rPr lang="zh-CN" altLang="en-US" b="1" dirty="0"/>
              <a:t>长期循环</a:t>
            </a:r>
            <a:endParaRPr lang="en-US" altLang="zh-CN" b="1" dirty="0" smtClean="0">
              <a:ea typeface="宋体" pitchFamily="2" charset="-122"/>
            </a:endParaRPr>
          </a:p>
          <a:p>
            <a:pPr eaLnBrk="1" hangingPunct="1"/>
            <a:endParaRPr lang="en-US" altLang="zh-CN" dirty="0" smtClean="0">
              <a:ea typeface="宋体" pitchFamily="2" charset="-122"/>
            </a:endParaRPr>
          </a:p>
          <a:p>
            <a:pPr eaLnBrk="1" hangingPunct="1"/>
            <a:endParaRPr lang="en-US" altLang="zh-CN" dirty="0">
              <a:ea typeface="宋体" pitchFamily="2" charset="-122"/>
            </a:endParaRPr>
          </a:p>
          <a:p>
            <a:pPr eaLnBrk="1" hangingPunct="1"/>
            <a:endParaRPr lang="en-US" altLang="zh-CN" dirty="0" smtClean="0">
              <a:ea typeface="宋体" pitchFamily="2" charset="-122"/>
            </a:endParaRPr>
          </a:p>
          <a:p>
            <a:pPr eaLnBrk="1" hangingPunct="1"/>
            <a:endParaRPr lang="en-US" altLang="zh-CN" dirty="0" smtClean="0">
              <a:ea typeface="宋体" pitchFamily="2" charset="-122"/>
            </a:endParaRPr>
          </a:p>
          <a:p>
            <a:pPr marL="800100" lvl="1" indent="-166688">
              <a:buFont typeface="黑体" pitchFamily="2" charset="-122"/>
              <a:buChar char="-"/>
            </a:pPr>
            <a:endParaRPr lang="zh-CN" altLang="en-US" sz="2000" dirty="0">
              <a:solidFill>
                <a:schemeClr val="tx1"/>
              </a:solidFill>
              <a:cs typeface="+mn-cs"/>
            </a:endParaRPr>
          </a:p>
          <a:p>
            <a:pPr eaLnBrk="1" hangingPunct="1"/>
            <a:endParaRPr lang="zh-CN" altLang="en-US" dirty="0" smtClean="0">
              <a:ea typeface="宋体" pitchFamily="2" charset="-122"/>
            </a:endParaRPr>
          </a:p>
        </p:txBody>
      </p:sp>
      <p:grpSp>
        <p:nvGrpSpPr>
          <p:cNvPr id="4" name="Group 5"/>
          <p:cNvGrpSpPr>
            <a:grpSpLocks/>
          </p:cNvGrpSpPr>
          <p:nvPr/>
        </p:nvGrpSpPr>
        <p:grpSpPr bwMode="auto">
          <a:xfrm>
            <a:off x="1025616" y="2125959"/>
            <a:ext cx="7554912" cy="2479301"/>
            <a:chOff x="464" y="2352"/>
            <a:chExt cx="5056" cy="1475"/>
          </a:xfrm>
        </p:grpSpPr>
        <p:sp>
          <p:nvSpPr>
            <p:cNvPr id="5" name="AutoShape 6"/>
            <p:cNvSpPr>
              <a:spLocks noChangeArrowheads="1"/>
            </p:cNvSpPr>
            <p:nvPr/>
          </p:nvSpPr>
          <p:spPr bwMode="auto">
            <a:xfrm>
              <a:off x="464" y="2448"/>
              <a:ext cx="640" cy="859"/>
            </a:xfrm>
            <a:prstGeom prst="foldedCorner">
              <a:avLst>
                <a:gd name="adj" fmla="val 12500"/>
              </a:avLst>
            </a:prstGeom>
            <a:noFill/>
            <a:ln w="25400">
              <a:solidFill>
                <a:schemeClr val="tx1">
                  <a:lumMod val="10000"/>
                </a:schemeClr>
              </a:solidFill>
              <a:round/>
              <a:headEnd/>
              <a:tailEnd/>
            </a:ln>
          </p:spPr>
          <p:txBody>
            <a:bodyPr/>
            <a:lstStyle/>
            <a:p>
              <a:pPr>
                <a:defRPr/>
              </a:pPr>
              <a:r>
                <a:rPr kumimoji="1" lang="zh-CN" altLang="en-US" dirty="0">
                  <a:solidFill>
                    <a:schemeClr val="tx1">
                      <a:lumMod val="10000"/>
                    </a:schemeClr>
                  </a:solidFill>
                  <a:ea typeface="宋体" charset="-122"/>
                </a:rPr>
                <a:t>产品说明书</a:t>
              </a:r>
              <a:endParaRPr lang="zh-CN" altLang="en-US" dirty="0">
                <a:solidFill>
                  <a:schemeClr val="tx1">
                    <a:lumMod val="10000"/>
                  </a:schemeClr>
                </a:solidFill>
                <a:ea typeface="宋体" charset="-122"/>
              </a:endParaRPr>
            </a:p>
            <a:p>
              <a:pPr eaLnBrk="0" hangingPunct="0">
                <a:defRPr/>
              </a:pPr>
              <a:endParaRPr lang="zh-CN" altLang="en-US" dirty="0">
                <a:solidFill>
                  <a:schemeClr val="tx1">
                    <a:lumMod val="10000"/>
                  </a:schemeClr>
                </a:solidFill>
                <a:ea typeface="宋体" charset="-122"/>
              </a:endParaRPr>
            </a:p>
          </p:txBody>
        </p:sp>
        <p:sp>
          <p:nvSpPr>
            <p:cNvPr id="6" name="AutoShape 7"/>
            <p:cNvSpPr>
              <a:spLocks noChangeArrowheads="1"/>
            </p:cNvSpPr>
            <p:nvPr/>
          </p:nvSpPr>
          <p:spPr bwMode="auto">
            <a:xfrm flipH="1">
              <a:off x="2320" y="2352"/>
              <a:ext cx="784" cy="375"/>
            </a:xfrm>
            <a:prstGeom prst="curvedDownArrow">
              <a:avLst>
                <a:gd name="adj1" fmla="val 41813"/>
                <a:gd name="adj2" fmla="val 83627"/>
                <a:gd name="adj3" fmla="val 33333"/>
              </a:avLst>
            </a:prstGeom>
            <a:solidFill>
              <a:srgbClr val="FFFFFF"/>
            </a:solidFill>
            <a:ln w="9525">
              <a:solidFill>
                <a:srgbClr val="000000"/>
              </a:solidFill>
              <a:miter lim="800000"/>
              <a:headEnd/>
              <a:tailEnd/>
            </a:ln>
          </p:spPr>
          <p:txBody>
            <a:bodyPr/>
            <a:lstStyle/>
            <a:p>
              <a:pPr eaLnBrk="0" hangingPunct="0">
                <a:defRPr/>
              </a:pPr>
              <a:endParaRPr lang="zh-CN" altLang="en-US">
                <a:solidFill>
                  <a:schemeClr val="tx1">
                    <a:lumMod val="10000"/>
                  </a:schemeClr>
                </a:solidFill>
                <a:ea typeface="+mn-ea"/>
              </a:endParaRPr>
            </a:p>
          </p:txBody>
        </p:sp>
        <p:sp>
          <p:nvSpPr>
            <p:cNvPr id="7" name="AutoShape 8"/>
            <p:cNvSpPr>
              <a:spLocks noChangeArrowheads="1"/>
            </p:cNvSpPr>
            <p:nvPr/>
          </p:nvSpPr>
          <p:spPr bwMode="auto">
            <a:xfrm>
              <a:off x="2400" y="2884"/>
              <a:ext cx="720" cy="476"/>
            </a:xfrm>
            <a:prstGeom prst="curvedUpArrow">
              <a:avLst>
                <a:gd name="adj1" fmla="val 30252"/>
                <a:gd name="adj2" fmla="val 60504"/>
                <a:gd name="adj3" fmla="val 33333"/>
              </a:avLst>
            </a:prstGeom>
            <a:solidFill>
              <a:srgbClr val="FFFFFF"/>
            </a:solidFill>
            <a:ln w="9525">
              <a:solidFill>
                <a:srgbClr val="000000"/>
              </a:solidFill>
              <a:miter lim="800000"/>
              <a:headEnd/>
              <a:tailEnd/>
            </a:ln>
          </p:spPr>
          <p:txBody>
            <a:bodyPr/>
            <a:lstStyle/>
            <a:p>
              <a:pPr eaLnBrk="0" hangingPunct="0">
                <a:defRPr/>
              </a:pPr>
              <a:endParaRPr lang="zh-CN" altLang="en-US">
                <a:solidFill>
                  <a:schemeClr val="tx1">
                    <a:lumMod val="10000"/>
                  </a:schemeClr>
                </a:solidFill>
                <a:ea typeface="+mn-ea"/>
              </a:endParaRPr>
            </a:p>
          </p:txBody>
        </p:sp>
        <p:sp>
          <p:nvSpPr>
            <p:cNvPr id="8" name="AutoShape 9"/>
            <p:cNvSpPr>
              <a:spLocks noChangeArrowheads="1"/>
            </p:cNvSpPr>
            <p:nvPr/>
          </p:nvSpPr>
          <p:spPr bwMode="auto">
            <a:xfrm>
              <a:off x="1280" y="2727"/>
              <a:ext cx="720" cy="314"/>
            </a:xfrm>
            <a:prstGeom prst="notchedRightArrow">
              <a:avLst>
                <a:gd name="adj1" fmla="val 50000"/>
                <a:gd name="adj2" fmla="val 57325"/>
              </a:avLst>
            </a:prstGeom>
            <a:solidFill>
              <a:srgbClr val="FFFFFF"/>
            </a:solidFill>
            <a:ln w="9525">
              <a:solidFill>
                <a:srgbClr val="000000"/>
              </a:solidFill>
              <a:miter lim="800000"/>
              <a:headEnd/>
              <a:tailEnd/>
            </a:ln>
          </p:spPr>
          <p:txBody>
            <a:bodyPr/>
            <a:lstStyle/>
            <a:p>
              <a:pPr eaLnBrk="0" hangingPunct="0">
                <a:defRPr/>
              </a:pPr>
              <a:endParaRPr lang="zh-CN" altLang="en-US">
                <a:solidFill>
                  <a:schemeClr val="tx1">
                    <a:lumMod val="10000"/>
                  </a:schemeClr>
                </a:solidFill>
                <a:ea typeface="+mn-ea"/>
              </a:endParaRPr>
            </a:p>
          </p:txBody>
        </p:sp>
        <p:sp>
          <p:nvSpPr>
            <p:cNvPr id="9" name="AutoShape 10"/>
            <p:cNvSpPr>
              <a:spLocks noChangeArrowheads="1"/>
            </p:cNvSpPr>
            <p:nvPr/>
          </p:nvSpPr>
          <p:spPr bwMode="auto">
            <a:xfrm>
              <a:off x="3600" y="2727"/>
              <a:ext cx="719" cy="314"/>
            </a:xfrm>
            <a:prstGeom prst="notchedRightArrow">
              <a:avLst>
                <a:gd name="adj1" fmla="val 50000"/>
                <a:gd name="adj2" fmla="val 57325"/>
              </a:avLst>
            </a:prstGeom>
            <a:solidFill>
              <a:srgbClr val="FFFFFF"/>
            </a:solidFill>
            <a:ln w="9525">
              <a:solidFill>
                <a:srgbClr val="000000"/>
              </a:solidFill>
              <a:miter lim="800000"/>
              <a:headEnd/>
              <a:tailEnd/>
            </a:ln>
          </p:spPr>
          <p:txBody>
            <a:bodyPr/>
            <a:lstStyle/>
            <a:p>
              <a:pPr eaLnBrk="0" hangingPunct="0">
                <a:defRPr/>
              </a:pPr>
              <a:endParaRPr lang="zh-CN" altLang="en-US">
                <a:solidFill>
                  <a:schemeClr val="tx1">
                    <a:lumMod val="10000"/>
                  </a:schemeClr>
                </a:solidFill>
                <a:ea typeface="+mn-ea"/>
              </a:endParaRPr>
            </a:p>
          </p:txBody>
        </p:sp>
        <p:sp>
          <p:nvSpPr>
            <p:cNvPr id="10" name="Text Box 11"/>
            <p:cNvSpPr txBox="1">
              <a:spLocks noChangeArrowheads="1"/>
            </p:cNvSpPr>
            <p:nvPr/>
          </p:nvSpPr>
          <p:spPr bwMode="auto">
            <a:xfrm>
              <a:off x="2048" y="3539"/>
              <a:ext cx="1840" cy="288"/>
            </a:xfrm>
            <a:prstGeom prst="rect">
              <a:avLst/>
            </a:prstGeom>
            <a:noFill/>
            <a:ln w="9525">
              <a:noFill/>
              <a:miter lim="800000"/>
              <a:headEnd/>
              <a:tailEnd/>
            </a:ln>
          </p:spPr>
          <p:txBody>
            <a:bodyPr/>
            <a:lstStyle/>
            <a:p>
              <a:pPr algn="just" eaLnBrk="0" hangingPunct="0">
                <a:defRPr/>
              </a:pPr>
              <a:r>
                <a:rPr lang="zh-CN" altLang="en-US" sz="2000" b="1" dirty="0">
                  <a:solidFill>
                    <a:schemeClr val="tx1">
                      <a:lumMod val="10000"/>
                    </a:schemeClr>
                  </a:solidFill>
                  <a:ea typeface="宋体" charset="-122"/>
                </a:rPr>
                <a:t>代码编制、测试、修复</a:t>
              </a:r>
            </a:p>
          </p:txBody>
        </p:sp>
        <p:sp>
          <p:nvSpPr>
            <p:cNvPr id="11" name="Text Box 12"/>
            <p:cNvSpPr txBox="1">
              <a:spLocks noChangeArrowheads="1"/>
            </p:cNvSpPr>
            <p:nvPr/>
          </p:nvSpPr>
          <p:spPr bwMode="auto">
            <a:xfrm>
              <a:off x="4560" y="2413"/>
              <a:ext cx="960" cy="1414"/>
            </a:xfrm>
            <a:prstGeom prst="rect">
              <a:avLst/>
            </a:prstGeom>
            <a:noFill/>
            <a:ln w="9525">
              <a:noFill/>
              <a:miter lim="800000"/>
              <a:headEnd/>
              <a:tailEnd/>
            </a:ln>
          </p:spPr>
          <p:txBody>
            <a:bodyPr/>
            <a:lstStyle/>
            <a:p>
              <a:pPr algn="just" eaLnBrk="0" hangingPunct="0">
                <a:defRPr/>
              </a:pPr>
              <a:r>
                <a:rPr lang="zh-CN" altLang="en-US" sz="4800" b="1" dirty="0">
                  <a:solidFill>
                    <a:schemeClr val="tx1">
                      <a:lumMod val="10000"/>
                    </a:schemeClr>
                  </a:solidFill>
                  <a:ea typeface="宋体" charset="-122"/>
                  <a:sym typeface="Wingdings" pitchFamily="2" charset="2"/>
                </a:rPr>
                <a:t>  </a:t>
              </a:r>
              <a:endParaRPr lang="zh-CN" altLang="en-US" sz="4800" b="1" dirty="0">
                <a:solidFill>
                  <a:schemeClr val="tx1">
                    <a:lumMod val="10000"/>
                  </a:schemeClr>
                </a:solidFill>
                <a:ea typeface="宋体" charset="-122"/>
              </a:endParaRPr>
            </a:p>
            <a:p>
              <a:pPr algn="just" eaLnBrk="0" hangingPunct="0">
                <a:defRPr/>
              </a:pPr>
              <a:r>
                <a:rPr lang="zh-CN" altLang="en-US" dirty="0" smtClean="0">
                  <a:solidFill>
                    <a:schemeClr val="tx1">
                      <a:lumMod val="10000"/>
                    </a:schemeClr>
                  </a:solidFill>
                  <a:ea typeface="宋体" charset="-122"/>
                </a:rPr>
                <a:t>  最终</a:t>
              </a:r>
              <a:r>
                <a:rPr lang="zh-CN" altLang="en-US" dirty="0">
                  <a:solidFill>
                    <a:schemeClr val="tx1">
                      <a:lumMod val="10000"/>
                    </a:schemeClr>
                  </a:solidFill>
                  <a:ea typeface="宋体" charset="-122"/>
                </a:rPr>
                <a:t>产品</a:t>
              </a:r>
            </a:p>
          </p:txBody>
        </p:sp>
      </p:grpSp>
      <p:sp>
        <p:nvSpPr>
          <p:cNvPr id="13" name="Text Box 1"/>
          <p:cNvSpPr txBox="1">
            <a:spLocks noChangeArrowheads="1"/>
          </p:cNvSpPr>
          <p:nvPr/>
        </p:nvSpPr>
        <p:spPr bwMode="auto">
          <a:xfrm>
            <a:off x="600075" y="764704"/>
            <a:ext cx="5320985" cy="679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marL="166688" indent="-163513">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1pPr>
            <a:lvl2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2pPr>
            <a:lvl3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3pPr>
            <a:lvl4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4pPr>
            <a:lvl5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5pPr>
            <a:lvl6pPr marL="25146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6pPr>
            <a:lvl7pPr marL="29718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7pPr>
            <a:lvl8pPr marL="34290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8pPr>
            <a:lvl9pPr marL="38862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9pPr>
          </a:lstStyle>
          <a:p>
            <a:pPr>
              <a:spcAft>
                <a:spcPts val="600"/>
              </a:spcAft>
              <a:buClrTx/>
              <a:buFontTx/>
              <a:buNone/>
            </a:pPr>
            <a:r>
              <a:rPr lang="zh-CN" altLang="en-US" sz="3800" b="1" dirty="0">
                <a:solidFill>
                  <a:schemeClr val="tx2"/>
                </a:solidFill>
                <a:latin typeface="黑体" pitchFamily="49" charset="-122"/>
                <a:ea typeface="黑体" pitchFamily="49" charset="-122"/>
                <a:cs typeface="+mj-cs"/>
              </a:rPr>
              <a:t>开发模型</a:t>
            </a:r>
            <a:r>
              <a:rPr lang="en-US" altLang="zh-CN" sz="3800" b="1" dirty="0">
                <a:solidFill>
                  <a:schemeClr val="tx2"/>
                </a:solidFill>
                <a:latin typeface="黑体" pitchFamily="49" charset="-122"/>
                <a:ea typeface="黑体" pitchFamily="49" charset="-122"/>
                <a:cs typeface="+mj-cs"/>
              </a:rPr>
              <a:t>---</a:t>
            </a:r>
            <a:r>
              <a:rPr lang="zh-CN" altLang="en-US" sz="3800" b="1" dirty="0">
                <a:solidFill>
                  <a:schemeClr val="tx2"/>
                </a:solidFill>
                <a:latin typeface="黑体" pitchFamily="49" charset="-122"/>
                <a:ea typeface="黑体" pitchFamily="49" charset="-122"/>
                <a:cs typeface="+mj-cs"/>
              </a:rPr>
              <a:t>边写边改法</a:t>
            </a:r>
            <a:endParaRPr lang="zh-CN" sz="3800" b="1" dirty="0">
              <a:solidFill>
                <a:schemeClr val="tx2"/>
              </a:solidFill>
              <a:latin typeface="黑体" pitchFamily="49" charset="-122"/>
              <a:ea typeface="黑体" pitchFamily="49" charset="-122"/>
              <a:cs typeface="+mj-cs"/>
            </a:endParaRPr>
          </a:p>
        </p:txBody>
      </p:sp>
    </p:spTree>
    <p:extLst>
      <p:ext uri="{BB962C8B-B14F-4D97-AF65-F5344CB8AC3E}">
        <p14:creationId xmlns:p14="http://schemas.microsoft.com/office/powerpoint/2010/main" val="414221700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1934</TotalTime>
  <Words>1752</Words>
  <Application>Microsoft Office PowerPoint</Application>
  <PresentationFormat>全屏显示(4:3)</PresentationFormat>
  <Paragraphs>213</Paragraphs>
  <Slides>23</Slides>
  <Notes>16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23</vt:i4>
      </vt:variant>
    </vt:vector>
  </HeadingPairs>
  <TitlesOfParts>
    <vt:vector size="35" baseType="lpstr">
      <vt:lpstr>標楷體</vt:lpstr>
      <vt:lpstr>方正姚体</vt:lpstr>
      <vt:lpstr>黑体</vt:lpstr>
      <vt:lpstr>华文隶书</vt:lpstr>
      <vt:lpstr>华文中宋</vt:lpstr>
      <vt:lpstr>宋体</vt:lpstr>
      <vt:lpstr>微软雅黑</vt:lpstr>
      <vt:lpstr>Arial</vt:lpstr>
      <vt:lpstr>Calibri</vt:lpstr>
      <vt:lpstr>Verdana</vt:lpstr>
      <vt:lpstr>Wingdings</vt:lpstr>
      <vt:lpstr>Profile</vt:lpstr>
      <vt:lpstr>软件测试实用教程 ——方法与实践</vt:lpstr>
      <vt:lpstr>第10章  测试过程管理（补充）</vt:lpstr>
      <vt:lpstr>第10章  测试过程管理（补充）</vt:lpstr>
      <vt:lpstr>软件开发模型概述</vt:lpstr>
      <vt:lpstr>软件开发模型常见类型</vt:lpstr>
      <vt:lpstr>软件开发模型常见类型（续）</vt:lpstr>
      <vt:lpstr>PowerPoint 演示文稿</vt:lpstr>
      <vt:lpstr>PowerPoint 演示文稿</vt:lpstr>
      <vt:lpstr>PowerPoint 演示文稿</vt:lpstr>
      <vt:lpstr>PowerPoint 演示文稿</vt:lpstr>
      <vt:lpstr>PowerPoint 演示文稿</vt:lpstr>
      <vt:lpstr>瀑布模型分析——由来</vt:lpstr>
      <vt:lpstr>瀑布模型分析（续）——模型实例</vt:lpstr>
      <vt:lpstr>PowerPoint 演示文稿</vt:lpstr>
      <vt:lpstr>PowerPoint 演示文稿</vt:lpstr>
      <vt:lpstr>瀑布模型分析（续）——定义及特点</vt:lpstr>
      <vt:lpstr>瀑布模型分析（续）——优点</vt:lpstr>
      <vt:lpstr>瀑布模型分析（续）——缺点</vt:lpstr>
      <vt:lpstr>瀑布模型分析（续）——实际应用</vt:lpstr>
      <vt:lpstr>PowerPoint 演示文稿</vt:lpstr>
      <vt:lpstr>PowerPoint 演示文稿</vt:lpstr>
      <vt:lpstr>敏捷开发(Agile development)</vt:lpstr>
      <vt:lpstr>谢 谢</vt:lpstr>
    </vt:vector>
  </TitlesOfParts>
  <Company>福建163软件园</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刘兴梅</cp:lastModifiedBy>
  <cp:revision>112</cp:revision>
  <dcterms:created xsi:type="dcterms:W3CDTF">2008-07-27T05:17:11Z</dcterms:created>
  <dcterms:modified xsi:type="dcterms:W3CDTF">2017-09-17T09:05:24Z</dcterms:modified>
</cp:coreProperties>
</file>