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49"/>
  </p:notesMasterIdLst>
  <p:handoutMasterIdLst>
    <p:handoutMasterId r:id="rId50"/>
  </p:handoutMasterIdLst>
  <p:sldIdLst>
    <p:sldId id="552" r:id="rId2"/>
    <p:sldId id="553" r:id="rId3"/>
    <p:sldId id="554" r:id="rId4"/>
    <p:sldId id="555" r:id="rId5"/>
    <p:sldId id="557" r:id="rId6"/>
    <p:sldId id="556" r:id="rId7"/>
    <p:sldId id="558" r:id="rId8"/>
    <p:sldId id="559" r:id="rId9"/>
    <p:sldId id="600" r:id="rId10"/>
    <p:sldId id="561" r:id="rId11"/>
    <p:sldId id="603" r:id="rId12"/>
    <p:sldId id="562" r:id="rId13"/>
    <p:sldId id="563" r:id="rId14"/>
    <p:sldId id="564" r:id="rId15"/>
    <p:sldId id="565" r:id="rId16"/>
    <p:sldId id="566" r:id="rId17"/>
    <p:sldId id="567" r:id="rId18"/>
    <p:sldId id="568" r:id="rId19"/>
    <p:sldId id="569" r:id="rId20"/>
    <p:sldId id="570" r:id="rId21"/>
    <p:sldId id="571" r:id="rId22"/>
    <p:sldId id="601" r:id="rId23"/>
    <p:sldId id="578" r:id="rId24"/>
    <p:sldId id="579" r:id="rId25"/>
    <p:sldId id="580" r:id="rId26"/>
    <p:sldId id="581" r:id="rId27"/>
    <p:sldId id="582" r:id="rId28"/>
    <p:sldId id="583" r:id="rId29"/>
    <p:sldId id="584" r:id="rId30"/>
    <p:sldId id="585" r:id="rId31"/>
    <p:sldId id="586" r:id="rId32"/>
    <p:sldId id="587" r:id="rId33"/>
    <p:sldId id="588" r:id="rId34"/>
    <p:sldId id="589" r:id="rId35"/>
    <p:sldId id="590" r:id="rId36"/>
    <p:sldId id="591" r:id="rId37"/>
    <p:sldId id="592" r:id="rId38"/>
    <p:sldId id="593" r:id="rId39"/>
    <p:sldId id="594" r:id="rId40"/>
    <p:sldId id="602" r:id="rId41"/>
    <p:sldId id="595" r:id="rId42"/>
    <p:sldId id="596" r:id="rId43"/>
    <p:sldId id="597" r:id="rId44"/>
    <p:sldId id="598" r:id="rId45"/>
    <p:sldId id="599" r:id="rId46"/>
    <p:sldId id="577" r:id="rId47"/>
    <p:sldId id="549" r:id="rId48"/>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99"/>
    <a:srgbClr val="FFFFFF"/>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31" autoAdjust="0"/>
    <p:restoredTop sz="95179" autoAdjust="0"/>
  </p:normalViewPr>
  <p:slideViewPr>
    <p:cSldViewPr>
      <p:cViewPr varScale="1">
        <p:scale>
          <a:sx n="79" d="100"/>
          <a:sy n="79" d="100"/>
        </p:scale>
        <p:origin x="126" y="150"/>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7BE119F4-F7CC-4430-A1DB-88C455E8BC26}" type="slidenum">
              <a:rPr lang="en-US" altLang="zh-CN"/>
              <a:pPr>
                <a:defRPr/>
              </a:pPr>
              <a:t>‹#›</a:t>
            </a:fld>
            <a:endParaRPr lang="en-US" altLang="zh-CN" dirty="0"/>
          </a:p>
        </p:txBody>
      </p:sp>
    </p:spTree>
    <p:extLst>
      <p:ext uri="{BB962C8B-B14F-4D97-AF65-F5344CB8AC3E}">
        <p14:creationId xmlns:p14="http://schemas.microsoft.com/office/powerpoint/2010/main" val="27620996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06DBFBB8-2C88-4EF5-ACA0-AB33D3C579D0}" type="slidenum">
              <a:rPr lang="en-US" altLang="zh-CN"/>
              <a:pPr>
                <a:defRPr/>
              </a:pPr>
              <a:t>‹#›</a:t>
            </a:fld>
            <a:endParaRPr lang="en-US" altLang="zh-CN" dirty="0"/>
          </a:p>
        </p:txBody>
      </p:sp>
    </p:spTree>
    <p:extLst>
      <p:ext uri="{BB962C8B-B14F-4D97-AF65-F5344CB8AC3E}">
        <p14:creationId xmlns:p14="http://schemas.microsoft.com/office/powerpoint/2010/main" val="295371329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fit.vutbr.cz/study/courses/ITS/public/ieee829.html"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fit.vutbr.cz/study/courses/ITS/public/ieee829.htm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1</a:t>
            </a:fld>
            <a:endParaRPr lang="en-US" altLang="zh-CN"/>
          </a:p>
        </p:txBody>
      </p:sp>
    </p:spTree>
    <p:extLst>
      <p:ext uri="{BB962C8B-B14F-4D97-AF65-F5344CB8AC3E}">
        <p14:creationId xmlns:p14="http://schemas.microsoft.com/office/powerpoint/2010/main" val="1387537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http://www.fit.vutbr.cz/study/courses/ITS/public/ieee829.html</a:t>
            </a:r>
            <a:endParaRPr lang="zh-CN" altLang="en-US" dirty="0"/>
          </a:p>
        </p:txBody>
      </p:sp>
    </p:spTree>
    <p:extLst>
      <p:ext uri="{BB962C8B-B14F-4D97-AF65-F5344CB8AC3E}">
        <p14:creationId xmlns:p14="http://schemas.microsoft.com/office/powerpoint/2010/main" val="1582141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smtClean="0">
                <a:hlinkClick r:id="rId3"/>
              </a:rPr>
              <a:t>References</a:t>
            </a:r>
            <a:r>
              <a:rPr lang="zh-CN" altLang="en-US" b="0" dirty="0" smtClean="0"/>
              <a:t>：参考文献</a:t>
            </a:r>
            <a:endParaRPr lang="en-US" altLang="zh-CN" b="0" dirty="0" smtClean="0"/>
          </a:p>
          <a:p>
            <a:r>
              <a:rPr lang="en-US" altLang="zh-CN" b="0" dirty="0" smtClean="0">
                <a:hlinkClick r:id="rId3"/>
              </a:rPr>
              <a:t>Approach</a:t>
            </a:r>
            <a:r>
              <a:rPr lang="zh-CN" altLang="en-US" b="0" dirty="0" smtClean="0"/>
              <a:t>：方法、途径</a:t>
            </a:r>
            <a:endParaRPr lang="en-US" altLang="zh-CN" b="0" dirty="0" smtClean="0"/>
          </a:p>
          <a:p>
            <a:r>
              <a:rPr lang="en-US" altLang="zh-CN" b="0" dirty="0" err="1" smtClean="0">
                <a:hlinkClick r:id="rId3"/>
              </a:rPr>
              <a:t>Suspe</a:t>
            </a:r>
            <a:r>
              <a:rPr lang="en-US" altLang="zh-CN" b="0" dirty="0" smtClean="0">
                <a:hlinkClick r:id="rId3"/>
              </a:rPr>
              <a:t> </a:t>
            </a:r>
            <a:r>
              <a:rPr lang="en-US" altLang="zh-CN" b="0" dirty="0" err="1" smtClean="0">
                <a:hlinkClick r:id="rId3"/>
              </a:rPr>
              <a:t>nsion</a:t>
            </a:r>
            <a:r>
              <a:rPr lang="en-US" altLang="zh-CN" b="0" dirty="0" smtClean="0">
                <a:hlinkClick r:id="rId3"/>
              </a:rPr>
              <a:t> Criteria and Resumption Requirements</a:t>
            </a:r>
            <a:r>
              <a:rPr lang="zh-CN" altLang="en-US" b="0" dirty="0" smtClean="0"/>
              <a:t>：延迟测试的标准和重新启动的标准</a:t>
            </a:r>
            <a:endParaRPr lang="en-US" altLang="zh-CN" b="0" dirty="0" smtClean="0"/>
          </a:p>
          <a:p>
            <a:r>
              <a:rPr lang="en-US" altLang="zh-CN" b="0" dirty="0" smtClean="0">
                <a:hlinkClick r:id="rId3"/>
              </a:rPr>
              <a:t>Test Deliverables</a:t>
            </a:r>
            <a:r>
              <a:rPr lang="zh-CN" altLang="en-US" b="0" dirty="0" smtClean="0"/>
              <a:t>：测试完成后可交付物</a:t>
            </a:r>
            <a:endParaRPr lang="en-US" altLang="zh-CN" b="0" dirty="0" smtClean="0"/>
          </a:p>
          <a:p>
            <a:r>
              <a:rPr lang="en-US" altLang="zh-CN" b="0" dirty="0" smtClean="0"/>
              <a:t>. </a:t>
            </a:r>
            <a:r>
              <a:rPr lang="en-US" altLang="zh-CN" b="0" dirty="0" smtClean="0">
                <a:hlinkClick r:id="rId3"/>
              </a:rPr>
              <a:t>Remaining Test Tasks</a:t>
            </a:r>
            <a:r>
              <a:rPr lang="zh-CN" altLang="en-US" b="0" dirty="0" smtClean="0"/>
              <a:t>：剩余的测试任务</a:t>
            </a:r>
            <a:endParaRPr lang="en-US" altLang="zh-CN" b="0" dirty="0" smtClean="0"/>
          </a:p>
          <a:p>
            <a:r>
              <a:rPr lang="en-US" altLang="zh-CN" b="0" dirty="0" smtClean="0">
                <a:hlinkClick r:id="rId3"/>
              </a:rPr>
              <a:t>Staffing and Training Needs</a:t>
            </a:r>
            <a:r>
              <a:rPr lang="zh-CN" altLang="en-US" b="0" dirty="0" smtClean="0"/>
              <a:t>：人员和培训的需要</a:t>
            </a:r>
            <a:endParaRPr lang="en-US" altLang="zh-CN" b="0" dirty="0" smtClean="0"/>
          </a:p>
          <a:p>
            <a:r>
              <a:rPr lang="en-US" altLang="zh-CN" b="0" dirty="0" smtClean="0">
                <a:hlinkClick r:id="rId3"/>
              </a:rPr>
              <a:t>Approvals</a:t>
            </a:r>
            <a:r>
              <a:rPr lang="zh-CN" altLang="en-US" b="0" dirty="0" smtClean="0"/>
              <a:t>：批准、认可</a:t>
            </a:r>
            <a:endParaRPr lang="en-US" altLang="zh-CN" b="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0" dirty="0" smtClean="0">
                <a:hlinkClick r:id="rId3"/>
              </a:rPr>
              <a:t>Glossary</a:t>
            </a:r>
            <a:r>
              <a:rPr lang="zh-CN" altLang="en-US" b="0" dirty="0" smtClean="0"/>
              <a:t>：术语、专业词汇</a:t>
            </a:r>
            <a:endParaRPr lang="en-US" altLang="zh-CN" b="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b="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b="0" dirty="0" smtClean="0"/>
          </a:p>
          <a:p>
            <a:r>
              <a:rPr lang="en-US" altLang="zh-CN" dirty="0" smtClean="0"/>
              <a:t>Step2:</a:t>
            </a:r>
            <a:r>
              <a:rPr lang="zh-CN" altLang="en-US" dirty="0" smtClean="0"/>
              <a:t>查阅并熟悉标准</a:t>
            </a:r>
            <a:endParaRPr lang="en-US" altLang="zh-CN" dirty="0" smtClean="0"/>
          </a:p>
          <a:p>
            <a:r>
              <a:rPr lang="zh-CN" altLang="en-US" dirty="0" smtClean="0"/>
              <a:t>文档</a:t>
            </a:r>
            <a:r>
              <a:rPr lang="en-US" altLang="zh-CN" dirty="0" smtClean="0"/>
              <a:t>(IEEE 829 Format)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b="0" dirty="0" smtClean="0"/>
          </a:p>
          <a:p>
            <a:r>
              <a:rPr lang="en-US" altLang="zh-CN" dirty="0" smtClean="0"/>
              <a:t/>
            </a:r>
            <a:br>
              <a:rPr lang="en-US" altLang="zh-CN" dirty="0" smtClean="0"/>
            </a:br>
            <a:endParaRPr lang="zh-CN" altLang="en-US" dirty="0"/>
          </a:p>
        </p:txBody>
      </p:sp>
      <p:sp>
        <p:nvSpPr>
          <p:cNvPr id="4" name="灯片编号占位符 3"/>
          <p:cNvSpPr>
            <a:spLocks noGrp="1"/>
          </p:cNvSpPr>
          <p:nvPr>
            <p:ph type="sldNum" sz="quarter" idx="10"/>
          </p:nvPr>
        </p:nvSpPr>
        <p:spPr/>
        <p:txBody>
          <a:bodyPr/>
          <a:lstStyle/>
          <a:p>
            <a:pPr>
              <a:defRPr/>
            </a:pPr>
            <a:fld id="{CF836D35-76A8-4217-8B0C-7690A9984741}" type="slidenum">
              <a:rPr lang="en-US" altLang="zh-CN" smtClean="0"/>
              <a:pPr>
                <a:defRPr/>
              </a:pPr>
              <a:t>11</a:t>
            </a:fld>
            <a:endParaRPr lang="en-US" altLang="zh-CN"/>
          </a:p>
        </p:txBody>
      </p:sp>
    </p:spTree>
    <p:extLst>
      <p:ext uri="{BB962C8B-B14F-4D97-AF65-F5344CB8AC3E}">
        <p14:creationId xmlns:p14="http://schemas.microsoft.com/office/powerpoint/2010/main" val="1395387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smtClean="0">
                <a:hlinkClick r:id="rId3"/>
              </a:rPr>
              <a:t>References</a:t>
            </a:r>
            <a:r>
              <a:rPr lang="zh-CN" altLang="en-US" b="0" dirty="0" smtClean="0"/>
              <a:t>：参考文献</a:t>
            </a:r>
            <a:endParaRPr lang="en-US" altLang="zh-CN" b="0" dirty="0" smtClean="0"/>
          </a:p>
          <a:p>
            <a:r>
              <a:rPr lang="en-US" altLang="zh-CN" b="0" dirty="0" smtClean="0">
                <a:hlinkClick r:id="rId3"/>
              </a:rPr>
              <a:t>Approach</a:t>
            </a:r>
            <a:r>
              <a:rPr lang="zh-CN" altLang="en-US" b="0" dirty="0" smtClean="0"/>
              <a:t>：方法、途径</a:t>
            </a:r>
            <a:endParaRPr lang="en-US" altLang="zh-CN" b="0" dirty="0" smtClean="0"/>
          </a:p>
          <a:p>
            <a:r>
              <a:rPr lang="en-US" altLang="zh-CN" b="0" dirty="0" err="1" smtClean="0">
                <a:hlinkClick r:id="rId3"/>
              </a:rPr>
              <a:t>Suspe</a:t>
            </a:r>
            <a:r>
              <a:rPr lang="en-US" altLang="zh-CN" b="0" dirty="0" smtClean="0">
                <a:hlinkClick r:id="rId3"/>
              </a:rPr>
              <a:t> </a:t>
            </a:r>
            <a:r>
              <a:rPr lang="en-US" altLang="zh-CN" b="0" dirty="0" err="1" smtClean="0">
                <a:hlinkClick r:id="rId3"/>
              </a:rPr>
              <a:t>nsion</a:t>
            </a:r>
            <a:r>
              <a:rPr lang="en-US" altLang="zh-CN" b="0" dirty="0" smtClean="0">
                <a:hlinkClick r:id="rId3"/>
              </a:rPr>
              <a:t> Criteria and Resumption Requirements</a:t>
            </a:r>
            <a:r>
              <a:rPr lang="zh-CN" altLang="en-US" b="0" dirty="0" smtClean="0"/>
              <a:t>：延迟测试的标准和重新启动的标准</a:t>
            </a:r>
            <a:endParaRPr lang="en-US" altLang="zh-CN" b="0" dirty="0" smtClean="0"/>
          </a:p>
          <a:p>
            <a:r>
              <a:rPr lang="en-US" altLang="zh-CN" b="0" dirty="0" smtClean="0">
                <a:hlinkClick r:id="rId3"/>
              </a:rPr>
              <a:t>Test Deliverables</a:t>
            </a:r>
            <a:r>
              <a:rPr lang="zh-CN" altLang="en-US" b="0" dirty="0" smtClean="0"/>
              <a:t>：测试完成后可交付物</a:t>
            </a:r>
            <a:endParaRPr lang="en-US" altLang="zh-CN" b="0" dirty="0" smtClean="0"/>
          </a:p>
          <a:p>
            <a:r>
              <a:rPr lang="en-US" altLang="zh-CN" b="0" dirty="0" smtClean="0"/>
              <a:t>. </a:t>
            </a:r>
            <a:r>
              <a:rPr lang="en-US" altLang="zh-CN" b="0" dirty="0" smtClean="0">
                <a:hlinkClick r:id="rId3"/>
              </a:rPr>
              <a:t>Remaining Test Tasks</a:t>
            </a:r>
            <a:r>
              <a:rPr lang="zh-CN" altLang="en-US" b="0" dirty="0" smtClean="0"/>
              <a:t>：剩余的测试任务</a:t>
            </a:r>
            <a:endParaRPr lang="en-US" altLang="zh-CN" b="0" dirty="0" smtClean="0"/>
          </a:p>
          <a:p>
            <a:r>
              <a:rPr lang="en-US" altLang="zh-CN" b="0" dirty="0" smtClean="0">
                <a:hlinkClick r:id="rId3"/>
              </a:rPr>
              <a:t>Staffing and Training Needs</a:t>
            </a:r>
            <a:r>
              <a:rPr lang="zh-CN" altLang="en-US" b="0" dirty="0" smtClean="0"/>
              <a:t>：人员和培训的需要</a:t>
            </a:r>
            <a:endParaRPr lang="en-US" altLang="zh-CN" b="0" dirty="0" smtClean="0"/>
          </a:p>
          <a:p>
            <a:r>
              <a:rPr lang="en-US" altLang="zh-CN" b="0" dirty="0" smtClean="0">
                <a:hlinkClick r:id="rId3"/>
              </a:rPr>
              <a:t>Approvals</a:t>
            </a:r>
            <a:r>
              <a:rPr lang="zh-CN" altLang="en-US" b="0" dirty="0" smtClean="0"/>
              <a:t>：批准、认可</a:t>
            </a:r>
            <a:endParaRPr lang="en-US" altLang="zh-CN" b="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0" dirty="0" smtClean="0">
                <a:hlinkClick r:id="rId3"/>
              </a:rPr>
              <a:t>Glossary</a:t>
            </a:r>
            <a:r>
              <a:rPr lang="zh-CN" altLang="en-US" b="0" dirty="0" smtClean="0"/>
              <a:t>：术语、专业词汇</a:t>
            </a:r>
            <a:endParaRPr lang="en-US" altLang="zh-CN" b="0" dirty="0" smtClean="0"/>
          </a:p>
          <a:p>
            <a:r>
              <a:rPr lang="en-US" altLang="zh-CN" dirty="0" smtClean="0"/>
              <a:t/>
            </a:r>
            <a:br>
              <a:rPr lang="en-US" altLang="zh-CN" dirty="0" smtClean="0"/>
            </a:br>
            <a:endParaRPr lang="zh-CN" altLang="en-US" dirty="0"/>
          </a:p>
        </p:txBody>
      </p:sp>
      <p:sp>
        <p:nvSpPr>
          <p:cNvPr id="4" name="灯片编号占位符 3"/>
          <p:cNvSpPr>
            <a:spLocks noGrp="1"/>
          </p:cNvSpPr>
          <p:nvPr>
            <p:ph type="sldNum" sz="quarter" idx="10"/>
          </p:nvPr>
        </p:nvSpPr>
        <p:spPr/>
        <p:txBody>
          <a:bodyPr/>
          <a:lstStyle/>
          <a:p>
            <a:pPr>
              <a:defRPr/>
            </a:pPr>
            <a:fld id="{CF836D35-76A8-4217-8B0C-7690A9984741}" type="slidenum">
              <a:rPr lang="en-US" altLang="zh-CN" smtClean="0"/>
              <a:pPr>
                <a:defRPr/>
              </a:pPr>
              <a:t>12</a:t>
            </a:fld>
            <a:endParaRPr lang="en-US" altLang="zh-CN"/>
          </a:p>
        </p:txBody>
      </p:sp>
    </p:spTree>
    <p:extLst>
      <p:ext uri="{BB962C8B-B14F-4D97-AF65-F5344CB8AC3E}">
        <p14:creationId xmlns:p14="http://schemas.microsoft.com/office/powerpoint/2010/main" val="27693987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extLst>
      <p:ext uri="{BB962C8B-B14F-4D97-AF65-F5344CB8AC3E}">
        <p14:creationId xmlns:p14="http://schemas.microsoft.com/office/powerpoint/2010/main" val="2717098660"/>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563">
              <a:buFont typeface="Wingdings" panose="05000000000000000000" pitchFamily="2" charset="2"/>
              <a:buChar char="l"/>
              <a:defRPr baseline="0">
                <a:ea typeface="楷体" panose="02010609060101010101" pitchFamily="49" charset="-122"/>
              </a:defRPr>
            </a:lvl2pPr>
            <a:lvl3pPr marL="1304925" indent="-395288">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364467347"/>
      </p:ext>
    </p:extLst>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288">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846945651"/>
      </p:ext>
    </p:extLst>
  </p:cSld>
  <p:clrMapOvr>
    <a:masterClrMapping/>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B62FBA93-7C77-4D32-BA8C-F7EFDB1910E6}" type="slidenum">
              <a:rPr lang="en-US" altLang="zh-CN"/>
              <a:pPr>
                <a:defRPr/>
              </a:pPr>
              <a:t>‹#›</a:t>
            </a:fld>
            <a:endParaRPr lang="en-US" altLang="zh-CN" dirty="0"/>
          </a:p>
        </p:txBody>
      </p:sp>
    </p:spTree>
    <p:extLst>
      <p:ext uri="{BB962C8B-B14F-4D97-AF65-F5344CB8AC3E}">
        <p14:creationId xmlns:p14="http://schemas.microsoft.com/office/powerpoint/2010/main" val="135528453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5"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85100CE9-0662-4089-B8E8-68467DB42791}" type="slidenum">
              <a:rPr lang="en-US" altLang="zh-CN"/>
              <a:pPr>
                <a:defRPr/>
              </a:pPr>
              <a:t>‹#›</a:t>
            </a:fld>
            <a:endParaRPr lang="en-US" altLang="zh-CN" dirty="0"/>
          </a:p>
        </p:txBody>
      </p:sp>
    </p:spTree>
    <p:extLst>
      <p:ext uri="{BB962C8B-B14F-4D97-AF65-F5344CB8AC3E}">
        <p14:creationId xmlns:p14="http://schemas.microsoft.com/office/powerpoint/2010/main" val="224629995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15209603-DA32-4E08-B993-D56C85C4BB77}" type="slidenum">
              <a:rPr lang="en-US" altLang="zh-CN"/>
              <a:pPr>
                <a:defRPr/>
              </a:pPr>
              <a:t>‹#›</a:t>
            </a:fld>
            <a:endParaRPr lang="en-US" altLang="zh-CN" dirty="0"/>
          </a:p>
        </p:txBody>
      </p:sp>
    </p:spTree>
    <p:extLst>
      <p:ext uri="{BB962C8B-B14F-4D97-AF65-F5344CB8AC3E}">
        <p14:creationId xmlns:p14="http://schemas.microsoft.com/office/powerpoint/2010/main" val="244347970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pPr>
                <a:defRPr/>
              </a:pPr>
              <a:t>‹#›</a:t>
            </a:fld>
            <a:endParaRPr lang="en-US" altLang="zh-CN" dirty="0"/>
          </a:p>
        </p:txBody>
      </p:sp>
    </p:spTree>
    <p:extLst>
      <p:ext uri="{BB962C8B-B14F-4D97-AF65-F5344CB8AC3E}">
        <p14:creationId xmlns:p14="http://schemas.microsoft.com/office/powerpoint/2010/main" val="3284914725"/>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88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23255574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892" r:id="rId1"/>
    <p:sldLayoutId id="2147483881" r:id="rId2"/>
    <p:sldLayoutId id="2147483922" r:id="rId3"/>
    <p:sldLayoutId id="2147483882" r:id="rId4"/>
    <p:sldLayoutId id="2147483883" r:id="rId5"/>
    <p:sldLayoutId id="2147483885" r:id="rId6"/>
    <p:sldLayoutId id="2147483923" r:id="rId7"/>
    <p:sldLayoutId id="2147483924" r:id="rId8"/>
  </p:sldLayoutIdLst>
  <p:transition>
    <p:blinds dir="vert"/>
  </p:transition>
  <p:timing>
    <p:tnLst>
      <p:par>
        <p:cTn id="1" dur="indefinite" restart="never" nodeType="tmRoot"/>
      </p:par>
    </p:tnLst>
  </p:timing>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fit.vutbr.cz/study/courses/ITS/public/ieee829.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fit.vutbr.cz/study/courses/ITS/public/ieee829.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888776" y="1916832"/>
            <a:ext cx="12889432" cy="1128192"/>
          </a:xfrm>
        </p:spPr>
        <p:txBody>
          <a:bodyPr/>
          <a:lstStyle/>
          <a:p>
            <a:pPr algn="ctr" eaLnBrk="1" hangingPunct="1"/>
            <a:r>
              <a:rPr lang="zh-CN" altLang="en-US" sz="6000" b="1" dirty="0">
                <a:ea typeface="华文隶书" pitchFamily="2" charset="-122"/>
              </a:rPr>
              <a:t>软件测试实用教程</a:t>
            </a:r>
            <a:r>
              <a:rPr lang="en-US" altLang="zh-CN" sz="6000" b="1" dirty="0">
                <a:ea typeface="华文隶书" pitchFamily="2" charset="-122"/>
              </a:rPr>
              <a:t/>
            </a:r>
            <a:br>
              <a:rPr lang="en-US" altLang="zh-CN" sz="6000" b="1" dirty="0">
                <a:ea typeface="华文隶书" pitchFamily="2" charset="-122"/>
              </a:rPr>
            </a:br>
            <a:r>
              <a:rPr lang="en-US" altLang="zh-CN" sz="6000" b="1" dirty="0">
                <a:ea typeface="华文隶书" pitchFamily="2" charset="-122"/>
              </a:rPr>
              <a:t>——</a:t>
            </a:r>
            <a:r>
              <a:rPr lang="zh-CN" altLang="en-US" sz="6000" b="1" dirty="0">
                <a:ea typeface="华文隶书" pitchFamily="2" charset="-122"/>
              </a:rPr>
              <a:t>方法与实践</a:t>
            </a:r>
          </a:p>
        </p:txBody>
      </p:sp>
      <p:sp>
        <p:nvSpPr>
          <p:cNvPr id="3076" name="Rectangle 3"/>
          <p:cNvSpPr>
            <a:spLocks noGrp="1" noChangeArrowheads="1"/>
          </p:cNvSpPr>
          <p:nvPr>
            <p:ph type="subTitle" idx="1"/>
          </p:nvPr>
        </p:nvSpPr>
        <p:spPr>
          <a:xfrm>
            <a:off x="983432" y="3573016"/>
            <a:ext cx="10510192" cy="1600200"/>
          </a:xfrm>
        </p:spPr>
        <p:txBody>
          <a:bodyPr/>
          <a:lstStyle/>
          <a:p>
            <a:pPr algn="ctr" eaLnBrk="1" hangingPunct="1"/>
            <a:r>
              <a:rPr lang="en-US" altLang="zh-CN" sz="4400" b="1" dirty="0" err="1" smtClean="0">
                <a:latin typeface="华文隶书" pitchFamily="2" charset="-122"/>
                <a:ea typeface="华文隶书" pitchFamily="2" charset="-122"/>
              </a:rPr>
              <a:t>PartIII</a:t>
            </a:r>
            <a:r>
              <a:rPr lang="en-US" altLang="zh-CN" sz="4400" b="1" dirty="0" smtClean="0">
                <a:latin typeface="华文隶书" pitchFamily="2" charset="-122"/>
                <a:ea typeface="华文隶书" pitchFamily="2" charset="-122"/>
              </a:rPr>
              <a:t>  </a:t>
            </a:r>
            <a:r>
              <a:rPr lang="zh-CN" altLang="en-US" sz="4400" b="1" dirty="0" smtClean="0">
                <a:latin typeface="华文隶书" pitchFamily="2" charset="-122"/>
                <a:ea typeface="华文隶书" pitchFamily="2" charset="-122"/>
              </a:rPr>
              <a:t>软件测试应用</a:t>
            </a:r>
            <a:r>
              <a:rPr lang="en-US" altLang="zh-CN" sz="4400" b="1" dirty="0" smtClean="0">
                <a:latin typeface="华文隶书" pitchFamily="2" charset="-122"/>
                <a:ea typeface="华文隶书" pitchFamily="2" charset="-122"/>
              </a:rPr>
              <a:t>---</a:t>
            </a:r>
            <a:r>
              <a:rPr lang="zh-CN" altLang="en-US" sz="4400" b="1" dirty="0" smtClean="0">
                <a:latin typeface="华文隶书" pitchFamily="2" charset="-122"/>
                <a:ea typeface="华文隶书" pitchFamily="2" charset="-122"/>
              </a:rPr>
              <a:t>测试阶段其他知识</a:t>
            </a:r>
            <a:endParaRPr lang="zh-CN" altLang="en-US" sz="4400" b="1" dirty="0">
              <a:latin typeface="华文隶书" pitchFamily="2" charset="-122"/>
              <a:ea typeface="华文隶书" pitchFamily="2" charset="-122"/>
            </a:endParaRPr>
          </a:p>
        </p:txBody>
      </p:sp>
    </p:spTree>
    <p:extLst>
      <p:ext uri="{BB962C8B-B14F-4D97-AF65-F5344CB8AC3E}">
        <p14:creationId xmlns:p14="http://schemas.microsoft.com/office/powerpoint/2010/main" val="87608859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测试计划</a:t>
            </a:r>
            <a:endParaRPr lang="zh-CN" altLang="en-US" dirty="0"/>
          </a:p>
        </p:txBody>
      </p:sp>
      <p:sp>
        <p:nvSpPr>
          <p:cNvPr id="2" name="内容占位符 1"/>
          <p:cNvSpPr>
            <a:spLocks noGrp="1"/>
          </p:cNvSpPr>
          <p:nvPr>
            <p:ph idx="1"/>
          </p:nvPr>
        </p:nvSpPr>
        <p:spPr/>
        <p:txBody>
          <a:bodyPr/>
          <a:lstStyle/>
          <a:p>
            <a:r>
              <a:rPr lang="en-US" altLang="zh-CN" smtClean="0"/>
              <a:t>Step1:</a:t>
            </a:r>
            <a:r>
              <a:rPr lang="zh-CN" altLang="en-US" smtClean="0"/>
              <a:t>了解基础知识</a:t>
            </a:r>
            <a:endParaRPr lang="en-US" altLang="zh-CN" smtClean="0"/>
          </a:p>
          <a:p>
            <a:pPr lvl="2"/>
            <a:r>
              <a:rPr lang="zh-CN" altLang="en-US" smtClean="0"/>
              <a:t>了解测试覆盖率</a:t>
            </a:r>
            <a:endParaRPr lang="en-US" altLang="zh-CN" smtClean="0"/>
          </a:p>
          <a:p>
            <a:pPr lvl="2"/>
            <a:r>
              <a:rPr lang="zh-CN" altLang="en-US" smtClean="0"/>
              <a:t>了解测试方法</a:t>
            </a:r>
            <a:endParaRPr lang="en-US" altLang="zh-CN" smtClean="0"/>
          </a:p>
          <a:p>
            <a:pPr lvl="2"/>
            <a:r>
              <a:rPr lang="zh-CN" altLang="en-US" smtClean="0"/>
              <a:t>了解任务大致分配</a:t>
            </a:r>
            <a:endParaRPr lang="zh-CN" altLang="en-US" dirty="0"/>
          </a:p>
        </p:txBody>
      </p:sp>
      <p:pic>
        <p:nvPicPr>
          <p:cNvPr id="6" name="图片 5"/>
          <p:cNvPicPr>
            <a:picLocks noChangeAspect="1"/>
          </p:cNvPicPr>
          <p:nvPr/>
        </p:nvPicPr>
        <p:blipFill>
          <a:blip r:embed="rId3"/>
          <a:stretch>
            <a:fillRect/>
          </a:stretch>
        </p:blipFill>
        <p:spPr>
          <a:xfrm>
            <a:off x="7320136" y="2276872"/>
            <a:ext cx="3305812" cy="3352800"/>
          </a:xfrm>
          <a:prstGeom prst="rect">
            <a:avLst/>
          </a:prstGeom>
        </p:spPr>
      </p:pic>
    </p:spTree>
    <p:extLst>
      <p:ext uri="{BB962C8B-B14F-4D97-AF65-F5344CB8AC3E}">
        <p14:creationId xmlns:p14="http://schemas.microsoft.com/office/powerpoint/2010/main" val="2390813176"/>
      </p:ext>
    </p:extLst>
  </p:cSld>
  <p:clrMapOvr>
    <a:masterClrMapping/>
  </p:clrMapOvr>
  <p:transition>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2"/>
          <p:cNvSpPr>
            <a:spLocks noGrp="1"/>
          </p:cNvSpPr>
          <p:nvPr>
            <p:ph type="title"/>
          </p:nvPr>
        </p:nvSpPr>
        <p:spPr/>
        <p:txBody>
          <a:bodyPr/>
          <a:lstStyle/>
          <a:p>
            <a:r>
              <a:rPr lang="zh-CN" altLang="en-US" dirty="0" smtClean="0"/>
              <a:t>测试计划（</a:t>
            </a:r>
            <a:r>
              <a:rPr lang="en-US" altLang="zh-CN" dirty="0">
                <a:latin typeface="Times New Roman" panose="02020603050405020304" pitchFamily="18" charset="0"/>
                <a:cs typeface="Times New Roman" panose="02020603050405020304" pitchFamily="18" charset="0"/>
              </a:rPr>
              <a:t>IEEE Test Plan </a:t>
            </a:r>
            <a:r>
              <a:rPr lang="en-US" altLang="zh-CN" dirty="0" smtClean="0">
                <a:latin typeface="Times New Roman" panose="02020603050405020304" pitchFamily="18" charset="0"/>
                <a:cs typeface="Times New Roman" panose="02020603050405020304" pitchFamily="18" charset="0"/>
              </a:rPr>
              <a:t>Template</a:t>
            </a:r>
            <a:r>
              <a:rPr lang="zh-CN" altLang="en-US" dirty="0" smtClean="0"/>
              <a:t>）</a:t>
            </a:r>
            <a:endParaRPr lang="zh-CN" altLang="en-US" dirty="0"/>
          </a:p>
        </p:txBody>
      </p:sp>
      <p:sp>
        <p:nvSpPr>
          <p:cNvPr id="4" name="内容占位符 1"/>
          <p:cNvSpPr txBox="1">
            <a:spLocks/>
          </p:cNvSpPr>
          <p:nvPr/>
        </p:nvSpPr>
        <p:spPr bwMode="auto">
          <a:xfrm>
            <a:off x="911424" y="1052736"/>
            <a:ext cx="4968552" cy="594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rmAutofit fontScale="77500" lnSpcReduction="20000"/>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1. </a:t>
            </a:r>
            <a:r>
              <a:rPr lang="en-US" altLang="zh-CN" dirty="0">
                <a:hlinkClick r:id="rId3"/>
              </a:rPr>
              <a:t>Test Plan Identifier</a:t>
            </a:r>
            <a:r>
              <a:rPr lang="en-US" altLang="zh-CN" dirty="0"/>
              <a:t/>
            </a:r>
            <a:br>
              <a:rPr lang="en-US" altLang="zh-CN" dirty="0"/>
            </a:br>
            <a:r>
              <a:rPr lang="en-US" altLang="zh-CN" dirty="0"/>
              <a:t>2. </a:t>
            </a:r>
            <a:r>
              <a:rPr lang="en-US" altLang="zh-CN" dirty="0">
                <a:hlinkClick r:id="rId3"/>
              </a:rPr>
              <a:t>References</a:t>
            </a:r>
            <a:r>
              <a:rPr lang="en-US" altLang="zh-CN" dirty="0"/>
              <a:t/>
            </a:r>
            <a:br>
              <a:rPr lang="en-US" altLang="zh-CN" dirty="0"/>
            </a:br>
            <a:r>
              <a:rPr lang="en-US" altLang="zh-CN" dirty="0"/>
              <a:t>3. </a:t>
            </a:r>
            <a:r>
              <a:rPr lang="en-US" altLang="zh-CN" dirty="0">
                <a:hlinkClick r:id="rId3"/>
              </a:rPr>
              <a:t>Introduction</a:t>
            </a:r>
            <a:r>
              <a:rPr lang="en-US" altLang="zh-CN" dirty="0"/>
              <a:t/>
            </a:r>
            <a:br>
              <a:rPr lang="en-US" altLang="zh-CN" dirty="0"/>
            </a:br>
            <a:r>
              <a:rPr lang="en-US" altLang="zh-CN" dirty="0"/>
              <a:t>4. </a:t>
            </a:r>
            <a:r>
              <a:rPr lang="en-US" altLang="zh-CN" dirty="0">
                <a:hlinkClick r:id="rId3"/>
              </a:rPr>
              <a:t>Test Items</a:t>
            </a:r>
            <a:r>
              <a:rPr lang="en-US" altLang="zh-CN" dirty="0"/>
              <a:t/>
            </a:r>
            <a:br>
              <a:rPr lang="en-US" altLang="zh-CN" dirty="0"/>
            </a:br>
            <a:r>
              <a:rPr lang="en-US" altLang="zh-CN" dirty="0"/>
              <a:t>5. </a:t>
            </a:r>
            <a:r>
              <a:rPr lang="en-US" altLang="zh-CN" dirty="0">
                <a:hlinkClick r:id="rId3"/>
              </a:rPr>
              <a:t>Software Risk Issues</a:t>
            </a:r>
            <a:r>
              <a:rPr lang="en-US" altLang="zh-CN" dirty="0"/>
              <a:t/>
            </a:r>
            <a:br>
              <a:rPr lang="en-US" altLang="zh-CN" dirty="0"/>
            </a:br>
            <a:r>
              <a:rPr lang="en-US" altLang="zh-CN" dirty="0"/>
              <a:t>6. </a:t>
            </a:r>
            <a:r>
              <a:rPr lang="en-US" altLang="zh-CN" dirty="0">
                <a:hlinkClick r:id="rId3"/>
              </a:rPr>
              <a:t>Features to be Tested</a:t>
            </a:r>
            <a:r>
              <a:rPr lang="en-US" altLang="zh-CN" dirty="0"/>
              <a:t/>
            </a:r>
            <a:br>
              <a:rPr lang="en-US" altLang="zh-CN" dirty="0"/>
            </a:br>
            <a:r>
              <a:rPr lang="en-US" altLang="zh-CN" dirty="0"/>
              <a:t>7. </a:t>
            </a:r>
            <a:r>
              <a:rPr lang="en-US" altLang="zh-CN" dirty="0">
                <a:hlinkClick r:id="rId3"/>
              </a:rPr>
              <a:t>Features not to be Tested</a:t>
            </a:r>
            <a:r>
              <a:rPr lang="en-US" altLang="zh-CN" dirty="0"/>
              <a:t/>
            </a:r>
            <a:br>
              <a:rPr lang="en-US" altLang="zh-CN" dirty="0"/>
            </a:br>
            <a:r>
              <a:rPr lang="en-US" altLang="zh-CN" dirty="0"/>
              <a:t>8. </a:t>
            </a:r>
            <a:r>
              <a:rPr lang="en-US" altLang="zh-CN" dirty="0">
                <a:hlinkClick r:id="rId3"/>
              </a:rPr>
              <a:t>Approach</a:t>
            </a:r>
            <a:r>
              <a:rPr lang="en-US" altLang="zh-CN" dirty="0"/>
              <a:t/>
            </a:r>
            <a:br>
              <a:rPr lang="en-US" altLang="zh-CN" dirty="0"/>
            </a:br>
            <a:r>
              <a:rPr lang="en-US" altLang="zh-CN" dirty="0"/>
              <a:t>9. </a:t>
            </a:r>
            <a:r>
              <a:rPr lang="en-US" altLang="zh-CN" dirty="0">
                <a:hlinkClick r:id="rId3"/>
              </a:rPr>
              <a:t>Item Pass/Fail Criteria</a:t>
            </a:r>
            <a:r>
              <a:rPr lang="en-US" altLang="zh-CN" dirty="0"/>
              <a:t/>
            </a:r>
            <a:br>
              <a:rPr lang="en-US" altLang="zh-CN" dirty="0"/>
            </a:br>
            <a:r>
              <a:rPr lang="en-US" altLang="zh-CN" dirty="0"/>
              <a:t>10. </a:t>
            </a:r>
            <a:r>
              <a:rPr lang="en-US" altLang="zh-CN" dirty="0">
                <a:hlinkClick r:id="rId3"/>
              </a:rPr>
              <a:t>Suspension Criteria and Resumption </a:t>
            </a:r>
            <a:r>
              <a:rPr lang="en-US" altLang="zh-CN" dirty="0" smtClean="0">
                <a:hlinkClick r:id="rId3"/>
              </a:rPr>
              <a:t>Requirements</a:t>
            </a:r>
            <a:endParaRPr lang="zh-CN" altLang="en-US" dirty="0"/>
          </a:p>
        </p:txBody>
      </p:sp>
      <p:sp>
        <p:nvSpPr>
          <p:cNvPr id="7" name="内容占位符 1"/>
          <p:cNvSpPr txBox="1">
            <a:spLocks/>
          </p:cNvSpPr>
          <p:nvPr/>
        </p:nvSpPr>
        <p:spPr bwMode="auto">
          <a:xfrm>
            <a:off x="6096000" y="1014744"/>
            <a:ext cx="6096000" cy="594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en-US" altLang="zh-CN" sz="2600" dirty="0"/>
              <a:t>1. </a:t>
            </a:r>
            <a:r>
              <a:rPr lang="zh-CN" altLang="en-US" sz="2600" dirty="0" smtClean="0"/>
              <a:t>测试计划标识</a:t>
            </a:r>
            <a:r>
              <a:rPr lang="en-US" altLang="zh-CN" sz="2600" dirty="0"/>
              <a:t/>
            </a:r>
            <a:br>
              <a:rPr lang="en-US" altLang="zh-CN" sz="2600" dirty="0"/>
            </a:br>
            <a:r>
              <a:rPr lang="en-US" altLang="zh-CN" sz="2600" dirty="0"/>
              <a:t>2. </a:t>
            </a:r>
            <a:r>
              <a:rPr lang="zh-CN" altLang="en-US" sz="2600" dirty="0" smtClean="0"/>
              <a:t>参考文献</a:t>
            </a:r>
            <a:r>
              <a:rPr lang="en-US" altLang="zh-CN" sz="2600" dirty="0"/>
              <a:t/>
            </a:r>
            <a:br>
              <a:rPr lang="en-US" altLang="zh-CN" sz="2600" dirty="0"/>
            </a:br>
            <a:r>
              <a:rPr lang="en-US" altLang="zh-CN" sz="2600" dirty="0"/>
              <a:t>3. </a:t>
            </a:r>
            <a:r>
              <a:rPr lang="zh-CN" altLang="en-US" sz="2600" dirty="0" smtClean="0"/>
              <a:t>项目介绍</a:t>
            </a:r>
            <a:r>
              <a:rPr lang="en-US" altLang="zh-CN" sz="2600" dirty="0"/>
              <a:t/>
            </a:r>
            <a:br>
              <a:rPr lang="en-US" altLang="zh-CN" sz="2600" dirty="0"/>
            </a:br>
            <a:r>
              <a:rPr lang="en-US" altLang="zh-CN" sz="2600" dirty="0"/>
              <a:t>4. </a:t>
            </a:r>
            <a:r>
              <a:rPr lang="zh-CN" altLang="en-US" sz="2600" dirty="0" smtClean="0"/>
              <a:t>测试项目</a:t>
            </a:r>
            <a:endParaRPr lang="en-US" altLang="zh-CN" sz="2600" dirty="0" smtClean="0"/>
          </a:p>
          <a:p>
            <a:pPr marL="0" indent="0">
              <a:lnSpc>
                <a:spcPct val="110000"/>
              </a:lnSpc>
              <a:buNone/>
            </a:pPr>
            <a:r>
              <a:rPr lang="en-US" altLang="zh-CN" sz="2600" dirty="0" smtClean="0"/>
              <a:t>5</a:t>
            </a:r>
            <a:r>
              <a:rPr lang="en-US" altLang="zh-CN" sz="2600" dirty="0"/>
              <a:t>. </a:t>
            </a:r>
            <a:r>
              <a:rPr lang="zh-CN" altLang="en-US" sz="2600" dirty="0" smtClean="0"/>
              <a:t>软件风险问题</a:t>
            </a:r>
            <a:endParaRPr lang="en-US" altLang="zh-CN" sz="2600" dirty="0" smtClean="0"/>
          </a:p>
          <a:p>
            <a:pPr marL="0" indent="0">
              <a:lnSpc>
                <a:spcPct val="110000"/>
              </a:lnSpc>
              <a:buNone/>
            </a:pPr>
            <a:r>
              <a:rPr lang="en-US" altLang="zh-CN" sz="2600" dirty="0" smtClean="0"/>
              <a:t>6</a:t>
            </a:r>
            <a:r>
              <a:rPr lang="en-US" altLang="zh-CN" sz="2600" dirty="0"/>
              <a:t>. </a:t>
            </a:r>
            <a:r>
              <a:rPr lang="zh-CN" altLang="en-US" sz="2600" dirty="0" smtClean="0"/>
              <a:t>测试哪些特征</a:t>
            </a:r>
            <a:endParaRPr lang="en-US" altLang="zh-CN" sz="2600" dirty="0" smtClean="0"/>
          </a:p>
          <a:p>
            <a:pPr marL="0" indent="0">
              <a:lnSpc>
                <a:spcPct val="110000"/>
              </a:lnSpc>
              <a:buNone/>
            </a:pPr>
            <a:r>
              <a:rPr lang="en-US" altLang="zh-CN" sz="2600" dirty="0" smtClean="0"/>
              <a:t>7</a:t>
            </a:r>
            <a:r>
              <a:rPr lang="en-US" altLang="zh-CN" sz="2600" dirty="0"/>
              <a:t>. </a:t>
            </a:r>
            <a:r>
              <a:rPr lang="zh-CN" altLang="en-US" sz="2600" dirty="0" smtClean="0"/>
              <a:t>不测试哪些特征</a:t>
            </a:r>
            <a:endParaRPr lang="en-US" altLang="zh-CN" sz="2600" dirty="0" smtClean="0"/>
          </a:p>
          <a:p>
            <a:pPr marL="0" indent="0">
              <a:lnSpc>
                <a:spcPct val="110000"/>
              </a:lnSpc>
              <a:buNone/>
            </a:pPr>
            <a:r>
              <a:rPr lang="en-US" altLang="zh-CN" sz="2600" dirty="0" smtClean="0"/>
              <a:t>8</a:t>
            </a:r>
            <a:r>
              <a:rPr lang="en-US" altLang="zh-CN" sz="2600" dirty="0"/>
              <a:t>. </a:t>
            </a:r>
            <a:r>
              <a:rPr lang="zh-CN" altLang="en-US" sz="2600" dirty="0" smtClean="0"/>
              <a:t>途径</a:t>
            </a:r>
            <a:r>
              <a:rPr lang="en-US" altLang="zh-CN" sz="2600" dirty="0"/>
              <a:t/>
            </a:r>
            <a:br>
              <a:rPr lang="en-US" altLang="zh-CN" sz="2600" dirty="0"/>
            </a:br>
            <a:r>
              <a:rPr lang="en-US" altLang="zh-CN" sz="2600" dirty="0"/>
              <a:t>9. </a:t>
            </a:r>
            <a:r>
              <a:rPr lang="zh-CN" altLang="en-US" sz="2600" dirty="0" smtClean="0"/>
              <a:t>项目通过或失败的准则</a:t>
            </a:r>
            <a:endParaRPr lang="en-US" altLang="zh-CN" sz="2600" dirty="0" smtClean="0"/>
          </a:p>
          <a:p>
            <a:pPr marL="0" indent="0">
              <a:lnSpc>
                <a:spcPct val="110000"/>
              </a:lnSpc>
              <a:buNone/>
            </a:pPr>
            <a:r>
              <a:rPr lang="en-US" altLang="zh-CN" sz="2600" dirty="0" smtClean="0"/>
              <a:t>10</a:t>
            </a:r>
            <a:r>
              <a:rPr lang="en-US" altLang="zh-CN" sz="2600" dirty="0"/>
              <a:t>. </a:t>
            </a:r>
            <a:r>
              <a:rPr lang="zh-CN" altLang="en-US" sz="2600" dirty="0" smtClean="0"/>
              <a:t>延迟测试的标准和重新启动的标准</a:t>
            </a:r>
            <a:endParaRPr lang="zh-CN" altLang="en-US" sz="2600" dirty="0"/>
          </a:p>
        </p:txBody>
      </p:sp>
    </p:spTree>
    <p:extLst>
      <p:ext uri="{BB962C8B-B14F-4D97-AF65-F5344CB8AC3E}">
        <p14:creationId xmlns:p14="http://schemas.microsoft.com/office/powerpoint/2010/main" val="218655195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2"/>
          <p:cNvSpPr>
            <a:spLocks noGrp="1"/>
          </p:cNvSpPr>
          <p:nvPr>
            <p:ph type="title"/>
          </p:nvPr>
        </p:nvSpPr>
        <p:spPr/>
        <p:txBody>
          <a:bodyPr/>
          <a:lstStyle/>
          <a:p>
            <a:r>
              <a:rPr lang="zh-CN" altLang="en-US" smtClean="0"/>
              <a:t>测试计划</a:t>
            </a:r>
            <a:endParaRPr lang="zh-CN" altLang="en-US" dirty="0"/>
          </a:p>
        </p:txBody>
      </p:sp>
      <p:sp>
        <p:nvSpPr>
          <p:cNvPr id="4" name="内容占位符 1"/>
          <p:cNvSpPr txBox="1">
            <a:spLocks/>
          </p:cNvSpPr>
          <p:nvPr/>
        </p:nvSpPr>
        <p:spPr bwMode="auto">
          <a:xfrm>
            <a:off x="695400" y="1124744"/>
            <a:ext cx="6120680" cy="594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en-US" altLang="zh-CN" sz="2400" dirty="0" smtClean="0"/>
              <a:t>11</a:t>
            </a:r>
            <a:r>
              <a:rPr lang="en-US" altLang="zh-CN" sz="2400" dirty="0"/>
              <a:t>. </a:t>
            </a:r>
            <a:r>
              <a:rPr lang="en-US" altLang="zh-CN" sz="2400" dirty="0" smtClean="0">
                <a:hlinkClick r:id="rId3"/>
              </a:rPr>
              <a:t>Test Deliverables</a:t>
            </a:r>
            <a:r>
              <a:rPr lang="en-US" altLang="zh-CN" sz="2400" dirty="0"/>
              <a:t/>
            </a:r>
            <a:br>
              <a:rPr lang="en-US" altLang="zh-CN" sz="2400" dirty="0"/>
            </a:br>
            <a:r>
              <a:rPr lang="en-US" altLang="zh-CN" sz="2400" dirty="0"/>
              <a:t>12. </a:t>
            </a:r>
            <a:r>
              <a:rPr lang="en-US" altLang="zh-CN" sz="2400" dirty="0">
                <a:hlinkClick r:id="rId3"/>
              </a:rPr>
              <a:t>Remaining Test Tasks</a:t>
            </a:r>
            <a:r>
              <a:rPr lang="en-US" altLang="zh-CN" sz="2400" dirty="0"/>
              <a:t/>
            </a:r>
            <a:br>
              <a:rPr lang="en-US" altLang="zh-CN" sz="2400" dirty="0"/>
            </a:br>
            <a:r>
              <a:rPr lang="en-US" altLang="zh-CN" sz="2400" dirty="0"/>
              <a:t>13. </a:t>
            </a:r>
            <a:r>
              <a:rPr lang="en-US" altLang="zh-CN" sz="2400" dirty="0">
                <a:hlinkClick r:id="rId3"/>
              </a:rPr>
              <a:t>Environmental Needs</a:t>
            </a:r>
            <a:r>
              <a:rPr lang="en-US" altLang="zh-CN" sz="2400" dirty="0"/>
              <a:t/>
            </a:r>
            <a:br>
              <a:rPr lang="en-US" altLang="zh-CN" sz="2400" dirty="0"/>
            </a:br>
            <a:r>
              <a:rPr lang="en-US" altLang="zh-CN" sz="2400" dirty="0"/>
              <a:t>14. </a:t>
            </a:r>
            <a:r>
              <a:rPr lang="en-US" altLang="zh-CN" sz="2400" dirty="0">
                <a:hlinkClick r:id="rId3"/>
              </a:rPr>
              <a:t>Staffing and Training Needs</a:t>
            </a:r>
            <a:r>
              <a:rPr lang="en-US" altLang="zh-CN" sz="2400" dirty="0"/>
              <a:t/>
            </a:r>
            <a:br>
              <a:rPr lang="en-US" altLang="zh-CN" sz="2400" dirty="0"/>
            </a:br>
            <a:r>
              <a:rPr lang="en-US" altLang="zh-CN" sz="2400" dirty="0"/>
              <a:t>15. </a:t>
            </a:r>
            <a:r>
              <a:rPr lang="en-US" altLang="zh-CN" sz="2400" dirty="0">
                <a:hlinkClick r:id="rId3"/>
              </a:rPr>
              <a:t>Responsibilities</a:t>
            </a:r>
            <a:r>
              <a:rPr lang="en-US" altLang="zh-CN" sz="2400" dirty="0"/>
              <a:t/>
            </a:r>
            <a:br>
              <a:rPr lang="en-US" altLang="zh-CN" sz="2400" dirty="0"/>
            </a:br>
            <a:r>
              <a:rPr lang="en-US" altLang="zh-CN" sz="2400" dirty="0"/>
              <a:t>16. </a:t>
            </a:r>
            <a:r>
              <a:rPr lang="en-US" altLang="zh-CN" sz="2400" dirty="0">
                <a:hlinkClick r:id="rId3"/>
              </a:rPr>
              <a:t>Schedule</a:t>
            </a:r>
            <a:r>
              <a:rPr lang="en-US" altLang="zh-CN" sz="2400" dirty="0"/>
              <a:t/>
            </a:r>
            <a:br>
              <a:rPr lang="en-US" altLang="zh-CN" sz="2400" dirty="0"/>
            </a:br>
            <a:r>
              <a:rPr lang="en-US" altLang="zh-CN" sz="2400" dirty="0"/>
              <a:t>17. </a:t>
            </a:r>
            <a:r>
              <a:rPr lang="en-US" altLang="zh-CN" sz="2400" dirty="0">
                <a:hlinkClick r:id="rId3"/>
              </a:rPr>
              <a:t>Planning Risks </a:t>
            </a:r>
            <a:r>
              <a:rPr lang="en-US" altLang="zh-CN" sz="2400" dirty="0" smtClean="0">
                <a:hlinkClick r:id="rId3"/>
              </a:rPr>
              <a:t>and Contingencies</a:t>
            </a:r>
            <a:r>
              <a:rPr lang="en-US" altLang="zh-CN" sz="2400" dirty="0"/>
              <a:t/>
            </a:r>
            <a:br>
              <a:rPr lang="en-US" altLang="zh-CN" sz="2400" dirty="0"/>
            </a:br>
            <a:r>
              <a:rPr lang="en-US" altLang="zh-CN" sz="2400" dirty="0"/>
              <a:t>18. </a:t>
            </a:r>
            <a:r>
              <a:rPr lang="en-US" altLang="zh-CN" sz="2400" dirty="0">
                <a:hlinkClick r:id="rId3"/>
              </a:rPr>
              <a:t>Approvals</a:t>
            </a:r>
            <a:r>
              <a:rPr lang="en-US" altLang="zh-CN" sz="2400" dirty="0"/>
              <a:t/>
            </a:r>
            <a:br>
              <a:rPr lang="en-US" altLang="zh-CN" sz="2400" dirty="0"/>
            </a:br>
            <a:r>
              <a:rPr lang="en-US" altLang="zh-CN" sz="2400" dirty="0"/>
              <a:t>19. </a:t>
            </a:r>
            <a:r>
              <a:rPr lang="en-US" altLang="zh-CN" sz="2400" dirty="0">
                <a:hlinkClick r:id="rId3"/>
              </a:rPr>
              <a:t>Glossary</a:t>
            </a:r>
            <a:endParaRPr lang="zh-CN" altLang="en-US" sz="2400" dirty="0"/>
          </a:p>
        </p:txBody>
      </p:sp>
      <p:sp>
        <p:nvSpPr>
          <p:cNvPr id="7" name="内容占位符 1"/>
          <p:cNvSpPr txBox="1">
            <a:spLocks/>
          </p:cNvSpPr>
          <p:nvPr/>
        </p:nvSpPr>
        <p:spPr bwMode="auto">
          <a:xfrm>
            <a:off x="6600056" y="1124744"/>
            <a:ext cx="5807968" cy="594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altLang="zh-CN" sz="2400" dirty="0" smtClean="0"/>
              <a:t>11</a:t>
            </a:r>
            <a:r>
              <a:rPr lang="en-US" altLang="zh-CN" sz="2400" dirty="0"/>
              <a:t>. </a:t>
            </a:r>
            <a:r>
              <a:rPr lang="zh-CN" altLang="en-US" sz="2400" dirty="0" smtClean="0"/>
              <a:t>测试完成后可交付物</a:t>
            </a:r>
            <a:endParaRPr lang="en-US" altLang="zh-CN" sz="2400" dirty="0" smtClean="0"/>
          </a:p>
          <a:p>
            <a:pPr marL="0" indent="0">
              <a:lnSpc>
                <a:spcPct val="120000"/>
              </a:lnSpc>
              <a:buNone/>
            </a:pPr>
            <a:r>
              <a:rPr lang="en-US" altLang="zh-CN" sz="2400" dirty="0" smtClean="0"/>
              <a:t>12</a:t>
            </a:r>
            <a:r>
              <a:rPr lang="en-US" altLang="zh-CN" sz="2400" dirty="0"/>
              <a:t>. </a:t>
            </a:r>
            <a:r>
              <a:rPr lang="zh-CN" altLang="en-US" sz="2400" dirty="0" smtClean="0"/>
              <a:t>剩余的测试任务</a:t>
            </a:r>
            <a:endParaRPr lang="en-US" altLang="zh-CN" sz="2400" dirty="0" smtClean="0"/>
          </a:p>
          <a:p>
            <a:pPr marL="0" indent="0">
              <a:lnSpc>
                <a:spcPct val="120000"/>
              </a:lnSpc>
              <a:buNone/>
            </a:pPr>
            <a:r>
              <a:rPr lang="en-US" altLang="zh-CN" sz="2400" dirty="0" smtClean="0"/>
              <a:t>13</a:t>
            </a:r>
            <a:r>
              <a:rPr lang="en-US" altLang="zh-CN" sz="2400" dirty="0"/>
              <a:t>. </a:t>
            </a:r>
            <a:r>
              <a:rPr lang="zh-CN" altLang="en-US" sz="2400" dirty="0" smtClean="0"/>
              <a:t>需要的环境</a:t>
            </a:r>
            <a:endParaRPr lang="en-US" altLang="zh-CN" sz="2400" dirty="0" smtClean="0"/>
          </a:p>
          <a:p>
            <a:pPr marL="0" indent="0">
              <a:lnSpc>
                <a:spcPct val="120000"/>
              </a:lnSpc>
              <a:buNone/>
            </a:pPr>
            <a:r>
              <a:rPr lang="en-US" altLang="zh-CN" sz="2400" dirty="0" smtClean="0"/>
              <a:t>14</a:t>
            </a:r>
            <a:r>
              <a:rPr lang="en-US" altLang="zh-CN" sz="2400" dirty="0"/>
              <a:t>. </a:t>
            </a:r>
            <a:r>
              <a:rPr lang="zh-CN" altLang="en-US" sz="2400" dirty="0" smtClean="0"/>
              <a:t>人员和培训需要</a:t>
            </a:r>
            <a:endParaRPr lang="en-US" altLang="zh-CN" sz="2400" dirty="0" smtClean="0"/>
          </a:p>
          <a:p>
            <a:pPr marL="0" indent="0">
              <a:lnSpc>
                <a:spcPct val="120000"/>
              </a:lnSpc>
              <a:buNone/>
            </a:pPr>
            <a:r>
              <a:rPr lang="en-US" altLang="zh-CN" sz="2400" dirty="0" smtClean="0"/>
              <a:t>15</a:t>
            </a:r>
            <a:r>
              <a:rPr lang="en-US" altLang="zh-CN" sz="2400" dirty="0"/>
              <a:t>. </a:t>
            </a:r>
            <a:r>
              <a:rPr lang="zh-CN" altLang="en-US" sz="2400" dirty="0" smtClean="0"/>
              <a:t>责任</a:t>
            </a:r>
            <a:endParaRPr lang="en-US" altLang="zh-CN" sz="2400" dirty="0" smtClean="0"/>
          </a:p>
          <a:p>
            <a:pPr marL="0" indent="0">
              <a:lnSpc>
                <a:spcPct val="120000"/>
              </a:lnSpc>
              <a:buNone/>
            </a:pPr>
            <a:r>
              <a:rPr lang="en-US" altLang="zh-CN" sz="2400" dirty="0" smtClean="0"/>
              <a:t>16</a:t>
            </a:r>
            <a:r>
              <a:rPr lang="en-US" altLang="zh-CN" sz="2400" dirty="0"/>
              <a:t>. </a:t>
            </a:r>
            <a:r>
              <a:rPr lang="zh-CN" altLang="en-US" sz="2400" dirty="0" smtClean="0"/>
              <a:t>计划</a:t>
            </a:r>
            <a:endParaRPr lang="en-US" altLang="zh-CN" sz="2400" dirty="0" smtClean="0"/>
          </a:p>
          <a:p>
            <a:pPr marL="0" indent="0">
              <a:lnSpc>
                <a:spcPct val="120000"/>
              </a:lnSpc>
              <a:buNone/>
            </a:pPr>
            <a:r>
              <a:rPr lang="en-US" altLang="zh-CN" sz="2400" dirty="0" smtClean="0"/>
              <a:t>17</a:t>
            </a:r>
            <a:r>
              <a:rPr lang="en-US" altLang="zh-CN" sz="2400" dirty="0"/>
              <a:t>. </a:t>
            </a:r>
            <a:r>
              <a:rPr lang="zh-CN" altLang="en-US" sz="2400" dirty="0" smtClean="0"/>
              <a:t>预计风险和突发事件</a:t>
            </a:r>
            <a:r>
              <a:rPr lang="en-US" altLang="zh-CN" sz="2400" dirty="0"/>
              <a:t/>
            </a:r>
            <a:br>
              <a:rPr lang="en-US" altLang="zh-CN" sz="2400" dirty="0"/>
            </a:br>
            <a:r>
              <a:rPr lang="en-US" altLang="zh-CN" sz="2400" dirty="0"/>
              <a:t>18. </a:t>
            </a:r>
            <a:r>
              <a:rPr lang="zh-CN" altLang="en-US" sz="2400" dirty="0" smtClean="0"/>
              <a:t>批准、认可</a:t>
            </a:r>
            <a:r>
              <a:rPr lang="en-US" altLang="zh-CN" sz="2400" dirty="0"/>
              <a:t/>
            </a:r>
            <a:br>
              <a:rPr lang="en-US" altLang="zh-CN" sz="2400" dirty="0"/>
            </a:br>
            <a:r>
              <a:rPr lang="en-US" altLang="zh-CN" sz="2400" dirty="0"/>
              <a:t>19. </a:t>
            </a:r>
            <a:r>
              <a:rPr lang="zh-CN" altLang="en-US" sz="2400" dirty="0" smtClean="0"/>
              <a:t>专业术语</a:t>
            </a:r>
            <a:endParaRPr lang="zh-CN" altLang="en-US" sz="2400" dirty="0"/>
          </a:p>
        </p:txBody>
      </p:sp>
    </p:spTree>
    <p:extLst>
      <p:ext uri="{BB962C8B-B14F-4D97-AF65-F5344CB8AC3E}">
        <p14:creationId xmlns:p14="http://schemas.microsoft.com/office/powerpoint/2010/main" val="403395137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测试计划</a:t>
            </a:r>
            <a:endParaRPr lang="zh-CN" altLang="en-US" dirty="0"/>
          </a:p>
        </p:txBody>
      </p:sp>
      <p:sp>
        <p:nvSpPr>
          <p:cNvPr id="2" name="内容占位符 1"/>
          <p:cNvSpPr>
            <a:spLocks noGrp="1"/>
          </p:cNvSpPr>
          <p:nvPr>
            <p:ph idx="1"/>
          </p:nvPr>
        </p:nvSpPr>
        <p:spPr/>
        <p:txBody>
          <a:bodyPr/>
          <a:lstStyle/>
          <a:p>
            <a:r>
              <a:rPr lang="en-US" altLang="zh-CN" dirty="0" smtClean="0"/>
              <a:t>Step3:</a:t>
            </a:r>
            <a:r>
              <a:rPr lang="zh-CN" altLang="en-US" dirty="0" smtClean="0"/>
              <a:t>书写说明（包含简单的摘要、目标、范围、时间表等）</a:t>
            </a:r>
            <a:endParaRPr lang="zh-CN" altLang="en-US" dirty="0"/>
          </a:p>
        </p:txBody>
      </p:sp>
      <p:sp>
        <p:nvSpPr>
          <p:cNvPr id="4" name="AutoShape 2" descr="Image titled Write a Test Plan Step 5"/>
          <p:cNvSpPr>
            <a:spLocks noChangeAspect="1" noChangeArrowheads="1"/>
          </p:cNvSpPr>
          <p:nvPr/>
        </p:nvSpPr>
        <p:spPr bwMode="auto">
          <a:xfrm>
            <a:off x="1640681" y="-144463"/>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p:cNvPicPr>
            <a:picLocks noChangeAspect="1"/>
          </p:cNvPicPr>
          <p:nvPr/>
        </p:nvPicPr>
        <p:blipFill>
          <a:blip r:embed="rId2"/>
          <a:stretch>
            <a:fillRect/>
          </a:stretch>
        </p:blipFill>
        <p:spPr>
          <a:xfrm>
            <a:off x="8184232" y="2636912"/>
            <a:ext cx="3139455" cy="3191490"/>
          </a:xfrm>
          <a:prstGeom prst="rect">
            <a:avLst/>
          </a:prstGeom>
        </p:spPr>
      </p:pic>
    </p:spTree>
    <p:extLst>
      <p:ext uri="{BB962C8B-B14F-4D97-AF65-F5344CB8AC3E}">
        <p14:creationId xmlns:p14="http://schemas.microsoft.com/office/powerpoint/2010/main" val="215020813"/>
      </p:ext>
    </p:extLst>
  </p:cSld>
  <p:clrMapOvr>
    <a:masterClrMapping/>
  </p:clrMapOvr>
  <p:transition>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测试计划</a:t>
            </a:r>
            <a:endParaRPr lang="zh-CN" altLang="en-US" dirty="0"/>
          </a:p>
        </p:txBody>
      </p:sp>
      <p:sp>
        <p:nvSpPr>
          <p:cNvPr id="2" name="内容占位符 1"/>
          <p:cNvSpPr>
            <a:spLocks noGrp="1"/>
          </p:cNvSpPr>
          <p:nvPr>
            <p:ph idx="1"/>
          </p:nvPr>
        </p:nvSpPr>
        <p:spPr/>
        <p:txBody>
          <a:bodyPr/>
          <a:lstStyle/>
          <a:p>
            <a:r>
              <a:rPr lang="en-US" altLang="zh-CN" dirty="0" smtClean="0"/>
              <a:t>Step4:</a:t>
            </a:r>
            <a:r>
              <a:rPr lang="zh-CN" altLang="en-US" dirty="0" smtClean="0"/>
              <a:t>定义目标</a:t>
            </a:r>
            <a:endParaRPr lang="en-US" altLang="zh-CN" dirty="0" smtClean="0"/>
          </a:p>
          <a:p>
            <a:pPr lvl="1"/>
            <a:r>
              <a:rPr lang="zh-CN" altLang="en-US" dirty="0" smtClean="0"/>
              <a:t>定义哪些测试哪些不测试</a:t>
            </a:r>
            <a:endParaRPr lang="en-US" altLang="zh-CN" dirty="0" smtClean="0"/>
          </a:p>
          <a:p>
            <a:pPr lvl="1"/>
            <a:r>
              <a:rPr lang="zh-CN" altLang="en-US" dirty="0" smtClean="0"/>
              <a:t>常见的包括：模块测试、集成测试、系统测试等等</a:t>
            </a:r>
            <a:endParaRPr lang="en-US" altLang="zh-CN" dirty="0" smtClean="0"/>
          </a:p>
          <a:p>
            <a:pPr lvl="1"/>
            <a:endParaRPr lang="en-US" altLang="zh-CN" dirty="0" smtClean="0"/>
          </a:p>
        </p:txBody>
      </p:sp>
      <p:pic>
        <p:nvPicPr>
          <p:cNvPr id="5" name="图片 4"/>
          <p:cNvPicPr>
            <a:picLocks noChangeAspect="1"/>
          </p:cNvPicPr>
          <p:nvPr/>
        </p:nvPicPr>
        <p:blipFill>
          <a:blip r:embed="rId2"/>
          <a:stretch>
            <a:fillRect/>
          </a:stretch>
        </p:blipFill>
        <p:spPr>
          <a:xfrm>
            <a:off x="7032104" y="3698543"/>
            <a:ext cx="3548686" cy="2798862"/>
          </a:xfrm>
          <a:prstGeom prst="rect">
            <a:avLst/>
          </a:prstGeom>
        </p:spPr>
      </p:pic>
    </p:spTree>
    <p:extLst>
      <p:ext uri="{BB962C8B-B14F-4D97-AF65-F5344CB8AC3E}">
        <p14:creationId xmlns:p14="http://schemas.microsoft.com/office/powerpoint/2010/main" val="236927352"/>
      </p:ext>
    </p:extLst>
  </p:cSld>
  <p:clrMapOvr>
    <a:masterClrMapping/>
  </p:clrMapOvr>
  <p:transition>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测试计划</a:t>
            </a:r>
            <a:endParaRPr lang="zh-CN" altLang="en-US" dirty="0"/>
          </a:p>
        </p:txBody>
      </p:sp>
      <p:sp>
        <p:nvSpPr>
          <p:cNvPr id="2" name="内容占位符 1"/>
          <p:cNvSpPr>
            <a:spLocks noGrp="1"/>
          </p:cNvSpPr>
          <p:nvPr>
            <p:ph idx="1"/>
          </p:nvPr>
        </p:nvSpPr>
        <p:spPr/>
        <p:txBody>
          <a:bodyPr/>
          <a:lstStyle/>
          <a:p>
            <a:r>
              <a:rPr lang="en-US" altLang="zh-CN" dirty="0" smtClean="0"/>
              <a:t>Step5:</a:t>
            </a:r>
            <a:r>
              <a:rPr lang="zh-CN" altLang="en-US" dirty="0" smtClean="0"/>
              <a:t>写出需要的资源</a:t>
            </a:r>
            <a:endParaRPr lang="en-US" altLang="zh-CN" dirty="0" smtClean="0"/>
          </a:p>
          <a:p>
            <a:pPr lvl="1"/>
            <a:r>
              <a:rPr lang="zh-CN" altLang="en-US" dirty="0" smtClean="0"/>
              <a:t>包含人力资源和软硬件资源</a:t>
            </a:r>
            <a:endParaRPr lang="zh-CN" altLang="en-US" dirty="0"/>
          </a:p>
        </p:txBody>
      </p:sp>
      <p:pic>
        <p:nvPicPr>
          <p:cNvPr id="4" name="图片 3"/>
          <p:cNvPicPr>
            <a:picLocks noChangeAspect="1"/>
          </p:cNvPicPr>
          <p:nvPr/>
        </p:nvPicPr>
        <p:blipFill>
          <a:blip r:embed="rId2"/>
          <a:stretch>
            <a:fillRect/>
          </a:stretch>
        </p:blipFill>
        <p:spPr>
          <a:xfrm>
            <a:off x="6672064" y="2204864"/>
            <a:ext cx="3333200" cy="3326425"/>
          </a:xfrm>
          <a:prstGeom prst="rect">
            <a:avLst/>
          </a:prstGeom>
        </p:spPr>
      </p:pic>
    </p:spTree>
    <p:extLst>
      <p:ext uri="{BB962C8B-B14F-4D97-AF65-F5344CB8AC3E}">
        <p14:creationId xmlns:p14="http://schemas.microsoft.com/office/powerpoint/2010/main" val="1730908121"/>
      </p:ext>
    </p:extLst>
  </p:cSld>
  <p:clrMapOvr>
    <a:masterClrMapping/>
  </p:clrMapOvr>
  <p:transition>
    <p:blinds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测试计划</a:t>
            </a:r>
            <a:endParaRPr lang="zh-CN" altLang="en-US" dirty="0"/>
          </a:p>
        </p:txBody>
      </p:sp>
      <p:sp>
        <p:nvSpPr>
          <p:cNvPr id="2" name="内容占位符 1"/>
          <p:cNvSpPr>
            <a:spLocks noGrp="1"/>
          </p:cNvSpPr>
          <p:nvPr>
            <p:ph idx="1"/>
          </p:nvPr>
        </p:nvSpPr>
        <p:spPr/>
        <p:txBody>
          <a:bodyPr/>
          <a:lstStyle/>
          <a:p>
            <a:r>
              <a:rPr lang="en-US" altLang="zh-CN" dirty="0" smtClean="0"/>
              <a:t>Step6:</a:t>
            </a:r>
            <a:r>
              <a:rPr lang="zh-CN" altLang="en-US" dirty="0" smtClean="0"/>
              <a:t>写出测试过程中可能的风险和依赖</a:t>
            </a:r>
            <a:endParaRPr lang="zh-CN" altLang="en-US" dirty="0"/>
          </a:p>
        </p:txBody>
      </p:sp>
      <p:pic>
        <p:nvPicPr>
          <p:cNvPr id="4" name="图片 3"/>
          <p:cNvPicPr>
            <a:picLocks noChangeAspect="1"/>
          </p:cNvPicPr>
          <p:nvPr/>
        </p:nvPicPr>
        <p:blipFill>
          <a:blip r:embed="rId2"/>
          <a:stretch>
            <a:fillRect/>
          </a:stretch>
        </p:blipFill>
        <p:spPr>
          <a:xfrm>
            <a:off x="6960096" y="2204864"/>
            <a:ext cx="3365598" cy="3284985"/>
          </a:xfrm>
          <a:prstGeom prst="rect">
            <a:avLst/>
          </a:prstGeom>
        </p:spPr>
      </p:pic>
    </p:spTree>
    <p:extLst>
      <p:ext uri="{BB962C8B-B14F-4D97-AF65-F5344CB8AC3E}">
        <p14:creationId xmlns:p14="http://schemas.microsoft.com/office/powerpoint/2010/main" val="227067898"/>
      </p:ext>
    </p:extLst>
  </p:cSld>
  <p:clrMapOvr>
    <a:masterClrMapping/>
  </p:clrMapOvr>
  <p:transition>
    <p:blinds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测试计划</a:t>
            </a:r>
            <a:endParaRPr lang="zh-CN" altLang="en-US" dirty="0"/>
          </a:p>
        </p:txBody>
      </p:sp>
      <p:sp>
        <p:nvSpPr>
          <p:cNvPr id="2" name="内容占位符 1"/>
          <p:cNvSpPr>
            <a:spLocks noGrp="1"/>
          </p:cNvSpPr>
          <p:nvPr>
            <p:ph idx="1"/>
          </p:nvPr>
        </p:nvSpPr>
        <p:spPr/>
        <p:txBody>
          <a:bodyPr/>
          <a:lstStyle/>
          <a:p>
            <a:r>
              <a:rPr lang="en-US" altLang="zh-CN" dirty="0" smtClean="0"/>
              <a:t>Step7:</a:t>
            </a:r>
            <a:r>
              <a:rPr lang="zh-CN" altLang="en-US" dirty="0" smtClean="0"/>
              <a:t>写出你将如何测试以及测试完成后会有哪些可交付成果</a:t>
            </a:r>
            <a:endParaRPr lang="zh-CN" altLang="en-US" dirty="0"/>
          </a:p>
        </p:txBody>
      </p:sp>
      <p:pic>
        <p:nvPicPr>
          <p:cNvPr id="4" name="图片 3"/>
          <p:cNvPicPr>
            <a:picLocks noChangeAspect="1"/>
          </p:cNvPicPr>
          <p:nvPr/>
        </p:nvPicPr>
        <p:blipFill>
          <a:blip r:embed="rId2"/>
          <a:stretch>
            <a:fillRect/>
          </a:stretch>
        </p:blipFill>
        <p:spPr>
          <a:xfrm>
            <a:off x="6744072" y="2276872"/>
            <a:ext cx="3342673" cy="3419086"/>
          </a:xfrm>
          <a:prstGeom prst="rect">
            <a:avLst/>
          </a:prstGeom>
        </p:spPr>
      </p:pic>
    </p:spTree>
    <p:extLst>
      <p:ext uri="{BB962C8B-B14F-4D97-AF65-F5344CB8AC3E}">
        <p14:creationId xmlns:p14="http://schemas.microsoft.com/office/powerpoint/2010/main" val="1415985903"/>
      </p:ext>
    </p:extLst>
  </p:cSld>
  <p:clrMapOvr>
    <a:masterClrMapping/>
  </p:clrMapOvr>
  <p:transition>
    <p:blinds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测试计划</a:t>
            </a:r>
            <a:endParaRPr lang="zh-CN" altLang="en-US" dirty="0"/>
          </a:p>
        </p:txBody>
      </p:sp>
      <p:sp>
        <p:nvSpPr>
          <p:cNvPr id="2" name="内容占位符 1"/>
          <p:cNvSpPr>
            <a:spLocks noGrp="1"/>
          </p:cNvSpPr>
          <p:nvPr>
            <p:ph idx="1"/>
          </p:nvPr>
        </p:nvSpPr>
        <p:spPr/>
        <p:txBody>
          <a:bodyPr/>
          <a:lstStyle/>
          <a:p>
            <a:r>
              <a:rPr lang="en-US" altLang="zh-CN" dirty="0" smtClean="0"/>
              <a:t>Step8:</a:t>
            </a:r>
            <a:r>
              <a:rPr lang="zh-CN" altLang="en-US" dirty="0" smtClean="0"/>
              <a:t>列出哪些功能不测试，以及不测试的原因</a:t>
            </a:r>
            <a:endParaRPr lang="zh-CN" altLang="en-US" dirty="0"/>
          </a:p>
        </p:txBody>
      </p:sp>
      <p:pic>
        <p:nvPicPr>
          <p:cNvPr id="4" name="图片 3"/>
          <p:cNvPicPr>
            <a:picLocks noChangeAspect="1"/>
          </p:cNvPicPr>
          <p:nvPr/>
        </p:nvPicPr>
        <p:blipFill>
          <a:blip r:embed="rId2"/>
          <a:stretch>
            <a:fillRect/>
          </a:stretch>
        </p:blipFill>
        <p:spPr>
          <a:xfrm>
            <a:off x="6600056" y="1916832"/>
            <a:ext cx="3866957" cy="3768411"/>
          </a:xfrm>
          <a:prstGeom prst="rect">
            <a:avLst/>
          </a:prstGeom>
        </p:spPr>
      </p:pic>
    </p:spTree>
    <p:extLst>
      <p:ext uri="{BB962C8B-B14F-4D97-AF65-F5344CB8AC3E}">
        <p14:creationId xmlns:p14="http://schemas.microsoft.com/office/powerpoint/2010/main" val="3598020962"/>
      </p:ext>
    </p:extLst>
  </p:cSld>
  <p:clrMapOvr>
    <a:masterClrMapping/>
  </p:clrMapOvr>
  <p:transition>
    <p:blinds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测试计划</a:t>
            </a:r>
            <a:endParaRPr lang="zh-CN" altLang="en-US" dirty="0"/>
          </a:p>
        </p:txBody>
      </p:sp>
      <p:sp>
        <p:nvSpPr>
          <p:cNvPr id="2" name="内容占位符 1"/>
          <p:cNvSpPr>
            <a:spLocks noGrp="1"/>
          </p:cNvSpPr>
          <p:nvPr>
            <p:ph idx="1"/>
          </p:nvPr>
        </p:nvSpPr>
        <p:spPr/>
        <p:txBody>
          <a:bodyPr/>
          <a:lstStyle/>
          <a:p>
            <a:r>
              <a:rPr lang="en-US" altLang="zh-CN" dirty="0" smtClean="0"/>
              <a:t>Step9:</a:t>
            </a:r>
            <a:r>
              <a:rPr lang="zh-CN" altLang="en-US" dirty="0" smtClean="0"/>
              <a:t>写出测试策略和将要使用的工具以及收集的信息</a:t>
            </a:r>
            <a:endParaRPr lang="zh-CN" altLang="en-US" dirty="0"/>
          </a:p>
        </p:txBody>
      </p:sp>
      <p:pic>
        <p:nvPicPr>
          <p:cNvPr id="4" name="图片 3"/>
          <p:cNvPicPr>
            <a:picLocks noChangeAspect="1"/>
          </p:cNvPicPr>
          <p:nvPr/>
        </p:nvPicPr>
        <p:blipFill>
          <a:blip r:embed="rId2"/>
          <a:stretch>
            <a:fillRect/>
          </a:stretch>
        </p:blipFill>
        <p:spPr>
          <a:xfrm>
            <a:off x="6744072" y="1916832"/>
            <a:ext cx="3841433" cy="3704379"/>
          </a:xfrm>
          <a:prstGeom prst="rect">
            <a:avLst/>
          </a:prstGeom>
        </p:spPr>
      </p:pic>
    </p:spTree>
    <p:extLst>
      <p:ext uri="{BB962C8B-B14F-4D97-AF65-F5344CB8AC3E}">
        <p14:creationId xmlns:p14="http://schemas.microsoft.com/office/powerpoint/2010/main" val="2219334312"/>
      </p:ext>
    </p:extLst>
  </p:cSld>
  <p:clrMapOvr>
    <a:masterClrMapping/>
  </p:clrMapOvr>
  <p:transition>
    <p:blinds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lnSpc>
                <a:spcPct val="150000"/>
              </a:lnSpc>
            </a:pPr>
            <a:r>
              <a:rPr lang="zh-CN" altLang="en-US" dirty="0" smtClean="0"/>
              <a:t>回归测试</a:t>
            </a:r>
            <a:endParaRPr lang="en-US" altLang="zh-CN" dirty="0" smtClean="0"/>
          </a:p>
          <a:p>
            <a:pPr>
              <a:lnSpc>
                <a:spcPct val="150000"/>
              </a:lnSpc>
            </a:pPr>
            <a:r>
              <a:rPr lang="zh-CN" altLang="en-US" dirty="0" smtClean="0"/>
              <a:t>验收测试</a:t>
            </a:r>
            <a:endParaRPr lang="en-US" altLang="zh-CN" dirty="0" smtClean="0"/>
          </a:p>
          <a:p>
            <a:pPr>
              <a:lnSpc>
                <a:spcPct val="150000"/>
              </a:lnSpc>
            </a:pPr>
            <a:r>
              <a:rPr lang="zh-CN" altLang="en-US" dirty="0" smtClean="0"/>
              <a:t>其他测试概念</a:t>
            </a:r>
            <a:endParaRPr lang="en-US" altLang="zh-CN" dirty="0" smtClean="0"/>
          </a:p>
          <a:p>
            <a:pPr eaLnBrk="1" hangingPunct="1">
              <a:defRPr/>
            </a:pPr>
            <a:r>
              <a:rPr lang="zh-CN" altLang="en-US" sz="3400" dirty="0"/>
              <a:t>测试计划文档的书写</a:t>
            </a:r>
            <a:endParaRPr lang="en-US" altLang="zh-CN" sz="3400" dirty="0"/>
          </a:p>
          <a:p>
            <a:pPr eaLnBrk="1" hangingPunct="1">
              <a:defRPr/>
            </a:pPr>
            <a:r>
              <a:rPr lang="zh-CN" altLang="en-US" sz="3400" dirty="0"/>
              <a:t>测试报告文档的书写</a:t>
            </a:r>
            <a:endParaRPr lang="en-US" altLang="zh-CN" sz="3400" dirty="0"/>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smtClean="0"/>
              <a:t>目   录</a:t>
            </a:r>
            <a:endParaRPr lang="zh-CN" altLang="en-US" dirty="0"/>
          </a:p>
        </p:txBody>
      </p:sp>
    </p:spTree>
    <p:extLst>
      <p:ext uri="{BB962C8B-B14F-4D97-AF65-F5344CB8AC3E}">
        <p14:creationId xmlns:p14="http://schemas.microsoft.com/office/powerpoint/2010/main" val="1788225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2">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测试计划</a:t>
            </a:r>
            <a:endParaRPr lang="zh-CN" altLang="en-US" dirty="0"/>
          </a:p>
        </p:txBody>
      </p:sp>
      <p:sp>
        <p:nvSpPr>
          <p:cNvPr id="2" name="内容占位符 1"/>
          <p:cNvSpPr>
            <a:spLocks noGrp="1"/>
          </p:cNvSpPr>
          <p:nvPr>
            <p:ph idx="1"/>
          </p:nvPr>
        </p:nvSpPr>
        <p:spPr/>
        <p:txBody>
          <a:bodyPr/>
          <a:lstStyle/>
          <a:p>
            <a:r>
              <a:rPr lang="en-US" altLang="zh-CN" dirty="0" smtClean="0"/>
              <a:t>Step10:</a:t>
            </a:r>
            <a:r>
              <a:rPr lang="zh-CN" altLang="en-US" dirty="0" smtClean="0"/>
              <a:t>制定通过或失败的标准</a:t>
            </a:r>
            <a:endParaRPr lang="zh-CN" altLang="en-US" dirty="0"/>
          </a:p>
        </p:txBody>
      </p:sp>
      <p:pic>
        <p:nvPicPr>
          <p:cNvPr id="4" name="图片 3"/>
          <p:cNvPicPr>
            <a:picLocks noChangeAspect="1"/>
          </p:cNvPicPr>
          <p:nvPr/>
        </p:nvPicPr>
        <p:blipFill>
          <a:blip r:embed="rId2"/>
          <a:stretch>
            <a:fillRect/>
          </a:stretch>
        </p:blipFill>
        <p:spPr>
          <a:xfrm>
            <a:off x="6168008" y="2276872"/>
            <a:ext cx="3876500" cy="3646652"/>
          </a:xfrm>
          <a:prstGeom prst="rect">
            <a:avLst/>
          </a:prstGeom>
        </p:spPr>
      </p:pic>
    </p:spTree>
    <p:extLst>
      <p:ext uri="{BB962C8B-B14F-4D97-AF65-F5344CB8AC3E}">
        <p14:creationId xmlns:p14="http://schemas.microsoft.com/office/powerpoint/2010/main" val="2649520314"/>
      </p:ext>
    </p:extLst>
  </p:cSld>
  <p:clrMapOvr>
    <a:masterClrMapping/>
  </p:clrMapOvr>
  <p:transition>
    <p:blinds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p:cNvSpPr>
            <a:spLocks noGrp="1"/>
          </p:cNvSpPr>
          <p:nvPr>
            <p:ph type="title"/>
          </p:nvPr>
        </p:nvSpPr>
        <p:spPr/>
        <p:txBody>
          <a:bodyPr/>
          <a:lstStyle/>
          <a:p>
            <a:r>
              <a:rPr lang="zh-CN" altLang="en-US" smtClean="0"/>
              <a:t>测试计划</a:t>
            </a:r>
            <a:endParaRPr lang="zh-CN" altLang="en-US" dirty="0"/>
          </a:p>
        </p:txBody>
      </p:sp>
      <p:sp>
        <p:nvSpPr>
          <p:cNvPr id="2" name="内容占位符 1"/>
          <p:cNvSpPr>
            <a:spLocks noGrp="1"/>
          </p:cNvSpPr>
          <p:nvPr>
            <p:ph idx="1"/>
          </p:nvPr>
        </p:nvSpPr>
        <p:spPr/>
        <p:txBody>
          <a:bodyPr/>
          <a:lstStyle/>
          <a:p>
            <a:r>
              <a:rPr lang="en-US" altLang="zh-CN" dirty="0" smtClean="0"/>
              <a:t>Step11:</a:t>
            </a:r>
            <a:r>
              <a:rPr lang="zh-CN" altLang="en-US" dirty="0" smtClean="0"/>
              <a:t>列出在测试期间将产生的文件清单</a:t>
            </a:r>
            <a:endParaRPr lang="zh-CN" altLang="en-US" dirty="0"/>
          </a:p>
        </p:txBody>
      </p:sp>
      <p:pic>
        <p:nvPicPr>
          <p:cNvPr id="4" name="图片 3"/>
          <p:cNvPicPr>
            <a:picLocks noChangeAspect="1"/>
          </p:cNvPicPr>
          <p:nvPr/>
        </p:nvPicPr>
        <p:blipFill>
          <a:blip r:embed="rId2"/>
          <a:stretch>
            <a:fillRect/>
          </a:stretch>
        </p:blipFill>
        <p:spPr>
          <a:xfrm>
            <a:off x="5807968" y="1916832"/>
            <a:ext cx="4163994" cy="3911050"/>
          </a:xfrm>
          <a:prstGeom prst="rect">
            <a:avLst/>
          </a:prstGeom>
        </p:spPr>
      </p:pic>
    </p:spTree>
    <p:extLst>
      <p:ext uri="{BB962C8B-B14F-4D97-AF65-F5344CB8AC3E}">
        <p14:creationId xmlns:p14="http://schemas.microsoft.com/office/powerpoint/2010/main" val="54892133"/>
      </p:ext>
    </p:extLst>
  </p:cSld>
  <p:clrMapOvr>
    <a:masterClrMapping/>
  </p:clrMapOvr>
  <p:transition>
    <p:blinds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lnSpc>
                <a:spcPct val="150000"/>
              </a:lnSpc>
            </a:pPr>
            <a:r>
              <a:rPr lang="zh-CN" altLang="en-US" dirty="0" smtClean="0"/>
              <a:t>回归测试</a:t>
            </a:r>
            <a:endParaRPr lang="en-US" altLang="zh-CN" dirty="0" smtClean="0"/>
          </a:p>
          <a:p>
            <a:pPr>
              <a:lnSpc>
                <a:spcPct val="150000"/>
              </a:lnSpc>
            </a:pPr>
            <a:r>
              <a:rPr lang="zh-CN" altLang="en-US" dirty="0" smtClean="0"/>
              <a:t>验收测试</a:t>
            </a:r>
            <a:endParaRPr lang="en-US" altLang="zh-CN" dirty="0" smtClean="0"/>
          </a:p>
          <a:p>
            <a:pPr>
              <a:lnSpc>
                <a:spcPct val="150000"/>
              </a:lnSpc>
            </a:pPr>
            <a:r>
              <a:rPr lang="zh-CN" altLang="en-US" dirty="0" smtClean="0"/>
              <a:t>其他测试概念</a:t>
            </a:r>
            <a:endParaRPr lang="en-US" altLang="zh-CN" dirty="0" smtClean="0"/>
          </a:p>
          <a:p>
            <a:pPr eaLnBrk="1" hangingPunct="1">
              <a:defRPr/>
            </a:pPr>
            <a:r>
              <a:rPr lang="zh-CN" altLang="en-US" sz="3400" dirty="0"/>
              <a:t>测试计划文档的书写</a:t>
            </a:r>
            <a:endParaRPr lang="en-US" altLang="zh-CN" sz="3400" dirty="0"/>
          </a:p>
          <a:p>
            <a:pPr eaLnBrk="1" hangingPunct="1">
              <a:defRPr/>
            </a:pPr>
            <a:r>
              <a:rPr lang="zh-CN" altLang="en-US" sz="3400" dirty="0">
                <a:solidFill>
                  <a:srgbClr val="FF0000"/>
                </a:solidFill>
              </a:rPr>
              <a:t>测试报告文档的书写</a:t>
            </a:r>
            <a:endParaRPr lang="en-US" altLang="zh-CN" sz="3400" dirty="0">
              <a:solidFill>
                <a:srgbClr val="FF0000"/>
              </a:solidFill>
            </a:endParaRPr>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smtClean="0"/>
              <a:t>目   录</a:t>
            </a:r>
            <a:endParaRPr lang="zh-CN" altLang="en-US" dirty="0"/>
          </a:p>
        </p:txBody>
      </p:sp>
    </p:spTree>
    <p:extLst>
      <p:ext uri="{BB962C8B-B14F-4D97-AF65-F5344CB8AC3E}">
        <p14:creationId xmlns:p14="http://schemas.microsoft.com/office/powerpoint/2010/main" val="17626600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测试报告</a:t>
            </a:r>
            <a:endParaRPr lang="zh-CN" altLang="en-US" dirty="0"/>
          </a:p>
        </p:txBody>
      </p:sp>
      <p:sp>
        <p:nvSpPr>
          <p:cNvPr id="2" name="内容占位符 1"/>
          <p:cNvSpPr>
            <a:spLocks noGrp="1"/>
          </p:cNvSpPr>
          <p:nvPr>
            <p:ph idx="1"/>
          </p:nvPr>
        </p:nvSpPr>
        <p:spPr>
          <a:xfrm>
            <a:off x="695400" y="1196752"/>
            <a:ext cx="10801200" cy="4267200"/>
          </a:xfrm>
        </p:spPr>
        <p:txBody>
          <a:bodyPr/>
          <a:lstStyle/>
          <a:p>
            <a:pPr>
              <a:lnSpc>
                <a:spcPct val="150000"/>
              </a:lnSpc>
            </a:pPr>
            <a:r>
              <a:rPr lang="zh-CN" altLang="en-US" dirty="0" smtClean="0"/>
              <a:t>什么是测试报告</a:t>
            </a:r>
            <a:endParaRPr lang="en-US" altLang="zh-CN" dirty="0" smtClean="0"/>
          </a:p>
          <a:p>
            <a:pPr lvl="1">
              <a:lnSpc>
                <a:spcPct val="150000"/>
              </a:lnSpc>
            </a:pPr>
            <a:r>
              <a:rPr lang="zh-CN" altLang="en-US" dirty="0" smtClean="0"/>
              <a:t>测试报告（</a:t>
            </a:r>
            <a:r>
              <a:rPr lang="en-US" altLang="zh-CN" dirty="0" smtClean="0"/>
              <a:t>test report</a:t>
            </a:r>
            <a:r>
              <a:rPr lang="zh-CN" altLang="en-US" dirty="0" smtClean="0"/>
              <a:t>）就是把</a:t>
            </a:r>
            <a:r>
              <a:rPr lang="zh-CN" altLang="en-US" dirty="0" smtClean="0">
                <a:solidFill>
                  <a:srgbClr val="FF0000"/>
                </a:solidFill>
              </a:rPr>
              <a:t>测试的过程</a:t>
            </a:r>
            <a:r>
              <a:rPr lang="zh-CN" altLang="en-US" dirty="0" smtClean="0"/>
              <a:t>和</a:t>
            </a:r>
            <a:r>
              <a:rPr lang="zh-CN" altLang="en-US" dirty="0" smtClean="0">
                <a:solidFill>
                  <a:srgbClr val="FF0000"/>
                </a:solidFill>
              </a:rPr>
              <a:t>结果</a:t>
            </a:r>
            <a:r>
              <a:rPr lang="zh-CN" altLang="en-US" dirty="0" smtClean="0"/>
              <a:t>写成文档，对发现的</a:t>
            </a:r>
            <a:r>
              <a:rPr lang="zh-CN" altLang="en-US" dirty="0" smtClean="0">
                <a:solidFill>
                  <a:srgbClr val="FF0000"/>
                </a:solidFill>
              </a:rPr>
              <a:t>问题和缺陷进行分析</a:t>
            </a:r>
            <a:r>
              <a:rPr lang="zh-CN" altLang="en-US" dirty="0" smtClean="0"/>
              <a:t>，为</a:t>
            </a:r>
            <a:r>
              <a:rPr lang="zh-CN" altLang="en-US" dirty="0" smtClean="0">
                <a:solidFill>
                  <a:srgbClr val="FF0000"/>
                </a:solidFill>
              </a:rPr>
              <a:t>纠正</a:t>
            </a:r>
            <a:r>
              <a:rPr lang="zh-CN" altLang="en-US" dirty="0" smtClean="0"/>
              <a:t>软件存在的</a:t>
            </a:r>
            <a:r>
              <a:rPr lang="zh-CN" altLang="en-US" dirty="0" smtClean="0">
                <a:solidFill>
                  <a:srgbClr val="FF0000"/>
                </a:solidFill>
              </a:rPr>
              <a:t>质量问题</a:t>
            </a:r>
            <a:r>
              <a:rPr lang="zh-CN" altLang="en-US" dirty="0" smtClean="0"/>
              <a:t>提供依据，同时为</a:t>
            </a:r>
            <a:r>
              <a:rPr lang="zh-CN" altLang="en-US" dirty="0" smtClean="0">
                <a:solidFill>
                  <a:srgbClr val="FF0000"/>
                </a:solidFill>
              </a:rPr>
              <a:t>软件验收</a:t>
            </a:r>
            <a:r>
              <a:rPr lang="zh-CN" altLang="en-US" dirty="0" smtClean="0"/>
              <a:t>和</a:t>
            </a:r>
            <a:r>
              <a:rPr lang="zh-CN" altLang="en-US" dirty="0" smtClean="0">
                <a:solidFill>
                  <a:srgbClr val="FF0000"/>
                </a:solidFill>
              </a:rPr>
              <a:t>交付</a:t>
            </a:r>
            <a:r>
              <a:rPr lang="zh-CN" altLang="en-US" dirty="0" smtClean="0"/>
              <a:t>打下基础</a:t>
            </a:r>
            <a:endParaRPr lang="en-US" altLang="zh-CN" dirty="0" smtClean="0"/>
          </a:p>
          <a:p>
            <a:pPr>
              <a:lnSpc>
                <a:spcPct val="150000"/>
              </a:lnSpc>
            </a:pPr>
            <a:r>
              <a:rPr lang="zh-CN" altLang="en-US" dirty="0" smtClean="0"/>
              <a:t>什么情况写测试报告</a:t>
            </a:r>
            <a:endParaRPr lang="en-US" altLang="zh-CN" dirty="0" smtClean="0"/>
          </a:p>
          <a:p>
            <a:pPr lvl="1">
              <a:lnSpc>
                <a:spcPct val="150000"/>
              </a:lnSpc>
            </a:pPr>
            <a:r>
              <a:rPr lang="zh-CN" altLang="en-US" dirty="0" smtClean="0">
                <a:solidFill>
                  <a:srgbClr val="FF0000"/>
                </a:solidFill>
              </a:rPr>
              <a:t>测试完毕</a:t>
            </a:r>
            <a:r>
              <a:rPr lang="zh-CN" altLang="en-US" dirty="0" smtClean="0"/>
              <a:t>或</a:t>
            </a:r>
            <a:r>
              <a:rPr lang="zh-CN" altLang="en-US" dirty="0" smtClean="0">
                <a:solidFill>
                  <a:srgbClr val="FF0000"/>
                </a:solidFill>
              </a:rPr>
              <a:t>一个阶段完毕</a:t>
            </a:r>
            <a:r>
              <a:rPr lang="zh-CN" altLang="en-US" dirty="0" smtClean="0"/>
              <a:t>，需要写出测试报告</a:t>
            </a:r>
            <a:endParaRPr lang="zh-CN" altLang="en-US" dirty="0"/>
          </a:p>
        </p:txBody>
      </p:sp>
    </p:spTree>
    <p:extLst>
      <p:ext uri="{BB962C8B-B14F-4D97-AF65-F5344CB8AC3E}">
        <p14:creationId xmlns:p14="http://schemas.microsoft.com/office/powerpoint/2010/main" val="2505778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IEEE </a:t>
            </a:r>
            <a:r>
              <a:rPr lang="zh-CN" altLang="en-US" dirty="0" smtClean="0"/>
              <a:t>测试报告</a:t>
            </a:r>
            <a:endParaRPr lang="zh-CN" altLang="en-US" dirty="0"/>
          </a:p>
        </p:txBody>
      </p:sp>
      <p:sp>
        <p:nvSpPr>
          <p:cNvPr id="3" name="内容占位符 2"/>
          <p:cNvSpPr>
            <a:spLocks noGrp="1"/>
          </p:cNvSpPr>
          <p:nvPr>
            <p:ph idx="1"/>
          </p:nvPr>
        </p:nvSpPr>
        <p:spPr/>
        <p:txBody>
          <a:bodyPr/>
          <a:lstStyle/>
          <a:p>
            <a:r>
              <a:rPr lang="en-US" altLang="zh-CN" dirty="0" smtClean="0"/>
              <a:t>SQE Test Summary Report Template</a:t>
            </a:r>
          </a:p>
          <a:p>
            <a:pPr lvl="1"/>
            <a:r>
              <a:rPr lang="en-US" altLang="zh-CN" dirty="0" err="1" smtClean="0"/>
              <a:t>SQE:Software</a:t>
            </a:r>
            <a:r>
              <a:rPr lang="en-US" altLang="zh-CN" dirty="0" smtClean="0"/>
              <a:t> Quality </a:t>
            </a:r>
            <a:r>
              <a:rPr lang="en-US" altLang="zh-CN" dirty="0" err="1" smtClean="0"/>
              <a:t>Englneering</a:t>
            </a:r>
            <a:endParaRPr lang="zh-CN" altLang="en-US" dirty="0"/>
          </a:p>
        </p:txBody>
      </p:sp>
    </p:spTree>
    <p:extLst>
      <p:ext uri="{BB962C8B-B14F-4D97-AF65-F5344CB8AC3E}">
        <p14:creationId xmlns:p14="http://schemas.microsoft.com/office/powerpoint/2010/main" val="2146682001"/>
      </p:ext>
    </p:extLst>
  </p:cSld>
  <p:clrMapOvr>
    <a:masterClrMapping/>
  </p:clrMapOvr>
  <p:transition>
    <p:blinds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7368" y="0"/>
            <a:ext cx="11118574" cy="942975"/>
          </a:xfrm>
        </p:spPr>
        <p:txBody>
          <a:bodyPr>
            <a:normAutofit fontScale="90000"/>
          </a:bodyPr>
          <a:lstStyle/>
          <a:p>
            <a:r>
              <a:rPr lang="en-US" altLang="zh-CN" sz="3000" dirty="0"/>
              <a:t>Test Summary Report </a:t>
            </a:r>
            <a:r>
              <a:rPr lang="en-US" altLang="zh-CN" sz="3000" dirty="0" smtClean="0"/>
              <a:t>Identifier</a:t>
            </a:r>
            <a:br>
              <a:rPr lang="en-US" altLang="zh-CN" sz="3000" dirty="0" smtClean="0"/>
            </a:br>
            <a:r>
              <a:rPr lang="en-US" altLang="zh-CN" sz="3000" dirty="0" smtClean="0"/>
              <a:t>(</a:t>
            </a:r>
            <a:r>
              <a:rPr lang="zh-CN" altLang="en-US" sz="3000" dirty="0" smtClean="0"/>
              <a:t>测试</a:t>
            </a:r>
            <a:r>
              <a:rPr lang="zh-CN" altLang="en-US" sz="3000" dirty="0"/>
              <a:t>总结</a:t>
            </a:r>
            <a:r>
              <a:rPr lang="zh-CN" altLang="en-US" sz="3000" dirty="0" smtClean="0"/>
              <a:t>报告标识符</a:t>
            </a:r>
            <a:r>
              <a:rPr lang="en-US" altLang="zh-CN" sz="3000" dirty="0" smtClean="0"/>
              <a:t>)</a:t>
            </a:r>
            <a:endParaRPr lang="zh-CN" altLang="en-US" sz="3000" dirty="0"/>
          </a:p>
        </p:txBody>
      </p:sp>
      <p:sp>
        <p:nvSpPr>
          <p:cNvPr id="3" name="内容占位符 2"/>
          <p:cNvSpPr>
            <a:spLocks noGrp="1"/>
          </p:cNvSpPr>
          <p:nvPr>
            <p:ph idx="1"/>
          </p:nvPr>
        </p:nvSpPr>
        <p:spPr>
          <a:xfrm>
            <a:off x="532847" y="1142033"/>
            <a:ext cx="10731501" cy="2740854"/>
          </a:xfrm>
        </p:spPr>
        <p:txBody>
          <a:bodyPr>
            <a:normAutofit fontScale="77500" lnSpcReduction="20000"/>
          </a:bodyPr>
          <a:lstStyle/>
          <a:p>
            <a:pPr marL="0" indent="0">
              <a:buNone/>
            </a:pPr>
            <a:r>
              <a:rPr lang="en-US" altLang="zh-CN" dirty="0"/>
              <a:t>Test Summary Report Identifier Some type of unique company generated number to identify this summary report, its level and the level of software that it is related to. Preferably the report level will be the same as the related software level. The number may also identify whether the summary report is for the entire project or a specific level of testing. This is to assist in coordinating software and </a:t>
            </a:r>
            <a:r>
              <a:rPr lang="en-US" altLang="zh-CN" dirty="0" err="1"/>
              <a:t>testware</a:t>
            </a:r>
            <a:r>
              <a:rPr lang="en-US" altLang="zh-CN" dirty="0"/>
              <a:t> versions within configuration management.</a:t>
            </a:r>
            <a:endParaRPr lang="zh-CN" altLang="en-US" dirty="0"/>
          </a:p>
        </p:txBody>
      </p:sp>
      <p:sp>
        <p:nvSpPr>
          <p:cNvPr id="4" name="内容占位符 2"/>
          <p:cNvSpPr txBox="1">
            <a:spLocks/>
          </p:cNvSpPr>
          <p:nvPr/>
        </p:nvSpPr>
        <p:spPr>
          <a:xfrm>
            <a:off x="551384" y="3573016"/>
            <a:ext cx="11208580" cy="256857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smtClean="0"/>
              <a:t>测试总结报告</a:t>
            </a:r>
            <a:r>
              <a:rPr lang="zh-CN" altLang="en-US" dirty="0"/>
              <a:t>标识符某种类型的唯一公司生成的编号，用于标识</a:t>
            </a:r>
            <a:r>
              <a:rPr lang="zh-CN" altLang="en-US" dirty="0" smtClean="0"/>
              <a:t>此</a:t>
            </a:r>
            <a:r>
              <a:rPr lang="zh-CN" altLang="en-US" dirty="0"/>
              <a:t>总结</a:t>
            </a:r>
            <a:r>
              <a:rPr lang="zh-CN" altLang="en-US" dirty="0" smtClean="0"/>
              <a:t>报告</a:t>
            </a:r>
            <a:r>
              <a:rPr lang="zh-CN" altLang="en-US" dirty="0"/>
              <a:t>，其级别以及与之相关的软件级别。 </a:t>
            </a:r>
            <a:r>
              <a:rPr lang="zh-CN" altLang="en-US" dirty="0" smtClean="0"/>
              <a:t>报告</a:t>
            </a:r>
            <a:r>
              <a:rPr lang="zh-CN" altLang="en-US" dirty="0"/>
              <a:t>级别与相关软件级别相同。 该数字还可以标识摘要报告是针对整个项目还是针对特定级别的测试。 这有助于协调配置管理中的软件和测试软件版本。</a:t>
            </a:r>
          </a:p>
        </p:txBody>
      </p:sp>
    </p:spTree>
    <p:extLst>
      <p:ext uri="{BB962C8B-B14F-4D97-AF65-F5344CB8AC3E}">
        <p14:creationId xmlns:p14="http://schemas.microsoft.com/office/powerpoint/2010/main" val="299616526"/>
      </p:ext>
    </p:extLst>
  </p:cSld>
  <p:clrMapOvr>
    <a:masterClrMapping/>
  </p:clrMapOvr>
  <p:transition>
    <p:blinds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8178" y="130313"/>
            <a:ext cx="10515600" cy="892175"/>
          </a:xfrm>
        </p:spPr>
        <p:txBody>
          <a:bodyPr>
            <a:normAutofit/>
          </a:bodyPr>
          <a:lstStyle/>
          <a:p>
            <a:r>
              <a:rPr lang="en-US" altLang="zh-CN" smtClean="0"/>
              <a:t>Summary (</a:t>
            </a:r>
            <a:r>
              <a:rPr lang="zh-CN" altLang="en-US" smtClean="0"/>
              <a:t>摘要</a:t>
            </a:r>
            <a:r>
              <a:rPr lang="en-US" altLang="zh-CN" smtClean="0"/>
              <a:t>)</a:t>
            </a:r>
            <a:endParaRPr lang="zh-CN" altLang="en-US" dirty="0"/>
          </a:p>
        </p:txBody>
      </p:sp>
      <p:sp>
        <p:nvSpPr>
          <p:cNvPr id="3" name="内容占位符 2"/>
          <p:cNvSpPr>
            <a:spLocks noGrp="1"/>
          </p:cNvSpPr>
          <p:nvPr>
            <p:ph idx="1"/>
          </p:nvPr>
        </p:nvSpPr>
        <p:spPr>
          <a:xfrm>
            <a:off x="307561" y="983007"/>
            <a:ext cx="11977204" cy="4930775"/>
          </a:xfrm>
        </p:spPr>
        <p:txBody>
          <a:bodyPr>
            <a:normAutofit/>
          </a:bodyPr>
          <a:lstStyle/>
          <a:p>
            <a:pPr marL="0" indent="0">
              <a:lnSpc>
                <a:spcPct val="100000"/>
              </a:lnSpc>
              <a:buNone/>
            </a:pPr>
            <a:r>
              <a:rPr lang="en-US" altLang="zh-CN" dirty="0" smtClean="0"/>
              <a:t>Identify all relevant support materials so that the reader of the report knows which version and release of the project/software is being reported on. It may be particularly important to identify the specific version of an external package used in the testing, especially if a new release occurred during the test cycle and was not included. The version/release information should match the information contained in the configuration management system and may include the following elements.</a:t>
            </a:r>
            <a:endParaRPr lang="zh-CN" altLang="en-US" dirty="0"/>
          </a:p>
        </p:txBody>
      </p:sp>
      <p:sp>
        <p:nvSpPr>
          <p:cNvPr id="4" name="内容占位符 2"/>
          <p:cNvSpPr txBox="1">
            <a:spLocks/>
          </p:cNvSpPr>
          <p:nvPr/>
        </p:nvSpPr>
        <p:spPr>
          <a:xfrm>
            <a:off x="407368" y="3861048"/>
            <a:ext cx="11155570" cy="2303533"/>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Wingdings" panose="05000000000000000000" pitchFamily="2" charset="2"/>
              <a:buNone/>
            </a:pPr>
            <a:r>
              <a:rPr lang="zh-CN" altLang="en-US" dirty="0" smtClean="0"/>
              <a:t>确定所有相关的支持材料，以便报告的读者知道正在报告的项目</a:t>
            </a:r>
            <a:r>
              <a:rPr lang="en-US" altLang="zh-CN" dirty="0" smtClean="0"/>
              <a:t>/</a:t>
            </a:r>
            <a:r>
              <a:rPr lang="zh-CN" altLang="en-US" dirty="0" smtClean="0"/>
              <a:t>软件的版本。 识别测试中使用的外部包的特定版本可能尤为重要，尤其是在测试周期期间发生新版本且未包含的情况下。 版本</a:t>
            </a:r>
            <a:r>
              <a:rPr lang="en-US" altLang="zh-CN" dirty="0" smtClean="0"/>
              <a:t>/</a:t>
            </a:r>
            <a:r>
              <a:rPr lang="zh-CN" altLang="en-US" dirty="0" smtClean="0"/>
              <a:t>发布信息应与配置管理系统中包含的信息匹配，并且可能包括以下元素</a:t>
            </a:r>
            <a:endParaRPr lang="zh-CN" altLang="en-US" dirty="0"/>
          </a:p>
        </p:txBody>
      </p:sp>
    </p:spTree>
    <p:extLst>
      <p:ext uri="{BB962C8B-B14F-4D97-AF65-F5344CB8AC3E}">
        <p14:creationId xmlns:p14="http://schemas.microsoft.com/office/powerpoint/2010/main" val="2756842294"/>
      </p:ext>
    </p:extLst>
  </p:cSld>
  <p:clrMapOvr>
    <a:masterClrMapping/>
  </p:clrMapOvr>
  <p:transition>
    <p:blinds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Summary---Test Items</a:t>
            </a:r>
            <a:endParaRPr lang="zh-CN" altLang="en-US" dirty="0"/>
          </a:p>
        </p:txBody>
      </p:sp>
      <p:sp>
        <p:nvSpPr>
          <p:cNvPr id="4" name="内容占位符 3"/>
          <p:cNvSpPr>
            <a:spLocks noGrp="1"/>
          </p:cNvSpPr>
          <p:nvPr>
            <p:ph idx="1"/>
          </p:nvPr>
        </p:nvSpPr>
        <p:spPr>
          <a:xfrm>
            <a:off x="811142" y="1102276"/>
            <a:ext cx="11142317" cy="4930775"/>
          </a:xfrm>
        </p:spPr>
        <p:txBody>
          <a:bodyPr>
            <a:normAutofit/>
          </a:bodyPr>
          <a:lstStyle/>
          <a:p>
            <a:pPr marL="0" indent="0">
              <a:lnSpc>
                <a:spcPct val="100000"/>
              </a:lnSpc>
              <a:buNone/>
            </a:pPr>
            <a:r>
              <a:rPr lang="en-US" altLang="zh-CN" dirty="0"/>
              <a:t>Test Items – This should match the item definitions from the appropriate level test </a:t>
            </a:r>
            <a:r>
              <a:rPr lang="en-US" altLang="zh-CN" dirty="0" smtClean="0"/>
              <a:t>plan that </a:t>
            </a:r>
            <a:r>
              <a:rPr lang="en-US" altLang="zh-CN" dirty="0"/>
              <a:t>this report is covering. Any variance from the items specified in the test plan </a:t>
            </a:r>
            <a:r>
              <a:rPr lang="en-US" altLang="zh-CN" dirty="0" smtClean="0"/>
              <a:t>should be </a:t>
            </a:r>
            <a:r>
              <a:rPr lang="en-US" altLang="zh-CN" dirty="0"/>
              <a:t>identified. Elements from the features sections of the test plan (both included </a:t>
            </a:r>
            <a:r>
              <a:rPr lang="en-US" altLang="zh-CN" dirty="0" smtClean="0"/>
              <a:t>and excluded</a:t>
            </a:r>
            <a:r>
              <a:rPr lang="en-US" altLang="zh-CN" dirty="0"/>
              <a:t>) can also be included here or in a separate reference section</a:t>
            </a:r>
            <a:endParaRPr lang="zh-CN" altLang="en-US" dirty="0"/>
          </a:p>
        </p:txBody>
      </p:sp>
      <p:sp>
        <p:nvSpPr>
          <p:cNvPr id="5" name="内容占位符 2"/>
          <p:cNvSpPr txBox="1">
            <a:spLocks/>
          </p:cNvSpPr>
          <p:nvPr/>
        </p:nvSpPr>
        <p:spPr>
          <a:xfrm>
            <a:off x="839416" y="3717032"/>
            <a:ext cx="10824265" cy="209149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0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dirty="0" smtClean="0"/>
              <a:t>测试项目 </a:t>
            </a:r>
            <a:r>
              <a:rPr lang="en-US" altLang="zh-CN" dirty="0" smtClean="0"/>
              <a:t>- </a:t>
            </a:r>
            <a:r>
              <a:rPr lang="zh-CN" altLang="en-US" dirty="0" smtClean="0"/>
              <a:t>这应该与相应级别测试计划中的项目定义相匹配本报告涉及的内容。 与测试计划中指定的项目的任何差异都应该被识别出来。测试计划的功能部分中的元素（包括和排除的）也可以包括在这里或单独的参考部分</a:t>
            </a:r>
            <a:endParaRPr lang="zh-CN" altLang="en-US" dirty="0"/>
          </a:p>
        </p:txBody>
      </p:sp>
    </p:spTree>
    <p:extLst>
      <p:ext uri="{BB962C8B-B14F-4D97-AF65-F5344CB8AC3E}">
        <p14:creationId xmlns:p14="http://schemas.microsoft.com/office/powerpoint/2010/main" val="2917098761"/>
      </p:ext>
    </p:extLst>
  </p:cSld>
  <p:clrMapOvr>
    <a:masterClrMapping/>
  </p:clrMapOvr>
  <p:transition>
    <p:blinds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Summary--</a:t>
            </a:r>
            <a:r>
              <a:rPr lang="en-US" altLang="zh-CN" dirty="0"/>
              <a:t> Environment</a:t>
            </a:r>
            <a:endParaRPr lang="zh-CN" altLang="en-US" dirty="0"/>
          </a:p>
        </p:txBody>
      </p:sp>
      <p:sp>
        <p:nvSpPr>
          <p:cNvPr id="4" name="内容占位符 3"/>
          <p:cNvSpPr>
            <a:spLocks noGrp="1"/>
          </p:cNvSpPr>
          <p:nvPr>
            <p:ph idx="1"/>
          </p:nvPr>
        </p:nvSpPr>
        <p:spPr>
          <a:xfrm>
            <a:off x="767408" y="1052736"/>
            <a:ext cx="10515600" cy="4930775"/>
          </a:xfrm>
        </p:spPr>
        <p:txBody>
          <a:bodyPr/>
          <a:lstStyle/>
          <a:p>
            <a:pPr marL="0" indent="0">
              <a:buNone/>
            </a:pPr>
            <a:r>
              <a:rPr lang="en-US" altLang="zh-CN" dirty="0"/>
              <a:t>Environment – The environment and any variances for that identified in the test </a:t>
            </a:r>
            <a:r>
              <a:rPr lang="en-US" altLang="zh-CN" dirty="0" smtClean="0"/>
              <a:t>plan  should </a:t>
            </a:r>
            <a:r>
              <a:rPr lang="en-US" altLang="zh-CN" dirty="0"/>
              <a:t>be verified here to ensure that the correct test set-up was used. This will </a:t>
            </a:r>
            <a:r>
              <a:rPr lang="en-US" altLang="zh-CN" dirty="0" smtClean="0"/>
              <a:t>help avoid </a:t>
            </a:r>
            <a:r>
              <a:rPr lang="en-US" altLang="zh-CN" dirty="0"/>
              <a:t>confusion when the product is released to production and will ensure that the </a:t>
            </a:r>
            <a:r>
              <a:rPr lang="en-US" altLang="zh-CN" dirty="0" smtClean="0"/>
              <a:t>test environment </a:t>
            </a:r>
            <a:r>
              <a:rPr lang="en-US" altLang="zh-CN" dirty="0"/>
              <a:t>matches the destination platform</a:t>
            </a:r>
            <a:endParaRPr lang="zh-CN" altLang="en-US" dirty="0"/>
          </a:p>
        </p:txBody>
      </p:sp>
      <p:sp>
        <p:nvSpPr>
          <p:cNvPr id="5" name="内容占位符 2"/>
          <p:cNvSpPr txBox="1">
            <a:spLocks/>
          </p:cNvSpPr>
          <p:nvPr/>
        </p:nvSpPr>
        <p:spPr>
          <a:xfrm>
            <a:off x="850900" y="4296054"/>
            <a:ext cx="10850770" cy="154815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0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dirty="0" smtClean="0"/>
              <a:t>环境 </a:t>
            </a:r>
            <a:r>
              <a:rPr lang="en-US" altLang="zh-CN" dirty="0" smtClean="0"/>
              <a:t>- </a:t>
            </a:r>
            <a:r>
              <a:rPr lang="zh-CN" altLang="en-US" dirty="0" smtClean="0"/>
              <a:t>应在此验证测试计划中确定的环境和任何差异，以确保使用正确的测试设置。 这有助于避免产品发布到生产时出现混淆，并确保测试环境与目标平台匹配</a:t>
            </a:r>
            <a:endParaRPr lang="zh-CN" altLang="en-US" dirty="0"/>
          </a:p>
        </p:txBody>
      </p:sp>
    </p:spTree>
    <p:extLst>
      <p:ext uri="{BB962C8B-B14F-4D97-AF65-F5344CB8AC3E}">
        <p14:creationId xmlns:p14="http://schemas.microsoft.com/office/powerpoint/2010/main" val="328832890"/>
      </p:ext>
    </p:extLst>
  </p:cSld>
  <p:clrMapOvr>
    <a:masterClrMapping/>
  </p:clrMapOvr>
  <p:transition>
    <p:blinds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Summary-- </a:t>
            </a:r>
            <a:r>
              <a:rPr lang="en-US" altLang="zh-CN" dirty="0" smtClean="0"/>
              <a:t>References</a:t>
            </a:r>
            <a:endParaRPr lang="zh-CN" altLang="en-US" dirty="0"/>
          </a:p>
        </p:txBody>
      </p:sp>
      <p:sp>
        <p:nvSpPr>
          <p:cNvPr id="3" name="内容占位符 2"/>
          <p:cNvSpPr>
            <a:spLocks noGrp="1"/>
          </p:cNvSpPr>
          <p:nvPr>
            <p:ph idx="1"/>
          </p:nvPr>
        </p:nvSpPr>
        <p:spPr>
          <a:xfrm>
            <a:off x="612360" y="3593685"/>
            <a:ext cx="10668216" cy="1548159"/>
          </a:xfrm>
        </p:spPr>
        <p:txBody>
          <a:bodyPr/>
          <a:lstStyle/>
          <a:p>
            <a:pPr marL="0" indent="0">
              <a:buNone/>
            </a:pPr>
            <a:r>
              <a:rPr lang="zh-CN" altLang="en-US" dirty="0"/>
              <a:t>参考资料 </a:t>
            </a:r>
            <a:r>
              <a:rPr lang="en-US" altLang="zh-CN" dirty="0"/>
              <a:t>- </a:t>
            </a:r>
            <a:r>
              <a:rPr lang="zh-CN" altLang="en-US" dirty="0"/>
              <a:t>支持本报告的任何文件及其在本报告中的位置</a:t>
            </a:r>
          </a:p>
          <a:p>
            <a:pPr marL="0" indent="0">
              <a:buNone/>
            </a:pPr>
            <a:r>
              <a:rPr lang="zh-CN" altLang="en-US" dirty="0"/>
              <a:t>配置管理系统</a:t>
            </a:r>
          </a:p>
        </p:txBody>
      </p:sp>
      <p:sp>
        <p:nvSpPr>
          <p:cNvPr id="4" name="内容占位符 2"/>
          <p:cNvSpPr txBox="1">
            <a:spLocks/>
          </p:cNvSpPr>
          <p:nvPr/>
        </p:nvSpPr>
        <p:spPr>
          <a:xfrm>
            <a:off x="625613" y="2003424"/>
            <a:ext cx="10850770" cy="154815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0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References – Any documents that support this report and their location within </a:t>
            </a:r>
            <a:r>
              <a:rPr lang="en-US" altLang="zh-CN" dirty="0" smtClean="0"/>
              <a:t>the configuration </a:t>
            </a:r>
            <a:r>
              <a:rPr lang="en-US" altLang="zh-CN" dirty="0"/>
              <a:t>management system</a:t>
            </a:r>
            <a:endParaRPr lang="zh-CN" altLang="en-US" dirty="0"/>
          </a:p>
        </p:txBody>
      </p:sp>
    </p:spTree>
    <p:extLst>
      <p:ext uri="{BB962C8B-B14F-4D97-AF65-F5344CB8AC3E}">
        <p14:creationId xmlns:p14="http://schemas.microsoft.com/office/powerpoint/2010/main" val="599586115"/>
      </p:ext>
    </p:extLst>
  </p:cSld>
  <p:clrMapOvr>
    <a:masterClrMapping/>
  </p:clrMapOvr>
  <p:transition>
    <p:blinds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回归测试</a:t>
            </a:r>
            <a:endParaRPr lang="zh-CN" altLang="en-US" dirty="0"/>
          </a:p>
        </p:txBody>
      </p:sp>
      <p:sp>
        <p:nvSpPr>
          <p:cNvPr id="2" name="内容占位符 1"/>
          <p:cNvSpPr>
            <a:spLocks noGrp="1"/>
          </p:cNvSpPr>
          <p:nvPr>
            <p:ph idx="1"/>
          </p:nvPr>
        </p:nvSpPr>
        <p:spPr>
          <a:xfrm>
            <a:off x="695400" y="1124744"/>
            <a:ext cx="10668000" cy="4267200"/>
          </a:xfrm>
        </p:spPr>
        <p:txBody>
          <a:bodyPr/>
          <a:lstStyle/>
          <a:p>
            <a:r>
              <a:rPr lang="zh-CN" altLang="en-US" dirty="0" smtClean="0">
                <a:solidFill>
                  <a:srgbClr val="FF0000"/>
                </a:solidFill>
              </a:rPr>
              <a:t>定义</a:t>
            </a:r>
            <a:r>
              <a:rPr lang="zh-CN" altLang="en-US" dirty="0" smtClean="0"/>
              <a:t>：是软件测试的一种，旨在检验软件原有功能在修改后是否正确，并且其他功能有没有受到影响</a:t>
            </a:r>
            <a:endParaRPr lang="en-US" altLang="zh-CN" dirty="0" smtClean="0"/>
          </a:p>
          <a:p>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2567608" y="2420888"/>
            <a:ext cx="6512025" cy="3510376"/>
          </a:xfrm>
          <a:prstGeom prst="rect">
            <a:avLst/>
          </a:prstGeom>
        </p:spPr>
      </p:pic>
    </p:spTree>
    <p:extLst>
      <p:ext uri="{BB962C8B-B14F-4D97-AF65-F5344CB8AC3E}">
        <p14:creationId xmlns:p14="http://schemas.microsoft.com/office/powerpoint/2010/main" val="1367737572"/>
      </p:ext>
    </p:extLst>
  </p:cSld>
  <p:clrMapOvr>
    <a:masterClrMapping/>
  </p:clrMapOvr>
  <p:transition>
    <p:blinds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Variances</a:t>
            </a:r>
            <a:r>
              <a:rPr lang="zh-CN" altLang="en-US" dirty="0" smtClean="0"/>
              <a:t>（差异）</a:t>
            </a:r>
            <a:endParaRPr lang="zh-CN" altLang="en-US" dirty="0"/>
          </a:p>
        </p:txBody>
      </p:sp>
      <p:sp>
        <p:nvSpPr>
          <p:cNvPr id="3" name="内容占位符 2"/>
          <p:cNvSpPr>
            <a:spLocks noGrp="1"/>
          </p:cNvSpPr>
          <p:nvPr>
            <p:ph idx="1"/>
          </p:nvPr>
        </p:nvSpPr>
        <p:spPr>
          <a:xfrm>
            <a:off x="911424" y="1196752"/>
            <a:ext cx="10400196" cy="2303532"/>
          </a:xfrm>
        </p:spPr>
        <p:txBody>
          <a:bodyPr/>
          <a:lstStyle/>
          <a:p>
            <a:pPr marL="0" indent="0">
              <a:buNone/>
            </a:pPr>
            <a:r>
              <a:rPr lang="en-US" altLang="zh-CN" dirty="0" smtClean="0"/>
              <a:t>Document </a:t>
            </a:r>
            <a:r>
              <a:rPr lang="en-US" altLang="zh-CN" dirty="0"/>
              <a:t>any changes or deviations from those areas agreed on in the reference documents</a:t>
            </a:r>
            <a:r>
              <a:rPr lang="en-US" altLang="zh-CN" dirty="0" smtClean="0"/>
              <a:t>, especially </a:t>
            </a:r>
            <a:r>
              <a:rPr lang="en-US" altLang="zh-CN" dirty="0"/>
              <a:t>in areas that may cause concern to the group accepting the test results. </a:t>
            </a:r>
            <a:r>
              <a:rPr lang="en-US" altLang="zh-CN" dirty="0" smtClean="0"/>
              <a:t>Include references </a:t>
            </a:r>
            <a:r>
              <a:rPr lang="en-US" altLang="zh-CN" dirty="0"/>
              <a:t>to any supporting documentation that covers the reasons for the </a:t>
            </a:r>
            <a:r>
              <a:rPr lang="en-US" altLang="zh-CN" dirty="0" smtClean="0"/>
              <a:t>deviations</a:t>
            </a:r>
            <a:endParaRPr lang="zh-CN" altLang="en-US" dirty="0"/>
          </a:p>
        </p:txBody>
      </p:sp>
      <p:sp>
        <p:nvSpPr>
          <p:cNvPr id="4" name="内容占位符 2"/>
          <p:cNvSpPr txBox="1">
            <a:spLocks/>
          </p:cNvSpPr>
          <p:nvPr/>
        </p:nvSpPr>
        <p:spPr>
          <a:xfrm>
            <a:off x="839416" y="4005064"/>
            <a:ext cx="10506213" cy="162767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0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dirty="0" smtClean="0"/>
              <a:t>记录参考文件中商定的那些区域的任何变化或偏差，特别是在可能引起接受测试结果的组关注的区域。 包括对任何支持文档的引用，其中包含偏差的原因</a:t>
            </a:r>
            <a:endParaRPr lang="zh-CN" altLang="en-US" dirty="0"/>
          </a:p>
        </p:txBody>
      </p:sp>
    </p:spTree>
    <p:extLst>
      <p:ext uri="{BB962C8B-B14F-4D97-AF65-F5344CB8AC3E}">
        <p14:creationId xmlns:p14="http://schemas.microsoft.com/office/powerpoint/2010/main" val="1377800323"/>
      </p:ext>
    </p:extLst>
  </p:cSld>
  <p:clrMapOvr>
    <a:masterClrMapping/>
  </p:clrMapOvr>
  <p:transition>
    <p:blinds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Variances</a:t>
            </a:r>
            <a:r>
              <a:rPr lang="zh-CN" altLang="en-US" dirty="0" smtClean="0"/>
              <a:t>（差异）</a:t>
            </a:r>
            <a:endParaRPr lang="zh-CN" altLang="en-US" dirty="0"/>
          </a:p>
        </p:txBody>
      </p:sp>
      <p:sp>
        <p:nvSpPr>
          <p:cNvPr id="3" name="内容占位符 2"/>
          <p:cNvSpPr>
            <a:spLocks noGrp="1"/>
          </p:cNvSpPr>
          <p:nvPr>
            <p:ph idx="1"/>
          </p:nvPr>
        </p:nvSpPr>
        <p:spPr>
          <a:xfrm>
            <a:off x="695400" y="1052736"/>
            <a:ext cx="6053483" cy="5338279"/>
          </a:xfrm>
        </p:spPr>
        <p:txBody>
          <a:bodyPr>
            <a:normAutofit/>
          </a:bodyPr>
          <a:lstStyle/>
          <a:p>
            <a:pPr marL="0" indent="0">
              <a:buNone/>
            </a:pPr>
            <a:r>
              <a:rPr lang="en-US" altLang="zh-CN" dirty="0"/>
              <a:t>From Test Plans or Specifications</a:t>
            </a:r>
          </a:p>
          <a:p>
            <a:pPr marL="0" indent="0">
              <a:buNone/>
            </a:pPr>
            <a:r>
              <a:rPr lang="en-US" altLang="zh-CN" dirty="0"/>
              <a:t>·  Reasons for Deviations</a:t>
            </a:r>
          </a:p>
          <a:p>
            <a:pPr marL="0" indent="0">
              <a:buNone/>
            </a:pPr>
            <a:r>
              <a:rPr lang="en-US" altLang="zh-CN" dirty="0"/>
              <a:t>·  Support materials and documents</a:t>
            </a:r>
          </a:p>
          <a:p>
            <a:pPr marL="0" indent="0">
              <a:buNone/>
            </a:pPr>
            <a:r>
              <a:rPr lang="en-US" altLang="zh-CN" dirty="0"/>
              <a:t>·  Change requests</a:t>
            </a:r>
          </a:p>
          <a:p>
            <a:pPr marL="0" indent="0">
              <a:buNone/>
            </a:pPr>
            <a:r>
              <a:rPr lang="en-US" altLang="zh-CN" dirty="0"/>
              <a:t>·  Enhancement requests</a:t>
            </a:r>
          </a:p>
          <a:p>
            <a:pPr marL="0" indent="0">
              <a:buNone/>
            </a:pPr>
            <a:r>
              <a:rPr lang="en-US" altLang="zh-CN" dirty="0"/>
              <a:t>·  Incident reports (incident left in by intent)</a:t>
            </a:r>
            <a:endParaRPr lang="zh-CN" altLang="en-US" dirty="0"/>
          </a:p>
        </p:txBody>
      </p:sp>
      <p:sp>
        <p:nvSpPr>
          <p:cNvPr id="4" name="内容占位符 2"/>
          <p:cNvSpPr txBox="1">
            <a:spLocks/>
          </p:cNvSpPr>
          <p:nvPr/>
        </p:nvSpPr>
        <p:spPr>
          <a:xfrm>
            <a:off x="6240016" y="1052736"/>
            <a:ext cx="6053483" cy="533827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0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dirty="0" smtClean="0"/>
              <a:t>与测试计划</a:t>
            </a:r>
            <a:r>
              <a:rPr lang="zh-CN" altLang="en-US" dirty="0"/>
              <a:t>或</a:t>
            </a:r>
            <a:r>
              <a:rPr lang="zh-CN" altLang="en-US" dirty="0" smtClean="0"/>
              <a:t>规格相比</a:t>
            </a:r>
            <a:endParaRPr lang="zh-CN" altLang="en-US" dirty="0"/>
          </a:p>
          <a:p>
            <a:pPr marL="0" indent="0">
              <a:lnSpc>
                <a:spcPct val="150000"/>
              </a:lnSpc>
              <a:buNone/>
            </a:pPr>
            <a:r>
              <a:rPr lang="en-US" altLang="zh-CN" dirty="0"/>
              <a:t>·</a:t>
            </a:r>
            <a:r>
              <a:rPr lang="zh-CN" altLang="en-US" dirty="0"/>
              <a:t>偏差的原因</a:t>
            </a:r>
          </a:p>
          <a:p>
            <a:pPr marL="0" indent="0">
              <a:lnSpc>
                <a:spcPct val="150000"/>
              </a:lnSpc>
              <a:buNone/>
            </a:pPr>
            <a:r>
              <a:rPr lang="en-US" altLang="zh-CN" dirty="0"/>
              <a:t>·</a:t>
            </a:r>
            <a:r>
              <a:rPr lang="zh-CN" altLang="en-US" dirty="0"/>
              <a:t>支持材料和文件</a:t>
            </a:r>
          </a:p>
          <a:p>
            <a:pPr marL="0" indent="0">
              <a:lnSpc>
                <a:spcPct val="150000"/>
              </a:lnSpc>
              <a:buNone/>
            </a:pPr>
            <a:r>
              <a:rPr lang="en-US" altLang="zh-CN" dirty="0"/>
              <a:t>·</a:t>
            </a:r>
            <a:r>
              <a:rPr lang="zh-CN" altLang="en-US" dirty="0"/>
              <a:t>变更请求</a:t>
            </a:r>
          </a:p>
          <a:p>
            <a:pPr marL="0" indent="0">
              <a:lnSpc>
                <a:spcPct val="150000"/>
              </a:lnSpc>
              <a:buNone/>
            </a:pPr>
            <a:r>
              <a:rPr lang="en-US" altLang="zh-CN" dirty="0"/>
              <a:t>·</a:t>
            </a:r>
            <a:r>
              <a:rPr lang="zh-CN" altLang="en-US" dirty="0" smtClean="0"/>
              <a:t>增加请求</a:t>
            </a:r>
            <a:endParaRPr lang="zh-CN" altLang="en-US" dirty="0"/>
          </a:p>
          <a:p>
            <a:pPr marL="0" indent="0">
              <a:lnSpc>
                <a:spcPct val="150000"/>
              </a:lnSpc>
              <a:buNone/>
            </a:pPr>
            <a:r>
              <a:rPr lang="en-US" altLang="zh-CN" dirty="0"/>
              <a:t>·</a:t>
            </a:r>
            <a:r>
              <a:rPr lang="zh-CN" altLang="en-US" dirty="0"/>
              <a:t>事故报告（故意留下的事件）</a:t>
            </a:r>
          </a:p>
        </p:txBody>
      </p:sp>
    </p:spTree>
    <p:extLst>
      <p:ext uri="{BB962C8B-B14F-4D97-AF65-F5344CB8AC3E}">
        <p14:creationId xmlns:p14="http://schemas.microsoft.com/office/powerpoint/2010/main" val="241962325"/>
      </p:ext>
    </p:extLst>
  </p:cSld>
  <p:clrMapOvr>
    <a:masterClrMapping/>
  </p:clrMapOvr>
  <p:transition>
    <p:blinds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400" y="260648"/>
            <a:ext cx="10668000" cy="720080"/>
          </a:xfrm>
        </p:spPr>
        <p:txBody>
          <a:bodyPr/>
          <a:lstStyle/>
          <a:p>
            <a:r>
              <a:rPr lang="en-US" altLang="zh-CN" dirty="0"/>
              <a:t>Comprehensiveness </a:t>
            </a:r>
            <a:r>
              <a:rPr lang="en-US" altLang="zh-CN" dirty="0" smtClean="0"/>
              <a:t>Assessment(</a:t>
            </a:r>
            <a:r>
              <a:rPr lang="zh-CN" altLang="en-US" dirty="0" smtClean="0"/>
              <a:t>综合评估</a:t>
            </a:r>
            <a:r>
              <a:rPr lang="en-US" altLang="zh-CN" dirty="0" smtClean="0"/>
              <a:t>)</a:t>
            </a:r>
            <a:endParaRPr lang="zh-CN" altLang="en-US" dirty="0"/>
          </a:p>
        </p:txBody>
      </p:sp>
      <p:sp>
        <p:nvSpPr>
          <p:cNvPr id="3" name="内容占位符 2"/>
          <p:cNvSpPr>
            <a:spLocks noGrp="1"/>
          </p:cNvSpPr>
          <p:nvPr>
            <p:ph idx="1"/>
          </p:nvPr>
        </p:nvSpPr>
        <p:spPr>
          <a:xfrm>
            <a:off x="623392" y="980728"/>
            <a:ext cx="10668000" cy="4267200"/>
          </a:xfrm>
        </p:spPr>
        <p:txBody>
          <a:bodyPr/>
          <a:lstStyle/>
          <a:p>
            <a:pPr marL="0" indent="0">
              <a:buNone/>
            </a:pPr>
            <a:r>
              <a:rPr lang="en-US" altLang="zh-CN" dirty="0"/>
              <a:t>Evaluation of the testing and test process in terms of the documented test objectives. This </a:t>
            </a:r>
            <a:r>
              <a:rPr lang="en-US" altLang="zh-CN" dirty="0" smtClean="0"/>
              <a:t>is to </a:t>
            </a:r>
            <a:r>
              <a:rPr lang="en-US" altLang="zh-CN" dirty="0"/>
              <a:t>assess the quality and effectiveness of testing so that assessment of the software can be </a:t>
            </a:r>
            <a:r>
              <a:rPr lang="en-US" altLang="zh-CN" dirty="0" smtClean="0"/>
              <a:t>viewed correctly</a:t>
            </a:r>
            <a:r>
              <a:rPr lang="en-US" altLang="zh-CN" dirty="0"/>
              <a:t>. Keep in mind that a coverage assessment only has meaning in relation to a </a:t>
            </a:r>
            <a:r>
              <a:rPr lang="en-US" altLang="zh-CN" dirty="0" err="1" smtClean="0"/>
              <a:t>nown</a:t>
            </a:r>
            <a:r>
              <a:rPr lang="en-US" altLang="zh-CN" dirty="0" smtClean="0"/>
              <a:t> set of </a:t>
            </a:r>
            <a:r>
              <a:rPr lang="en-US" altLang="zh-CN" dirty="0"/>
              <a:t>initial test </a:t>
            </a:r>
            <a:r>
              <a:rPr lang="en-US" altLang="zh-CN" dirty="0" smtClean="0"/>
              <a:t>objectives</a:t>
            </a:r>
            <a:endParaRPr lang="zh-CN" altLang="en-US" dirty="0"/>
          </a:p>
        </p:txBody>
      </p:sp>
      <p:sp>
        <p:nvSpPr>
          <p:cNvPr id="4" name="内容占位符 2"/>
          <p:cNvSpPr txBox="1">
            <a:spLocks/>
          </p:cNvSpPr>
          <p:nvPr/>
        </p:nvSpPr>
        <p:spPr>
          <a:xfrm>
            <a:off x="623392" y="4221088"/>
            <a:ext cx="11136560" cy="213125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0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dirty="0" smtClean="0"/>
              <a:t>根据记录的</a:t>
            </a:r>
            <a:r>
              <a:rPr lang="zh-CN" altLang="en-US" dirty="0" smtClean="0">
                <a:solidFill>
                  <a:srgbClr val="FF0000"/>
                </a:solidFill>
              </a:rPr>
              <a:t>测试目标评估测试和测试过程</a:t>
            </a:r>
            <a:r>
              <a:rPr lang="zh-CN" altLang="en-US" dirty="0" smtClean="0"/>
              <a:t>。 这是评估测试的质量和有效性，以便可以查看软件评估正确。 请记住，覆盖率评估仅与已知集合有关的最初测试目标</a:t>
            </a:r>
            <a:endParaRPr lang="zh-CN" altLang="en-US" dirty="0"/>
          </a:p>
        </p:txBody>
      </p:sp>
    </p:spTree>
    <p:extLst>
      <p:ext uri="{BB962C8B-B14F-4D97-AF65-F5344CB8AC3E}">
        <p14:creationId xmlns:p14="http://schemas.microsoft.com/office/powerpoint/2010/main" val="1435584674"/>
      </p:ext>
    </p:extLst>
  </p:cSld>
  <p:clrMapOvr>
    <a:masterClrMapping/>
  </p:clrMapOvr>
  <p:transition>
    <p:blinds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Comprehensiveness </a:t>
            </a:r>
            <a:r>
              <a:rPr lang="en-US" altLang="zh-CN" dirty="0"/>
              <a:t>Assessment(</a:t>
            </a:r>
            <a:r>
              <a:rPr lang="zh-CN" altLang="en-US" dirty="0"/>
              <a:t>综合评估</a:t>
            </a:r>
            <a:r>
              <a:rPr lang="en-US" altLang="zh-CN" dirty="0"/>
              <a:t>)</a:t>
            </a:r>
            <a:endParaRPr lang="zh-CN" altLang="en-US" dirty="0"/>
          </a:p>
        </p:txBody>
      </p:sp>
      <p:sp>
        <p:nvSpPr>
          <p:cNvPr id="4" name="内容占位符 3"/>
          <p:cNvSpPr>
            <a:spLocks noGrp="1"/>
          </p:cNvSpPr>
          <p:nvPr>
            <p:ph idx="1"/>
          </p:nvPr>
        </p:nvSpPr>
        <p:spPr>
          <a:xfrm>
            <a:off x="956916" y="1539598"/>
            <a:ext cx="10691743" cy="4930775"/>
          </a:xfrm>
        </p:spPr>
        <p:txBody>
          <a:bodyPr/>
          <a:lstStyle/>
          <a:p>
            <a:pPr marL="0" indent="0">
              <a:buNone/>
            </a:pPr>
            <a:r>
              <a:rPr lang="en-US" altLang="zh-CN" dirty="0"/>
              <a:t>Cover how </a:t>
            </a:r>
            <a:r>
              <a:rPr lang="en-US" altLang="zh-CN" dirty="0" smtClean="0"/>
              <a:t>effective </a:t>
            </a:r>
            <a:r>
              <a:rPr lang="en-US" altLang="zh-CN" dirty="0"/>
              <a:t>testing was, and any weaknesses in the process, especially </a:t>
            </a:r>
            <a:r>
              <a:rPr lang="en-US" altLang="zh-CN" dirty="0" smtClean="0"/>
              <a:t>any surprising </a:t>
            </a:r>
            <a:r>
              <a:rPr lang="en-US" altLang="zh-CN" dirty="0"/>
              <a:t>trends and the causes of those deviations.</a:t>
            </a:r>
            <a:endParaRPr lang="zh-CN" altLang="en-US" dirty="0"/>
          </a:p>
        </p:txBody>
      </p:sp>
      <p:sp>
        <p:nvSpPr>
          <p:cNvPr id="5" name="内容占位符 2"/>
          <p:cNvSpPr txBox="1">
            <a:spLocks/>
          </p:cNvSpPr>
          <p:nvPr/>
        </p:nvSpPr>
        <p:spPr>
          <a:xfrm>
            <a:off x="983432" y="3356992"/>
            <a:ext cx="10439952" cy="211800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0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dirty="0" smtClean="0"/>
              <a:t>涵盖测试的有效性以及过程中的任何弱点，尤其是任何缺陷</a:t>
            </a:r>
          </a:p>
          <a:p>
            <a:pPr marL="0" indent="0">
              <a:buFont typeface="Wingdings" panose="05000000000000000000" pitchFamily="2" charset="2"/>
              <a:buNone/>
            </a:pPr>
            <a:r>
              <a:rPr lang="zh-CN" altLang="en-US" dirty="0" smtClean="0"/>
              <a:t>惊人的趋势和这些偏差的原因</a:t>
            </a:r>
            <a:endParaRPr lang="zh-CN" altLang="en-US" dirty="0"/>
          </a:p>
        </p:txBody>
      </p:sp>
    </p:spTree>
    <p:extLst>
      <p:ext uri="{BB962C8B-B14F-4D97-AF65-F5344CB8AC3E}">
        <p14:creationId xmlns:p14="http://schemas.microsoft.com/office/powerpoint/2010/main" val="3298470228"/>
      </p:ext>
    </p:extLst>
  </p:cSld>
  <p:clrMapOvr>
    <a:masterClrMapping/>
  </p:clrMapOvr>
  <p:transition>
    <p:blinds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2891" y="0"/>
            <a:ext cx="10515600" cy="892175"/>
          </a:xfrm>
        </p:spPr>
        <p:txBody>
          <a:bodyPr/>
          <a:lstStyle/>
          <a:p>
            <a:r>
              <a:rPr lang="en-US" altLang="zh-CN" dirty="0"/>
              <a:t>Comprehensiveness </a:t>
            </a:r>
            <a:r>
              <a:rPr lang="en-US" altLang="zh-CN" dirty="0"/>
              <a:t>Assessment(</a:t>
            </a:r>
            <a:r>
              <a:rPr lang="zh-CN" altLang="en-US" dirty="0"/>
              <a:t>综合评估</a:t>
            </a:r>
            <a:r>
              <a:rPr lang="en-US" altLang="zh-CN" dirty="0"/>
              <a:t>)</a:t>
            </a:r>
            <a:endParaRPr lang="zh-CN" altLang="en-US" dirty="0"/>
          </a:p>
        </p:txBody>
      </p:sp>
      <p:sp>
        <p:nvSpPr>
          <p:cNvPr id="4" name="内容占位符 3"/>
          <p:cNvSpPr>
            <a:spLocks noGrp="1"/>
          </p:cNvSpPr>
          <p:nvPr>
            <p:ph idx="1"/>
          </p:nvPr>
        </p:nvSpPr>
        <p:spPr>
          <a:xfrm>
            <a:off x="479376" y="908720"/>
            <a:ext cx="6729344" cy="5722593"/>
          </a:xfrm>
        </p:spPr>
        <p:txBody>
          <a:bodyPr/>
          <a:lstStyle/>
          <a:p>
            <a:pPr marL="0" indent="0">
              <a:lnSpc>
                <a:spcPct val="130000"/>
              </a:lnSpc>
              <a:buNone/>
            </a:pPr>
            <a:r>
              <a:rPr lang="en-US" altLang="zh-CN" dirty="0"/>
              <a:t>Evaluation of test coverage</a:t>
            </a:r>
          </a:p>
          <a:p>
            <a:pPr marL="0" indent="0">
              <a:lnSpc>
                <a:spcPct val="130000"/>
              </a:lnSpc>
              <a:buNone/>
            </a:pPr>
            <a:r>
              <a:rPr lang="en-US" altLang="zh-CN" dirty="0"/>
              <a:t>·  Total objectives (by Inventory category)</a:t>
            </a:r>
          </a:p>
          <a:p>
            <a:pPr marL="0" indent="0">
              <a:lnSpc>
                <a:spcPct val="130000"/>
              </a:lnSpc>
              <a:buNone/>
            </a:pPr>
            <a:r>
              <a:rPr lang="en-US" altLang="zh-CN" dirty="0"/>
              <a:t>·  Objectives covered (depth and width)</a:t>
            </a:r>
          </a:p>
          <a:p>
            <a:pPr marL="0" indent="0">
              <a:lnSpc>
                <a:spcPct val="130000"/>
              </a:lnSpc>
              <a:buNone/>
            </a:pPr>
            <a:r>
              <a:rPr lang="en-US" altLang="zh-CN" dirty="0"/>
              <a:t>·  Objectives omitted and reason for omission</a:t>
            </a:r>
          </a:p>
          <a:p>
            <a:pPr marL="0" indent="0">
              <a:lnSpc>
                <a:spcPct val="130000"/>
              </a:lnSpc>
              <a:buNone/>
            </a:pPr>
            <a:r>
              <a:rPr lang="en-US" altLang="zh-CN" dirty="0"/>
              <a:t>·  Identification of uncovered attributes</a:t>
            </a:r>
          </a:p>
          <a:p>
            <a:pPr marL="0" indent="0">
              <a:lnSpc>
                <a:spcPct val="130000"/>
              </a:lnSpc>
              <a:buNone/>
            </a:pPr>
            <a:r>
              <a:rPr lang="en-US" altLang="zh-CN" dirty="0"/>
              <a:t>·  Surprising trends and test process changes to cover them</a:t>
            </a:r>
            <a:endParaRPr lang="zh-CN" altLang="en-US" dirty="0"/>
          </a:p>
        </p:txBody>
      </p:sp>
      <p:sp>
        <p:nvSpPr>
          <p:cNvPr id="5" name="内容占位符 2"/>
          <p:cNvSpPr txBox="1">
            <a:spLocks/>
          </p:cNvSpPr>
          <p:nvPr/>
        </p:nvSpPr>
        <p:spPr>
          <a:xfrm>
            <a:off x="6960096" y="980728"/>
            <a:ext cx="5090893" cy="496360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0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Font typeface="Wingdings" panose="05000000000000000000" pitchFamily="2" charset="2"/>
              <a:buNone/>
            </a:pPr>
            <a:r>
              <a:rPr lang="zh-CN" altLang="en-US" dirty="0" smtClean="0"/>
              <a:t>评估测试覆盖率</a:t>
            </a:r>
          </a:p>
          <a:p>
            <a:pPr marL="0" indent="0">
              <a:lnSpc>
                <a:spcPct val="130000"/>
              </a:lnSpc>
              <a:buFont typeface="Wingdings" panose="05000000000000000000" pitchFamily="2" charset="2"/>
              <a:buNone/>
            </a:pPr>
            <a:r>
              <a:rPr lang="en-US" altLang="zh-CN" dirty="0" smtClean="0"/>
              <a:t>·</a:t>
            </a:r>
            <a:r>
              <a:rPr lang="zh-CN" altLang="en-US" dirty="0" smtClean="0"/>
              <a:t>总目标（按库存类别）</a:t>
            </a:r>
          </a:p>
          <a:p>
            <a:pPr marL="0" indent="0">
              <a:lnSpc>
                <a:spcPct val="130000"/>
              </a:lnSpc>
              <a:buFont typeface="Wingdings" panose="05000000000000000000" pitchFamily="2" charset="2"/>
              <a:buNone/>
            </a:pPr>
            <a:r>
              <a:rPr lang="en-US" altLang="zh-CN" dirty="0" smtClean="0"/>
              <a:t>·</a:t>
            </a:r>
            <a:r>
              <a:rPr lang="zh-CN" altLang="en-US" dirty="0" smtClean="0"/>
              <a:t>涵盖的目标（深度和宽度）</a:t>
            </a:r>
          </a:p>
          <a:p>
            <a:pPr marL="0" indent="0">
              <a:lnSpc>
                <a:spcPct val="130000"/>
              </a:lnSpc>
              <a:buFont typeface="Wingdings" panose="05000000000000000000" pitchFamily="2" charset="2"/>
              <a:buNone/>
            </a:pPr>
            <a:r>
              <a:rPr lang="en-US" altLang="zh-CN" dirty="0" smtClean="0"/>
              <a:t>·</a:t>
            </a:r>
            <a:r>
              <a:rPr lang="zh-CN" altLang="en-US" dirty="0" smtClean="0"/>
              <a:t>遗漏的目标和遗漏的原因</a:t>
            </a:r>
            <a:endParaRPr lang="en-US" altLang="zh-CN" dirty="0" smtClean="0"/>
          </a:p>
          <a:p>
            <a:pPr marL="0" indent="0">
              <a:lnSpc>
                <a:spcPct val="130000"/>
              </a:lnSpc>
              <a:buFont typeface="Wingdings" panose="05000000000000000000" pitchFamily="2" charset="2"/>
              <a:buNone/>
            </a:pPr>
            <a:endParaRPr lang="zh-CN" altLang="en-US" dirty="0" smtClean="0"/>
          </a:p>
          <a:p>
            <a:pPr marL="0" indent="0">
              <a:lnSpc>
                <a:spcPct val="130000"/>
              </a:lnSpc>
              <a:buFont typeface="Wingdings" panose="05000000000000000000" pitchFamily="2" charset="2"/>
              <a:buNone/>
            </a:pPr>
            <a:r>
              <a:rPr lang="en-US" altLang="zh-CN" dirty="0" smtClean="0"/>
              <a:t>·</a:t>
            </a:r>
            <a:r>
              <a:rPr lang="zh-CN" altLang="en-US" dirty="0" smtClean="0"/>
              <a:t>识别未覆盖的属性</a:t>
            </a:r>
          </a:p>
          <a:p>
            <a:pPr marL="0" indent="0">
              <a:lnSpc>
                <a:spcPct val="130000"/>
              </a:lnSpc>
              <a:buFont typeface="Wingdings" panose="05000000000000000000" pitchFamily="2" charset="2"/>
              <a:buNone/>
            </a:pPr>
            <a:r>
              <a:rPr lang="en-US" altLang="zh-CN" dirty="0" smtClean="0"/>
              <a:t>·</a:t>
            </a:r>
            <a:r>
              <a:rPr lang="zh-CN" altLang="en-US" dirty="0" smtClean="0"/>
              <a:t>令人惊讶的趋势和测试过程变化以涵盖它们</a:t>
            </a:r>
            <a:endParaRPr lang="zh-CN" altLang="en-US" dirty="0"/>
          </a:p>
        </p:txBody>
      </p:sp>
    </p:spTree>
    <p:extLst>
      <p:ext uri="{BB962C8B-B14F-4D97-AF65-F5344CB8AC3E}">
        <p14:creationId xmlns:p14="http://schemas.microsoft.com/office/powerpoint/2010/main" val="1010390983"/>
      </p:ext>
    </p:extLst>
  </p:cSld>
  <p:clrMapOvr>
    <a:masterClrMapping/>
  </p:clrMapOvr>
  <p:transition>
    <p:blinds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Summary of </a:t>
            </a:r>
            <a:r>
              <a:rPr lang="en-US" altLang="zh-CN" dirty="0" smtClean="0"/>
              <a:t>Results(</a:t>
            </a:r>
            <a:r>
              <a:rPr lang="zh-CN" altLang="en-US" dirty="0" smtClean="0"/>
              <a:t>结果摘要</a:t>
            </a:r>
            <a:r>
              <a:rPr lang="en-US" altLang="zh-CN" dirty="0" smtClean="0"/>
              <a:t>)</a:t>
            </a:r>
            <a:endParaRPr lang="zh-CN" altLang="en-US" dirty="0"/>
          </a:p>
        </p:txBody>
      </p:sp>
      <p:sp>
        <p:nvSpPr>
          <p:cNvPr id="3" name="内容占位符 2"/>
          <p:cNvSpPr>
            <a:spLocks noGrp="1"/>
          </p:cNvSpPr>
          <p:nvPr>
            <p:ph idx="1"/>
          </p:nvPr>
        </p:nvSpPr>
        <p:spPr>
          <a:xfrm>
            <a:off x="771386" y="1009511"/>
            <a:ext cx="11142317" cy="2825889"/>
          </a:xfrm>
        </p:spPr>
        <p:txBody>
          <a:bodyPr/>
          <a:lstStyle/>
          <a:p>
            <a:pPr marL="0" indent="0">
              <a:lnSpc>
                <a:spcPct val="100000"/>
              </a:lnSpc>
              <a:buNone/>
            </a:pPr>
            <a:r>
              <a:rPr lang="en-US" altLang="zh-CN" dirty="0"/>
              <a:t>Report on the overall status of the incidents. Focus should be on trends and patterns in the process and not on specific individuals or teams. Avoid pure numbers, as numbers due not really provide insight as to the nature and cause of problems. The focus should be on costs, impacts, and trends; including any positive trends. This is where you begin to set the stage for the evaluation of the test </a:t>
            </a:r>
            <a:r>
              <a:rPr lang="en-US" altLang="zh-CN" dirty="0" smtClean="0"/>
              <a:t>process</a:t>
            </a:r>
            <a:endParaRPr lang="zh-CN" altLang="en-US" dirty="0"/>
          </a:p>
        </p:txBody>
      </p:sp>
      <p:sp>
        <p:nvSpPr>
          <p:cNvPr id="4" name="内容占位符 2"/>
          <p:cNvSpPr txBox="1">
            <a:spLocks/>
          </p:cNvSpPr>
          <p:nvPr/>
        </p:nvSpPr>
        <p:spPr>
          <a:xfrm>
            <a:off x="695400" y="3861048"/>
            <a:ext cx="10864022" cy="264808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0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Wingdings" panose="05000000000000000000" pitchFamily="2" charset="2"/>
              <a:buNone/>
            </a:pPr>
            <a:r>
              <a:rPr lang="zh-CN" altLang="en-US" dirty="0" smtClean="0"/>
              <a:t>报告事件的总体状况。 重点应放在趋势和模式上过程而不是特定的个人或团队。 避免纯数字，因为数字不是真的提供有关问题的性质和原因的见解。 重点应放在</a:t>
            </a:r>
            <a:r>
              <a:rPr lang="zh-CN" altLang="en-US" dirty="0" smtClean="0">
                <a:solidFill>
                  <a:srgbClr val="FF0000"/>
                </a:solidFill>
              </a:rPr>
              <a:t>成本，影响，和趋势</a:t>
            </a:r>
            <a:r>
              <a:rPr lang="en-US" altLang="zh-CN" dirty="0" smtClean="0"/>
              <a:t>; </a:t>
            </a:r>
            <a:r>
              <a:rPr lang="zh-CN" altLang="en-US" dirty="0" smtClean="0"/>
              <a:t>包括任何积极的趋势。</a:t>
            </a:r>
            <a:endParaRPr lang="zh-CN" altLang="en-US" dirty="0"/>
          </a:p>
        </p:txBody>
      </p:sp>
    </p:spTree>
    <p:extLst>
      <p:ext uri="{BB962C8B-B14F-4D97-AF65-F5344CB8AC3E}">
        <p14:creationId xmlns:p14="http://schemas.microsoft.com/office/powerpoint/2010/main" val="633557800"/>
      </p:ext>
    </p:extLst>
  </p:cSld>
  <p:clrMapOvr>
    <a:masterClrMapping/>
  </p:clrMapOvr>
  <p:transition>
    <p:blinds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Summary of </a:t>
            </a:r>
            <a:r>
              <a:rPr lang="en-US" altLang="zh-CN" dirty="0" smtClean="0"/>
              <a:t>Results(</a:t>
            </a:r>
            <a:r>
              <a:rPr lang="zh-CN" altLang="en-US" dirty="0"/>
              <a:t>结果概要</a:t>
            </a:r>
            <a:r>
              <a:rPr lang="en-US" altLang="zh-CN" dirty="0" smtClean="0"/>
              <a:t>)</a:t>
            </a:r>
            <a:endParaRPr lang="zh-CN" altLang="en-US" dirty="0"/>
          </a:p>
        </p:txBody>
      </p:sp>
      <p:sp>
        <p:nvSpPr>
          <p:cNvPr id="3" name="内容占位符 2"/>
          <p:cNvSpPr>
            <a:spLocks noGrp="1"/>
          </p:cNvSpPr>
          <p:nvPr>
            <p:ph idx="1"/>
          </p:nvPr>
        </p:nvSpPr>
        <p:spPr>
          <a:xfrm>
            <a:off x="335360" y="980728"/>
            <a:ext cx="6408712" cy="5311776"/>
          </a:xfrm>
        </p:spPr>
        <p:txBody>
          <a:bodyPr>
            <a:normAutofit/>
          </a:bodyPr>
          <a:lstStyle/>
          <a:p>
            <a:pPr marL="0" indent="0">
              <a:buNone/>
            </a:pPr>
            <a:r>
              <a:rPr lang="en-US" altLang="zh-CN" dirty="0"/>
              <a:t>the quality of the testing and the software quality and can include </a:t>
            </a:r>
            <a:r>
              <a:rPr lang="en-US" altLang="zh-CN" dirty="0" smtClean="0"/>
              <a:t>areas </a:t>
            </a:r>
            <a:r>
              <a:rPr lang="en-US" altLang="zh-CN" dirty="0"/>
              <a:t>such as:</a:t>
            </a:r>
          </a:p>
          <a:p>
            <a:pPr marL="0" indent="0">
              <a:lnSpc>
                <a:spcPct val="130000"/>
              </a:lnSpc>
              <a:buNone/>
            </a:pPr>
            <a:r>
              <a:rPr lang="en-US" altLang="zh-CN" dirty="0"/>
              <a:t>· Total Incidents</a:t>
            </a:r>
          </a:p>
          <a:p>
            <a:pPr marL="0" indent="0">
              <a:lnSpc>
                <a:spcPct val="130000"/>
              </a:lnSpc>
              <a:buNone/>
            </a:pPr>
            <a:r>
              <a:rPr lang="en-US" altLang="zh-CN" dirty="0"/>
              <a:t>· By Severity and Priority</a:t>
            </a:r>
          </a:p>
          <a:p>
            <a:pPr marL="0" indent="0">
              <a:lnSpc>
                <a:spcPct val="130000"/>
              </a:lnSpc>
              <a:buNone/>
            </a:pPr>
            <a:r>
              <a:rPr lang="en-US" altLang="zh-CN" dirty="0"/>
              <a:t>· By cost/failure impact</a:t>
            </a:r>
          </a:p>
          <a:p>
            <a:pPr marL="0" indent="0">
              <a:lnSpc>
                <a:spcPct val="130000"/>
              </a:lnSpc>
              <a:buNone/>
            </a:pPr>
            <a:r>
              <a:rPr lang="en-US" altLang="zh-CN" dirty="0"/>
              <a:t>· Defect Patterns</a:t>
            </a:r>
          </a:p>
          <a:p>
            <a:pPr marL="0" indent="0">
              <a:lnSpc>
                <a:spcPct val="130000"/>
              </a:lnSpc>
              <a:buNone/>
            </a:pPr>
            <a:r>
              <a:rPr lang="en-US" altLang="zh-CN" dirty="0"/>
              <a:t>· Open or Unresolved incidents</a:t>
            </a:r>
            <a:endParaRPr lang="zh-CN" altLang="en-US" dirty="0"/>
          </a:p>
        </p:txBody>
      </p:sp>
      <p:sp>
        <p:nvSpPr>
          <p:cNvPr id="4" name="内容占位符 2"/>
          <p:cNvSpPr txBox="1">
            <a:spLocks/>
          </p:cNvSpPr>
          <p:nvPr/>
        </p:nvSpPr>
        <p:spPr>
          <a:xfrm>
            <a:off x="5735960" y="1700808"/>
            <a:ext cx="7073901" cy="588161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0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Font typeface="Wingdings" panose="05000000000000000000" pitchFamily="2" charset="2"/>
              <a:buNone/>
            </a:pPr>
            <a:r>
              <a:rPr lang="zh-CN" altLang="en-US" dirty="0" smtClean="0"/>
              <a:t>测试质量和软件质量，可以包括区域如：</a:t>
            </a:r>
          </a:p>
          <a:p>
            <a:pPr marL="0" indent="0">
              <a:lnSpc>
                <a:spcPct val="130000"/>
              </a:lnSpc>
              <a:buFont typeface="Wingdings" panose="05000000000000000000" pitchFamily="2" charset="2"/>
              <a:buNone/>
            </a:pPr>
            <a:r>
              <a:rPr lang="en-US" altLang="zh-CN" dirty="0" smtClean="0"/>
              <a:t>·</a:t>
            </a:r>
            <a:r>
              <a:rPr lang="zh-CN" altLang="en-US" dirty="0" smtClean="0"/>
              <a:t>事故总数</a:t>
            </a:r>
          </a:p>
          <a:p>
            <a:pPr marL="0" indent="0">
              <a:lnSpc>
                <a:spcPct val="130000"/>
              </a:lnSpc>
              <a:buFont typeface="Wingdings" panose="05000000000000000000" pitchFamily="2" charset="2"/>
              <a:buNone/>
            </a:pPr>
            <a:r>
              <a:rPr lang="en-US" altLang="zh-CN" dirty="0" smtClean="0"/>
              <a:t>·</a:t>
            </a:r>
            <a:r>
              <a:rPr lang="zh-CN" altLang="en-US" dirty="0" smtClean="0"/>
              <a:t>严重性和优先级</a:t>
            </a:r>
          </a:p>
          <a:p>
            <a:pPr marL="0" indent="0">
              <a:lnSpc>
                <a:spcPct val="130000"/>
              </a:lnSpc>
              <a:buFont typeface="Wingdings" panose="05000000000000000000" pitchFamily="2" charset="2"/>
              <a:buNone/>
            </a:pPr>
            <a:r>
              <a:rPr lang="en-US" altLang="zh-CN" dirty="0" smtClean="0"/>
              <a:t>·</a:t>
            </a:r>
            <a:r>
              <a:rPr lang="zh-CN" altLang="en-US" dirty="0" smtClean="0"/>
              <a:t>受成本</a:t>
            </a:r>
            <a:r>
              <a:rPr lang="en-US" altLang="zh-CN" dirty="0" smtClean="0"/>
              <a:t>/</a:t>
            </a:r>
            <a:r>
              <a:rPr lang="zh-CN" altLang="en-US" dirty="0" smtClean="0"/>
              <a:t>故障影响</a:t>
            </a:r>
          </a:p>
          <a:p>
            <a:pPr marL="0" indent="0">
              <a:lnSpc>
                <a:spcPct val="130000"/>
              </a:lnSpc>
              <a:buFont typeface="Wingdings" panose="05000000000000000000" pitchFamily="2" charset="2"/>
              <a:buNone/>
            </a:pPr>
            <a:r>
              <a:rPr lang="en-US" altLang="zh-CN" dirty="0" smtClean="0"/>
              <a:t>·</a:t>
            </a:r>
            <a:r>
              <a:rPr lang="zh-CN" altLang="en-US" dirty="0" smtClean="0"/>
              <a:t>缺陷模式</a:t>
            </a:r>
          </a:p>
          <a:p>
            <a:pPr marL="0" indent="0">
              <a:lnSpc>
                <a:spcPct val="130000"/>
              </a:lnSpc>
              <a:buFont typeface="Wingdings" panose="05000000000000000000" pitchFamily="2" charset="2"/>
              <a:buNone/>
            </a:pPr>
            <a:r>
              <a:rPr lang="en-US" altLang="zh-CN" dirty="0" smtClean="0"/>
              <a:t>·</a:t>
            </a:r>
            <a:r>
              <a:rPr lang="zh-CN" altLang="en-US" dirty="0" smtClean="0"/>
              <a:t>未决或未解决的事件</a:t>
            </a:r>
            <a:endParaRPr lang="zh-CN" altLang="en-US" dirty="0"/>
          </a:p>
        </p:txBody>
      </p:sp>
    </p:spTree>
    <p:extLst>
      <p:ext uri="{BB962C8B-B14F-4D97-AF65-F5344CB8AC3E}">
        <p14:creationId xmlns:p14="http://schemas.microsoft.com/office/powerpoint/2010/main" val="1722721525"/>
      </p:ext>
    </p:extLst>
  </p:cSld>
  <p:clrMapOvr>
    <a:masterClrMapping/>
  </p:clrMapOvr>
  <p:transition>
    <p:blinds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Evaluation</a:t>
            </a:r>
            <a:r>
              <a:rPr lang="zh-CN" altLang="en-US" dirty="0" smtClean="0"/>
              <a:t>（评估）</a:t>
            </a:r>
            <a:endParaRPr lang="zh-CN" altLang="en-US" dirty="0"/>
          </a:p>
        </p:txBody>
      </p:sp>
      <p:sp>
        <p:nvSpPr>
          <p:cNvPr id="3" name="内容占位符 2"/>
          <p:cNvSpPr>
            <a:spLocks noGrp="1"/>
          </p:cNvSpPr>
          <p:nvPr>
            <p:ph idx="1"/>
          </p:nvPr>
        </p:nvSpPr>
        <p:spPr>
          <a:xfrm>
            <a:off x="850899" y="1089025"/>
            <a:ext cx="10970039" cy="2542072"/>
          </a:xfrm>
        </p:spPr>
        <p:txBody>
          <a:bodyPr>
            <a:normAutofit fontScale="85000" lnSpcReduction="20000"/>
          </a:bodyPr>
          <a:lstStyle/>
          <a:p>
            <a:pPr marL="0" indent="0">
              <a:buNone/>
            </a:pPr>
            <a:r>
              <a:rPr lang="en-US" altLang="zh-CN" dirty="0"/>
              <a:t>Based on the evaluation of the testing as documented in sections three (3) through (6) assess the quality of the software. This should be an objective assessment of the failure likelihood and overall quality in terms of the criteria specified in the appropriate level test plan. Each item identified in Section 2 under test items should be covered in the evaluation.</a:t>
            </a:r>
            <a:endParaRPr lang="zh-CN" altLang="en-US" dirty="0"/>
          </a:p>
        </p:txBody>
      </p:sp>
      <p:sp>
        <p:nvSpPr>
          <p:cNvPr id="4" name="内容占位符 2"/>
          <p:cNvSpPr txBox="1">
            <a:spLocks/>
          </p:cNvSpPr>
          <p:nvPr/>
        </p:nvSpPr>
        <p:spPr>
          <a:xfrm>
            <a:off x="623392" y="3717032"/>
            <a:ext cx="11341100" cy="3363706"/>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dirty="0" smtClean="0"/>
              <a:t>根据第三（</a:t>
            </a:r>
            <a:r>
              <a:rPr lang="en-US" altLang="zh-CN" dirty="0" smtClean="0"/>
              <a:t>3</a:t>
            </a:r>
            <a:r>
              <a:rPr lang="zh-CN" altLang="en-US" dirty="0" smtClean="0"/>
              <a:t>）至（</a:t>
            </a:r>
            <a:r>
              <a:rPr lang="en-US" altLang="zh-CN" dirty="0" smtClean="0"/>
              <a:t>6</a:t>
            </a:r>
            <a:r>
              <a:rPr lang="zh-CN" altLang="en-US" dirty="0" smtClean="0"/>
              <a:t>）节评估中记录的测试</a:t>
            </a:r>
            <a:r>
              <a:rPr lang="zh-CN" altLang="en-US" dirty="0" smtClean="0">
                <a:solidFill>
                  <a:srgbClr val="FF0000"/>
                </a:solidFill>
              </a:rPr>
              <a:t>评估软件的质量</a:t>
            </a:r>
            <a:r>
              <a:rPr lang="zh-CN" altLang="en-US" dirty="0" smtClean="0"/>
              <a:t>。 这应该是对</a:t>
            </a:r>
            <a:r>
              <a:rPr lang="zh-CN" altLang="en-US" dirty="0" smtClean="0">
                <a:solidFill>
                  <a:srgbClr val="FF0000"/>
                </a:solidFill>
              </a:rPr>
              <a:t>失败可能性的客观评估</a:t>
            </a:r>
            <a:r>
              <a:rPr lang="zh-CN" altLang="en-US" dirty="0" smtClean="0"/>
              <a:t>根据适当的水平测试计划中规定的标准的总体质量。 每一个项目第</a:t>
            </a:r>
            <a:r>
              <a:rPr lang="en-US" altLang="zh-CN" dirty="0" smtClean="0"/>
              <a:t>2</a:t>
            </a:r>
            <a:r>
              <a:rPr lang="zh-CN" altLang="en-US" dirty="0" smtClean="0"/>
              <a:t>节中确定的测试项目应包括在评估中</a:t>
            </a:r>
            <a:endParaRPr lang="zh-CN" altLang="en-US" dirty="0"/>
          </a:p>
        </p:txBody>
      </p:sp>
    </p:spTree>
    <p:extLst>
      <p:ext uri="{BB962C8B-B14F-4D97-AF65-F5344CB8AC3E}">
        <p14:creationId xmlns:p14="http://schemas.microsoft.com/office/powerpoint/2010/main" val="1178021300"/>
      </p:ext>
    </p:extLst>
  </p:cSld>
  <p:clrMapOvr>
    <a:masterClrMapping/>
  </p:clrMapOvr>
  <p:transition>
    <p:blinds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Limitations</a:t>
            </a:r>
            <a:r>
              <a:rPr lang="zh-CN" altLang="en-US" dirty="0" smtClean="0"/>
              <a:t>（限制）</a:t>
            </a:r>
            <a:endParaRPr lang="zh-CN" altLang="en-US" dirty="0"/>
          </a:p>
        </p:txBody>
      </p:sp>
      <p:sp>
        <p:nvSpPr>
          <p:cNvPr id="4" name="内容占位符 3"/>
          <p:cNvSpPr>
            <a:spLocks noGrp="1"/>
          </p:cNvSpPr>
          <p:nvPr>
            <p:ph idx="1"/>
          </p:nvPr>
        </p:nvSpPr>
        <p:spPr>
          <a:xfrm>
            <a:off x="559354" y="1115526"/>
            <a:ext cx="7840902" cy="4930775"/>
          </a:xfrm>
        </p:spPr>
        <p:txBody>
          <a:bodyPr>
            <a:normAutofit fontScale="92500" lnSpcReduction="20000"/>
          </a:bodyPr>
          <a:lstStyle/>
          <a:p>
            <a:pPr marL="0" indent="0">
              <a:buNone/>
            </a:pPr>
            <a:r>
              <a:rPr lang="en-US" altLang="zh-CN" dirty="0" smtClean="0"/>
              <a:t>· </a:t>
            </a:r>
            <a:r>
              <a:rPr lang="en-US" altLang="zh-CN" dirty="0"/>
              <a:t>Incomplete or partial functions/features</a:t>
            </a:r>
          </a:p>
          <a:p>
            <a:pPr marL="0" indent="0">
              <a:buNone/>
            </a:pPr>
            <a:r>
              <a:rPr lang="en-US" altLang="zh-CN" dirty="0"/>
              <a:t>ã2001 - Software Quality Engineering - Version 7.0</a:t>
            </a:r>
          </a:p>
          <a:p>
            <a:pPr marL="0" indent="0">
              <a:buNone/>
            </a:pPr>
            <a:r>
              <a:rPr lang="en-US" altLang="zh-CN" dirty="0"/>
              <a:t>A - 29</a:t>
            </a:r>
          </a:p>
          <a:p>
            <a:pPr marL="0" indent="0">
              <a:buNone/>
            </a:pPr>
            <a:r>
              <a:rPr lang="en-US" altLang="zh-CN" dirty="0"/>
              <a:t>· Dropped features (due to requirements change or defects)</a:t>
            </a:r>
          </a:p>
          <a:p>
            <a:pPr marL="0" indent="0">
              <a:buNone/>
            </a:pPr>
            <a:r>
              <a:rPr lang="en-US" altLang="zh-CN" dirty="0"/>
              <a:t>· Failure Likelihood</a:t>
            </a:r>
          </a:p>
          <a:p>
            <a:pPr marL="0" indent="0">
              <a:buNone/>
            </a:pPr>
            <a:r>
              <a:rPr lang="en-US" altLang="zh-CN" dirty="0"/>
              <a:t>· High or Medium risk areas</a:t>
            </a:r>
          </a:p>
          <a:p>
            <a:pPr marL="0" indent="0">
              <a:buNone/>
            </a:pPr>
            <a:r>
              <a:rPr lang="en-US" altLang="zh-CN" dirty="0"/>
              <a:t>· Good quality areas or features</a:t>
            </a:r>
            <a:endParaRPr lang="zh-CN" altLang="en-US" dirty="0"/>
          </a:p>
        </p:txBody>
      </p:sp>
      <p:sp>
        <p:nvSpPr>
          <p:cNvPr id="5" name="内容占位符 2"/>
          <p:cNvSpPr txBox="1">
            <a:spLocks/>
          </p:cNvSpPr>
          <p:nvPr/>
        </p:nvSpPr>
        <p:spPr>
          <a:xfrm>
            <a:off x="7680176" y="1124744"/>
            <a:ext cx="5231848" cy="4930775"/>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dirty="0" smtClean="0"/>
              <a:t>·</a:t>
            </a:r>
            <a:r>
              <a:rPr lang="zh-CN" altLang="en-US" dirty="0" smtClean="0"/>
              <a:t>不完整或部分功能</a:t>
            </a:r>
            <a:r>
              <a:rPr lang="en-US" altLang="zh-CN" dirty="0" smtClean="0"/>
              <a:t>/</a:t>
            </a:r>
            <a:r>
              <a:rPr lang="zh-CN" altLang="en-US" dirty="0" smtClean="0"/>
              <a:t>特征</a:t>
            </a:r>
          </a:p>
          <a:p>
            <a:pPr marL="0" indent="0">
              <a:buFont typeface="Wingdings" panose="05000000000000000000" pitchFamily="2" charset="2"/>
              <a:buNone/>
            </a:pPr>
            <a:r>
              <a:rPr lang="en-US" altLang="zh-CN" dirty="0" smtClean="0"/>
              <a:t>ã2001 - </a:t>
            </a:r>
            <a:r>
              <a:rPr lang="zh-CN" altLang="en-US" dirty="0" smtClean="0"/>
              <a:t>软件质量工程 </a:t>
            </a:r>
            <a:r>
              <a:rPr lang="en-US" altLang="zh-CN" dirty="0" smtClean="0"/>
              <a:t>- 7.0</a:t>
            </a:r>
            <a:r>
              <a:rPr lang="zh-CN" altLang="en-US" dirty="0" smtClean="0"/>
              <a:t>版</a:t>
            </a:r>
          </a:p>
          <a:p>
            <a:pPr marL="0" indent="0">
              <a:buFont typeface="Wingdings" panose="05000000000000000000" pitchFamily="2" charset="2"/>
              <a:buNone/>
            </a:pPr>
            <a:r>
              <a:rPr lang="en-US" altLang="zh-CN" dirty="0" smtClean="0"/>
              <a:t>A - 29</a:t>
            </a:r>
          </a:p>
          <a:p>
            <a:pPr marL="0" indent="0">
              <a:buFont typeface="Wingdings" panose="05000000000000000000" pitchFamily="2" charset="2"/>
              <a:buNone/>
            </a:pPr>
            <a:r>
              <a:rPr lang="en-US" altLang="zh-CN" dirty="0" smtClean="0"/>
              <a:t>·</a:t>
            </a:r>
            <a:r>
              <a:rPr lang="zh-CN" altLang="en-US" dirty="0" smtClean="0"/>
              <a:t>去掉的功能（由于需求变化或缺陷）</a:t>
            </a:r>
          </a:p>
          <a:p>
            <a:pPr marL="0" indent="0">
              <a:buFont typeface="Wingdings" panose="05000000000000000000" pitchFamily="2" charset="2"/>
              <a:buNone/>
            </a:pPr>
            <a:r>
              <a:rPr lang="en-US" altLang="zh-CN" dirty="0" smtClean="0"/>
              <a:t>·</a:t>
            </a:r>
            <a:r>
              <a:rPr lang="zh-CN" altLang="en-US" dirty="0" smtClean="0"/>
              <a:t>失败可能性</a:t>
            </a:r>
          </a:p>
          <a:p>
            <a:pPr marL="0" indent="0">
              <a:buFont typeface="Wingdings" panose="05000000000000000000" pitchFamily="2" charset="2"/>
              <a:buNone/>
            </a:pPr>
            <a:r>
              <a:rPr lang="en-US" altLang="zh-CN" dirty="0" smtClean="0"/>
              <a:t>·</a:t>
            </a:r>
            <a:r>
              <a:rPr lang="zh-CN" altLang="en-US" dirty="0" smtClean="0"/>
              <a:t>高风险或中等风险区域</a:t>
            </a:r>
          </a:p>
          <a:p>
            <a:pPr marL="0" indent="0">
              <a:buFont typeface="Wingdings" panose="05000000000000000000" pitchFamily="2" charset="2"/>
              <a:buNone/>
            </a:pPr>
            <a:r>
              <a:rPr lang="en-US" altLang="zh-CN" dirty="0" smtClean="0"/>
              <a:t>·</a:t>
            </a:r>
            <a:r>
              <a:rPr lang="zh-CN" altLang="en-US" dirty="0" smtClean="0"/>
              <a:t>质量好的区域或功能</a:t>
            </a:r>
            <a:endParaRPr lang="zh-CN" altLang="en-US" dirty="0"/>
          </a:p>
        </p:txBody>
      </p:sp>
    </p:spTree>
    <p:extLst>
      <p:ext uri="{BB962C8B-B14F-4D97-AF65-F5344CB8AC3E}">
        <p14:creationId xmlns:p14="http://schemas.microsoft.com/office/powerpoint/2010/main" val="457373507"/>
      </p:ext>
    </p:extLst>
  </p:cSld>
  <p:clrMapOvr>
    <a:masterClrMapping/>
  </p:clrMapOvr>
  <p:transition>
    <p:blinds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1674" y="156818"/>
            <a:ext cx="10515600" cy="892175"/>
          </a:xfrm>
        </p:spPr>
        <p:txBody>
          <a:bodyPr/>
          <a:lstStyle/>
          <a:p>
            <a:r>
              <a:rPr lang="en-US" altLang="zh-CN" dirty="0"/>
              <a:t>Summary of </a:t>
            </a:r>
            <a:r>
              <a:rPr lang="en-US" altLang="zh-CN" dirty="0" smtClean="0"/>
              <a:t>Activities</a:t>
            </a:r>
            <a:r>
              <a:rPr lang="zh-CN" altLang="en-US" dirty="0"/>
              <a:t>（</a:t>
            </a:r>
            <a:r>
              <a:rPr lang="zh-CN" altLang="en-US" dirty="0" smtClean="0"/>
              <a:t>活动总结）</a:t>
            </a:r>
            <a:endParaRPr lang="zh-CN" altLang="en-US" dirty="0"/>
          </a:p>
        </p:txBody>
      </p:sp>
      <p:sp>
        <p:nvSpPr>
          <p:cNvPr id="4" name="内容占位符 3"/>
          <p:cNvSpPr>
            <a:spLocks noGrp="1"/>
          </p:cNvSpPr>
          <p:nvPr>
            <p:ph idx="1"/>
          </p:nvPr>
        </p:nvSpPr>
        <p:spPr>
          <a:xfrm>
            <a:off x="193311" y="1124744"/>
            <a:ext cx="11735337" cy="4930775"/>
          </a:xfrm>
        </p:spPr>
        <p:txBody>
          <a:bodyPr/>
          <a:lstStyle/>
          <a:p>
            <a:pPr marL="0" indent="0">
              <a:lnSpc>
                <a:spcPct val="100000"/>
              </a:lnSpc>
              <a:buNone/>
            </a:pPr>
            <a:r>
              <a:rPr lang="en-US" altLang="zh-CN" dirty="0"/>
              <a:t>Cover the planned activities and the changes to those plans especially in areas where the amount of actual effort greatly exceeded the planned effort. Include the reasons for the variances and the possible impact on the testing staff. Major impacts to the testing staff will have possible negative effects on follow-on projects or on the next project in line</a:t>
            </a:r>
            <a:endParaRPr lang="zh-CN" altLang="en-US" dirty="0"/>
          </a:p>
        </p:txBody>
      </p:sp>
      <p:sp>
        <p:nvSpPr>
          <p:cNvPr id="5" name="内容占位符 2"/>
          <p:cNvSpPr txBox="1">
            <a:spLocks/>
          </p:cNvSpPr>
          <p:nvPr/>
        </p:nvSpPr>
        <p:spPr>
          <a:xfrm>
            <a:off x="191344" y="3861048"/>
            <a:ext cx="11884439" cy="4930775"/>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Wingdings" panose="05000000000000000000" pitchFamily="2" charset="2"/>
              <a:buNone/>
            </a:pPr>
            <a:r>
              <a:rPr lang="zh-CN" altLang="en-US" dirty="0" smtClean="0"/>
              <a:t>涵盖计划的活动和这些计划的变化，特别是在那些地区实际工作量大大超过了计划的努力量。 包括差异的原因以及对测试人员可能产生的影响。 可能会对测试人员产生重大影响对后续项目或下一个项目的负面影响</a:t>
            </a:r>
            <a:endParaRPr lang="zh-CN" altLang="en-US" dirty="0"/>
          </a:p>
        </p:txBody>
      </p:sp>
    </p:spTree>
    <p:extLst>
      <p:ext uri="{BB962C8B-B14F-4D97-AF65-F5344CB8AC3E}">
        <p14:creationId xmlns:p14="http://schemas.microsoft.com/office/powerpoint/2010/main" val="2002867749"/>
      </p:ext>
    </p:extLst>
  </p:cSld>
  <p:clrMapOvr>
    <a:masterClrMapping/>
  </p:clrMapOvr>
  <p:transition>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回归测试过程</a:t>
            </a:r>
            <a:endParaRPr lang="zh-CN" altLang="en-US" dirty="0"/>
          </a:p>
        </p:txBody>
      </p:sp>
      <p:sp>
        <p:nvSpPr>
          <p:cNvPr id="2" name="内容占位符 1"/>
          <p:cNvSpPr>
            <a:spLocks noGrp="1"/>
          </p:cNvSpPr>
          <p:nvPr>
            <p:ph idx="1"/>
          </p:nvPr>
        </p:nvSpPr>
        <p:spPr>
          <a:xfrm>
            <a:off x="695400" y="1052736"/>
            <a:ext cx="10668000" cy="4267200"/>
          </a:xfrm>
        </p:spPr>
        <p:txBody>
          <a:bodyPr/>
          <a:lstStyle/>
          <a:p>
            <a:pPr>
              <a:lnSpc>
                <a:spcPct val="130000"/>
              </a:lnSpc>
            </a:pPr>
            <a:r>
              <a:rPr lang="zh-CN" altLang="en-US" dirty="0" smtClean="0"/>
              <a:t>识别出软件中</a:t>
            </a:r>
            <a:r>
              <a:rPr lang="zh-CN" altLang="en-US" dirty="0" smtClean="0">
                <a:solidFill>
                  <a:srgbClr val="FF0000"/>
                </a:solidFill>
              </a:rPr>
              <a:t>被修改</a:t>
            </a:r>
            <a:r>
              <a:rPr lang="zh-CN" altLang="en-US" dirty="0" smtClean="0"/>
              <a:t>的部分</a:t>
            </a:r>
            <a:endParaRPr lang="en-US" altLang="zh-CN" dirty="0" smtClean="0"/>
          </a:p>
          <a:p>
            <a:pPr>
              <a:lnSpc>
                <a:spcPct val="130000"/>
              </a:lnSpc>
            </a:pPr>
            <a:r>
              <a:rPr lang="zh-CN" altLang="en-US" dirty="0" smtClean="0"/>
              <a:t>识别由于此修改对软件</a:t>
            </a:r>
            <a:r>
              <a:rPr lang="zh-CN" altLang="en-US" dirty="0" smtClean="0">
                <a:solidFill>
                  <a:srgbClr val="FF0000"/>
                </a:solidFill>
              </a:rPr>
              <a:t>造成哪些影响</a:t>
            </a:r>
          </a:p>
          <a:p>
            <a:pPr>
              <a:lnSpc>
                <a:spcPct val="130000"/>
              </a:lnSpc>
            </a:pPr>
            <a:r>
              <a:rPr lang="zh-CN" altLang="en-US" dirty="0" smtClean="0"/>
              <a:t>从原基线测试用例库“</a:t>
            </a:r>
            <a:r>
              <a:rPr lang="en-US" altLang="zh-CN" dirty="0" smtClean="0"/>
              <a:t>T”</a:t>
            </a:r>
            <a:r>
              <a:rPr lang="zh-CN" altLang="en-US" dirty="0" smtClean="0"/>
              <a:t>中，找出能够验证此次修改模块的测试用例，创建新的基线测试用例库“</a:t>
            </a:r>
            <a:r>
              <a:rPr lang="en-US" altLang="zh-CN" dirty="0" smtClean="0"/>
              <a:t>TN”</a:t>
            </a:r>
            <a:r>
              <a:rPr lang="zh-CN" altLang="en-US" dirty="0" smtClean="0"/>
              <a:t>（需要增加或修改必要的测试用例）</a:t>
            </a:r>
            <a:endParaRPr lang="en-US" altLang="zh-CN" dirty="0" smtClean="0"/>
          </a:p>
          <a:p>
            <a:pPr>
              <a:lnSpc>
                <a:spcPct val="130000"/>
              </a:lnSpc>
            </a:pPr>
            <a:r>
              <a:rPr lang="zh-CN" altLang="en-US" dirty="0" smtClean="0"/>
              <a:t>当此次回归测试依然有问题，需要开发人员继续修改，继续做回归测试（即重复</a:t>
            </a:r>
            <a:r>
              <a:rPr lang="en-US" altLang="zh-CN" dirty="0" smtClean="0"/>
              <a:t>1——3</a:t>
            </a:r>
            <a:r>
              <a:rPr lang="zh-CN" altLang="en-US" dirty="0" smtClean="0"/>
              <a:t>步骤）</a:t>
            </a:r>
            <a:endParaRPr lang="en-US" altLang="zh-CN" dirty="0" smtClean="0"/>
          </a:p>
          <a:p>
            <a:pPr>
              <a:lnSpc>
                <a:spcPct val="130000"/>
              </a:lnSpc>
            </a:pPr>
            <a:r>
              <a:rPr lang="zh-CN" altLang="en-US" dirty="0" smtClean="0"/>
              <a:t>回归测试涉及的修改模块比较多时，则执行全部用例</a:t>
            </a:r>
            <a:endParaRPr lang="en-US" altLang="zh-CN" dirty="0" smtClean="0"/>
          </a:p>
          <a:p>
            <a:pPr>
              <a:lnSpc>
                <a:spcPct val="130000"/>
              </a:lnSpc>
            </a:pPr>
            <a:endParaRPr lang="zh-CN" altLang="en-US" dirty="0"/>
          </a:p>
        </p:txBody>
      </p:sp>
    </p:spTree>
    <p:extLst>
      <p:ext uri="{BB962C8B-B14F-4D97-AF65-F5344CB8AC3E}">
        <p14:creationId xmlns:p14="http://schemas.microsoft.com/office/powerpoint/2010/main" val="366110700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Summary of Activities </a:t>
            </a:r>
            <a:endParaRPr lang="zh-CN" altLang="en-US" dirty="0"/>
          </a:p>
        </p:txBody>
      </p:sp>
      <p:sp>
        <p:nvSpPr>
          <p:cNvPr id="4" name="内容占位符 3"/>
          <p:cNvSpPr>
            <a:spLocks noGrp="1"/>
          </p:cNvSpPr>
          <p:nvPr>
            <p:ph idx="1"/>
          </p:nvPr>
        </p:nvSpPr>
        <p:spPr>
          <a:xfrm>
            <a:off x="407368" y="1044400"/>
            <a:ext cx="6490804" cy="5768976"/>
          </a:xfrm>
        </p:spPr>
        <p:txBody>
          <a:bodyPr>
            <a:normAutofit/>
          </a:bodyPr>
          <a:lstStyle/>
          <a:p>
            <a:pPr marL="0" indent="0">
              <a:lnSpc>
                <a:spcPct val="120000"/>
              </a:lnSpc>
              <a:buNone/>
            </a:pPr>
            <a:r>
              <a:rPr lang="en-US" altLang="zh-CN" dirty="0"/>
              <a:t>Staff time used</a:t>
            </a:r>
          </a:p>
          <a:p>
            <a:pPr marL="0" indent="0">
              <a:lnSpc>
                <a:spcPct val="120000"/>
              </a:lnSpc>
              <a:buNone/>
            </a:pPr>
            <a:r>
              <a:rPr lang="en-US" altLang="zh-CN" dirty="0"/>
              <a:t>· Hours per day/week</a:t>
            </a:r>
          </a:p>
          <a:p>
            <a:pPr marL="0" indent="0">
              <a:lnSpc>
                <a:spcPct val="120000"/>
              </a:lnSpc>
              <a:buNone/>
            </a:pPr>
            <a:r>
              <a:rPr lang="en-US" altLang="zh-CN" dirty="0"/>
              <a:t>· Elapsed time versus staff time</a:t>
            </a:r>
          </a:p>
          <a:p>
            <a:pPr marL="0" indent="0">
              <a:lnSpc>
                <a:spcPct val="120000"/>
              </a:lnSpc>
              <a:buNone/>
            </a:pPr>
            <a:r>
              <a:rPr lang="en-US" altLang="zh-CN" dirty="0"/>
              <a:t>· Is staff working excess hours per week</a:t>
            </a:r>
          </a:p>
          <a:p>
            <a:pPr marL="0" indent="0">
              <a:lnSpc>
                <a:spcPct val="120000"/>
              </a:lnSpc>
              <a:buNone/>
            </a:pPr>
            <a:r>
              <a:rPr lang="en-US" altLang="zh-CN" dirty="0"/>
              <a:t>· Costs – planned versus actual</a:t>
            </a:r>
          </a:p>
          <a:p>
            <a:pPr marL="0" indent="0">
              <a:lnSpc>
                <a:spcPct val="120000"/>
              </a:lnSpc>
              <a:buNone/>
            </a:pPr>
            <a:r>
              <a:rPr lang="en-US" altLang="zh-CN" dirty="0"/>
              <a:t>· Variances and the reasons for the change</a:t>
            </a:r>
          </a:p>
          <a:p>
            <a:pPr marL="0" indent="0">
              <a:lnSpc>
                <a:spcPct val="120000"/>
              </a:lnSpc>
              <a:buNone/>
            </a:pPr>
            <a:endParaRPr lang="zh-CN" altLang="en-US" dirty="0"/>
          </a:p>
        </p:txBody>
      </p:sp>
      <p:sp>
        <p:nvSpPr>
          <p:cNvPr id="5" name="内容占位符 2"/>
          <p:cNvSpPr txBox="1">
            <a:spLocks/>
          </p:cNvSpPr>
          <p:nvPr/>
        </p:nvSpPr>
        <p:spPr>
          <a:xfrm>
            <a:off x="7032104" y="1044400"/>
            <a:ext cx="5040560" cy="564308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zh-CN" altLang="en-US" dirty="0"/>
              <a:t>员工使用时间</a:t>
            </a:r>
            <a:endParaRPr lang="zh-CN" altLang="en-US" dirty="0" smtClean="0"/>
          </a:p>
          <a:p>
            <a:pPr marL="0" indent="0">
              <a:lnSpc>
                <a:spcPct val="120000"/>
              </a:lnSpc>
              <a:buFont typeface="Wingdings" panose="05000000000000000000" pitchFamily="2" charset="2"/>
              <a:buNone/>
            </a:pPr>
            <a:r>
              <a:rPr lang="en-US" altLang="zh-CN" dirty="0" smtClean="0"/>
              <a:t>·</a:t>
            </a:r>
            <a:r>
              <a:rPr lang="zh-CN" altLang="en-US" dirty="0" smtClean="0"/>
              <a:t>每天</a:t>
            </a:r>
            <a:r>
              <a:rPr lang="en-US" altLang="zh-CN" dirty="0" smtClean="0"/>
              <a:t>/</a:t>
            </a:r>
            <a:r>
              <a:rPr lang="zh-CN" altLang="en-US" dirty="0" smtClean="0"/>
              <a:t>每周的小时数</a:t>
            </a:r>
          </a:p>
          <a:p>
            <a:pPr marL="0" indent="0">
              <a:lnSpc>
                <a:spcPct val="120000"/>
              </a:lnSpc>
              <a:buFont typeface="Wingdings" panose="05000000000000000000" pitchFamily="2" charset="2"/>
              <a:buNone/>
            </a:pPr>
            <a:r>
              <a:rPr lang="en-US" altLang="zh-CN" dirty="0" smtClean="0"/>
              <a:t>·</a:t>
            </a:r>
            <a:r>
              <a:rPr lang="zh-CN" altLang="en-US" dirty="0"/>
              <a:t>经过</a:t>
            </a:r>
            <a:r>
              <a:rPr lang="zh-CN" altLang="en-US" dirty="0" smtClean="0"/>
              <a:t>的时间与员工时间的关系</a:t>
            </a:r>
          </a:p>
          <a:p>
            <a:pPr marL="0" indent="0">
              <a:lnSpc>
                <a:spcPct val="120000"/>
              </a:lnSpc>
              <a:buFont typeface="Wingdings" panose="05000000000000000000" pitchFamily="2" charset="2"/>
              <a:buNone/>
            </a:pPr>
            <a:r>
              <a:rPr lang="en-US" altLang="zh-CN" dirty="0" smtClean="0"/>
              <a:t>·</a:t>
            </a:r>
            <a:r>
              <a:rPr lang="zh-CN" altLang="en-US" dirty="0" smtClean="0"/>
              <a:t>员工是否每周工作超时</a:t>
            </a:r>
          </a:p>
          <a:p>
            <a:pPr marL="0" indent="0">
              <a:lnSpc>
                <a:spcPct val="120000"/>
              </a:lnSpc>
              <a:buFont typeface="Wingdings" panose="05000000000000000000" pitchFamily="2" charset="2"/>
              <a:buNone/>
            </a:pPr>
            <a:r>
              <a:rPr lang="en-US" altLang="zh-CN" dirty="0" smtClean="0"/>
              <a:t>·</a:t>
            </a:r>
            <a:r>
              <a:rPr lang="zh-CN" altLang="en-US" dirty="0" smtClean="0"/>
              <a:t>成本 </a:t>
            </a:r>
            <a:r>
              <a:rPr lang="en-US" altLang="zh-CN" dirty="0" smtClean="0"/>
              <a:t>- </a:t>
            </a:r>
            <a:r>
              <a:rPr lang="zh-CN" altLang="en-US" dirty="0" smtClean="0"/>
              <a:t>计划与实际</a:t>
            </a:r>
          </a:p>
          <a:p>
            <a:pPr marL="0" indent="0">
              <a:lnSpc>
                <a:spcPct val="120000"/>
              </a:lnSpc>
              <a:buFont typeface="Wingdings" panose="05000000000000000000" pitchFamily="2" charset="2"/>
              <a:buNone/>
            </a:pPr>
            <a:r>
              <a:rPr lang="en-US" altLang="zh-CN" dirty="0" smtClean="0"/>
              <a:t>·</a:t>
            </a:r>
            <a:r>
              <a:rPr lang="zh-CN" altLang="en-US" dirty="0" smtClean="0"/>
              <a:t>差异和变化的原因</a:t>
            </a:r>
          </a:p>
          <a:p>
            <a:pPr marL="0" indent="0">
              <a:lnSpc>
                <a:spcPct val="120000"/>
              </a:lnSpc>
              <a:buFont typeface="Wingdings" panose="05000000000000000000" pitchFamily="2" charset="2"/>
              <a:buNone/>
            </a:pPr>
            <a:endParaRPr lang="zh-CN" altLang="en-US" dirty="0"/>
          </a:p>
        </p:txBody>
      </p:sp>
    </p:spTree>
    <p:extLst>
      <p:ext uri="{BB962C8B-B14F-4D97-AF65-F5344CB8AC3E}">
        <p14:creationId xmlns:p14="http://schemas.microsoft.com/office/powerpoint/2010/main" val="1054192826"/>
      </p:ext>
    </p:extLst>
  </p:cSld>
  <p:clrMapOvr>
    <a:masterClrMapping/>
  </p:clrMapOvr>
  <p:transition>
    <p:blinds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Summary of Activities </a:t>
            </a:r>
            <a:endParaRPr lang="zh-CN" altLang="en-US" dirty="0"/>
          </a:p>
        </p:txBody>
      </p:sp>
      <p:sp>
        <p:nvSpPr>
          <p:cNvPr id="4" name="内容占位符 3"/>
          <p:cNvSpPr>
            <a:spLocks noGrp="1"/>
          </p:cNvSpPr>
          <p:nvPr>
            <p:ph idx="1"/>
          </p:nvPr>
        </p:nvSpPr>
        <p:spPr>
          <a:xfrm>
            <a:off x="623392" y="1196752"/>
            <a:ext cx="7132318" cy="5768976"/>
          </a:xfrm>
        </p:spPr>
        <p:txBody>
          <a:bodyPr>
            <a:normAutofit/>
          </a:bodyPr>
          <a:lstStyle/>
          <a:p>
            <a:pPr marL="0" indent="0">
              <a:lnSpc>
                <a:spcPct val="120000"/>
              </a:lnSpc>
              <a:buNone/>
            </a:pPr>
            <a:r>
              <a:rPr lang="en-US" altLang="zh-CN" dirty="0" smtClean="0"/>
              <a:t>· </a:t>
            </a:r>
            <a:r>
              <a:rPr lang="en-US" altLang="zh-CN" dirty="0"/>
              <a:t>Changes to the project scope and direction</a:t>
            </a:r>
          </a:p>
          <a:p>
            <a:pPr marL="0" indent="0">
              <a:lnSpc>
                <a:spcPct val="120000"/>
              </a:lnSpc>
              <a:buNone/>
            </a:pPr>
            <a:r>
              <a:rPr lang="en-US" altLang="zh-CN" dirty="0"/>
              <a:t>· Requirements and design changes</a:t>
            </a:r>
          </a:p>
          <a:p>
            <a:pPr marL="0" indent="0">
              <a:lnSpc>
                <a:spcPct val="120000"/>
              </a:lnSpc>
              <a:buNone/>
            </a:pPr>
            <a:r>
              <a:rPr lang="en-US" altLang="zh-CN" dirty="0"/>
              <a:t>· Surprising defect trends</a:t>
            </a:r>
          </a:p>
          <a:p>
            <a:pPr marL="0" indent="0">
              <a:lnSpc>
                <a:spcPct val="120000"/>
              </a:lnSpc>
              <a:buNone/>
            </a:pPr>
            <a:r>
              <a:rPr lang="en-US" altLang="zh-CN" dirty="0"/>
              <a:t>· Loss of personnel (development, test, etc.)</a:t>
            </a:r>
          </a:p>
          <a:p>
            <a:pPr marL="0" indent="0">
              <a:lnSpc>
                <a:spcPct val="120000"/>
              </a:lnSpc>
              <a:buNone/>
            </a:pPr>
            <a:r>
              <a:rPr lang="en-US" altLang="zh-CN" dirty="0"/>
              <a:t>· Test environment availability and accuracy</a:t>
            </a:r>
            <a:endParaRPr lang="zh-CN" altLang="en-US" dirty="0"/>
          </a:p>
        </p:txBody>
      </p:sp>
      <p:sp>
        <p:nvSpPr>
          <p:cNvPr id="5" name="内容占位符 2"/>
          <p:cNvSpPr txBox="1">
            <a:spLocks/>
          </p:cNvSpPr>
          <p:nvPr/>
        </p:nvSpPr>
        <p:spPr>
          <a:xfrm>
            <a:off x="7392144" y="1194760"/>
            <a:ext cx="4383710" cy="564308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Wingdings" panose="05000000000000000000" pitchFamily="2" charset="2"/>
              <a:buNone/>
            </a:pPr>
            <a:r>
              <a:rPr lang="en-US" altLang="zh-CN" dirty="0" smtClean="0"/>
              <a:t>·</a:t>
            </a:r>
            <a:r>
              <a:rPr lang="zh-CN" altLang="en-US" dirty="0" smtClean="0"/>
              <a:t>项目范围和方向的变化</a:t>
            </a:r>
          </a:p>
          <a:p>
            <a:pPr marL="0" indent="0">
              <a:lnSpc>
                <a:spcPct val="120000"/>
              </a:lnSpc>
              <a:buFont typeface="Wingdings" panose="05000000000000000000" pitchFamily="2" charset="2"/>
              <a:buNone/>
            </a:pPr>
            <a:r>
              <a:rPr lang="en-US" altLang="zh-CN" dirty="0" smtClean="0"/>
              <a:t>·</a:t>
            </a:r>
            <a:r>
              <a:rPr lang="zh-CN" altLang="en-US" dirty="0" smtClean="0"/>
              <a:t>要求和设计变更</a:t>
            </a:r>
          </a:p>
          <a:p>
            <a:pPr marL="0" indent="0">
              <a:lnSpc>
                <a:spcPct val="120000"/>
              </a:lnSpc>
              <a:buFont typeface="Wingdings" panose="05000000000000000000" pitchFamily="2" charset="2"/>
              <a:buNone/>
            </a:pPr>
            <a:r>
              <a:rPr lang="en-US" altLang="zh-CN" dirty="0" smtClean="0"/>
              <a:t>·</a:t>
            </a:r>
            <a:r>
              <a:rPr lang="zh-CN" altLang="en-US" dirty="0" smtClean="0"/>
              <a:t>令人惊讶的缺陷趋势</a:t>
            </a:r>
          </a:p>
          <a:p>
            <a:pPr marL="0" indent="0">
              <a:lnSpc>
                <a:spcPct val="120000"/>
              </a:lnSpc>
              <a:buFont typeface="Wingdings" panose="05000000000000000000" pitchFamily="2" charset="2"/>
              <a:buNone/>
            </a:pPr>
            <a:r>
              <a:rPr lang="en-US" altLang="zh-CN" dirty="0" smtClean="0"/>
              <a:t>·</a:t>
            </a:r>
            <a:r>
              <a:rPr lang="zh-CN" altLang="en-US" dirty="0" smtClean="0"/>
              <a:t>人员流失（开发，测试等）</a:t>
            </a:r>
          </a:p>
          <a:p>
            <a:pPr marL="0" indent="0">
              <a:lnSpc>
                <a:spcPct val="120000"/>
              </a:lnSpc>
              <a:buFont typeface="Wingdings" panose="05000000000000000000" pitchFamily="2" charset="2"/>
              <a:buNone/>
            </a:pPr>
            <a:r>
              <a:rPr lang="en-US" altLang="zh-CN" dirty="0" smtClean="0"/>
              <a:t>·</a:t>
            </a:r>
            <a:r>
              <a:rPr lang="zh-CN" altLang="en-US" dirty="0" smtClean="0"/>
              <a:t>测试环境可用性和准确性</a:t>
            </a:r>
            <a:endParaRPr lang="zh-CN" altLang="en-US" dirty="0"/>
          </a:p>
        </p:txBody>
      </p:sp>
    </p:spTree>
    <p:extLst>
      <p:ext uri="{BB962C8B-B14F-4D97-AF65-F5344CB8AC3E}">
        <p14:creationId xmlns:p14="http://schemas.microsoft.com/office/powerpoint/2010/main" val="2363336942"/>
      </p:ext>
    </p:extLst>
  </p:cSld>
  <p:clrMapOvr>
    <a:masterClrMapping/>
  </p:clrMapOvr>
  <p:transition>
    <p:blinds dir="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9239" y="103809"/>
            <a:ext cx="10515600" cy="892175"/>
          </a:xfrm>
        </p:spPr>
        <p:txBody>
          <a:bodyPr/>
          <a:lstStyle/>
          <a:p>
            <a:r>
              <a:rPr lang="en-US" altLang="zh-CN" dirty="0" smtClean="0"/>
              <a:t>Approvals</a:t>
            </a:r>
            <a:r>
              <a:rPr lang="zh-CN" altLang="en-US" dirty="0" smtClean="0"/>
              <a:t>（认证）</a:t>
            </a:r>
            <a:endParaRPr lang="zh-CN" altLang="en-US" dirty="0"/>
          </a:p>
        </p:txBody>
      </p:sp>
      <p:sp>
        <p:nvSpPr>
          <p:cNvPr id="4" name="内容占位符 3"/>
          <p:cNvSpPr>
            <a:spLocks noGrp="1"/>
          </p:cNvSpPr>
          <p:nvPr>
            <p:ph idx="1"/>
          </p:nvPr>
        </p:nvSpPr>
        <p:spPr>
          <a:xfrm>
            <a:off x="767408" y="1052736"/>
            <a:ext cx="10515600" cy="4930775"/>
          </a:xfrm>
        </p:spPr>
        <p:txBody>
          <a:bodyPr/>
          <a:lstStyle/>
          <a:p>
            <a:pPr marL="0" indent="0">
              <a:buNone/>
            </a:pPr>
            <a:r>
              <a:rPr lang="en-US" altLang="zh-CN" dirty="0"/>
              <a:t>Provide a list and signature block for each approving authority. This </a:t>
            </a:r>
            <a:r>
              <a:rPr lang="en-US" altLang="zh-CN" dirty="0" err="1" smtClean="0"/>
              <a:t>hould</a:t>
            </a:r>
            <a:r>
              <a:rPr lang="en-US" altLang="zh-CN" dirty="0" smtClean="0"/>
              <a:t> </a:t>
            </a:r>
            <a:r>
              <a:rPr lang="en-US" altLang="zh-CN" dirty="0"/>
              <a:t>match the list of names that approved the test plan in the first place. </a:t>
            </a:r>
            <a:r>
              <a:rPr lang="en-US" altLang="zh-CN" dirty="0" smtClean="0"/>
              <a:t>hose </a:t>
            </a:r>
            <a:r>
              <a:rPr lang="en-US" altLang="zh-CN" dirty="0"/>
              <a:t>who agreed to the test plan need to verify the results of the testing</a:t>
            </a:r>
            <a:endParaRPr lang="zh-CN" altLang="en-US" dirty="0"/>
          </a:p>
        </p:txBody>
      </p:sp>
      <p:sp>
        <p:nvSpPr>
          <p:cNvPr id="5" name="内容占位符 2"/>
          <p:cNvSpPr txBox="1">
            <a:spLocks/>
          </p:cNvSpPr>
          <p:nvPr/>
        </p:nvSpPr>
        <p:spPr>
          <a:xfrm>
            <a:off x="839416" y="3501008"/>
            <a:ext cx="10426700" cy="2303533"/>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dirty="0" smtClean="0"/>
              <a:t>为每个审批机构提供列表和签名块。 这应该与列表相匹配首先批准测试计划的名称。 那些同意测试计划的人需要验证测试结果</a:t>
            </a:r>
            <a:endParaRPr lang="zh-CN" altLang="en-US" dirty="0"/>
          </a:p>
        </p:txBody>
      </p:sp>
    </p:spTree>
    <p:extLst>
      <p:ext uri="{BB962C8B-B14F-4D97-AF65-F5344CB8AC3E}">
        <p14:creationId xmlns:p14="http://schemas.microsoft.com/office/powerpoint/2010/main" val="4075536962"/>
      </p:ext>
    </p:extLst>
  </p:cSld>
  <p:clrMapOvr>
    <a:masterClrMapping/>
  </p:clrMapOvr>
  <p:transition>
    <p:blinds dir="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测试报告</a:t>
            </a:r>
            <a:endParaRPr lang="zh-CN" altLang="en-US" dirty="0"/>
          </a:p>
        </p:txBody>
      </p:sp>
      <p:sp>
        <p:nvSpPr>
          <p:cNvPr id="2" name="内容占位符 1"/>
          <p:cNvSpPr>
            <a:spLocks noGrp="1"/>
          </p:cNvSpPr>
          <p:nvPr>
            <p:ph idx="1"/>
          </p:nvPr>
        </p:nvSpPr>
        <p:spPr/>
        <p:txBody>
          <a:bodyPr/>
          <a:lstStyle/>
          <a:p>
            <a:r>
              <a:rPr lang="zh-CN" altLang="en-US" smtClean="0"/>
              <a:t>怎样写测试报告（实例）</a:t>
            </a:r>
            <a:endParaRPr lang="en-US" altLang="zh-CN" smtClean="0"/>
          </a:p>
          <a:p>
            <a:pPr lvl="1"/>
            <a:endParaRPr lang="zh-CN" altLang="en-US" dirty="0"/>
          </a:p>
        </p:txBody>
      </p:sp>
      <p:pic>
        <p:nvPicPr>
          <p:cNvPr id="4" name="Picture 2"/>
          <p:cNvPicPr>
            <a:picLocks noChangeAspect="1" noChangeArrowheads="1"/>
          </p:cNvPicPr>
          <p:nvPr/>
        </p:nvPicPr>
        <p:blipFill>
          <a:blip r:embed="rId2"/>
          <a:srcRect/>
          <a:stretch>
            <a:fillRect/>
          </a:stretch>
        </p:blipFill>
        <p:spPr bwMode="auto">
          <a:xfrm>
            <a:off x="4007768" y="1052736"/>
            <a:ext cx="3026132" cy="4930253"/>
          </a:xfrm>
          <a:prstGeom prst="rect">
            <a:avLst/>
          </a:prstGeom>
          <a:noFill/>
          <a:ln w="9525">
            <a:solidFill>
              <a:srgbClr val="FF9E1D"/>
            </a:solidFill>
            <a:miter lim="800000"/>
            <a:headEnd/>
            <a:tailEnd/>
          </a:ln>
          <a:effectLst/>
        </p:spPr>
      </p:pic>
      <p:pic>
        <p:nvPicPr>
          <p:cNvPr id="5" name="图片 4"/>
          <p:cNvPicPr>
            <a:picLocks noChangeAspect="1"/>
          </p:cNvPicPr>
          <p:nvPr/>
        </p:nvPicPr>
        <p:blipFill>
          <a:blip r:embed="rId3"/>
          <a:stretch>
            <a:fillRect/>
          </a:stretch>
        </p:blipFill>
        <p:spPr>
          <a:xfrm>
            <a:off x="7248128" y="404664"/>
            <a:ext cx="4662358" cy="5995953"/>
          </a:xfrm>
          <a:prstGeom prst="rect">
            <a:avLst/>
          </a:prstGeom>
        </p:spPr>
      </p:pic>
    </p:spTree>
    <p:extLst>
      <p:ext uri="{BB962C8B-B14F-4D97-AF65-F5344CB8AC3E}">
        <p14:creationId xmlns:p14="http://schemas.microsoft.com/office/powerpoint/2010/main" val="465182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测试报告</a:t>
            </a:r>
            <a:endParaRPr lang="zh-CN" altLang="en-US" dirty="0"/>
          </a:p>
        </p:txBody>
      </p:sp>
      <p:sp>
        <p:nvSpPr>
          <p:cNvPr id="5" name="内容占位符 1"/>
          <p:cNvSpPr>
            <a:spLocks noGrp="1"/>
          </p:cNvSpPr>
          <p:nvPr>
            <p:ph idx="1"/>
          </p:nvPr>
        </p:nvSpPr>
        <p:spPr/>
        <p:txBody>
          <a:bodyPr/>
          <a:lstStyle/>
          <a:p>
            <a:r>
              <a:rPr lang="en-US" altLang="zh-CN" smtClean="0"/>
              <a:t>Bug</a:t>
            </a:r>
            <a:r>
              <a:rPr lang="zh-CN" altLang="en-US" smtClean="0"/>
              <a:t>分析</a:t>
            </a:r>
            <a:endParaRPr lang="zh-CN" altLang="en-US" dirty="0"/>
          </a:p>
        </p:txBody>
      </p:sp>
      <p:pic>
        <p:nvPicPr>
          <p:cNvPr id="4" name="图片 3"/>
          <p:cNvPicPr>
            <a:picLocks noChangeAspect="1"/>
          </p:cNvPicPr>
          <p:nvPr/>
        </p:nvPicPr>
        <p:blipFill>
          <a:blip r:embed="rId2"/>
          <a:stretch>
            <a:fillRect/>
          </a:stretch>
        </p:blipFill>
        <p:spPr>
          <a:xfrm>
            <a:off x="114270" y="857486"/>
            <a:ext cx="10990211" cy="5559079"/>
          </a:xfrm>
          <a:prstGeom prst="rect">
            <a:avLst/>
          </a:prstGeom>
        </p:spPr>
      </p:pic>
    </p:spTree>
    <p:extLst>
      <p:ext uri="{BB962C8B-B14F-4D97-AF65-F5344CB8AC3E}">
        <p14:creationId xmlns:p14="http://schemas.microsoft.com/office/powerpoint/2010/main" val="3252075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测试报告</a:t>
            </a:r>
            <a:endParaRPr lang="zh-CN" altLang="en-US" dirty="0"/>
          </a:p>
        </p:txBody>
      </p:sp>
      <p:sp>
        <p:nvSpPr>
          <p:cNvPr id="2" name="内容占位符 1"/>
          <p:cNvSpPr>
            <a:spLocks noGrp="1"/>
          </p:cNvSpPr>
          <p:nvPr>
            <p:ph idx="1"/>
          </p:nvPr>
        </p:nvSpPr>
        <p:spPr/>
        <p:txBody>
          <a:bodyPr>
            <a:noAutofit/>
          </a:bodyPr>
          <a:lstStyle/>
          <a:p>
            <a:r>
              <a:rPr lang="en-US" altLang="zh-CN" dirty="0" smtClean="0"/>
              <a:t>Bug</a:t>
            </a:r>
            <a:r>
              <a:rPr lang="zh-CN" altLang="en-US" dirty="0" smtClean="0"/>
              <a:t>分析</a:t>
            </a:r>
            <a:endParaRPr lang="en-US" altLang="zh-CN" dirty="0" smtClean="0"/>
          </a:p>
          <a:p>
            <a:endParaRPr lang="en-US" altLang="zh-CN" dirty="0">
              <a:solidFill>
                <a:srgbClr val="FF0000"/>
              </a:solidFill>
            </a:endParaRPr>
          </a:p>
          <a:p>
            <a:endParaRPr lang="en-US" altLang="zh-CN" dirty="0" smtClean="0">
              <a:solidFill>
                <a:srgbClr val="FF0000"/>
              </a:solidFill>
            </a:endParaRPr>
          </a:p>
          <a:p>
            <a:endParaRPr lang="en-US" altLang="zh-CN" dirty="0">
              <a:solidFill>
                <a:srgbClr val="FF0000"/>
              </a:solidFill>
            </a:endParaRPr>
          </a:p>
          <a:p>
            <a:endParaRPr lang="en-US" altLang="zh-CN" dirty="0" smtClean="0">
              <a:solidFill>
                <a:srgbClr val="FF0000"/>
              </a:solidFill>
            </a:endParaRPr>
          </a:p>
        </p:txBody>
      </p:sp>
      <p:pic>
        <p:nvPicPr>
          <p:cNvPr id="4" name="Picture 3"/>
          <p:cNvPicPr>
            <a:picLocks noChangeAspect="1" noChangeArrowheads="1"/>
          </p:cNvPicPr>
          <p:nvPr/>
        </p:nvPicPr>
        <p:blipFill>
          <a:blip r:embed="rId2"/>
          <a:srcRect t="7473"/>
          <a:stretch>
            <a:fillRect/>
          </a:stretch>
        </p:blipFill>
        <p:spPr bwMode="auto">
          <a:xfrm>
            <a:off x="5159896" y="1124744"/>
            <a:ext cx="5400600" cy="4602510"/>
          </a:xfrm>
          <a:prstGeom prst="rect">
            <a:avLst/>
          </a:prstGeom>
          <a:noFill/>
          <a:ln w="9525">
            <a:solidFill>
              <a:srgbClr val="FF9E1D"/>
            </a:solidFill>
            <a:miter lim="800000"/>
            <a:headEnd/>
            <a:tailEnd/>
          </a:ln>
          <a:effectLst/>
        </p:spPr>
      </p:pic>
    </p:spTree>
    <p:extLst>
      <p:ext uri="{BB962C8B-B14F-4D97-AF65-F5344CB8AC3E}">
        <p14:creationId xmlns:p14="http://schemas.microsoft.com/office/powerpoint/2010/main" val="171304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内容总结</a:t>
            </a:r>
            <a:endParaRPr lang="zh-CN" altLang="en-US" dirty="0"/>
          </a:p>
        </p:txBody>
      </p:sp>
      <p:sp>
        <p:nvSpPr>
          <p:cNvPr id="2" name="内容占位符 1"/>
          <p:cNvSpPr>
            <a:spLocks noGrp="1"/>
          </p:cNvSpPr>
          <p:nvPr>
            <p:ph idx="1"/>
          </p:nvPr>
        </p:nvSpPr>
        <p:spPr/>
        <p:txBody>
          <a:bodyPr/>
          <a:lstStyle/>
          <a:p>
            <a:pPr>
              <a:lnSpc>
                <a:spcPct val="130000"/>
              </a:lnSpc>
            </a:pPr>
            <a:r>
              <a:rPr lang="zh-CN" altLang="en-US" dirty="0"/>
              <a:t>回归测试</a:t>
            </a:r>
            <a:endParaRPr lang="en-US" altLang="zh-CN" dirty="0"/>
          </a:p>
          <a:p>
            <a:pPr>
              <a:lnSpc>
                <a:spcPct val="130000"/>
              </a:lnSpc>
            </a:pPr>
            <a:r>
              <a:rPr lang="zh-CN" altLang="en-US" dirty="0"/>
              <a:t>验收测试</a:t>
            </a:r>
            <a:endParaRPr lang="en-US" altLang="zh-CN" dirty="0"/>
          </a:p>
          <a:p>
            <a:pPr>
              <a:lnSpc>
                <a:spcPct val="130000"/>
              </a:lnSpc>
            </a:pPr>
            <a:r>
              <a:rPr lang="zh-CN" altLang="en-US" dirty="0"/>
              <a:t>其他测试概念</a:t>
            </a:r>
            <a:endParaRPr lang="en-US" altLang="zh-CN" dirty="0"/>
          </a:p>
          <a:p>
            <a:pPr eaLnBrk="1" hangingPunct="1">
              <a:lnSpc>
                <a:spcPct val="130000"/>
              </a:lnSpc>
              <a:defRPr/>
            </a:pPr>
            <a:r>
              <a:rPr lang="zh-CN" altLang="en-US" dirty="0"/>
              <a:t>测试计划文档的书写</a:t>
            </a:r>
            <a:endParaRPr lang="en-US" altLang="zh-CN" dirty="0"/>
          </a:p>
          <a:p>
            <a:pPr eaLnBrk="1" hangingPunct="1">
              <a:lnSpc>
                <a:spcPct val="130000"/>
              </a:lnSpc>
              <a:defRPr/>
            </a:pPr>
            <a:r>
              <a:rPr lang="zh-CN" altLang="en-US" dirty="0"/>
              <a:t>测试报告文档的书写</a:t>
            </a:r>
            <a:endParaRPr lang="en-US" altLang="zh-CN" dirty="0" smtClean="0"/>
          </a:p>
          <a:p>
            <a:pPr>
              <a:lnSpc>
                <a:spcPct val="130000"/>
              </a:lnSpc>
            </a:pPr>
            <a:r>
              <a:rPr lang="zh-CN" altLang="en-US" dirty="0" smtClean="0"/>
              <a:t>测试计划：定义、书写方法</a:t>
            </a:r>
            <a:endParaRPr lang="en-US" altLang="zh-CN" dirty="0" smtClean="0"/>
          </a:p>
          <a:p>
            <a:pPr>
              <a:lnSpc>
                <a:spcPct val="130000"/>
              </a:lnSpc>
            </a:pPr>
            <a:r>
              <a:rPr lang="zh-CN" altLang="en-US" dirty="0" smtClean="0"/>
              <a:t>测试报告：定义、书写方法</a:t>
            </a:r>
            <a:endParaRPr lang="zh-CN" altLang="en-US" dirty="0"/>
          </a:p>
        </p:txBody>
      </p:sp>
    </p:spTree>
    <p:extLst>
      <p:ext uri="{BB962C8B-B14F-4D97-AF65-F5344CB8AC3E}">
        <p14:creationId xmlns:p14="http://schemas.microsoft.com/office/powerpoint/2010/main" val="2055662144"/>
      </p:ext>
    </p:extLst>
  </p:cSld>
  <p:clrMapOvr>
    <a:masterClrMapping/>
  </p:clrMapOvr>
  <p:transition>
    <p:blinds dir="ver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1991544" y="2595776"/>
            <a:ext cx="8001000" cy="1769328"/>
          </a:xfrm>
        </p:spPr>
        <p:txBody>
          <a:bodyPr/>
          <a:lstStyle/>
          <a:p>
            <a:pPr marL="0" indent="0" algn="ctr">
              <a:buNone/>
            </a:pPr>
            <a:r>
              <a:rPr lang="en-US" altLang="zh-CN" sz="4400" b="1" dirty="0" smtClean="0">
                <a:ea typeface="黑体" pitchFamily="49" charset="-122"/>
                <a:cs typeface="Times New Roman" panose="02020603050405020304" pitchFamily="18" charset="0"/>
              </a:rPr>
              <a:t>Question</a:t>
            </a:r>
            <a:endParaRPr lang="zh-CN" altLang="en-US" sz="4400" dirty="0">
              <a:cs typeface="Times New Roman" panose="02020603050405020304" pitchFamily="18" charset="0"/>
            </a:endParaRPr>
          </a:p>
        </p:txBody>
      </p:sp>
    </p:spTree>
    <p:extLst>
      <p:ext uri="{BB962C8B-B14F-4D97-AF65-F5344CB8AC3E}">
        <p14:creationId xmlns:p14="http://schemas.microsoft.com/office/powerpoint/2010/main" val="370091114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关于测试过程中其他概念</a:t>
            </a:r>
            <a:endParaRPr lang="zh-CN" altLang="en-US" dirty="0"/>
          </a:p>
        </p:txBody>
      </p:sp>
      <p:sp>
        <p:nvSpPr>
          <p:cNvPr id="2" name="内容占位符 1"/>
          <p:cNvSpPr>
            <a:spLocks noGrp="1"/>
          </p:cNvSpPr>
          <p:nvPr>
            <p:ph idx="1"/>
          </p:nvPr>
        </p:nvSpPr>
        <p:spPr>
          <a:xfrm>
            <a:off x="479376" y="1124744"/>
            <a:ext cx="11449272" cy="4267200"/>
          </a:xfrm>
        </p:spPr>
        <p:txBody>
          <a:bodyPr/>
          <a:lstStyle/>
          <a:p>
            <a:pPr algn="ctr"/>
            <a:r>
              <a:rPr lang="en-US" altLang="zh-CN" dirty="0" smtClean="0">
                <a:solidFill>
                  <a:srgbClr val="FF0000"/>
                </a:solidFill>
              </a:rPr>
              <a:t>α</a:t>
            </a:r>
            <a:r>
              <a:rPr lang="zh-CN" altLang="en-US" dirty="0" smtClean="0">
                <a:solidFill>
                  <a:srgbClr val="FF0000"/>
                </a:solidFill>
              </a:rPr>
              <a:t>测试</a:t>
            </a:r>
            <a:r>
              <a:rPr lang="zh-CN" altLang="en-US" dirty="0" smtClean="0"/>
              <a:t>：是指确认一系统是否符合设计规格或契约之需求内容的测试</a:t>
            </a:r>
            <a:r>
              <a:rPr lang="en-US" altLang="zh-CN" dirty="0" smtClean="0"/>
              <a:t>,</a:t>
            </a:r>
          </a:p>
          <a:p>
            <a:pPr marL="0" indent="0">
              <a:buNone/>
            </a:pPr>
            <a:r>
              <a:rPr lang="zh-CN" altLang="en-US" dirty="0" smtClean="0"/>
              <a:t>经过</a:t>
            </a:r>
            <a:r>
              <a:rPr lang="en-US" altLang="zh-CN" dirty="0" smtClean="0"/>
              <a:t>α</a:t>
            </a:r>
            <a:r>
              <a:rPr lang="zh-CN" altLang="en-US" dirty="0" smtClean="0"/>
              <a:t>测试调整的软件产品称为</a:t>
            </a:r>
            <a:r>
              <a:rPr lang="en-US" altLang="zh-CN" dirty="0" smtClean="0"/>
              <a:t>β</a:t>
            </a:r>
            <a:r>
              <a:rPr lang="zh-CN" altLang="en-US" dirty="0" smtClean="0"/>
              <a:t>版本</a:t>
            </a:r>
            <a:endParaRPr lang="en-US" altLang="zh-CN" dirty="0" smtClean="0"/>
          </a:p>
          <a:p>
            <a:r>
              <a:rPr lang="en-US" altLang="zh-CN" dirty="0" smtClean="0">
                <a:solidFill>
                  <a:srgbClr val="FF0000"/>
                </a:solidFill>
              </a:rPr>
              <a:t>β</a:t>
            </a:r>
            <a:r>
              <a:rPr lang="zh-CN" altLang="en-US" dirty="0" smtClean="0">
                <a:solidFill>
                  <a:srgbClr val="FF0000"/>
                </a:solidFill>
              </a:rPr>
              <a:t>测试</a:t>
            </a:r>
            <a:r>
              <a:rPr lang="zh-CN" altLang="en-US" dirty="0" smtClean="0"/>
              <a:t>：用户方试用测试（可以找第三方，也可以找正式的用户）</a:t>
            </a:r>
            <a:endParaRPr lang="zh-CN" altLang="en-US" dirty="0"/>
          </a:p>
        </p:txBody>
      </p:sp>
      <p:pic>
        <p:nvPicPr>
          <p:cNvPr id="1026" name="Picture 2" descr="Image result for α测式"/>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9160" t="20905" r="9345" b="21886"/>
          <a:stretch/>
        </p:blipFill>
        <p:spPr bwMode="auto">
          <a:xfrm>
            <a:off x="1703512" y="3501008"/>
            <a:ext cx="9093200" cy="2248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5554143"/>
      </p:ext>
    </p:extLst>
  </p:cSld>
  <p:clrMapOvr>
    <a:masterClrMapping/>
  </p:clrMapOvr>
  <p:transition>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验收测试</a:t>
            </a:r>
            <a:endParaRPr lang="zh-CN" altLang="en-US" dirty="0"/>
          </a:p>
        </p:txBody>
      </p:sp>
      <p:sp>
        <p:nvSpPr>
          <p:cNvPr id="2" name="内容占位符 1"/>
          <p:cNvSpPr>
            <a:spLocks noGrp="1"/>
          </p:cNvSpPr>
          <p:nvPr>
            <p:ph idx="1"/>
          </p:nvPr>
        </p:nvSpPr>
        <p:spPr>
          <a:xfrm>
            <a:off x="695400" y="1124744"/>
            <a:ext cx="10668000" cy="4267200"/>
          </a:xfrm>
        </p:spPr>
        <p:txBody>
          <a:bodyPr/>
          <a:lstStyle/>
          <a:p>
            <a:r>
              <a:rPr lang="zh-CN" altLang="en-US" dirty="0" smtClean="0">
                <a:solidFill>
                  <a:srgbClr val="FF0000"/>
                </a:solidFill>
              </a:rPr>
              <a:t>验收测试</a:t>
            </a:r>
            <a:r>
              <a:rPr lang="zh-CN" altLang="en-US" dirty="0" smtClean="0"/>
              <a:t>：是指确认系统是否符合需求规格说明的测试</a:t>
            </a:r>
            <a:endParaRPr lang="en-US" altLang="zh-CN" dirty="0" smtClean="0"/>
          </a:p>
          <a:p>
            <a:r>
              <a:rPr lang="zh-CN" altLang="en-US" dirty="0" smtClean="0">
                <a:solidFill>
                  <a:srgbClr val="FF0000"/>
                </a:solidFill>
              </a:rPr>
              <a:t>参与人员</a:t>
            </a:r>
            <a:r>
              <a:rPr lang="zh-CN" altLang="en-US" dirty="0" smtClean="0"/>
              <a:t>：用户、测试人员（质量保证人员）、开发人员等</a:t>
            </a:r>
            <a:endParaRPr lang="en-US" altLang="zh-CN" dirty="0" smtClean="0"/>
          </a:p>
          <a:p>
            <a:endParaRPr lang="en-US" altLang="zh-CN" dirty="0" smtClean="0"/>
          </a:p>
          <a:p>
            <a:endParaRPr lang="zh-CN" altLang="en-US" dirty="0"/>
          </a:p>
        </p:txBody>
      </p:sp>
      <p:pic>
        <p:nvPicPr>
          <p:cNvPr id="2050" name="Picture 2" descr="Image result for 验收"/>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216" y="2492896"/>
            <a:ext cx="2232248" cy="3363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3391454"/>
      </p:ext>
    </p:extLst>
  </p:cSld>
  <p:clrMapOvr>
    <a:masterClrMapping/>
  </p:clrMapOvr>
  <p:transition>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冒烟测试</a:t>
            </a:r>
            <a:endParaRPr lang="zh-CN" altLang="en-US" dirty="0"/>
          </a:p>
        </p:txBody>
      </p:sp>
      <p:sp>
        <p:nvSpPr>
          <p:cNvPr id="2" name="内容占位符 1"/>
          <p:cNvSpPr>
            <a:spLocks noGrp="1"/>
          </p:cNvSpPr>
          <p:nvPr>
            <p:ph idx="1"/>
          </p:nvPr>
        </p:nvSpPr>
        <p:spPr>
          <a:xfrm>
            <a:off x="623392" y="980728"/>
            <a:ext cx="10668000" cy="4267200"/>
          </a:xfrm>
        </p:spPr>
        <p:txBody>
          <a:bodyPr/>
          <a:lstStyle/>
          <a:p>
            <a:r>
              <a:rPr lang="zh-CN" altLang="en-US" dirty="0" smtClean="0">
                <a:solidFill>
                  <a:srgbClr val="FF0000"/>
                </a:solidFill>
              </a:rPr>
              <a:t>定义</a:t>
            </a:r>
            <a:r>
              <a:rPr lang="zh-CN" altLang="en-US" dirty="0" smtClean="0"/>
              <a:t>：这一术语源自硬件行业。对一个硬件或硬件组件进行更改或修复后，直接给设备加电。如果没有冒烟，则该组件就通过了测试。在软件中，“冒烟测试”这一术语描述的是在将代码更改嵌入到产品的源树中之前对这些更改进行验证的过程</a:t>
            </a:r>
            <a:endParaRPr lang="zh-CN" altLang="en-US" dirty="0"/>
          </a:p>
        </p:txBody>
      </p:sp>
      <p:sp>
        <p:nvSpPr>
          <p:cNvPr id="4" name="AutoShape 2" descr="Image result for 电路板"/>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076" name="Picture 4" descr="Image result for 电路板"/>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608" y="3551414"/>
            <a:ext cx="4320480" cy="2325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6807483"/>
      </p:ext>
    </p:extLst>
  </p:cSld>
  <p:clrMapOvr>
    <a:masterClrMapping/>
  </p:clrMapOvr>
  <p:transition>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冒烟测试</a:t>
            </a:r>
            <a:endParaRPr lang="zh-CN" altLang="en-US" dirty="0"/>
          </a:p>
        </p:txBody>
      </p:sp>
      <p:sp>
        <p:nvSpPr>
          <p:cNvPr id="2" name="内容占位符 1"/>
          <p:cNvSpPr>
            <a:spLocks noGrp="1"/>
          </p:cNvSpPr>
          <p:nvPr>
            <p:ph idx="1"/>
          </p:nvPr>
        </p:nvSpPr>
        <p:spPr/>
        <p:txBody>
          <a:bodyPr/>
          <a:lstStyle/>
          <a:p>
            <a:r>
              <a:rPr lang="zh-CN" altLang="en-US" dirty="0" smtClean="0">
                <a:solidFill>
                  <a:srgbClr val="FF0000"/>
                </a:solidFill>
              </a:rPr>
              <a:t>做法</a:t>
            </a:r>
            <a:r>
              <a:rPr lang="zh-CN" altLang="en-US" dirty="0" smtClean="0"/>
              <a:t>：</a:t>
            </a:r>
            <a:endParaRPr lang="en-US" altLang="zh-CN" dirty="0" smtClean="0"/>
          </a:p>
          <a:p>
            <a:pPr lvl="1"/>
            <a:r>
              <a:rPr lang="zh-CN" altLang="en-US" dirty="0" smtClean="0"/>
              <a:t>选取系统中重要功能，重要使用流程等进行测试</a:t>
            </a:r>
            <a:endParaRPr lang="en-US" altLang="zh-CN" dirty="0" smtClean="0"/>
          </a:p>
          <a:p>
            <a:r>
              <a:rPr lang="zh-CN" altLang="en-US" dirty="0" smtClean="0">
                <a:solidFill>
                  <a:srgbClr val="FF0000"/>
                </a:solidFill>
              </a:rPr>
              <a:t>使用场景</a:t>
            </a:r>
            <a:r>
              <a:rPr lang="zh-CN" altLang="en-US" dirty="0" smtClean="0"/>
              <a:t>：</a:t>
            </a:r>
            <a:endParaRPr lang="en-US" altLang="zh-CN" dirty="0" smtClean="0"/>
          </a:p>
          <a:p>
            <a:pPr lvl="1"/>
            <a:r>
              <a:rPr lang="zh-CN" altLang="en-US" dirty="0" smtClean="0"/>
              <a:t>发布上线后</a:t>
            </a:r>
            <a:endParaRPr lang="en-US" altLang="zh-CN" dirty="0" smtClean="0"/>
          </a:p>
          <a:p>
            <a:pPr lvl="1"/>
            <a:r>
              <a:rPr lang="zh-CN" altLang="en-US" dirty="0" smtClean="0"/>
              <a:t>提交给用户前等</a:t>
            </a:r>
            <a:endParaRPr lang="zh-CN" altLang="en-US" dirty="0"/>
          </a:p>
        </p:txBody>
      </p:sp>
    </p:spTree>
    <p:extLst>
      <p:ext uri="{BB962C8B-B14F-4D97-AF65-F5344CB8AC3E}">
        <p14:creationId xmlns:p14="http://schemas.microsoft.com/office/powerpoint/2010/main" val="351563280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lnSpc>
                <a:spcPct val="150000"/>
              </a:lnSpc>
            </a:pPr>
            <a:r>
              <a:rPr lang="zh-CN" altLang="en-US" dirty="0" smtClean="0"/>
              <a:t>回归测试</a:t>
            </a:r>
            <a:endParaRPr lang="en-US" altLang="zh-CN" dirty="0" smtClean="0"/>
          </a:p>
          <a:p>
            <a:pPr>
              <a:lnSpc>
                <a:spcPct val="150000"/>
              </a:lnSpc>
            </a:pPr>
            <a:r>
              <a:rPr lang="zh-CN" altLang="en-US" dirty="0" smtClean="0"/>
              <a:t>验收测试</a:t>
            </a:r>
            <a:endParaRPr lang="en-US" altLang="zh-CN" dirty="0" smtClean="0"/>
          </a:p>
          <a:p>
            <a:pPr>
              <a:lnSpc>
                <a:spcPct val="150000"/>
              </a:lnSpc>
            </a:pPr>
            <a:r>
              <a:rPr lang="zh-CN" altLang="en-US" dirty="0" smtClean="0"/>
              <a:t>其他测试概念</a:t>
            </a:r>
            <a:endParaRPr lang="en-US" altLang="zh-CN" dirty="0" smtClean="0"/>
          </a:p>
          <a:p>
            <a:pPr eaLnBrk="1" hangingPunct="1">
              <a:defRPr/>
            </a:pPr>
            <a:r>
              <a:rPr lang="zh-CN" altLang="en-US" sz="3400" dirty="0">
                <a:solidFill>
                  <a:srgbClr val="FF0000"/>
                </a:solidFill>
              </a:rPr>
              <a:t>测试计划文档的书写</a:t>
            </a:r>
            <a:endParaRPr lang="en-US" altLang="zh-CN" sz="3400" dirty="0">
              <a:solidFill>
                <a:srgbClr val="FF0000"/>
              </a:solidFill>
            </a:endParaRPr>
          </a:p>
          <a:p>
            <a:pPr eaLnBrk="1" hangingPunct="1">
              <a:defRPr/>
            </a:pPr>
            <a:r>
              <a:rPr lang="zh-CN" altLang="en-US" sz="3400" dirty="0"/>
              <a:t>测试报告文档的书写</a:t>
            </a:r>
            <a:endParaRPr lang="en-US" altLang="zh-CN" sz="3400" dirty="0"/>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smtClean="0"/>
              <a:t>目   录</a:t>
            </a:r>
            <a:endParaRPr lang="zh-CN" altLang="en-US" dirty="0"/>
          </a:p>
        </p:txBody>
      </p:sp>
    </p:spTree>
    <p:extLst>
      <p:ext uri="{BB962C8B-B14F-4D97-AF65-F5344CB8AC3E}">
        <p14:creationId xmlns:p14="http://schemas.microsoft.com/office/powerpoint/2010/main" val="2601769103"/>
      </p:ext>
    </p:extLst>
  </p:cSld>
  <p:clrMapOvr>
    <a:masterClrMapping/>
  </p:clrMapOvr>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17884</TotalTime>
  <Words>2450</Words>
  <Application>Microsoft Office PowerPoint</Application>
  <PresentationFormat>宽屏</PresentationFormat>
  <Paragraphs>255</Paragraphs>
  <Slides>47</Slides>
  <Notes>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47</vt:i4>
      </vt:variant>
    </vt:vector>
  </HeadingPairs>
  <TitlesOfParts>
    <vt:vector size="59" baseType="lpstr">
      <vt:lpstr>黑体</vt:lpstr>
      <vt:lpstr>华文楷体</vt:lpstr>
      <vt:lpstr>华文隶书</vt:lpstr>
      <vt:lpstr>华文新魏</vt:lpstr>
      <vt:lpstr>楷体</vt:lpstr>
      <vt:lpstr>宋体</vt:lpstr>
      <vt:lpstr>Arial</vt:lpstr>
      <vt:lpstr>Lucida Console</vt:lpstr>
      <vt:lpstr>Times New Roman</vt:lpstr>
      <vt:lpstr>Verdana</vt:lpstr>
      <vt:lpstr>Wingdings</vt:lpstr>
      <vt:lpstr>Profile</vt:lpstr>
      <vt:lpstr>软件测试实用教程 ——方法与实践</vt:lpstr>
      <vt:lpstr>目   录</vt:lpstr>
      <vt:lpstr>回归测试</vt:lpstr>
      <vt:lpstr>回归测试过程</vt:lpstr>
      <vt:lpstr>关于测试过程中其他概念</vt:lpstr>
      <vt:lpstr>验收测试</vt:lpstr>
      <vt:lpstr>冒烟测试</vt:lpstr>
      <vt:lpstr>冒烟测试</vt:lpstr>
      <vt:lpstr>目   录</vt:lpstr>
      <vt:lpstr>测试计划</vt:lpstr>
      <vt:lpstr>测试计划（IEEE Test Plan Template）</vt:lpstr>
      <vt:lpstr>测试计划</vt:lpstr>
      <vt:lpstr>测试计划</vt:lpstr>
      <vt:lpstr>测试计划</vt:lpstr>
      <vt:lpstr>测试计划</vt:lpstr>
      <vt:lpstr>测试计划</vt:lpstr>
      <vt:lpstr>测试计划</vt:lpstr>
      <vt:lpstr>测试计划</vt:lpstr>
      <vt:lpstr>测试计划</vt:lpstr>
      <vt:lpstr>测试计划</vt:lpstr>
      <vt:lpstr>测试计划</vt:lpstr>
      <vt:lpstr>目   录</vt:lpstr>
      <vt:lpstr>测试报告</vt:lpstr>
      <vt:lpstr>IEEE 测试报告</vt:lpstr>
      <vt:lpstr>Test Summary Report Identifier (测试总结报告标识符)</vt:lpstr>
      <vt:lpstr>Summary (摘要)</vt:lpstr>
      <vt:lpstr>Summary---Test Items</vt:lpstr>
      <vt:lpstr>Summary-- Environment</vt:lpstr>
      <vt:lpstr>Summary-- References</vt:lpstr>
      <vt:lpstr>Variances（差异）</vt:lpstr>
      <vt:lpstr>Variances（差异）</vt:lpstr>
      <vt:lpstr>Comprehensiveness Assessment(综合评估)</vt:lpstr>
      <vt:lpstr>Comprehensiveness Assessment(综合评估)</vt:lpstr>
      <vt:lpstr>Comprehensiveness Assessment(综合评估)</vt:lpstr>
      <vt:lpstr>Summary of Results(结果摘要)</vt:lpstr>
      <vt:lpstr>Summary of Results(结果概要)</vt:lpstr>
      <vt:lpstr>Evaluation（评估）</vt:lpstr>
      <vt:lpstr>Limitations（限制）</vt:lpstr>
      <vt:lpstr>Summary of Activities（活动总结）</vt:lpstr>
      <vt:lpstr>Summary of Activities </vt:lpstr>
      <vt:lpstr>Summary of Activities </vt:lpstr>
      <vt:lpstr>Approvals（认证）</vt:lpstr>
      <vt:lpstr>测试报告</vt:lpstr>
      <vt:lpstr>测试报告</vt:lpstr>
      <vt:lpstr>测试报告</vt:lpstr>
      <vt:lpstr>内容总结</vt:lpstr>
      <vt:lpstr>PowerPoint 演示文稿</vt:lpstr>
    </vt:vector>
  </TitlesOfParts>
  <Company>福建163软件园</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刘兴梅</cp:lastModifiedBy>
  <cp:revision>341</cp:revision>
  <dcterms:created xsi:type="dcterms:W3CDTF">2008-07-27T05:17:11Z</dcterms:created>
  <dcterms:modified xsi:type="dcterms:W3CDTF">2018-12-25T00:40:18Z</dcterms:modified>
</cp:coreProperties>
</file>