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1"/>
  </p:notesMasterIdLst>
  <p:handoutMasterIdLst>
    <p:handoutMasterId r:id="rId12"/>
  </p:handoutMasterIdLst>
  <p:sldIdLst>
    <p:sldId id="256" r:id="rId2"/>
    <p:sldId id="482" r:id="rId3"/>
    <p:sldId id="484" r:id="rId4"/>
    <p:sldId id="485" r:id="rId5"/>
    <p:sldId id="486" r:id="rId6"/>
    <p:sldId id="487" r:id="rId7"/>
    <p:sldId id="488" r:id="rId8"/>
    <p:sldId id="489" r:id="rId9"/>
    <p:sldId id="399" r:id="rId1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35" autoAdjust="0"/>
    <p:restoredTop sz="93624" autoAdjust="0"/>
  </p:normalViewPr>
  <p:slideViewPr>
    <p:cSldViewPr>
      <p:cViewPr varScale="1">
        <p:scale>
          <a:sx n="69" d="100"/>
          <a:sy n="69" d="100"/>
        </p:scale>
        <p:origin x="78" y="324"/>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73818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914400" y="6248400"/>
            <a:ext cx="2540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35278880"/>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0273262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611321403"/>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5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620813202"/>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6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374489783"/>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42618853"/>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60971834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033179725"/>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58728785"/>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6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097490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6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96161567"/>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610978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6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819242542"/>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6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42206896"/>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4742691"/>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6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74992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7548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7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9182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32304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3988605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45385970"/>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483893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09734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7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281046800"/>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7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24633508"/>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7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846853828"/>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8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935384544"/>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8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4182037"/>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8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24003913"/>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8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841030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4018346810"/>
      </p:ext>
    </p:extLst>
  </p:cSld>
  <p:clrMapOvr>
    <a:masterClrMapping/>
  </p:clrMapOvr>
  <p:transition>
    <p:blinds dir="vert"/>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8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129495729"/>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345418686"/>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8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70708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8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19332149"/>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396355201"/>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08668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8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38973887"/>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9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00242878"/>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9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18879918"/>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9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6330064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814966339"/>
      </p:ext>
    </p:extLst>
  </p:cSld>
  <p:clrMapOvr>
    <a:masterClrMapping/>
  </p:clrMapOvr>
  <p:transition>
    <p:blinds dir="vert"/>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9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76065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9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606045770"/>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9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31025550"/>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9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0424600"/>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9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030824503"/>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9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923937308"/>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9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28306180"/>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0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45413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0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62265573"/>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10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54027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198429620"/>
      </p:ext>
    </p:extLst>
  </p:cSld>
  <p:clrMapOvr>
    <a:masterClrMapping/>
  </p:clrMapOvr>
  <p:transition>
    <p:blinds dir="vert"/>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10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04072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10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1204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10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4309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10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12003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10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31981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10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09931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0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3390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7694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1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62599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1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0503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477639926"/>
      </p:ext>
    </p:extLst>
  </p:cSld>
  <p:clrMapOvr>
    <a:masterClrMapping/>
  </p:clrMapOvr>
  <p:transition>
    <p:blinds dir="vert"/>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8222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1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29257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60312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1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0787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1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0703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1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18969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11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32753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12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63492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1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86401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12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133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94493170"/>
      </p:ext>
    </p:extLst>
  </p:cSld>
  <p:clrMapOvr>
    <a:masterClrMapping/>
  </p:clrMapOvr>
  <p:transition>
    <p:blinds dir="vert"/>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1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66475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12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19100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1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3740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12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5778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1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4051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1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697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366686331"/>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186603171"/>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576" y="44623"/>
            <a:ext cx="10812016" cy="86409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3392" y="980728"/>
            <a:ext cx="10873208" cy="4843264"/>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261825274"/>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48720194"/>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834467305"/>
      </p:ext>
    </p:extLst>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98535576"/>
      </p:ext>
    </p:extLst>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891010331"/>
      </p:ext>
    </p:extLst>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535153406"/>
      </p:ext>
    </p:extLst>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26505657"/>
      </p:ext>
    </p:extLst>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918013073"/>
      </p:ext>
    </p:extLst>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929337407"/>
      </p:ext>
    </p:extLst>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919338"/>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9490253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37048602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8142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1700370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2583089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15228594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2681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57745562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40840410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1879883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8299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98555318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57960444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8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70671101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9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29832818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0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406399590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9722444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1122927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4375935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6322383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07750943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58439852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14851944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5875915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63470533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20392209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08621891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5882821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12150522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0302705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3585780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3904815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9683867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836642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1974219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38798733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68237652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0142979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35493861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751309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2359902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86989485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0367321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03874288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3365880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00864256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13964594"/>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6978342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69078067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440018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3220755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59853807"/>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408323958"/>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76099272"/>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19689332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2883811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816940823"/>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69866399"/>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69524117"/>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162361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365817880"/>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41838383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18819992"/>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60850948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09518680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3143593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289043519"/>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6601355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35458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most">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680816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5" Type="http://schemas.openxmlformats.org/officeDocument/2006/relationships/slideLayout" Target="../slideLayouts/slideLayout135.xml"/><Relationship Id="rId151" Type="http://schemas.openxmlformats.org/officeDocument/2006/relationships/slideLayout" Target="../slideLayouts/slideLayout151.xml"/><Relationship Id="rId156" Type="http://schemas.openxmlformats.org/officeDocument/2006/relationships/slideLayout" Target="../slideLayouts/slideLayout156.xml"/><Relationship Id="rId172" Type="http://schemas.openxmlformats.org/officeDocument/2006/relationships/slideLayout" Target="../slideLayouts/slideLayout172.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141" Type="http://schemas.openxmlformats.org/officeDocument/2006/relationships/slideLayout" Target="../slideLayouts/slideLayout141.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162" Type="http://schemas.openxmlformats.org/officeDocument/2006/relationships/slideLayout" Target="../slideLayouts/slideLayout16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theme" Target="../theme/theme1.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7408" y="0"/>
            <a:ext cx="10873208" cy="78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767408" y="980728"/>
            <a:ext cx="10873208" cy="48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a:p>
            <a:pPr lvl="4"/>
            <a:endParaRPr lang="zh-CN" altLang="en-US" dirty="0" smtClean="0"/>
          </a:p>
        </p:txBody>
      </p:sp>
      <p:sp>
        <p:nvSpPr>
          <p:cNvPr id="1028" name="AutoShape 4"/>
          <p:cNvSpPr>
            <a:spLocks noChangeArrowheads="1"/>
          </p:cNvSpPr>
          <p:nvPr/>
        </p:nvSpPr>
        <p:spPr bwMode="auto">
          <a:xfrm>
            <a:off x="741733" y="836712"/>
            <a:ext cx="10970891" cy="144016"/>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9" r:id="rId13"/>
    <p:sldLayoutId id="2147483920" r:id="rId14"/>
    <p:sldLayoutId id="2147483921" r:id="rId15"/>
    <p:sldLayoutId id="2147483922" r:id="rId16"/>
    <p:sldLayoutId id="2147483923" r:id="rId17"/>
    <p:sldLayoutId id="2147483924" r:id="rId18"/>
    <p:sldLayoutId id="2147483925" r:id="rId19"/>
    <p:sldLayoutId id="2147483926" r:id="rId20"/>
    <p:sldLayoutId id="2147483927" r:id="rId21"/>
    <p:sldLayoutId id="2147483928" r:id="rId22"/>
    <p:sldLayoutId id="2147483929" r:id="rId23"/>
    <p:sldLayoutId id="2147483930" r:id="rId24"/>
    <p:sldLayoutId id="2147483931" r:id="rId25"/>
    <p:sldLayoutId id="2147483932" r:id="rId26"/>
    <p:sldLayoutId id="2147483933" r:id="rId27"/>
    <p:sldLayoutId id="2147483934" r:id="rId28"/>
    <p:sldLayoutId id="2147483935" r:id="rId29"/>
    <p:sldLayoutId id="2147483936" r:id="rId30"/>
    <p:sldLayoutId id="2147483937" r:id="rId31"/>
    <p:sldLayoutId id="2147483938" r:id="rId32"/>
    <p:sldLayoutId id="2147483939" r:id="rId33"/>
    <p:sldLayoutId id="2147483940" r:id="rId34"/>
    <p:sldLayoutId id="2147483941" r:id="rId35"/>
    <p:sldLayoutId id="2147483942" r:id="rId36"/>
    <p:sldLayoutId id="2147483943" r:id="rId37"/>
    <p:sldLayoutId id="2147483944" r:id="rId38"/>
    <p:sldLayoutId id="2147483945" r:id="rId39"/>
    <p:sldLayoutId id="2147483946" r:id="rId40"/>
    <p:sldLayoutId id="2147483947" r:id="rId41"/>
    <p:sldLayoutId id="2147483948" r:id="rId42"/>
    <p:sldLayoutId id="2147483949" r:id="rId43"/>
    <p:sldLayoutId id="2147483950" r:id="rId44"/>
    <p:sldLayoutId id="2147483951" r:id="rId45"/>
    <p:sldLayoutId id="2147483952" r:id="rId46"/>
    <p:sldLayoutId id="2147483953" r:id="rId47"/>
    <p:sldLayoutId id="2147483954" r:id="rId48"/>
    <p:sldLayoutId id="2147483958" r:id="rId49"/>
    <p:sldLayoutId id="2147483959" r:id="rId50"/>
    <p:sldLayoutId id="2147483960" r:id="rId51"/>
    <p:sldLayoutId id="2147483961" r:id="rId52"/>
    <p:sldLayoutId id="2147483962" r:id="rId53"/>
    <p:sldLayoutId id="2147483963" r:id="rId54"/>
    <p:sldLayoutId id="2147483964" r:id="rId55"/>
    <p:sldLayoutId id="2147483965" r:id="rId56"/>
    <p:sldLayoutId id="2147483966" r:id="rId57"/>
    <p:sldLayoutId id="2147483967" r:id="rId58"/>
    <p:sldLayoutId id="2147483968" r:id="rId59"/>
    <p:sldLayoutId id="2147483969" r:id="rId60"/>
    <p:sldLayoutId id="2147483970" r:id="rId61"/>
    <p:sldLayoutId id="2147483971" r:id="rId62"/>
    <p:sldLayoutId id="2147483972" r:id="rId63"/>
    <p:sldLayoutId id="2147483973" r:id="rId64"/>
    <p:sldLayoutId id="2147483974" r:id="rId65"/>
    <p:sldLayoutId id="2147483975" r:id="rId66"/>
    <p:sldLayoutId id="2147483976" r:id="rId67"/>
    <p:sldLayoutId id="2147483977" r:id="rId68"/>
    <p:sldLayoutId id="2147483978" r:id="rId69"/>
    <p:sldLayoutId id="2147483979" r:id="rId70"/>
    <p:sldLayoutId id="2147483980" r:id="rId71"/>
    <p:sldLayoutId id="2147483981" r:id="rId72"/>
    <p:sldLayoutId id="2147483982" r:id="rId73"/>
    <p:sldLayoutId id="2147483983" r:id="rId74"/>
    <p:sldLayoutId id="2147483984" r:id="rId75"/>
    <p:sldLayoutId id="2147483985" r:id="rId76"/>
    <p:sldLayoutId id="2147483986" r:id="rId77"/>
    <p:sldLayoutId id="2147483987" r:id="rId78"/>
    <p:sldLayoutId id="2147483988" r:id="rId79"/>
    <p:sldLayoutId id="2147483989" r:id="rId80"/>
    <p:sldLayoutId id="2147483990" r:id="rId81"/>
    <p:sldLayoutId id="2147483991" r:id="rId82"/>
    <p:sldLayoutId id="2147483992" r:id="rId83"/>
    <p:sldLayoutId id="2147483993" r:id="rId84"/>
    <p:sldLayoutId id="2147483994" r:id="rId85"/>
    <p:sldLayoutId id="2147483995" r:id="rId86"/>
    <p:sldLayoutId id="2147483996" r:id="rId87"/>
    <p:sldLayoutId id="2147483997" r:id="rId88"/>
    <p:sldLayoutId id="2147483998" r:id="rId89"/>
    <p:sldLayoutId id="2147483999" r:id="rId90"/>
    <p:sldLayoutId id="2147484000" r:id="rId91"/>
    <p:sldLayoutId id="2147484001" r:id="rId92"/>
    <p:sldLayoutId id="2147484002" r:id="rId93"/>
    <p:sldLayoutId id="2147484003" r:id="rId94"/>
    <p:sldLayoutId id="2147484004" r:id="rId95"/>
    <p:sldLayoutId id="2147484005" r:id="rId96"/>
    <p:sldLayoutId id="2147484006" r:id="rId97"/>
    <p:sldLayoutId id="2147484007" r:id="rId98"/>
    <p:sldLayoutId id="2147484008" r:id="rId99"/>
    <p:sldLayoutId id="2147484011" r:id="rId100"/>
    <p:sldLayoutId id="2147484012" r:id="rId101"/>
    <p:sldLayoutId id="2147484013" r:id="rId102"/>
    <p:sldLayoutId id="2147484014" r:id="rId103"/>
    <p:sldLayoutId id="2147484015" r:id="rId104"/>
    <p:sldLayoutId id="2147484016" r:id="rId105"/>
    <p:sldLayoutId id="2147484017" r:id="rId106"/>
    <p:sldLayoutId id="2147484018" r:id="rId107"/>
    <p:sldLayoutId id="2147484019" r:id="rId108"/>
    <p:sldLayoutId id="2147484020" r:id="rId109"/>
    <p:sldLayoutId id="2147484021" r:id="rId110"/>
    <p:sldLayoutId id="2147484022" r:id="rId111"/>
    <p:sldLayoutId id="2147484023" r:id="rId112"/>
    <p:sldLayoutId id="2147484024" r:id="rId113"/>
    <p:sldLayoutId id="2147484025" r:id="rId114"/>
    <p:sldLayoutId id="2147484026" r:id="rId115"/>
    <p:sldLayoutId id="2147484027" r:id="rId116"/>
    <p:sldLayoutId id="2147484028" r:id="rId117"/>
    <p:sldLayoutId id="2147484029" r:id="rId118"/>
    <p:sldLayoutId id="2147484031" r:id="rId119"/>
    <p:sldLayoutId id="2147484032" r:id="rId120"/>
    <p:sldLayoutId id="2147484033" r:id="rId121"/>
    <p:sldLayoutId id="2147484034" r:id="rId122"/>
    <p:sldLayoutId id="2147484035" r:id="rId123"/>
    <p:sldLayoutId id="2147484036" r:id="rId124"/>
    <p:sldLayoutId id="2147484037" r:id="rId125"/>
    <p:sldLayoutId id="2147484038" r:id="rId126"/>
    <p:sldLayoutId id="2147484039" r:id="rId127"/>
    <p:sldLayoutId id="2147484040" r:id="rId128"/>
    <p:sldLayoutId id="2147484041" r:id="rId129"/>
    <p:sldLayoutId id="2147484042" r:id="rId130"/>
    <p:sldLayoutId id="2147484043" r:id="rId131"/>
    <p:sldLayoutId id="2147484044" r:id="rId132"/>
    <p:sldLayoutId id="2147484045" r:id="rId133"/>
    <p:sldLayoutId id="2147484046" r:id="rId134"/>
    <p:sldLayoutId id="2147484047" r:id="rId135"/>
    <p:sldLayoutId id="2147484048" r:id="rId136"/>
    <p:sldLayoutId id="2147484049" r:id="rId137"/>
    <p:sldLayoutId id="2147484050" r:id="rId138"/>
    <p:sldLayoutId id="2147484051" r:id="rId139"/>
    <p:sldLayoutId id="2147484052" r:id="rId140"/>
    <p:sldLayoutId id="2147484053" r:id="rId141"/>
    <p:sldLayoutId id="2147484054" r:id="rId142"/>
    <p:sldLayoutId id="2147484055" r:id="rId143"/>
    <p:sldLayoutId id="2147484056" r:id="rId144"/>
    <p:sldLayoutId id="2147484057" r:id="rId145"/>
    <p:sldLayoutId id="2147484058" r:id="rId146"/>
    <p:sldLayoutId id="2147484059" r:id="rId147"/>
    <p:sldLayoutId id="2147484060" r:id="rId148"/>
    <p:sldLayoutId id="2147484061" r:id="rId149"/>
    <p:sldLayoutId id="2147484062" r:id="rId150"/>
    <p:sldLayoutId id="2147484063" r:id="rId151"/>
    <p:sldLayoutId id="2147484064" r:id="rId152"/>
    <p:sldLayoutId id="2147484065" r:id="rId153"/>
    <p:sldLayoutId id="2147484066" r:id="rId154"/>
    <p:sldLayoutId id="2147484067" r:id="rId155"/>
    <p:sldLayoutId id="2147484068" r:id="rId156"/>
    <p:sldLayoutId id="2147484069" r:id="rId157"/>
    <p:sldLayoutId id="2147484070" r:id="rId158"/>
    <p:sldLayoutId id="2147484071" r:id="rId159"/>
    <p:sldLayoutId id="2147484072" r:id="rId160"/>
    <p:sldLayoutId id="2147484073" r:id="rId161"/>
    <p:sldLayoutId id="2147484074" r:id="rId162"/>
    <p:sldLayoutId id="2147484075" r:id="rId163"/>
    <p:sldLayoutId id="2147484076" r:id="rId164"/>
    <p:sldLayoutId id="2147484077" r:id="rId165"/>
    <p:sldLayoutId id="2147484078" r:id="rId166"/>
    <p:sldLayoutId id="2147484079" r:id="rId167"/>
    <p:sldLayoutId id="2147484080" r:id="rId168"/>
    <p:sldLayoutId id="2147484081" r:id="rId169"/>
    <p:sldLayoutId id="2147484082" r:id="rId170"/>
    <p:sldLayoutId id="2147484083" r:id="rId171"/>
    <p:sldLayoutId id="2147484084" r:id="rId172"/>
    <p:sldLayoutId id="2147484085" r:id="rId173"/>
    <p:sldLayoutId id="2147484086" r:id="rId174"/>
    <p:sldLayoutId id="2147484087" r:id="rId175"/>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2800" b="1" baseline="0">
          <a:solidFill>
            <a:schemeClr val="tx1"/>
          </a:solidFill>
          <a:latin typeface="Consolas" panose="020B0609020204030204" pitchFamily="49" charset="0"/>
          <a:ea typeface="宋体" panose="02010600030101010101"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b="1" baseline="0">
          <a:solidFill>
            <a:schemeClr val="tx1"/>
          </a:solidFill>
          <a:latin typeface="Consolas" panose="020B0609020204030204" pitchFamily="49" charset="0"/>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2400" b="1" baseline="0">
          <a:solidFill>
            <a:schemeClr val="tx1"/>
          </a:solidFill>
          <a:latin typeface="Consolas" panose="020B0609020204030204" pitchFamily="49" charset="0"/>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2000" b="1" baseline="0">
          <a:solidFill>
            <a:schemeClr val="tx1"/>
          </a:solidFill>
          <a:latin typeface="Consolas" panose="020B0609020204030204" pitchFamily="49" charset="0"/>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2000" b="1" baseline="0">
          <a:solidFill>
            <a:schemeClr val="tx1"/>
          </a:solidFill>
          <a:latin typeface="Consolas" panose="020B0609020204030204" pitchFamily="49"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a:ea typeface="华文隶书" pitchFamily="2" charset="-122"/>
              </a:rPr>
              <a:t>软件测试实用教程</a:t>
            </a:r>
            <a:r>
              <a:rPr lang="en-US" altLang="zh-CN" sz="6000" b="1">
                <a:ea typeface="华文隶书" pitchFamily="2" charset="-122"/>
              </a:rPr>
              <a:t/>
            </a:r>
            <a:br>
              <a:rPr lang="en-US" altLang="zh-CN" sz="6000" b="1">
                <a:ea typeface="华文隶书" pitchFamily="2" charset="-122"/>
              </a:rPr>
            </a:br>
            <a:r>
              <a:rPr lang="en-US" altLang="zh-CN" sz="6000" b="1">
                <a:ea typeface="华文隶书" pitchFamily="2" charset="-122"/>
              </a:rPr>
              <a:t>——</a:t>
            </a:r>
            <a:r>
              <a:rPr lang="zh-CN" altLang="en-US" sz="6000" b="1">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关于测试阶段需要知道的其他知识</a:t>
            </a:r>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回归测试</a:t>
            </a:r>
            <a:endParaRPr lang="en-US" altLang="zh-CN" dirty="0" smtClean="0"/>
          </a:p>
          <a:p>
            <a:pPr>
              <a:lnSpc>
                <a:spcPct val="150000"/>
              </a:lnSpc>
            </a:pPr>
            <a:r>
              <a:rPr lang="zh-CN" altLang="en-US" dirty="0" smtClean="0"/>
              <a:t>验收测试</a:t>
            </a:r>
            <a:endParaRPr lang="en-US" altLang="zh-CN" dirty="0" smtClean="0"/>
          </a:p>
          <a:p>
            <a:pPr>
              <a:lnSpc>
                <a:spcPct val="150000"/>
              </a:lnSpc>
            </a:pPr>
            <a:r>
              <a:rPr lang="zh-CN" altLang="en-US" dirty="0" smtClean="0"/>
              <a:t>其他测试概念</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65217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2">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2">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回归测试</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定义</a:t>
            </a:r>
            <a:r>
              <a:rPr lang="zh-CN" altLang="en-US" dirty="0" smtClean="0"/>
              <a:t>：是软件测试的一种，旨在检验软件原有功能在修改后是否正确，并且其他功能有没有受到影响</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703513" y="2395159"/>
            <a:ext cx="6912767" cy="3726400"/>
          </a:xfrm>
          <a:prstGeom prst="rect">
            <a:avLst/>
          </a:prstGeom>
        </p:spPr>
      </p:pic>
    </p:spTree>
    <p:extLst>
      <p:ext uri="{BB962C8B-B14F-4D97-AF65-F5344CB8AC3E}">
        <p14:creationId xmlns:p14="http://schemas.microsoft.com/office/powerpoint/2010/main" val="3749708771"/>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回归测试过程</a:t>
            </a:r>
            <a:endParaRPr lang="zh-CN" altLang="en-US" dirty="0"/>
          </a:p>
        </p:txBody>
      </p:sp>
      <p:sp>
        <p:nvSpPr>
          <p:cNvPr id="2" name="内容占位符 1"/>
          <p:cNvSpPr>
            <a:spLocks noGrp="1"/>
          </p:cNvSpPr>
          <p:nvPr>
            <p:ph idx="1"/>
          </p:nvPr>
        </p:nvSpPr>
        <p:spPr/>
        <p:txBody>
          <a:bodyPr/>
          <a:lstStyle/>
          <a:p>
            <a:r>
              <a:rPr lang="zh-CN" altLang="en-US" dirty="0" smtClean="0"/>
              <a:t>识别出软件中</a:t>
            </a:r>
            <a:r>
              <a:rPr lang="zh-CN" altLang="en-US" dirty="0" smtClean="0">
                <a:solidFill>
                  <a:srgbClr val="FF0000"/>
                </a:solidFill>
              </a:rPr>
              <a:t>被修改</a:t>
            </a:r>
            <a:r>
              <a:rPr lang="zh-CN" altLang="en-US" dirty="0" smtClean="0"/>
              <a:t>的部分</a:t>
            </a:r>
            <a:endParaRPr lang="en-US" altLang="zh-CN" dirty="0" smtClean="0"/>
          </a:p>
          <a:p>
            <a:r>
              <a:rPr lang="zh-CN" altLang="en-US" dirty="0" smtClean="0"/>
              <a:t>识别由于此修改对软件</a:t>
            </a:r>
            <a:r>
              <a:rPr lang="zh-CN" altLang="en-US" dirty="0" smtClean="0">
                <a:solidFill>
                  <a:srgbClr val="FF0000"/>
                </a:solidFill>
              </a:rPr>
              <a:t>造成哪些影响</a:t>
            </a:r>
          </a:p>
          <a:p>
            <a:r>
              <a:rPr lang="zh-CN" altLang="en-US" dirty="0" smtClean="0"/>
              <a:t>从原基线测试用例库“</a:t>
            </a:r>
            <a:r>
              <a:rPr lang="en-US" altLang="zh-CN" dirty="0" smtClean="0"/>
              <a:t>T”</a:t>
            </a:r>
            <a:r>
              <a:rPr lang="zh-CN" altLang="en-US" dirty="0" smtClean="0"/>
              <a:t>中，找出能够验证此次修改模块的测试用例，创建新的基线测试用例库“</a:t>
            </a:r>
            <a:r>
              <a:rPr lang="en-US" altLang="zh-CN" dirty="0" smtClean="0"/>
              <a:t>TN”</a:t>
            </a:r>
            <a:r>
              <a:rPr lang="zh-CN" altLang="en-US" dirty="0" smtClean="0"/>
              <a:t>（需要增加或修改必要的测试用例）</a:t>
            </a:r>
            <a:endParaRPr lang="en-US" altLang="zh-CN" dirty="0" smtClean="0"/>
          </a:p>
          <a:p>
            <a:r>
              <a:rPr lang="zh-CN" altLang="en-US" dirty="0" smtClean="0"/>
              <a:t>当此次回归测试依然有问题，需要开发人员继续修改，继续做回归测试（即重复</a:t>
            </a:r>
            <a:r>
              <a:rPr lang="en-US" altLang="zh-CN" dirty="0" smtClean="0"/>
              <a:t>1——3</a:t>
            </a:r>
            <a:r>
              <a:rPr lang="zh-CN" altLang="en-US" dirty="0" smtClean="0"/>
              <a:t>步骤）</a:t>
            </a:r>
            <a:endParaRPr lang="en-US" altLang="zh-CN" dirty="0" smtClean="0"/>
          </a:p>
          <a:p>
            <a:endParaRPr lang="zh-CN" altLang="en-US" dirty="0"/>
          </a:p>
        </p:txBody>
      </p:sp>
    </p:spTree>
    <p:extLst>
      <p:ext uri="{BB962C8B-B14F-4D97-AF65-F5344CB8AC3E}">
        <p14:creationId xmlns:p14="http://schemas.microsoft.com/office/powerpoint/2010/main" val="58207842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验收测试</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验收测试</a:t>
            </a:r>
            <a:r>
              <a:rPr lang="zh-CN" altLang="en-US" dirty="0" smtClean="0"/>
              <a:t>：是指确认系统是否符合需求规格说明的测试</a:t>
            </a:r>
            <a:endParaRPr lang="en-US" altLang="zh-CN" dirty="0" smtClean="0"/>
          </a:p>
          <a:p>
            <a:r>
              <a:rPr lang="zh-CN" altLang="en-US" dirty="0" smtClean="0">
                <a:solidFill>
                  <a:srgbClr val="FF0000"/>
                </a:solidFill>
              </a:rPr>
              <a:t>参与人员</a:t>
            </a:r>
            <a:r>
              <a:rPr lang="zh-CN" altLang="en-US" dirty="0" smtClean="0"/>
              <a:t>：用户、测试人员（质量保证人员）、开发人员等</a:t>
            </a:r>
            <a:endParaRPr lang="en-US" altLang="zh-CN" dirty="0" smtClean="0"/>
          </a:p>
          <a:p>
            <a:endParaRPr lang="en-US" altLang="zh-CN" dirty="0" smtClean="0"/>
          </a:p>
          <a:p>
            <a:endParaRPr lang="zh-CN" altLang="en-US" dirty="0"/>
          </a:p>
        </p:txBody>
      </p:sp>
      <p:pic>
        <p:nvPicPr>
          <p:cNvPr id="2050" name="Picture 2" descr="Image result for 验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00" y="2594758"/>
            <a:ext cx="2378100" cy="3583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147676"/>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关于测试过程中其他概念</a:t>
            </a:r>
            <a:endParaRPr lang="zh-CN" altLang="en-US" dirty="0"/>
          </a:p>
        </p:txBody>
      </p:sp>
      <p:sp>
        <p:nvSpPr>
          <p:cNvPr id="2" name="内容占位符 1"/>
          <p:cNvSpPr>
            <a:spLocks noGrp="1"/>
          </p:cNvSpPr>
          <p:nvPr>
            <p:ph idx="1"/>
          </p:nvPr>
        </p:nvSpPr>
        <p:spPr/>
        <p:txBody>
          <a:bodyPr/>
          <a:lstStyle/>
          <a:p>
            <a:r>
              <a:rPr lang="en-US" altLang="zh-CN" dirty="0" smtClean="0">
                <a:solidFill>
                  <a:srgbClr val="FF0000"/>
                </a:solidFill>
              </a:rPr>
              <a:t>α</a:t>
            </a:r>
            <a:r>
              <a:rPr lang="zh-CN" altLang="en-US" dirty="0" smtClean="0">
                <a:solidFill>
                  <a:srgbClr val="FF0000"/>
                </a:solidFill>
              </a:rPr>
              <a:t>测试</a:t>
            </a:r>
            <a:r>
              <a:rPr lang="zh-CN" altLang="en-US" dirty="0" smtClean="0"/>
              <a:t>：是指确认一系统是否符合设计规格或契约之需求内容的测试</a:t>
            </a:r>
            <a:endParaRPr lang="en-US" altLang="zh-CN" dirty="0" smtClean="0"/>
          </a:p>
          <a:p>
            <a:r>
              <a:rPr lang="zh-CN" altLang="en-US" dirty="0" smtClean="0"/>
              <a:t>经过</a:t>
            </a:r>
            <a:r>
              <a:rPr lang="en-US" altLang="zh-CN" dirty="0" smtClean="0"/>
              <a:t>α</a:t>
            </a:r>
            <a:r>
              <a:rPr lang="zh-CN" altLang="en-US" dirty="0" smtClean="0"/>
              <a:t>测试调整的软件产品称为</a:t>
            </a:r>
            <a:r>
              <a:rPr lang="en-US" altLang="zh-CN" dirty="0" smtClean="0"/>
              <a:t>β</a:t>
            </a:r>
            <a:r>
              <a:rPr lang="zh-CN" altLang="en-US" dirty="0" smtClean="0"/>
              <a:t>版本</a:t>
            </a:r>
            <a:br>
              <a:rPr lang="zh-CN" altLang="en-US" dirty="0" smtClean="0"/>
            </a:br>
            <a:r>
              <a:rPr lang="en-US" altLang="zh-CN" dirty="0" smtClean="0">
                <a:solidFill>
                  <a:srgbClr val="FF0000"/>
                </a:solidFill>
              </a:rPr>
              <a:t>β</a:t>
            </a:r>
            <a:r>
              <a:rPr lang="zh-CN" altLang="en-US" dirty="0" smtClean="0">
                <a:solidFill>
                  <a:srgbClr val="FF0000"/>
                </a:solidFill>
              </a:rPr>
              <a:t>测试</a:t>
            </a:r>
            <a:r>
              <a:rPr lang="zh-CN" altLang="en-US" dirty="0" smtClean="0"/>
              <a:t>：用户方试用测试（可以找第三方，也可以找正式的用户）</a:t>
            </a:r>
            <a:endParaRPr lang="zh-CN" altLang="en-US" dirty="0"/>
          </a:p>
        </p:txBody>
      </p:sp>
      <p:pic>
        <p:nvPicPr>
          <p:cNvPr id="1026" name="Picture 2" descr="Image result for α测式"/>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60" t="20905" r="9345" b="21886"/>
          <a:stretch/>
        </p:blipFill>
        <p:spPr bwMode="auto">
          <a:xfrm>
            <a:off x="1703512" y="3933056"/>
            <a:ext cx="9093200" cy="224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672854"/>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定义</a:t>
            </a:r>
            <a:r>
              <a:rPr lang="zh-CN" altLang="en-US" dirty="0" smtClean="0"/>
              <a:t>：这一术语源自硬件行业。对一个硬件或硬件组件进行更改或修复后，直接给设备加电。如果没有冒烟，则该组件就通过了测试。在软件中，“冒烟测试”这一术语描述的是在将代码更改嵌入到产品的源树中之前对这些更改进行验证的过程</a:t>
            </a:r>
            <a:endParaRPr lang="zh-CN" altLang="en-US" dirty="0"/>
          </a:p>
        </p:txBody>
      </p:sp>
      <p:sp>
        <p:nvSpPr>
          <p:cNvPr id="4" name="AutoShape 2" descr="Image result for 电路板"/>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Image result for 电路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3645024"/>
            <a:ext cx="4573513" cy="2462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184471"/>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做法</a:t>
            </a:r>
            <a:r>
              <a:rPr lang="zh-CN" altLang="en-US" dirty="0" smtClean="0"/>
              <a:t>：</a:t>
            </a:r>
            <a:endParaRPr lang="en-US" altLang="zh-CN" dirty="0" smtClean="0"/>
          </a:p>
          <a:p>
            <a:pPr lvl="1"/>
            <a:r>
              <a:rPr lang="zh-CN" altLang="en-US" dirty="0" smtClean="0"/>
              <a:t>选取系统中重要功能，重要使用流程等进行测试</a:t>
            </a:r>
            <a:endParaRPr lang="en-US" altLang="zh-CN" dirty="0" smtClean="0"/>
          </a:p>
          <a:p>
            <a:r>
              <a:rPr lang="zh-CN" altLang="en-US" dirty="0" smtClean="0">
                <a:solidFill>
                  <a:srgbClr val="FF0000"/>
                </a:solidFill>
              </a:rPr>
              <a:t>使用场景</a:t>
            </a:r>
            <a:r>
              <a:rPr lang="zh-CN" altLang="en-US" dirty="0" smtClean="0"/>
              <a:t>：</a:t>
            </a:r>
            <a:endParaRPr lang="en-US" altLang="zh-CN" dirty="0" smtClean="0"/>
          </a:p>
          <a:p>
            <a:pPr lvl="1"/>
            <a:r>
              <a:rPr lang="zh-CN" altLang="en-US" dirty="0" smtClean="0"/>
              <a:t>发布上线后</a:t>
            </a:r>
            <a:endParaRPr lang="en-US" altLang="zh-CN" dirty="0" smtClean="0"/>
          </a:p>
          <a:p>
            <a:pPr lvl="1"/>
            <a:r>
              <a:rPr lang="zh-CN" altLang="en-US" dirty="0" smtClean="0"/>
              <a:t>提交给用户前等</a:t>
            </a:r>
            <a:endParaRPr lang="zh-CN" altLang="en-US" dirty="0"/>
          </a:p>
        </p:txBody>
      </p:sp>
    </p:spTree>
    <p:extLst>
      <p:ext uri="{BB962C8B-B14F-4D97-AF65-F5344CB8AC3E}">
        <p14:creationId xmlns:p14="http://schemas.microsoft.com/office/powerpoint/2010/main" val="114477103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32266584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7924</TotalTime>
  <Words>285</Words>
  <Application>Microsoft Office PowerPoint</Application>
  <PresentationFormat>宽屏</PresentationFormat>
  <Paragraphs>29</Paragraphs>
  <Slides>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黑体</vt:lpstr>
      <vt:lpstr>华文隶书</vt:lpstr>
      <vt:lpstr>宋体</vt:lpstr>
      <vt:lpstr>Arial</vt:lpstr>
      <vt:lpstr>Consolas</vt:lpstr>
      <vt:lpstr>Lucida Console</vt:lpstr>
      <vt:lpstr>Times New Roman</vt:lpstr>
      <vt:lpstr>Verdana</vt:lpstr>
      <vt:lpstr>Wingdings</vt:lpstr>
      <vt:lpstr>Profile</vt:lpstr>
      <vt:lpstr>软件测试实用教程 ——方法与实践</vt:lpstr>
      <vt:lpstr>目   录</vt:lpstr>
      <vt:lpstr>回归测试</vt:lpstr>
      <vt:lpstr>回归测试过程</vt:lpstr>
      <vt:lpstr>验收测试</vt:lpstr>
      <vt:lpstr>关于测试过程中其他概念</vt:lpstr>
      <vt:lpstr>冒烟测试</vt:lpstr>
      <vt:lpstr>冒烟测试</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366</cp:revision>
  <dcterms:created xsi:type="dcterms:W3CDTF">2008-07-27T05:17:11Z</dcterms:created>
  <dcterms:modified xsi:type="dcterms:W3CDTF">2018-01-08T07:40:58Z</dcterms:modified>
</cp:coreProperties>
</file>