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5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35" r:id="rId15"/>
    <p:sldId id="329" r:id="rId16"/>
    <p:sldId id="330" r:id="rId17"/>
    <p:sldId id="331" r:id="rId18"/>
    <p:sldId id="332" r:id="rId19"/>
    <p:sldId id="333" r:id="rId20"/>
    <p:sldId id="328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448" autoAdjust="0"/>
  </p:normalViewPr>
  <p:slideViewPr>
    <p:cSldViewPr>
      <p:cViewPr varScale="1">
        <p:scale>
          <a:sx n="72" d="100"/>
          <a:sy n="72" d="100"/>
        </p:scale>
        <p:origin x="36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t.vutbr.cz/study/courses/ITS/public/ieee829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83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>
                <a:hlinkClick r:id="rId3"/>
              </a:rPr>
              <a:t>References</a:t>
            </a:r>
            <a:r>
              <a:rPr lang="zh-CN" altLang="en-US" b="0" dirty="0" smtClean="0"/>
              <a:t>：参考文献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Approach</a:t>
            </a:r>
            <a:r>
              <a:rPr lang="zh-CN" altLang="en-US" b="0" dirty="0" smtClean="0"/>
              <a:t>：方法、途径</a:t>
            </a:r>
            <a:endParaRPr lang="en-US" altLang="zh-CN" b="0" dirty="0" smtClean="0"/>
          </a:p>
          <a:p>
            <a:r>
              <a:rPr lang="en-US" altLang="zh-CN" b="0" dirty="0" err="1" smtClean="0">
                <a:hlinkClick r:id="rId3"/>
              </a:rPr>
              <a:t>Suspe</a:t>
            </a:r>
            <a:r>
              <a:rPr lang="en-US" altLang="zh-CN" b="0" dirty="0" smtClean="0">
                <a:hlinkClick r:id="rId3"/>
              </a:rPr>
              <a:t> </a:t>
            </a:r>
            <a:r>
              <a:rPr lang="en-US" altLang="zh-CN" b="0" dirty="0" err="1" smtClean="0">
                <a:hlinkClick r:id="rId3"/>
              </a:rPr>
              <a:t>nsion</a:t>
            </a:r>
            <a:r>
              <a:rPr lang="en-US" altLang="zh-CN" b="0" dirty="0" smtClean="0">
                <a:hlinkClick r:id="rId3"/>
              </a:rPr>
              <a:t> Criteria and Resumption Requirements</a:t>
            </a:r>
            <a:r>
              <a:rPr lang="zh-CN" altLang="en-US" b="0" dirty="0" smtClean="0"/>
              <a:t>：延迟测试的标准和重新启动的标准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Test Deliverables</a:t>
            </a:r>
            <a:r>
              <a:rPr lang="zh-CN" altLang="en-US" b="0" dirty="0" smtClean="0"/>
              <a:t>：测试完成后可交付物</a:t>
            </a:r>
            <a:endParaRPr lang="en-US" altLang="zh-CN" b="0" dirty="0" smtClean="0"/>
          </a:p>
          <a:p>
            <a:r>
              <a:rPr lang="en-US" altLang="zh-CN" b="0" dirty="0" smtClean="0"/>
              <a:t>. </a:t>
            </a:r>
            <a:r>
              <a:rPr lang="en-US" altLang="zh-CN" b="0" dirty="0" smtClean="0">
                <a:hlinkClick r:id="rId3"/>
              </a:rPr>
              <a:t>Remaining Test Tasks</a:t>
            </a:r>
            <a:r>
              <a:rPr lang="zh-CN" altLang="en-US" b="0" dirty="0" smtClean="0"/>
              <a:t>：剩余的测试任务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Staffing and Training Needs</a:t>
            </a:r>
            <a:r>
              <a:rPr lang="zh-CN" altLang="en-US" b="0" dirty="0" smtClean="0"/>
              <a:t>：人员和培训的需要</a:t>
            </a:r>
            <a:endParaRPr lang="en-US" altLang="zh-CN" b="0" dirty="0" smtClean="0"/>
          </a:p>
          <a:p>
            <a:r>
              <a:rPr lang="en-US" altLang="zh-CN" b="0" dirty="0" smtClean="0">
                <a:hlinkClick r:id="rId3"/>
              </a:rPr>
              <a:t>Approvals</a:t>
            </a:r>
            <a:r>
              <a:rPr lang="zh-CN" altLang="en-US" b="0" dirty="0" smtClean="0"/>
              <a:t>：批准、认可</a:t>
            </a:r>
            <a:endParaRPr lang="en-US" altLang="zh-CN" b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hlinkClick r:id="rId3"/>
              </a:rPr>
              <a:t>Glossary</a:t>
            </a:r>
            <a:r>
              <a:rPr lang="zh-CN" altLang="en-US" b="0" dirty="0" smtClean="0"/>
              <a:t>：术语、专业词汇</a:t>
            </a:r>
            <a:endParaRPr lang="en-US" altLang="zh-CN" b="0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2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3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8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5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693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6" y="143081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9986" y="922107"/>
            <a:ext cx="10221383" cy="46418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3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</p:spTree>
    <p:extLst>
      <p:ext uri="{BB962C8B-B14F-4D97-AF65-F5344CB8AC3E}">
        <p14:creationId xmlns:p14="http://schemas.microsoft.com/office/powerpoint/2010/main" val="147812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188640"/>
            <a:ext cx="10668000" cy="74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7408" y="1124744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736600" y="9826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5" r:id="rId13"/>
    <p:sldLayoutId id="2147483946" r:id="rId14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t.vutbr.cz/study/courses/ITS/public/ieee829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itchFamily="2" charset="-122"/>
              </a:rPr>
              <a:t>软件测试实用教程</a:t>
            </a:r>
            <a:r>
              <a:rPr lang="en-US" altLang="zh-CN" sz="6000" b="1">
                <a:ea typeface="华文隶书" pitchFamily="2" charset="-122"/>
              </a:rPr>
              <a:t/>
            </a:r>
            <a:br>
              <a:rPr lang="en-US" altLang="zh-CN" sz="6000" b="1">
                <a:ea typeface="华文隶书" pitchFamily="2" charset="-122"/>
              </a:rPr>
            </a:br>
            <a:r>
              <a:rPr lang="en-US" altLang="zh-CN" sz="6000" b="1">
                <a:ea typeface="华文隶书" pitchFamily="2" charset="-122"/>
              </a:rPr>
              <a:t>——</a:t>
            </a:r>
            <a:r>
              <a:rPr lang="zh-CN" altLang="en-US" sz="6000" b="1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I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软件测试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应用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—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测试计划的书写</a:t>
            </a:r>
            <a:endParaRPr lang="zh-CN" altLang="en-US" sz="4400" b="1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Step8:</a:t>
            </a:r>
            <a:r>
              <a:rPr lang="zh-CN" altLang="en-US" dirty="0" smtClean="0"/>
              <a:t>列出哪些功能不测试，以及不测试的原因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5" y="2564905"/>
            <a:ext cx="3866957" cy="37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977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Step9:</a:t>
            </a:r>
            <a:r>
              <a:rPr lang="zh-CN" altLang="en-US" dirty="0" smtClean="0"/>
              <a:t>写出测试策略和将要使用的工具以及收集的信息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2276872"/>
            <a:ext cx="3841433" cy="37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257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Step10:</a:t>
            </a:r>
            <a:r>
              <a:rPr lang="zh-CN" altLang="en-US" dirty="0" smtClean="0"/>
              <a:t>制定通过或失败的标准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2276872"/>
            <a:ext cx="3876500" cy="3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418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Step11:</a:t>
            </a:r>
            <a:r>
              <a:rPr lang="zh-CN" altLang="en-US" dirty="0" smtClean="0"/>
              <a:t>列出在测试期间将产生的文件清单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2348880"/>
            <a:ext cx="4163994" cy="39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064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目  录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624" y="1268760"/>
            <a:ext cx="10668000" cy="426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测试计划文档的书写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测试报告文档的书写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04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测试报告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什么是测试报告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测试报告（</a:t>
            </a:r>
            <a:r>
              <a:rPr lang="en-US" altLang="zh-CN" dirty="0" smtClean="0"/>
              <a:t>test report</a:t>
            </a:r>
            <a:r>
              <a:rPr lang="zh-CN" altLang="en-US" dirty="0" smtClean="0"/>
              <a:t>）就是把</a:t>
            </a:r>
            <a:r>
              <a:rPr lang="zh-CN" altLang="en-US" dirty="0" smtClean="0">
                <a:solidFill>
                  <a:srgbClr val="FF0000"/>
                </a:solidFill>
              </a:rPr>
              <a:t>测试的过程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结果</a:t>
            </a:r>
            <a:r>
              <a:rPr lang="zh-CN" altLang="en-US" dirty="0" smtClean="0"/>
              <a:t>写成文档，对发现的</a:t>
            </a:r>
            <a:r>
              <a:rPr lang="zh-CN" altLang="en-US" dirty="0" smtClean="0">
                <a:solidFill>
                  <a:srgbClr val="FF0000"/>
                </a:solidFill>
              </a:rPr>
              <a:t>问题和缺陷进行分析</a:t>
            </a:r>
            <a:r>
              <a:rPr lang="zh-CN" altLang="en-US" dirty="0" smtClean="0"/>
              <a:t>，为</a:t>
            </a:r>
            <a:r>
              <a:rPr lang="zh-CN" altLang="en-US" dirty="0" smtClean="0">
                <a:solidFill>
                  <a:srgbClr val="FF0000"/>
                </a:solidFill>
              </a:rPr>
              <a:t>纠正</a:t>
            </a:r>
            <a:r>
              <a:rPr lang="zh-CN" altLang="en-US" dirty="0" smtClean="0"/>
              <a:t>软件的存在的</a:t>
            </a:r>
            <a:r>
              <a:rPr lang="zh-CN" altLang="en-US" dirty="0" smtClean="0">
                <a:solidFill>
                  <a:srgbClr val="FF0000"/>
                </a:solidFill>
              </a:rPr>
              <a:t>质量问题</a:t>
            </a:r>
            <a:r>
              <a:rPr lang="zh-CN" altLang="en-US" dirty="0" smtClean="0"/>
              <a:t>提供依据，同时为</a:t>
            </a:r>
            <a:r>
              <a:rPr lang="zh-CN" altLang="en-US" dirty="0" smtClean="0">
                <a:solidFill>
                  <a:srgbClr val="FF0000"/>
                </a:solidFill>
              </a:rPr>
              <a:t>软件验收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交付</a:t>
            </a:r>
            <a:r>
              <a:rPr lang="zh-CN" altLang="en-US" dirty="0" smtClean="0"/>
              <a:t>打下基础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什么情况写测试报告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测试完毕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一个阶段完毕</a:t>
            </a:r>
            <a:r>
              <a:rPr lang="zh-CN" altLang="en-US" dirty="0" smtClean="0"/>
              <a:t>，需要写出测试报告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1417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测试报告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怎样写测试报告（实例）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7768" y="1052736"/>
            <a:ext cx="3026132" cy="4930253"/>
          </a:xfrm>
          <a:prstGeom prst="rect">
            <a:avLst/>
          </a:prstGeom>
          <a:noFill/>
          <a:ln w="9525">
            <a:solidFill>
              <a:srgbClr val="FF9E1D"/>
            </a:solidFill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404664"/>
            <a:ext cx="4662358" cy="599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89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测试报告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Bug</a:t>
            </a:r>
            <a:r>
              <a:rPr lang="zh-CN" altLang="en-US" smtClean="0"/>
              <a:t>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" y="857486"/>
            <a:ext cx="10990211" cy="55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337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测试报告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缺陷</a:t>
            </a:r>
            <a:r>
              <a:rPr lang="zh-CN" altLang="en-US" dirty="0">
                <a:solidFill>
                  <a:srgbClr val="FF0000"/>
                </a:solidFill>
              </a:rPr>
              <a:t>探测率</a:t>
            </a:r>
            <a:r>
              <a:rPr lang="en-US" altLang="zh-CN" dirty="0"/>
              <a:t>=</a:t>
            </a:r>
            <a:r>
              <a:rPr lang="zh-CN" altLang="en-US" dirty="0"/>
              <a:t>（已发现</a:t>
            </a:r>
            <a:r>
              <a:rPr lang="en-US" altLang="zh-CN" dirty="0"/>
              <a:t>bug</a:t>
            </a:r>
            <a:r>
              <a:rPr lang="zh-CN" altLang="en-US" dirty="0"/>
              <a:t>总数</a:t>
            </a:r>
            <a:r>
              <a:rPr lang="en-US" altLang="zh-CN" dirty="0"/>
              <a:t>/</a:t>
            </a:r>
            <a:r>
              <a:rPr lang="zh-CN" altLang="en-US" dirty="0"/>
              <a:t>总共</a:t>
            </a:r>
            <a:r>
              <a:rPr lang="en-US" altLang="zh-CN" dirty="0"/>
              <a:t>bug</a:t>
            </a:r>
            <a:r>
              <a:rPr lang="zh-CN" altLang="en-US" dirty="0"/>
              <a:t>数）*</a:t>
            </a:r>
            <a:r>
              <a:rPr lang="en-US" altLang="zh-CN" dirty="0"/>
              <a:t>100%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t="7473"/>
          <a:stretch>
            <a:fillRect/>
          </a:stretch>
        </p:blipFill>
        <p:spPr bwMode="auto">
          <a:xfrm>
            <a:off x="5159896" y="764704"/>
            <a:ext cx="5400600" cy="4602510"/>
          </a:xfrm>
          <a:prstGeom prst="rect">
            <a:avLst/>
          </a:prstGeom>
          <a:noFill/>
          <a:ln w="9525">
            <a:solidFill>
              <a:srgbClr val="FF9E1D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8370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测试计划：定义、书写方法</a:t>
            </a:r>
            <a:endParaRPr lang="en-US" altLang="zh-CN" smtClean="0"/>
          </a:p>
          <a:p>
            <a:r>
              <a:rPr lang="zh-CN" altLang="en-US" smtClean="0"/>
              <a:t>测试报告：定义、书写方法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7814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目  录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624" y="1268760"/>
            <a:ext cx="10668000" cy="426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测试计划文档的书写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dirty="0" smtClean="0"/>
              <a:t>测试报告文档的书写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314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Step1:</a:t>
            </a:r>
            <a:r>
              <a:rPr lang="zh-CN" altLang="en-US" smtClean="0"/>
              <a:t>了解基础知识</a:t>
            </a:r>
            <a:endParaRPr lang="en-US" altLang="zh-CN" smtClean="0"/>
          </a:p>
          <a:p>
            <a:pPr lvl="2"/>
            <a:r>
              <a:rPr lang="zh-CN" altLang="en-US" smtClean="0"/>
              <a:t>了解测试覆盖率</a:t>
            </a:r>
            <a:endParaRPr lang="en-US" altLang="zh-CN" smtClean="0"/>
          </a:p>
          <a:p>
            <a:pPr lvl="2"/>
            <a:r>
              <a:rPr lang="zh-CN" altLang="en-US" smtClean="0"/>
              <a:t>了解测试方法</a:t>
            </a:r>
            <a:endParaRPr lang="en-US" altLang="zh-CN" smtClean="0"/>
          </a:p>
          <a:p>
            <a:pPr lvl="2"/>
            <a:r>
              <a:rPr lang="zh-CN" altLang="en-US" smtClean="0"/>
              <a:t>了解任务大致分配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2708920"/>
            <a:ext cx="33058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498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Step2:</a:t>
            </a:r>
            <a:r>
              <a:rPr lang="zh-CN" altLang="en-US" dirty="0" smtClean="0"/>
              <a:t>查阅并熟悉标准</a:t>
            </a:r>
            <a:endParaRPr lang="en-US" altLang="zh-CN" dirty="0" smtClean="0"/>
          </a:p>
          <a:p>
            <a:r>
              <a:rPr lang="zh-CN" altLang="en-US" dirty="0" smtClean="0"/>
              <a:t>文档</a:t>
            </a:r>
            <a:r>
              <a:rPr lang="en-US" altLang="zh-CN" dirty="0" smtClean="0"/>
              <a:t>(IEEE 829 Format)</a:t>
            </a:r>
          </a:p>
          <a:p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6816080" y="813752"/>
            <a:ext cx="4752528" cy="594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/>
              <a:t>1. </a:t>
            </a:r>
            <a:r>
              <a:rPr lang="en-US" altLang="zh-CN" b="0" dirty="0">
                <a:hlinkClick r:id="rId3"/>
              </a:rPr>
              <a:t>Test Plan Identifier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2. </a:t>
            </a:r>
            <a:r>
              <a:rPr lang="en-US" altLang="zh-CN" b="0" dirty="0">
                <a:hlinkClick r:id="rId3"/>
              </a:rPr>
              <a:t>References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3. </a:t>
            </a:r>
            <a:r>
              <a:rPr lang="en-US" altLang="zh-CN" b="0" dirty="0">
                <a:hlinkClick r:id="rId3"/>
              </a:rPr>
              <a:t>Introduction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4. </a:t>
            </a:r>
            <a:r>
              <a:rPr lang="en-US" altLang="zh-CN" b="0" dirty="0">
                <a:hlinkClick r:id="rId3"/>
              </a:rPr>
              <a:t>Test Items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5. </a:t>
            </a:r>
            <a:r>
              <a:rPr lang="en-US" altLang="zh-CN" b="0" dirty="0">
                <a:hlinkClick r:id="rId3"/>
              </a:rPr>
              <a:t>Software Risk Issues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6. </a:t>
            </a:r>
            <a:r>
              <a:rPr lang="en-US" altLang="zh-CN" b="0" dirty="0">
                <a:hlinkClick r:id="rId3"/>
              </a:rPr>
              <a:t>Features to be Tested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7. </a:t>
            </a:r>
            <a:r>
              <a:rPr lang="en-US" altLang="zh-CN" b="0" dirty="0">
                <a:hlinkClick r:id="rId3"/>
              </a:rPr>
              <a:t>Features not to be Tested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8. </a:t>
            </a:r>
            <a:r>
              <a:rPr lang="en-US" altLang="zh-CN" b="0" dirty="0">
                <a:hlinkClick r:id="rId3"/>
              </a:rPr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9. </a:t>
            </a:r>
            <a:r>
              <a:rPr lang="en-US" altLang="zh-CN" b="0" dirty="0">
                <a:hlinkClick r:id="rId3"/>
              </a:rPr>
              <a:t>Item Pass/Fail Criteria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10. </a:t>
            </a:r>
            <a:r>
              <a:rPr lang="en-US" altLang="zh-CN" b="0" dirty="0">
                <a:hlinkClick r:id="rId3"/>
              </a:rPr>
              <a:t>Suspension Criteria and Resumption Requirements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11. </a:t>
            </a:r>
            <a:r>
              <a:rPr lang="en-US" altLang="zh-CN" b="0" dirty="0" smtClean="0">
                <a:hlinkClick r:id="rId3"/>
              </a:rPr>
              <a:t>Test Deliverables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12. </a:t>
            </a:r>
            <a:r>
              <a:rPr lang="en-US" altLang="zh-CN" b="0" dirty="0">
                <a:hlinkClick r:id="rId3"/>
              </a:rPr>
              <a:t>Remaining Test Tasks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13. </a:t>
            </a:r>
            <a:r>
              <a:rPr lang="en-US" altLang="zh-CN" b="0" dirty="0">
                <a:hlinkClick r:id="rId3"/>
              </a:rPr>
              <a:t>Environmental Needs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14. </a:t>
            </a:r>
            <a:r>
              <a:rPr lang="en-US" altLang="zh-CN" b="0" dirty="0">
                <a:hlinkClick r:id="rId3"/>
              </a:rPr>
              <a:t>Staffing and Training Needs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15. </a:t>
            </a:r>
            <a:r>
              <a:rPr lang="en-US" altLang="zh-CN" b="0" dirty="0">
                <a:hlinkClick r:id="rId3"/>
              </a:rPr>
              <a:t>Responsibilities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16. </a:t>
            </a:r>
            <a:r>
              <a:rPr lang="en-US" altLang="zh-CN" b="0" dirty="0">
                <a:hlinkClick r:id="rId3"/>
              </a:rPr>
              <a:t>Schedule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17. </a:t>
            </a:r>
            <a:r>
              <a:rPr lang="en-US" altLang="zh-CN" b="0" dirty="0">
                <a:hlinkClick r:id="rId3"/>
              </a:rPr>
              <a:t>Planning Risks and Contingencies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18. </a:t>
            </a:r>
            <a:r>
              <a:rPr lang="en-US" altLang="zh-CN" b="0" dirty="0">
                <a:hlinkClick r:id="rId3"/>
              </a:rPr>
              <a:t>Approvals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/>
              <a:t>19. </a:t>
            </a:r>
            <a:r>
              <a:rPr lang="en-US" altLang="zh-CN" b="0" dirty="0">
                <a:hlinkClick r:id="rId3"/>
              </a:rPr>
              <a:t>Glossary</a:t>
            </a:r>
            <a:endParaRPr lang="zh-CN" altLang="en-US" dirty="0"/>
          </a:p>
        </p:txBody>
      </p:sp>
      <p:sp>
        <p:nvSpPr>
          <p:cNvPr id="6" name="五边形 5"/>
          <p:cNvSpPr/>
          <p:nvPr/>
        </p:nvSpPr>
        <p:spPr>
          <a:xfrm>
            <a:off x="2495600" y="4221088"/>
            <a:ext cx="2686050" cy="7747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Test Plan Template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314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Step3:</a:t>
            </a:r>
            <a:r>
              <a:rPr lang="zh-CN" altLang="en-US" dirty="0" smtClean="0"/>
              <a:t>书写说明（包含简单的摘要、目标、范围、时间表等）</a:t>
            </a:r>
            <a:endParaRPr lang="zh-CN" altLang="en-US" dirty="0"/>
          </a:p>
        </p:txBody>
      </p:sp>
      <p:sp>
        <p:nvSpPr>
          <p:cNvPr id="4" name="AutoShape 2" descr="Image titled Write a Test Plan Step 5"/>
          <p:cNvSpPr>
            <a:spLocks noChangeAspect="1" noChangeArrowheads="1"/>
          </p:cNvSpPr>
          <p:nvPr/>
        </p:nvSpPr>
        <p:spPr bwMode="auto">
          <a:xfrm>
            <a:off x="1640681" y="-144463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2708920"/>
            <a:ext cx="3139455" cy="31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649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Step4:</a:t>
            </a:r>
            <a:r>
              <a:rPr lang="zh-CN" altLang="en-US" dirty="0" smtClean="0"/>
              <a:t>定义目标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定义哪些测试哪些不测试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常见的包括：模块测试、集成测试、系统测试等等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3698543"/>
            <a:ext cx="3548686" cy="27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61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Step5:</a:t>
            </a:r>
            <a:r>
              <a:rPr lang="zh-CN" altLang="en-US" dirty="0" smtClean="0"/>
              <a:t>写出需要的资源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包含人力资源和软硬件资源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3140969"/>
            <a:ext cx="3333200" cy="33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908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Step6:</a:t>
            </a:r>
            <a:r>
              <a:rPr lang="zh-CN" altLang="en-US" dirty="0" smtClean="0"/>
              <a:t>写出测试过程中可能的风险和依赖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17" y="2852937"/>
            <a:ext cx="3365598" cy="32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417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测试计划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Step7:</a:t>
            </a:r>
            <a:r>
              <a:rPr lang="zh-CN" altLang="en-US" dirty="0" smtClean="0"/>
              <a:t>写出你将如何测试以及测试完成后会有哪些可交付成果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2276872"/>
            <a:ext cx="3342673" cy="34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177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750</TotalTime>
  <Words>340</Words>
  <Application>Microsoft Office PowerPoint</Application>
  <PresentationFormat>宽屏</PresentationFormat>
  <Paragraphs>74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黑体</vt:lpstr>
      <vt:lpstr>华文隶书</vt:lpstr>
      <vt:lpstr>楷体</vt:lpstr>
      <vt:lpstr>宋体</vt:lpstr>
      <vt:lpstr>Arial</vt:lpstr>
      <vt:lpstr>Lucida Console</vt:lpstr>
      <vt:lpstr>Times New Roman</vt:lpstr>
      <vt:lpstr>Verdana</vt:lpstr>
      <vt:lpstr>Wingdings</vt:lpstr>
      <vt:lpstr>Profile</vt:lpstr>
      <vt:lpstr>软件测试实用教程 ——方法与实践</vt:lpstr>
      <vt:lpstr>目  录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测试计划</vt:lpstr>
      <vt:lpstr>目  录</vt:lpstr>
      <vt:lpstr>测试报告</vt:lpstr>
      <vt:lpstr>测试报告</vt:lpstr>
      <vt:lpstr>测试报告</vt:lpstr>
      <vt:lpstr>测试报告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167</cp:revision>
  <dcterms:created xsi:type="dcterms:W3CDTF">2008-07-27T05:17:11Z</dcterms:created>
  <dcterms:modified xsi:type="dcterms:W3CDTF">2018-01-11T06:28:26Z</dcterms:modified>
</cp:coreProperties>
</file>