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3"/>
  </p:notesMasterIdLst>
  <p:handoutMasterIdLst>
    <p:handoutMasterId r:id="rId14"/>
  </p:handoutMasterIdLst>
  <p:sldIdLst>
    <p:sldId id="256" r:id="rId2"/>
    <p:sldId id="336" r:id="rId3"/>
    <p:sldId id="285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28" r:id="rId1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448" autoAdjust="0"/>
  </p:normalViewPr>
  <p:slideViewPr>
    <p:cSldViewPr>
      <p:cViewPr varScale="1">
        <p:scale>
          <a:sx n="68" d="100"/>
          <a:sy n="68" d="100"/>
        </p:scale>
        <p:origin x="90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72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41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36D35-76A8-4217-8B0C-7690A998474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83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9704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112041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271555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79454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3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8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5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693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6" y="143081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19986" y="922107"/>
            <a:ext cx="10221383" cy="46418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2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2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3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</p:spTree>
    <p:extLst>
      <p:ext uri="{BB962C8B-B14F-4D97-AF65-F5344CB8AC3E}">
        <p14:creationId xmlns:p14="http://schemas.microsoft.com/office/powerpoint/2010/main" val="1478129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8188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73278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18992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857381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40424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909322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8737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772789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188640"/>
            <a:ext cx="10668000" cy="74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7408" y="1124744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736600" y="9826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5" r:id="rId13"/>
    <p:sldLayoutId id="2147483946" r:id="rId14"/>
  </p:sldLayoutIdLst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471487" indent="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sz="2600" b="1">
          <a:solidFill>
            <a:schemeClr val="tx1"/>
          </a:solidFill>
          <a:latin typeface="+mn-lt"/>
          <a:ea typeface="+mn-ea"/>
        </a:defRPr>
      </a:lvl2pPr>
      <a:lvl3pPr marL="909637" indent="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sz="2400" b="1">
          <a:solidFill>
            <a:schemeClr val="tx1"/>
          </a:solidFill>
          <a:latin typeface="+mn-lt"/>
          <a:ea typeface="+mn-ea"/>
        </a:defRPr>
      </a:lvl3pPr>
      <a:lvl4pPr marL="1306513" indent="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sz="2200" b="1">
          <a:solidFill>
            <a:schemeClr val="tx1"/>
          </a:solidFill>
          <a:latin typeface="+mn-lt"/>
          <a:ea typeface="+mn-ea"/>
        </a:defRPr>
      </a:lvl4pPr>
      <a:lvl5pPr marL="1695450" indent="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Tx/>
        <a:buNone/>
        <a:defRPr sz="20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>
                <a:ea typeface="华文隶书" pitchFamily="2" charset="-122"/>
              </a:rPr>
              <a:t>软件测试实用教程</a:t>
            </a:r>
            <a:r>
              <a:rPr lang="en-US" altLang="zh-CN" sz="6000" b="1">
                <a:ea typeface="华文隶书" pitchFamily="2" charset="-122"/>
              </a:rPr>
              <a:t/>
            </a:r>
            <a:br>
              <a:rPr lang="en-US" altLang="zh-CN" sz="6000" b="1">
                <a:ea typeface="华文隶书" pitchFamily="2" charset="-122"/>
              </a:rPr>
            </a:br>
            <a:r>
              <a:rPr lang="en-US" altLang="zh-CN" sz="6000" b="1">
                <a:ea typeface="华文隶书" pitchFamily="2" charset="-122"/>
              </a:rPr>
              <a:t>——</a:t>
            </a:r>
            <a:r>
              <a:rPr lang="zh-CN" altLang="en-US" sz="6000" b="1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b="1" dirty="0" smtClean="0">
                <a:latin typeface="华文隶书" pitchFamily="2" charset="-122"/>
                <a:ea typeface="华文隶书" pitchFamily="2" charset="-122"/>
              </a:rPr>
              <a:t>知识点总结</a:t>
            </a:r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需要掌握的其他知识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）软件开发过程</a:t>
            </a:r>
          </a:p>
          <a:p>
            <a:r>
              <a:rPr lang="en-US" altLang="zh-CN" dirty="0" smtClean="0"/>
              <a:t>2</a:t>
            </a:r>
            <a:r>
              <a:rPr lang="zh-CN" altLang="en-US" dirty="0"/>
              <a:t>）软件开发模型</a:t>
            </a:r>
          </a:p>
          <a:p>
            <a:r>
              <a:rPr lang="en-US" altLang="zh-CN" dirty="0" smtClean="0"/>
              <a:t>3</a:t>
            </a:r>
            <a:r>
              <a:rPr lang="zh-CN" altLang="en-US" dirty="0"/>
              <a:t>）软件测试模型</a:t>
            </a:r>
          </a:p>
          <a:p>
            <a:r>
              <a:rPr lang="en-US" altLang="zh-CN" dirty="0" smtClean="0"/>
              <a:t>4</a:t>
            </a:r>
            <a:r>
              <a:rPr lang="zh-CN" altLang="en-US" dirty="0"/>
              <a:t>）软件测试流程</a:t>
            </a:r>
          </a:p>
          <a:p>
            <a:r>
              <a:rPr lang="en-US" altLang="zh-CN" dirty="0" smtClean="0"/>
              <a:t>5</a:t>
            </a:r>
            <a:r>
              <a:rPr lang="zh-CN" altLang="en-US" dirty="0"/>
              <a:t>）测试文档的书写：测试计划，测试用例，缺陷记录及</a:t>
            </a:r>
            <a:r>
              <a:rPr lang="zh-CN" altLang="en-US" dirty="0" smtClean="0"/>
              <a:t>流转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过程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测试报告</a:t>
            </a:r>
            <a:r>
              <a:rPr lang="zh-CN" altLang="en-US" dirty="0"/>
              <a:t>（测试总结报告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）缺陷探测率</a:t>
            </a:r>
            <a:r>
              <a:rPr lang="en-US" altLang="zh-CN" dirty="0" smtClean="0"/>
              <a:t>=</a:t>
            </a:r>
            <a:r>
              <a:rPr lang="zh-CN" altLang="en-US" smtClean="0"/>
              <a:t>（已</a:t>
            </a:r>
            <a:r>
              <a:rPr lang="zh-CN" altLang="en-US" dirty="0" smtClean="0"/>
              <a:t>发现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总数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总共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数）*</a:t>
            </a:r>
            <a:r>
              <a:rPr lang="en-US" altLang="zh-CN" dirty="0" smtClean="0"/>
              <a:t>100%</a:t>
            </a:r>
            <a:endParaRPr lang="zh-CN" altLang="en-US" dirty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zh-CN" altLang="en-US" dirty="0"/>
              <a:t>软件测试过程管理</a:t>
            </a:r>
          </a:p>
        </p:txBody>
      </p:sp>
    </p:spTree>
    <p:extLst>
      <p:ext uri="{BB962C8B-B14F-4D97-AF65-F5344CB8AC3E}">
        <p14:creationId xmlns:p14="http://schemas.microsoft.com/office/powerpoint/2010/main" val="22169645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3148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992978" y="2391787"/>
            <a:ext cx="8981909" cy="7996201"/>
            <a:chOff x="992978" y="2391787"/>
            <a:chExt cx="8981909" cy="7996201"/>
          </a:xfrm>
        </p:grpSpPr>
        <p:sp>
          <p:nvSpPr>
            <p:cNvPr id="6" name="弧形 5"/>
            <p:cNvSpPr/>
            <p:nvPr/>
          </p:nvSpPr>
          <p:spPr>
            <a:xfrm rot="18680051">
              <a:off x="1485832" y="1898933"/>
              <a:ext cx="7996201" cy="8981909"/>
            </a:xfrm>
            <a:prstGeom prst="arc">
              <a:avLst>
                <a:gd name="adj1" fmla="val 16200000"/>
                <a:gd name="adj2" fmla="val 21393003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57150">
                  <a:solidFill>
                    <a:srgbClr val="002060"/>
                  </a:solidFill>
                </a:ln>
                <a:solidFill>
                  <a:srgbClr val="92D050"/>
                </a:solidFill>
              </a:endParaRPr>
            </a:p>
          </p:txBody>
        </p:sp>
        <p:cxnSp>
          <p:nvCxnSpPr>
            <p:cNvPr id="8" name="直接连接符 7"/>
            <p:cNvCxnSpPr>
              <a:stCxn id="6" idx="0"/>
            </p:cNvCxnSpPr>
            <p:nvPr/>
          </p:nvCxnSpPr>
          <p:spPr>
            <a:xfrm>
              <a:off x="2111808" y="3423838"/>
              <a:ext cx="2904072" cy="115729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5015880" y="3284984"/>
              <a:ext cx="2952328" cy="129614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2351584" y="2852936"/>
            <a:ext cx="4896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重点大家谈</a:t>
            </a:r>
            <a:endParaRPr lang="zh-CN" altLang="en-US" sz="5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1312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5760" y="1196752"/>
            <a:ext cx="10668000" cy="426720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 smtClean="0"/>
              <a:t>基本概念类</a:t>
            </a:r>
            <a:endParaRPr lang="en-US" altLang="zh-CN" sz="32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dirty="0" smtClean="0"/>
              <a:t>核心知识点类</a:t>
            </a:r>
            <a:endParaRPr lang="en-US" altLang="zh-CN" sz="3200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 smtClean="0"/>
              <a:t>需要掌握的其他知识</a:t>
            </a:r>
            <a:endParaRPr lang="en-US" altLang="zh-CN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 </a:t>
            </a:r>
            <a:r>
              <a:rPr lang="zh-CN" altLang="en-US" dirty="0"/>
              <a:t>什么是软件测试</a:t>
            </a:r>
          </a:p>
          <a:p>
            <a:pPr marL="0" indent="0">
              <a:buNone/>
            </a:pPr>
            <a:r>
              <a:rPr lang="en-US" altLang="zh-CN" dirty="0" smtClean="0"/>
              <a:t>2 </a:t>
            </a:r>
            <a:r>
              <a:rPr lang="zh-CN" altLang="en-US" dirty="0"/>
              <a:t>软件测试的目的和对象分别是什么</a:t>
            </a:r>
          </a:p>
          <a:p>
            <a:pPr marL="0" indent="0">
              <a:buNone/>
            </a:pPr>
            <a:r>
              <a:rPr lang="en-US" altLang="zh-CN" dirty="0" smtClean="0"/>
              <a:t>3 </a:t>
            </a:r>
            <a:r>
              <a:rPr lang="zh-CN" altLang="en-US" dirty="0"/>
              <a:t>什么是黑盒测试，什么是白盒测试</a:t>
            </a:r>
          </a:p>
          <a:p>
            <a:pPr marL="0" indent="0">
              <a:buNone/>
            </a:pPr>
            <a:r>
              <a:rPr lang="en-US" altLang="zh-CN" dirty="0" smtClean="0"/>
              <a:t>4 </a:t>
            </a:r>
            <a:r>
              <a:rPr lang="zh-CN" altLang="en-US" dirty="0"/>
              <a:t>什么是单元测试，什么是集成测试</a:t>
            </a:r>
          </a:p>
          <a:p>
            <a:pPr marL="0" indent="0">
              <a:buNone/>
            </a:pPr>
            <a:r>
              <a:rPr lang="en-US" altLang="zh-CN" dirty="0" smtClean="0"/>
              <a:t>5 </a:t>
            </a:r>
            <a:r>
              <a:rPr lang="zh-CN" altLang="en-US" dirty="0"/>
              <a:t>怎样评价测试方法（或者说测试用例设计水平的评价）</a:t>
            </a:r>
          </a:p>
          <a:p>
            <a:pPr marL="0" indent="0">
              <a:buNone/>
            </a:pPr>
            <a:r>
              <a:rPr lang="en-US" altLang="zh-CN" dirty="0" smtClean="0"/>
              <a:t>6 </a:t>
            </a:r>
            <a:r>
              <a:rPr lang="zh-CN" altLang="en-US" dirty="0"/>
              <a:t>驱动模块和桩模块</a:t>
            </a:r>
          </a:p>
        </p:txBody>
      </p:sp>
    </p:spTree>
    <p:extLst>
      <p:ext uri="{BB962C8B-B14F-4D97-AF65-F5344CB8AC3E}">
        <p14:creationId xmlns:p14="http://schemas.microsoft.com/office/powerpoint/2010/main" val="17531192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核心知识点类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黑盒测试方法的七大类方法</a:t>
            </a:r>
          </a:p>
          <a:p>
            <a:r>
              <a:rPr lang="zh-CN" altLang="en-US" dirty="0"/>
              <a:t>	  </a:t>
            </a:r>
            <a:r>
              <a:rPr lang="en-US" altLang="zh-CN" dirty="0"/>
              <a:t>1</a:t>
            </a:r>
            <a:r>
              <a:rPr lang="zh-CN" altLang="en-US" dirty="0"/>
              <a:t>）等价类划分法 （注意首先划分两个大类：有效等价类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r>
              <a:rPr lang="zh-CN" altLang="en-US" dirty="0" smtClean="0"/>
              <a:t>         无效</a:t>
            </a:r>
            <a:r>
              <a:rPr lang="zh-CN" altLang="en-US" dirty="0"/>
              <a:t>等价类，然后分别在这两个类别中设计测试用例）</a:t>
            </a:r>
          </a:p>
          <a:p>
            <a:r>
              <a:rPr lang="zh-CN" altLang="en-US" dirty="0"/>
              <a:t>	  </a:t>
            </a:r>
            <a:r>
              <a:rPr lang="en-US" altLang="zh-CN" dirty="0"/>
              <a:t>2</a:t>
            </a:r>
            <a:r>
              <a:rPr lang="zh-CN" altLang="en-US" dirty="0"/>
              <a:t>）边界值分析法（注意上下两个边界）</a:t>
            </a:r>
          </a:p>
          <a:p>
            <a:r>
              <a:rPr lang="zh-CN" altLang="en-US" dirty="0"/>
              <a:t>	  </a:t>
            </a:r>
            <a:r>
              <a:rPr lang="en-US" altLang="zh-CN" dirty="0"/>
              <a:t>3</a:t>
            </a:r>
            <a:r>
              <a:rPr lang="zh-CN" altLang="en-US" dirty="0"/>
              <a:t>）因果图和决策表法（适用条件）</a:t>
            </a:r>
          </a:p>
          <a:p>
            <a:r>
              <a:rPr lang="zh-CN" altLang="en-US" dirty="0"/>
              <a:t>	  </a:t>
            </a:r>
            <a:r>
              <a:rPr lang="en-US" altLang="zh-CN" dirty="0"/>
              <a:t>4</a:t>
            </a:r>
            <a:r>
              <a:rPr lang="zh-CN" altLang="en-US" dirty="0"/>
              <a:t>）场景法（测试用例的书写方法，可以使用表格的方式</a:t>
            </a:r>
            <a:r>
              <a:rPr lang="zh-CN" altLang="en-US" dirty="0" smtClean="0"/>
              <a:t>，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书</a:t>
            </a:r>
            <a:r>
              <a:rPr lang="zh-CN" altLang="en-US" dirty="0"/>
              <a:t>上</a:t>
            </a:r>
            <a:r>
              <a:rPr lang="en-US" altLang="zh-CN" dirty="0"/>
              <a:t>80——81</a:t>
            </a:r>
            <a:r>
              <a:rPr lang="zh-CN" altLang="en-US" dirty="0"/>
              <a:t>页的写法）</a:t>
            </a:r>
          </a:p>
          <a:p>
            <a:r>
              <a:rPr lang="zh-CN" altLang="en-US" dirty="0"/>
              <a:t>	  </a:t>
            </a:r>
            <a:r>
              <a:rPr lang="en-US" altLang="zh-CN" dirty="0"/>
              <a:t>5</a:t>
            </a:r>
            <a:r>
              <a:rPr lang="zh-CN" altLang="en-US" dirty="0"/>
              <a:t>）状态转换法</a:t>
            </a:r>
          </a:p>
          <a:p>
            <a:r>
              <a:rPr lang="zh-CN" altLang="en-US" dirty="0"/>
              <a:t>	  </a:t>
            </a:r>
            <a:r>
              <a:rPr lang="en-US" altLang="zh-CN" dirty="0"/>
              <a:t>6</a:t>
            </a:r>
            <a:r>
              <a:rPr lang="zh-CN" altLang="en-US" dirty="0"/>
              <a:t>）正交实验法</a:t>
            </a:r>
          </a:p>
          <a:p>
            <a:r>
              <a:rPr lang="zh-CN" altLang="en-US" dirty="0"/>
              <a:t>	  </a:t>
            </a:r>
            <a:r>
              <a:rPr lang="en-US" altLang="zh-CN" dirty="0"/>
              <a:t>7</a:t>
            </a:r>
            <a:r>
              <a:rPr lang="zh-CN" altLang="en-US" dirty="0"/>
              <a:t>）错误推测法</a:t>
            </a:r>
          </a:p>
        </p:txBody>
      </p:sp>
    </p:spTree>
    <p:extLst>
      <p:ext uri="{BB962C8B-B14F-4D97-AF65-F5344CB8AC3E}">
        <p14:creationId xmlns:p14="http://schemas.microsoft.com/office/powerpoint/2010/main" val="344158726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核心知识点类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1124744"/>
            <a:ext cx="11665296" cy="4267200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白盒测试方法</a:t>
            </a:r>
          </a:p>
          <a:p>
            <a:r>
              <a:rPr lang="zh-CN" altLang="en-US" dirty="0"/>
              <a:t>	  </a:t>
            </a:r>
            <a:r>
              <a:rPr lang="en-US" altLang="zh-CN" sz="2600" dirty="0"/>
              <a:t>1</a:t>
            </a:r>
            <a:r>
              <a:rPr lang="zh-CN" altLang="en-US" sz="2600" dirty="0"/>
              <a:t>）静态白盒测试：测试内容，形式（评审会及评审会中的细节）</a:t>
            </a:r>
          </a:p>
          <a:p>
            <a:r>
              <a:rPr lang="zh-CN" altLang="en-US" sz="2600" dirty="0"/>
              <a:t>	  </a:t>
            </a:r>
            <a:r>
              <a:rPr lang="en-US" altLang="zh-CN" sz="2600" dirty="0"/>
              <a:t>2</a:t>
            </a:r>
            <a:r>
              <a:rPr lang="zh-CN" altLang="en-US" sz="2600" dirty="0"/>
              <a:t>）代码质量度量：软件质量模型，代码质量度量模型，代码</a:t>
            </a:r>
            <a:r>
              <a:rPr lang="zh-CN" altLang="en-US" sz="2600" dirty="0" smtClean="0"/>
              <a:t>质量</a:t>
            </a:r>
            <a:endParaRPr lang="en-US" altLang="zh-CN" sz="2600" dirty="0" smtClean="0"/>
          </a:p>
          <a:p>
            <a:r>
              <a:rPr lang="en-US" altLang="zh-CN" sz="2600" dirty="0"/>
              <a:t> </a:t>
            </a:r>
            <a:r>
              <a:rPr lang="en-US" altLang="zh-CN" sz="2600" dirty="0" smtClean="0"/>
              <a:t>         </a:t>
            </a:r>
            <a:r>
              <a:rPr lang="zh-CN" altLang="en-US" sz="2600" dirty="0" smtClean="0"/>
              <a:t>的</a:t>
            </a:r>
            <a:r>
              <a:rPr lang="zh-CN" altLang="en-US" sz="2600" dirty="0"/>
              <a:t>自动度量</a:t>
            </a:r>
          </a:p>
          <a:p>
            <a:r>
              <a:rPr lang="zh-CN" altLang="en-US" sz="2600" dirty="0"/>
              <a:t>	  </a:t>
            </a:r>
            <a:r>
              <a:rPr lang="en-US" altLang="zh-CN" sz="2600" dirty="0"/>
              <a:t>3</a:t>
            </a:r>
            <a:r>
              <a:rPr lang="zh-CN" altLang="en-US" sz="2600" dirty="0"/>
              <a:t>）</a:t>
            </a:r>
            <a:r>
              <a:rPr lang="zh-CN" altLang="en-US" sz="2600" dirty="0">
                <a:solidFill>
                  <a:srgbClr val="FF0000"/>
                </a:solidFill>
              </a:rPr>
              <a:t>补充软件能力成熟度</a:t>
            </a:r>
            <a:r>
              <a:rPr lang="zh-CN" altLang="en-US" sz="2600" dirty="0" smtClean="0">
                <a:solidFill>
                  <a:srgbClr val="FF0000"/>
                </a:solidFill>
              </a:rPr>
              <a:t>模型（</a:t>
            </a:r>
            <a:r>
              <a:rPr lang="en-US" altLang="zh-CN" sz="2600" dirty="0" smtClean="0">
                <a:solidFill>
                  <a:srgbClr val="FF0000"/>
                </a:solidFill>
              </a:rPr>
              <a:t>CMM</a:t>
            </a:r>
            <a:r>
              <a:rPr lang="zh-CN" altLang="en-US" sz="2600" dirty="0" smtClean="0">
                <a:solidFill>
                  <a:srgbClr val="FF0000"/>
                </a:solidFill>
              </a:rPr>
              <a:t>的</a:t>
            </a:r>
            <a:r>
              <a:rPr lang="zh-CN" altLang="en-US" sz="2600" dirty="0">
                <a:solidFill>
                  <a:srgbClr val="FF0000"/>
                </a:solidFill>
              </a:rPr>
              <a:t>五</a:t>
            </a:r>
            <a:r>
              <a:rPr lang="zh-CN" altLang="en-US" sz="2600" dirty="0" smtClean="0">
                <a:solidFill>
                  <a:srgbClr val="FF0000"/>
                </a:solidFill>
              </a:rPr>
              <a:t>个能力等级）</a:t>
            </a:r>
            <a:r>
              <a:rPr lang="zh-CN" altLang="en-US" sz="2600" dirty="0" smtClean="0"/>
              <a:t>：</a:t>
            </a:r>
            <a:r>
              <a:rPr lang="zh-CN" altLang="en-US" sz="2600" dirty="0"/>
              <a:t>初始化级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	</a:t>
            </a:r>
            <a:r>
              <a:rPr lang="zh-CN" altLang="en-US" sz="2600" dirty="0" smtClean="0"/>
              <a:t>可</a:t>
            </a:r>
            <a:r>
              <a:rPr lang="zh-CN" altLang="en-US" sz="2600" dirty="0"/>
              <a:t>重复级、</a:t>
            </a:r>
            <a:r>
              <a:rPr lang="zh-CN" altLang="en-US" sz="2600" dirty="0" smtClean="0"/>
              <a:t>定义级</a:t>
            </a:r>
            <a:r>
              <a:rPr lang="zh-CN" altLang="en-US" sz="2600" dirty="0"/>
              <a:t>、</a:t>
            </a:r>
            <a:r>
              <a:rPr lang="zh-CN" altLang="en-US" sz="2600" dirty="0" smtClean="0"/>
              <a:t>定量</a:t>
            </a:r>
            <a:r>
              <a:rPr lang="zh-CN" altLang="en-US" sz="2600" dirty="0"/>
              <a:t>管理级、不断优化级  </a:t>
            </a:r>
            <a:endParaRPr lang="en-US" altLang="zh-CN" sz="2600" dirty="0" smtClean="0"/>
          </a:p>
          <a:p>
            <a:r>
              <a:rPr lang="zh-CN" altLang="en-US" sz="2600" dirty="0"/>
              <a:t>	  </a:t>
            </a:r>
            <a:r>
              <a:rPr lang="en-US" altLang="zh-CN" sz="2600" dirty="0"/>
              <a:t>4</a:t>
            </a:r>
            <a:r>
              <a:rPr lang="zh-CN" altLang="en-US" sz="2600" dirty="0"/>
              <a:t>）</a:t>
            </a:r>
            <a:r>
              <a:rPr lang="zh-CN" altLang="en-US" sz="2600" dirty="0">
                <a:solidFill>
                  <a:srgbClr val="FF0000"/>
                </a:solidFill>
              </a:rPr>
              <a:t>环复杂度度量</a:t>
            </a:r>
            <a:r>
              <a:rPr lang="zh-CN" altLang="en-US" sz="2600" dirty="0"/>
              <a:t>：如果是填空或选择题中出现，没有特别强调</a:t>
            </a:r>
            <a:r>
              <a:rPr lang="zh-CN" altLang="en-US" sz="2600" dirty="0" smtClean="0"/>
              <a:t>是</a:t>
            </a:r>
            <a:endParaRPr lang="en-US" altLang="zh-CN" sz="2600" dirty="0" smtClean="0"/>
          </a:p>
          <a:p>
            <a:r>
              <a:rPr lang="en-US" altLang="zh-CN" sz="2600" dirty="0"/>
              <a:t> </a:t>
            </a:r>
            <a:r>
              <a:rPr lang="en-US" altLang="zh-CN" sz="2600" dirty="0" smtClean="0"/>
              <a:t>        </a:t>
            </a:r>
            <a:r>
              <a:rPr lang="zh-CN" altLang="en-US" sz="2600" dirty="0" smtClean="0"/>
              <a:t>强</a:t>
            </a:r>
            <a:r>
              <a:rPr lang="zh-CN" altLang="en-US" sz="2600" dirty="0"/>
              <a:t>联通图，则使用  </a:t>
            </a:r>
            <a:r>
              <a:rPr lang="en-US" altLang="zh-CN" sz="2600" dirty="0"/>
              <a:t>V</a:t>
            </a:r>
            <a:r>
              <a:rPr lang="zh-CN" altLang="en-US" sz="2600" dirty="0"/>
              <a:t>（</a:t>
            </a:r>
            <a:r>
              <a:rPr lang="en-US" altLang="zh-CN" sz="2600" dirty="0"/>
              <a:t>G</a:t>
            </a:r>
            <a:r>
              <a:rPr lang="zh-CN" altLang="en-US" sz="2600" dirty="0"/>
              <a:t>）</a:t>
            </a:r>
            <a:r>
              <a:rPr lang="en-US" altLang="zh-CN" sz="2600" dirty="0"/>
              <a:t>= e - n + 2</a:t>
            </a:r>
            <a:r>
              <a:rPr lang="zh-CN" altLang="en-US" sz="2600" dirty="0"/>
              <a:t>的计算方式；如果是大</a:t>
            </a:r>
            <a:r>
              <a:rPr lang="zh-CN" altLang="en-US" sz="2600" dirty="0" smtClean="0"/>
              <a:t>题，</a:t>
            </a:r>
            <a:endParaRPr lang="en-US" altLang="zh-CN" sz="2600" dirty="0" smtClean="0"/>
          </a:p>
          <a:p>
            <a:r>
              <a:rPr lang="en-US" altLang="zh-CN" sz="2600" dirty="0"/>
              <a:t> </a:t>
            </a:r>
            <a:r>
              <a:rPr lang="en-US" altLang="zh-CN" sz="2600" dirty="0" smtClean="0"/>
              <a:t> </a:t>
            </a:r>
            <a:r>
              <a:rPr lang="zh-CN" altLang="en-US" sz="2600" dirty="0" smtClean="0"/>
              <a:t>       需要</a:t>
            </a:r>
            <a:r>
              <a:rPr lang="zh-CN" altLang="en-US" sz="2600" dirty="0"/>
              <a:t>画图并计算，则标清楚每个节点的编号，然后写出</a:t>
            </a:r>
            <a:r>
              <a:rPr lang="en-US" altLang="zh-CN" sz="2600" dirty="0"/>
              <a:t>V(G)</a:t>
            </a:r>
            <a:r>
              <a:rPr lang="zh-CN" altLang="en-US" sz="2600" dirty="0"/>
              <a:t>的</a:t>
            </a:r>
            <a:r>
              <a:rPr lang="zh-CN" altLang="en-US" sz="2600" dirty="0" smtClean="0"/>
              <a:t>计</a:t>
            </a:r>
            <a:endParaRPr lang="en-US" altLang="zh-CN" sz="2600" dirty="0" smtClean="0"/>
          </a:p>
          <a:p>
            <a:r>
              <a:rPr lang="en-US" altLang="zh-CN" sz="2600" dirty="0"/>
              <a:t> </a:t>
            </a:r>
            <a:r>
              <a:rPr lang="en-US" altLang="zh-CN" sz="2600" dirty="0" smtClean="0"/>
              <a:t>        </a:t>
            </a:r>
            <a:r>
              <a:rPr lang="zh-CN" altLang="en-US" sz="2600" dirty="0" smtClean="0"/>
              <a:t>算</a:t>
            </a:r>
            <a:r>
              <a:rPr lang="zh-CN" altLang="en-US" sz="2600" dirty="0"/>
              <a:t>过程。（尽量用</a:t>
            </a:r>
            <a:r>
              <a:rPr lang="en-US" altLang="zh-CN" sz="2600" dirty="0"/>
              <a:t>V(G</a:t>
            </a:r>
            <a:r>
              <a:rPr lang="zh-CN" altLang="en-US" sz="2600" dirty="0"/>
              <a:t>）</a:t>
            </a:r>
            <a:r>
              <a:rPr lang="en-US" altLang="zh-CN" sz="2600" dirty="0"/>
              <a:t>= P+1</a:t>
            </a:r>
            <a:r>
              <a:rPr lang="zh-CN" altLang="en-US" sz="2600" dirty="0"/>
              <a:t>的方式，减少争议；</a:t>
            </a:r>
          </a:p>
        </p:txBody>
      </p:sp>
    </p:spTree>
    <p:extLst>
      <p:ext uri="{BB962C8B-B14F-4D97-AF65-F5344CB8AC3E}">
        <p14:creationId xmlns:p14="http://schemas.microsoft.com/office/powerpoint/2010/main" val="46346231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核心知识点类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）独立路径测试：</a:t>
            </a:r>
          </a:p>
          <a:p>
            <a:r>
              <a:rPr lang="zh-CN" altLang="en-US" dirty="0"/>
              <a:t>	     </a:t>
            </a:r>
            <a:r>
              <a:rPr lang="en-US" altLang="zh-CN" dirty="0"/>
              <a:t>a:</a:t>
            </a:r>
            <a:r>
              <a:rPr lang="zh-CN" altLang="en-US" dirty="0"/>
              <a:t>计算环复杂度</a:t>
            </a:r>
            <a:r>
              <a:rPr lang="en-US" altLang="zh-CN" dirty="0"/>
              <a:t>——</a:t>
            </a:r>
            <a:r>
              <a:rPr lang="zh-CN" altLang="en-US" dirty="0"/>
              <a:t>确定独立路径数量；</a:t>
            </a:r>
          </a:p>
          <a:p>
            <a:r>
              <a:rPr lang="zh-CN" altLang="en-US" dirty="0"/>
              <a:t>	     </a:t>
            </a:r>
            <a:r>
              <a:rPr lang="en-US" altLang="zh-CN" dirty="0"/>
              <a:t>b:</a:t>
            </a:r>
            <a:r>
              <a:rPr lang="zh-CN" altLang="en-US" dirty="0"/>
              <a:t>找出独立路径</a:t>
            </a:r>
          </a:p>
          <a:p>
            <a:r>
              <a:rPr lang="zh-CN" altLang="en-US" dirty="0"/>
              <a:t>	     </a:t>
            </a:r>
            <a:r>
              <a:rPr lang="en-US" altLang="zh-CN" dirty="0"/>
              <a:t>c:</a:t>
            </a:r>
            <a:r>
              <a:rPr lang="zh-CN" altLang="en-US" dirty="0"/>
              <a:t>分析不可行路径（去掉或修改）</a:t>
            </a:r>
          </a:p>
          <a:p>
            <a:r>
              <a:rPr lang="zh-CN" altLang="en-US" dirty="0"/>
              <a:t>	     </a:t>
            </a:r>
            <a:r>
              <a:rPr lang="en-US" altLang="zh-CN" dirty="0"/>
              <a:t>d:</a:t>
            </a:r>
            <a:r>
              <a:rPr lang="zh-CN" altLang="en-US" dirty="0"/>
              <a:t>分析高概率路径应该出现而没有出现的，做补充；</a:t>
            </a:r>
          </a:p>
          <a:p>
            <a:r>
              <a:rPr lang="zh-CN" altLang="en-US" dirty="0"/>
              <a:t>	     </a:t>
            </a:r>
            <a:r>
              <a:rPr lang="en-US" altLang="zh-CN" dirty="0"/>
              <a:t>e:</a:t>
            </a:r>
            <a:r>
              <a:rPr lang="zh-CN" altLang="en-US" dirty="0"/>
              <a:t>根据得出的路径转换成相应的测试用例，写出；</a:t>
            </a:r>
          </a:p>
        </p:txBody>
      </p:sp>
    </p:spTree>
    <p:extLst>
      <p:ext uri="{BB962C8B-B14F-4D97-AF65-F5344CB8AC3E}">
        <p14:creationId xmlns:p14="http://schemas.microsoft.com/office/powerpoint/2010/main" val="339184119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核心知识点类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/>
              <a:t>）对循环的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/>
              <a:t>）对变量的测试</a:t>
            </a:r>
          </a:p>
          <a:p>
            <a:r>
              <a:rPr lang="en-US" altLang="zh-CN" dirty="0" smtClean="0"/>
              <a:t>9</a:t>
            </a:r>
            <a:r>
              <a:rPr lang="zh-CN" altLang="en-US" dirty="0"/>
              <a:t>）对黑盒、白盒测试的总结和评价</a:t>
            </a:r>
          </a:p>
          <a:p>
            <a:r>
              <a:rPr lang="en-US" altLang="zh-CN" dirty="0" smtClean="0"/>
              <a:t>10</a:t>
            </a:r>
            <a:r>
              <a:rPr lang="zh-CN" altLang="en-US" dirty="0"/>
              <a:t>）单元测试的内容及方法</a:t>
            </a:r>
          </a:p>
          <a:p>
            <a:r>
              <a:rPr lang="en-US" altLang="zh-CN" dirty="0" smtClean="0"/>
              <a:t>11</a:t>
            </a:r>
            <a:r>
              <a:rPr lang="zh-CN" altLang="en-US" dirty="0"/>
              <a:t>）集成测试的内容及方法</a:t>
            </a:r>
          </a:p>
        </p:txBody>
      </p:sp>
    </p:spTree>
    <p:extLst>
      <p:ext uri="{BB962C8B-B14F-4D97-AF65-F5344CB8AC3E}">
        <p14:creationId xmlns:p14="http://schemas.microsoft.com/office/powerpoint/2010/main" val="222204679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核心知识点类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）动态白盒测试</a:t>
            </a:r>
            <a:r>
              <a:rPr lang="zh-CN" altLang="en-US" dirty="0" smtClean="0"/>
              <a:t>方法（每种方法的基本规则，能够得到测试用例的最少和最多数量）</a:t>
            </a:r>
            <a:endParaRPr lang="zh-CN" altLang="en-US" dirty="0"/>
          </a:p>
          <a:p>
            <a:r>
              <a:rPr lang="zh-CN" altLang="en-US" dirty="0"/>
              <a:t>             </a:t>
            </a:r>
            <a:r>
              <a:rPr lang="en-US" altLang="zh-CN" dirty="0"/>
              <a:t>a:</a:t>
            </a:r>
            <a:r>
              <a:rPr lang="zh-CN" altLang="en-US" dirty="0"/>
              <a:t>语句覆盖</a:t>
            </a:r>
          </a:p>
          <a:p>
            <a:r>
              <a:rPr lang="zh-CN" altLang="en-US" dirty="0"/>
              <a:t>	     </a:t>
            </a:r>
            <a:r>
              <a:rPr lang="en-US" altLang="zh-CN" dirty="0"/>
              <a:t>b:</a:t>
            </a:r>
            <a:r>
              <a:rPr lang="zh-CN" altLang="en-US" dirty="0"/>
              <a:t>判定覆盖</a:t>
            </a:r>
          </a:p>
          <a:p>
            <a:r>
              <a:rPr lang="zh-CN" altLang="en-US" dirty="0"/>
              <a:t>	     </a:t>
            </a:r>
            <a:r>
              <a:rPr lang="en-US" altLang="zh-CN" dirty="0"/>
              <a:t>c:</a:t>
            </a:r>
            <a:r>
              <a:rPr lang="zh-CN" altLang="en-US" dirty="0"/>
              <a:t>条件覆盖</a:t>
            </a:r>
          </a:p>
          <a:p>
            <a:r>
              <a:rPr lang="zh-CN" altLang="en-US" dirty="0"/>
              <a:t>	     </a:t>
            </a:r>
            <a:r>
              <a:rPr lang="en-US" altLang="zh-CN" dirty="0"/>
              <a:t>d:</a:t>
            </a:r>
            <a:r>
              <a:rPr lang="zh-CN" altLang="en-US" dirty="0"/>
              <a:t>判定条件覆盖</a:t>
            </a:r>
          </a:p>
          <a:p>
            <a:r>
              <a:rPr lang="zh-CN" altLang="en-US" dirty="0"/>
              <a:t>	     </a:t>
            </a:r>
            <a:r>
              <a:rPr lang="en-US" altLang="zh-CN" dirty="0"/>
              <a:t>e:</a:t>
            </a:r>
            <a:r>
              <a:rPr lang="zh-CN" altLang="en-US" dirty="0"/>
              <a:t>条件组合覆盖</a:t>
            </a:r>
          </a:p>
          <a:p>
            <a:r>
              <a:rPr lang="zh-CN" altLang="en-US" dirty="0"/>
              <a:t>	     </a:t>
            </a:r>
            <a:r>
              <a:rPr lang="en-US" altLang="zh-CN" dirty="0"/>
              <a:t>f:</a:t>
            </a:r>
            <a:r>
              <a:rPr lang="zh-CN" altLang="en-US" dirty="0">
                <a:solidFill>
                  <a:srgbClr val="FF0000"/>
                </a:solidFill>
              </a:rPr>
              <a:t>修正的判定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条件覆盖</a:t>
            </a:r>
          </a:p>
        </p:txBody>
      </p:sp>
    </p:spTree>
    <p:extLst>
      <p:ext uri="{BB962C8B-B14F-4D97-AF65-F5344CB8AC3E}">
        <p14:creationId xmlns:p14="http://schemas.microsoft.com/office/powerpoint/2010/main" val="14492261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900</TotalTime>
  <Words>258</Words>
  <Application>Microsoft Office PowerPoint</Application>
  <PresentationFormat>宽屏</PresentationFormat>
  <Paragraphs>67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黑体</vt:lpstr>
      <vt:lpstr>华文行楷</vt:lpstr>
      <vt:lpstr>华文隶书</vt:lpstr>
      <vt:lpstr>楷体</vt:lpstr>
      <vt:lpstr>宋体</vt:lpstr>
      <vt:lpstr>Arial</vt:lpstr>
      <vt:lpstr>Lucida Console</vt:lpstr>
      <vt:lpstr>Times New Roman</vt:lpstr>
      <vt:lpstr>Verdana</vt:lpstr>
      <vt:lpstr>Wingdings</vt:lpstr>
      <vt:lpstr>Profile</vt:lpstr>
      <vt:lpstr>软件测试实用教程 ——方法与实践</vt:lpstr>
      <vt:lpstr>PowerPoint 演示文稿</vt:lpstr>
      <vt:lpstr>目录</vt:lpstr>
      <vt:lpstr>基本概念类</vt:lpstr>
      <vt:lpstr>核心知识点类</vt:lpstr>
      <vt:lpstr>核心知识点类</vt:lpstr>
      <vt:lpstr>核心知识点类</vt:lpstr>
      <vt:lpstr>核心知识点类</vt:lpstr>
      <vt:lpstr>核心知识点类</vt:lpstr>
      <vt:lpstr>需要掌握的其他知识：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刘兴梅</cp:lastModifiedBy>
  <cp:revision>178</cp:revision>
  <dcterms:created xsi:type="dcterms:W3CDTF">2008-07-27T05:17:11Z</dcterms:created>
  <dcterms:modified xsi:type="dcterms:W3CDTF">2018-01-11T06:18:35Z</dcterms:modified>
</cp:coreProperties>
</file>