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6"/>
  </p:notesMasterIdLst>
  <p:handoutMasterIdLst>
    <p:handoutMasterId r:id="rId27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4414" autoAdjust="0"/>
  </p:normalViewPr>
  <p:slideViewPr>
    <p:cSldViewPr>
      <p:cViewPr varScale="1">
        <p:scale>
          <a:sx n="79" d="100"/>
          <a:sy n="79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2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170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itchFamily="2" charset="-122"/>
              </a:rPr>
              <a:t>软件测试实用教程</a:t>
            </a:r>
            <a:r>
              <a:rPr lang="en-US" altLang="zh-CN" sz="6000" b="1">
                <a:ea typeface="华文隶书" pitchFamily="2" charset="-122"/>
              </a:rPr>
              <a:t/>
            </a:r>
            <a:br>
              <a:rPr lang="en-US" altLang="zh-CN" sz="6000" b="1">
                <a:ea typeface="华文隶书" pitchFamily="2" charset="-122"/>
              </a:rPr>
            </a:br>
            <a:r>
              <a:rPr lang="en-US" altLang="zh-CN" sz="6000" b="1">
                <a:ea typeface="华文隶书" pitchFamily="2" charset="-122"/>
              </a:rPr>
              <a:t>——</a:t>
            </a:r>
            <a:r>
              <a:rPr lang="zh-CN" altLang="en-US" sz="6000" b="1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PartIII 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单元测试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0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</a:t>
            </a:r>
            <a:r>
              <a:rPr lang="zh-CN" altLang="zh-CN" dirty="0" smtClean="0"/>
              <a:t>循环</a:t>
            </a:r>
            <a:endParaRPr lang="zh-CN" altLang="zh-CN" dirty="0"/>
          </a:p>
          <a:p>
            <a:pPr lvl="1"/>
            <a:r>
              <a:rPr lang="zh-CN" altLang="zh-CN" dirty="0"/>
              <a:t>是否存在迭代发散，导致不能</a:t>
            </a:r>
            <a:r>
              <a:rPr lang="zh-CN" altLang="zh-CN" dirty="0" smtClean="0"/>
              <a:t>退出</a:t>
            </a:r>
            <a:endParaRPr lang="zh-CN" altLang="zh-CN" dirty="0"/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/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r>
              <a:rPr lang="zh-CN" altLang="en-US" dirty="0"/>
              <a:t>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输出域边界或其附近设计测试用例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单元测试的内容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可能与边界有关的数据类型如数值、字符、位置、数量、尺寸等</a:t>
            </a:r>
          </a:p>
          <a:p>
            <a:pPr lvl="1"/>
            <a:r>
              <a:rPr lang="zh-CN" altLang="en-US" dirty="0" smtClean="0"/>
              <a:t>边界的首个、最后一个、最大值、最小值、最长、最短、最高、最低等特征。如：运算或判断中取最大值、最小值时是否有错误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次循环的第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次是否有错误</a:t>
            </a:r>
          </a:p>
          <a:p>
            <a:pPr lvl="1"/>
            <a:r>
              <a:rPr lang="zh-CN" altLang="en-US" dirty="0" smtClean="0"/>
              <a:t>数据流、控制流中刚好等于、大于、小于确定的比较值是否出现错误</a:t>
            </a:r>
          </a:p>
          <a:p>
            <a:pPr lvl="1"/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主要针对于单元测试中的边界问题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49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模块的所有错误处理路径测试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输出的错误提示是否难以理解</a:t>
            </a:r>
          </a:p>
          <a:p>
            <a:pPr lvl="1"/>
            <a:r>
              <a:rPr lang="zh-CN" altLang="zh-CN" dirty="0" smtClean="0"/>
              <a:t>错误提示是否信息不足，导致无法定位发现的缺陷</a:t>
            </a:r>
          </a:p>
          <a:p>
            <a:pPr lvl="1"/>
            <a:r>
              <a:rPr lang="zh-CN" altLang="zh-CN" dirty="0" smtClean="0"/>
              <a:t>显示的错误是否与实际遇到的缺陷不符合</a:t>
            </a:r>
          </a:p>
          <a:p>
            <a:pPr lvl="1"/>
            <a:r>
              <a:rPr lang="zh-CN" altLang="zh-CN" dirty="0" smtClean="0"/>
              <a:t>是否存在不当的异常处理</a:t>
            </a:r>
          </a:p>
          <a:p>
            <a:pPr lvl="1"/>
            <a:r>
              <a:rPr lang="zh-CN" altLang="zh-CN" dirty="0" smtClean="0"/>
              <a:t>是否存在无法按预先自定义的出错处理方式来处理的情况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00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// </a:t>
            </a:r>
            <a:r>
              <a:rPr lang="en-US" altLang="zh-CN" dirty="0" err="1" smtClean="0">
                <a:cs typeface="Consolas" panose="020B0609020204030204" pitchFamily="49" charset="0"/>
              </a:rPr>
              <a:t>FuncRevenueAccount</a:t>
            </a:r>
            <a:r>
              <a:rPr lang="zh-CN" altLang="en-US" dirty="0" smtClean="0">
                <a:cs typeface="Consolas" panose="020B0609020204030204" pitchFamily="49" charset="0"/>
              </a:rPr>
              <a:t>是一个账单优惠计算的函数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#include "</a:t>
            </a:r>
            <a:r>
              <a:rPr lang="en-US" altLang="zh-CN" dirty="0" err="1" smtClean="0">
                <a:cs typeface="Consolas" panose="020B0609020204030204" pitchFamily="49" charset="0"/>
              </a:rPr>
              <a:t>stdio.h</a:t>
            </a:r>
            <a:r>
              <a:rPr lang="en-US" altLang="zh-CN" dirty="0" smtClean="0"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#include "</a:t>
            </a:r>
            <a:r>
              <a:rPr lang="en-US" altLang="zh-CN" dirty="0" err="1" smtClean="0">
                <a:cs typeface="Consolas" panose="020B0609020204030204" pitchFamily="49" charset="0"/>
              </a:rPr>
              <a:t>math.h</a:t>
            </a:r>
            <a:r>
              <a:rPr lang="en-US" altLang="zh-CN" dirty="0" smtClean="0"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double </a:t>
            </a:r>
            <a:r>
              <a:rPr lang="en-US" altLang="zh-CN" dirty="0" err="1" smtClean="0">
                <a:cs typeface="Consolas" panose="020B0609020204030204" pitchFamily="49" charset="0"/>
              </a:rPr>
              <a:t>FuncRevenueAccount</a:t>
            </a:r>
            <a:r>
              <a:rPr lang="en-US" altLang="zh-CN" dirty="0" smtClean="0">
                <a:cs typeface="Consolas" panose="020B0609020204030204" pitchFamily="49" charset="0"/>
              </a:rPr>
              <a:t>( double amount )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	double rate = 1.0; // </a:t>
            </a:r>
            <a:r>
              <a:rPr lang="zh-CN" altLang="en-US" dirty="0" smtClean="0">
                <a:cs typeface="Consolas" panose="020B0609020204030204" pitchFamily="49" charset="0"/>
              </a:rPr>
              <a:t>设置折扣率</a:t>
            </a:r>
          </a:p>
          <a:p>
            <a:pPr marL="0" indent="0">
              <a:buNone/>
            </a:pPr>
            <a:r>
              <a:rPr lang="zh-CN" altLang="en-US" dirty="0" smtClean="0"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cs typeface="Consolas" panose="020B0609020204030204" pitchFamily="49" charset="0"/>
              </a:rPr>
              <a:t>if( amount &lt;= 800 ) // </a:t>
            </a:r>
            <a:r>
              <a:rPr lang="zh-CN" altLang="en-US" dirty="0" smtClean="0">
                <a:cs typeface="Consolas" panose="020B0609020204030204" pitchFamily="49" charset="0"/>
              </a:rPr>
              <a:t>若账单不高于</a:t>
            </a:r>
            <a:r>
              <a:rPr lang="en-US" altLang="zh-CN" dirty="0" smtClean="0">
                <a:cs typeface="Consolas" panose="020B0609020204030204" pitchFamily="49" charset="0"/>
              </a:rPr>
              <a:t>800</a:t>
            </a:r>
            <a:r>
              <a:rPr lang="zh-CN" altLang="en-US" dirty="0" smtClean="0">
                <a:cs typeface="Consolas" panose="020B0609020204030204" pitchFamily="49" charset="0"/>
              </a:rPr>
              <a:t>元，则无折扣</a:t>
            </a:r>
          </a:p>
          <a:p>
            <a:pPr marL="0" indent="0">
              <a:buNone/>
            </a:pPr>
            <a:r>
              <a:rPr lang="zh-CN" altLang="en-US" dirty="0" smtClean="0"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zh-CN" altLang="en-US" dirty="0" smtClean="0">
                <a:cs typeface="Consolas" panose="020B0609020204030204" pitchFamily="49" charset="0"/>
              </a:rPr>
              <a:t>	</a:t>
            </a:r>
            <a:endParaRPr lang="zh-CN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10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rate = 1.0;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else if( amount &gt; 800 &amp;&amp; amount &lt;= 1800 )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	rate = 0.9; // 9</a:t>
            </a:r>
            <a:r>
              <a:rPr lang="zh-CN" altLang="en-US" dirty="0">
                <a:cs typeface="Consolas" panose="020B0609020204030204" pitchFamily="49" charset="0"/>
              </a:rPr>
              <a:t>折</a:t>
            </a:r>
            <a:endParaRPr lang="en-US" altLang="zh-CN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       else if( amount &gt; 1800 &amp;&amp; amount &lt;= 4800 )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	rate = 0.8; // 8</a:t>
            </a:r>
            <a:r>
              <a:rPr lang="zh-CN" altLang="en-US" dirty="0">
                <a:cs typeface="Consolas" panose="020B0609020204030204" pitchFamily="49" charset="0"/>
              </a:rPr>
              <a:t>折</a:t>
            </a:r>
          </a:p>
          <a:p>
            <a:pPr marL="0" lvl="2" indent="0">
              <a:buNone/>
            </a:pPr>
            <a:r>
              <a:rPr lang="en-US" altLang="zh-CN" sz="2800" dirty="0" smtClean="0">
                <a:cs typeface="Consolas" panose="020B0609020204030204" pitchFamily="49" charset="0"/>
              </a:rPr>
              <a:t>    else </a:t>
            </a:r>
            <a:r>
              <a:rPr lang="en-US" altLang="zh-CN" sz="2800" dirty="0">
                <a:cs typeface="Consolas" panose="020B0609020204030204" pitchFamily="49" charset="0"/>
              </a:rPr>
              <a:t>if( amount &gt; 4800 )</a:t>
            </a:r>
          </a:p>
          <a:p>
            <a:pPr marL="0" lvl="2" indent="0">
              <a:buNone/>
            </a:pPr>
            <a:r>
              <a:rPr lang="en-US" altLang="zh-CN" sz="2800" dirty="0">
                <a:cs typeface="Consolas" panose="020B0609020204030204" pitchFamily="49" charset="0"/>
              </a:rPr>
              <a:t>		rate = 0.7; // 7</a:t>
            </a:r>
            <a:r>
              <a:rPr lang="zh-CN" altLang="en-US" sz="2800" dirty="0">
                <a:cs typeface="Consolas" panose="020B0609020204030204" pitchFamily="49" charset="0"/>
              </a:rPr>
              <a:t>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694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else if( amount &lt;= 0 ){ // </a:t>
            </a:r>
            <a:r>
              <a:rPr lang="zh-CN" altLang="en-US" dirty="0" smtClean="0"/>
              <a:t>否则，赋予一个负数，表示无效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return -1.0;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	return amount * rate; // </a:t>
            </a:r>
            <a:r>
              <a:rPr lang="zh-CN" altLang="en-US" dirty="0" smtClean="0"/>
              <a:t>返回经优惠计算之后的账单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5985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 smtClean="0"/>
              <a:t>第一步：做静态和动态检查</a:t>
            </a:r>
            <a:endParaRPr lang="en-US" altLang="zh-CN" dirty="0" smtClean="0"/>
          </a:p>
          <a:p>
            <a:r>
              <a:rPr lang="zh-CN" altLang="en-US" dirty="0" smtClean="0"/>
              <a:t>第二步：编写测试用例做相应测试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借鉴黑盒测试用例设计方法如：等价类、边界值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第三步：使用判定覆盖或独立路径覆盖进行测试（有时会与黑盒测试用例重合，则选其一即可）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29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45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793750"/>
            <a:ext cx="11603608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191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使用独立路径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逻辑覆盖进行测试</a:t>
            </a:r>
            <a:endParaRPr lang="zh-CN" altLang="en-US" dirty="0"/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0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单元测试可以借助工具完成，如编译环境，自动审查代码工具</a:t>
            </a:r>
            <a:endParaRPr lang="en-US" altLang="zh-CN" dirty="0" smtClean="0"/>
          </a:p>
          <a:p>
            <a:r>
              <a:rPr lang="zh-CN" altLang="en-US" dirty="0" smtClean="0"/>
              <a:t>单元测试框架</a:t>
            </a:r>
            <a:r>
              <a:rPr lang="en-US" altLang="zh-CN" dirty="0" smtClean="0"/>
              <a:t>Junit, subunit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263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分析被测单元</a:t>
            </a:r>
            <a:endParaRPr lang="en-US" altLang="zh-CN" dirty="0" smtClean="0"/>
          </a:p>
          <a:p>
            <a:r>
              <a:rPr lang="zh-CN" altLang="en-US" dirty="0" smtClean="0"/>
              <a:t>分析被测单元中包含的逻辑关系</a:t>
            </a:r>
            <a:endParaRPr lang="en-US" altLang="zh-CN" dirty="0" smtClean="0"/>
          </a:p>
          <a:p>
            <a:r>
              <a:rPr lang="zh-CN" altLang="en-US" dirty="0" smtClean="0"/>
              <a:t>使用静态检查和动态检查的方法（可以借助工具）</a:t>
            </a:r>
            <a:endParaRPr lang="en-US" altLang="zh-CN" dirty="0" smtClean="0"/>
          </a:p>
          <a:p>
            <a:r>
              <a:rPr lang="zh-CN" altLang="en-US" dirty="0" smtClean="0"/>
              <a:t>被测单元功能检查等等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251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单元测试概念</a:t>
            </a:r>
            <a:endParaRPr lang="en-US" altLang="zh-CN" dirty="0" smtClean="0"/>
          </a:p>
          <a:p>
            <a:r>
              <a:rPr lang="zh-CN" altLang="en-US" dirty="0" smtClean="0"/>
              <a:t>单元测试内容</a:t>
            </a:r>
            <a:r>
              <a:rPr lang="en-US" altLang="zh-CN" dirty="0" smtClean="0"/>
              <a:t>:</a:t>
            </a:r>
            <a:r>
              <a:rPr lang="zh-CN" altLang="en-US" dirty="0" smtClean="0"/>
              <a:t>静态和动态</a:t>
            </a:r>
            <a:endParaRPr lang="en-US" altLang="zh-CN" dirty="0" smtClean="0"/>
          </a:p>
          <a:p>
            <a:r>
              <a:rPr lang="zh-CN" altLang="en-US" dirty="0" smtClean="0"/>
              <a:t>单元测试步骤：先静后动</a:t>
            </a:r>
            <a:endParaRPr lang="en-US" altLang="zh-CN" dirty="0" smtClean="0"/>
          </a:p>
          <a:p>
            <a:r>
              <a:rPr lang="zh-CN" altLang="en-US" dirty="0" smtClean="0"/>
              <a:t>单元测试工具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71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96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对变量的测试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基本概念：定义变量，使用变量，定义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清除路径</a:t>
            </a:r>
            <a:endParaRPr lang="en-US" altLang="zh-CN" dirty="0" smtClean="0"/>
          </a:p>
          <a:p>
            <a:r>
              <a:rPr lang="zh-CN" altLang="en-US" dirty="0" smtClean="0"/>
              <a:t>对变量测试的步骤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找到高风险路径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针对找到的高风险路径进行测试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54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r>
              <a:rPr lang="en-US" altLang="zh-CN" dirty="0" smtClean="0"/>
              <a:t>(Unit Testing)</a:t>
            </a:r>
          </a:p>
          <a:p>
            <a:pPr lvl="1"/>
            <a:r>
              <a:rPr lang="zh-CN" altLang="zh-CN" dirty="0" smtClean="0"/>
              <a:t>是指对软件中的</a:t>
            </a:r>
            <a:r>
              <a:rPr lang="zh-CN" altLang="zh-CN" dirty="0" smtClean="0">
                <a:solidFill>
                  <a:srgbClr val="FF0000"/>
                </a:solidFill>
              </a:rPr>
              <a:t>最小可测试单元</a:t>
            </a:r>
            <a:r>
              <a:rPr lang="zh-CN" altLang="zh-CN" dirty="0" smtClean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基本组成单元</a:t>
            </a:r>
            <a:r>
              <a:rPr lang="zh-CN" altLang="zh-CN" dirty="0" smtClean="0"/>
              <a:t>进行检查和验证</a:t>
            </a:r>
            <a:endParaRPr lang="zh-CN" altLang="en-US" dirty="0" smtClean="0"/>
          </a:p>
          <a:p>
            <a:r>
              <a:rPr lang="zh-CN" altLang="en-US" dirty="0" smtClean="0"/>
              <a:t>单元选取的原则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对于面向过程的开发语言来说，单元常指一个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 smtClean="0"/>
              <a:t>对于面向对象的开发语言来说，单元一般指一个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 smtClean="0"/>
              <a:t>图形化软件中，单元常指一个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或一个</a:t>
            </a:r>
            <a:r>
              <a:rPr lang="zh-CN" altLang="en-US" dirty="0" smtClean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1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单元测试的主要内容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2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主要是通过</a:t>
            </a:r>
            <a:r>
              <a:rPr lang="zh-CN" altLang="en-US" dirty="0" smtClean="0">
                <a:solidFill>
                  <a:srgbClr val="FF0000"/>
                </a:solidFill>
              </a:rPr>
              <a:t>走查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审查</a:t>
            </a:r>
            <a:r>
              <a:rPr lang="zh-CN" altLang="en-US" dirty="0" smtClean="0"/>
              <a:t>等会议方式，</a:t>
            </a:r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/>
              <a:t>模块的详细设计，将</a:t>
            </a:r>
            <a:r>
              <a:rPr lang="zh-CN" altLang="en-US" dirty="0" smtClean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 smtClean="0"/>
              <a:t>，查看</a:t>
            </a:r>
            <a:r>
              <a:rPr lang="zh-CN" altLang="en-US" dirty="0" smtClean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 smtClean="0"/>
              <a:t>动态测试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主要包括对</a:t>
            </a:r>
            <a:r>
              <a:rPr lang="zh-CN" altLang="en-US" dirty="0" smtClean="0">
                <a:solidFill>
                  <a:srgbClr val="FF0000"/>
                </a:solidFill>
              </a:rPr>
              <a:t>模块接口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模块边界条件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模块独立路径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错误处理</a:t>
            </a:r>
            <a:r>
              <a:rPr lang="zh-CN" altLang="en-US" dirty="0" smtClean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12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08720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模块接口测试：考虑数据能否正确地输入和输出</a:t>
            </a:r>
          </a:p>
          <a:p>
            <a:pPr lvl="1"/>
            <a:r>
              <a:rPr lang="zh-CN" altLang="en-US" dirty="0" smtClean="0"/>
              <a:t>输入的实参与形参在个数、属性和顺序上是否匹配</a:t>
            </a:r>
          </a:p>
          <a:p>
            <a:pPr lvl="1"/>
            <a:r>
              <a:rPr lang="zh-CN" altLang="en-US" dirty="0" smtClean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 smtClean="0"/>
              <a:t>是否修改了只作输入用的只读形参</a:t>
            </a:r>
          </a:p>
          <a:p>
            <a:pPr lvl="1"/>
            <a:r>
              <a:rPr lang="zh-CN" altLang="en-US" dirty="0" smtClean="0"/>
              <a:t>全局变量在各模块中的定义是否一致</a:t>
            </a:r>
          </a:p>
        </p:txBody>
      </p:sp>
    </p:spTree>
    <p:extLst>
      <p:ext uri="{BB962C8B-B14F-4D97-AF65-F5344CB8AC3E}">
        <p14:creationId xmlns:p14="http://schemas.microsoft.com/office/powerpoint/2010/main" val="424448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338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对模块中每条独立执行路径进行测试，以发现如下问题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是否正确理解了操作符的优先次序</a:t>
            </a:r>
          </a:p>
          <a:p>
            <a:pPr lvl="1"/>
            <a:r>
              <a:rPr lang="zh-CN" altLang="zh-CN" dirty="0" smtClean="0"/>
              <a:t>是否存在被零除的风险</a:t>
            </a:r>
          </a:p>
          <a:p>
            <a:pPr lvl="1"/>
            <a:r>
              <a:rPr lang="zh-CN" altLang="zh-CN" dirty="0" smtClean="0"/>
              <a:t>是否不满足运算精度要求</a:t>
            </a:r>
          </a:p>
          <a:p>
            <a:pPr lvl="1"/>
            <a:r>
              <a:rPr lang="zh-CN" altLang="zh-CN" dirty="0" smtClean="0"/>
              <a:t>变量初值是否正确</a:t>
            </a:r>
          </a:p>
          <a:p>
            <a:pPr lvl="1"/>
            <a:r>
              <a:rPr lang="zh-CN" altLang="zh-CN" dirty="0" smtClean="0"/>
              <a:t>是否存在错误</a:t>
            </a:r>
            <a:r>
              <a:rPr lang="zh-CN" altLang="zh-CN" dirty="0" smtClean="0"/>
              <a:t>的</a:t>
            </a:r>
            <a:r>
              <a:rPr lang="zh-CN" altLang="en-US" dirty="0"/>
              <a:t>逻辑</a:t>
            </a:r>
            <a:r>
              <a:rPr lang="zh-CN" altLang="zh-CN" dirty="0" smtClean="0"/>
              <a:t>运算符</a:t>
            </a:r>
            <a:r>
              <a:rPr lang="zh-CN" altLang="zh-CN" dirty="0" smtClean="0"/>
              <a:t>或优先次序</a:t>
            </a:r>
          </a:p>
          <a:p>
            <a:pPr lvl="1"/>
            <a:r>
              <a:rPr lang="zh-CN" altLang="zh-CN" dirty="0" smtClean="0"/>
              <a:t>关系表达式中是否存在错误的变量和比较符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20210</TotalTime>
  <Words>822</Words>
  <Application>Microsoft Office PowerPoint</Application>
  <PresentationFormat>宽屏</PresentationFormat>
  <Paragraphs>118</Paragraphs>
  <Slides>24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Consolas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7.2 单元测试的内容</vt:lpstr>
      <vt:lpstr>单元测试的内容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单元测试举例</vt:lpstr>
      <vt:lpstr>单元测试工具</vt:lpstr>
      <vt:lpstr>目   录</vt:lpstr>
      <vt:lpstr>单元测试总结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306</cp:revision>
  <dcterms:created xsi:type="dcterms:W3CDTF">2008-07-27T05:17:11Z</dcterms:created>
  <dcterms:modified xsi:type="dcterms:W3CDTF">2018-12-03T02:39:01Z</dcterms:modified>
</cp:coreProperties>
</file>