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42"/>
  </p:notesMasterIdLst>
  <p:handoutMasterIdLst>
    <p:handoutMasterId r:id="rId43"/>
  </p:handoutMasterIdLst>
  <p:sldIdLst>
    <p:sldId id="552" r:id="rId2"/>
    <p:sldId id="553" r:id="rId3"/>
    <p:sldId id="555" r:id="rId4"/>
    <p:sldId id="554" r:id="rId5"/>
    <p:sldId id="556" r:id="rId6"/>
    <p:sldId id="557" r:id="rId7"/>
    <p:sldId id="558" r:id="rId8"/>
    <p:sldId id="559" r:id="rId9"/>
    <p:sldId id="560" r:id="rId10"/>
    <p:sldId id="561" r:id="rId11"/>
    <p:sldId id="562" r:id="rId12"/>
    <p:sldId id="563" r:id="rId13"/>
    <p:sldId id="564" r:id="rId14"/>
    <p:sldId id="565" r:id="rId15"/>
    <p:sldId id="566" r:id="rId16"/>
    <p:sldId id="567" r:id="rId17"/>
    <p:sldId id="568" r:id="rId18"/>
    <p:sldId id="569" r:id="rId19"/>
    <p:sldId id="570" r:id="rId20"/>
    <p:sldId id="571" r:id="rId21"/>
    <p:sldId id="572" r:id="rId22"/>
    <p:sldId id="573" r:id="rId23"/>
    <p:sldId id="574" r:id="rId24"/>
    <p:sldId id="575" r:id="rId25"/>
    <p:sldId id="576" r:id="rId26"/>
    <p:sldId id="577" r:id="rId27"/>
    <p:sldId id="578" r:id="rId28"/>
    <p:sldId id="579" r:id="rId29"/>
    <p:sldId id="580" r:id="rId30"/>
    <p:sldId id="581" r:id="rId31"/>
    <p:sldId id="589" r:id="rId32"/>
    <p:sldId id="582" r:id="rId33"/>
    <p:sldId id="590" r:id="rId34"/>
    <p:sldId id="583" r:id="rId35"/>
    <p:sldId id="584" r:id="rId36"/>
    <p:sldId id="591" r:id="rId37"/>
    <p:sldId id="585" r:id="rId38"/>
    <p:sldId id="586" r:id="rId39"/>
    <p:sldId id="587" r:id="rId40"/>
    <p:sldId id="588" r:id="rId41"/>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1" autoAdjust="0"/>
    <p:restoredTop sz="94414" autoAdjust="0"/>
  </p:normalViewPr>
  <p:slideViewPr>
    <p:cSldViewPr>
      <p:cViewPr varScale="1">
        <p:scale>
          <a:sx n="79" d="100"/>
          <a:sy n="79" d="100"/>
        </p:scale>
        <p:origin x="126" y="132"/>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86B022-3180-41C4-93EE-B81931546425}" type="slidenum">
              <a:rPr lang="en-US" smtClean="0"/>
              <a:pPr/>
              <a:t>1</a:t>
            </a:fld>
            <a:endParaRPr lang="en-US"/>
          </a:p>
        </p:txBody>
      </p:sp>
    </p:spTree>
    <p:extLst>
      <p:ext uri="{BB962C8B-B14F-4D97-AF65-F5344CB8AC3E}">
        <p14:creationId xmlns:p14="http://schemas.microsoft.com/office/powerpoint/2010/main" val="4233795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86B022-3180-41C4-93EE-B81931546425}" type="slidenum">
              <a:rPr lang="en-US" smtClean="0"/>
              <a:pPr/>
              <a:t>3</a:t>
            </a:fld>
            <a:endParaRPr lang="en-US"/>
          </a:p>
        </p:txBody>
      </p:sp>
    </p:spTree>
    <p:extLst>
      <p:ext uri="{BB962C8B-B14F-4D97-AF65-F5344CB8AC3E}">
        <p14:creationId xmlns:p14="http://schemas.microsoft.com/office/powerpoint/2010/main" val="10744393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914400" y="6248400"/>
            <a:ext cx="2540000" cy="457200"/>
          </a:xfrm>
          <a:prstGeom prst="rect">
            <a:avLst/>
          </a:prstGeom>
        </p:spPr>
        <p:txBody>
          <a:bodyPr/>
          <a:lstStyle>
            <a:lvl1pPr>
              <a:defRPr/>
            </a:lvl1pPr>
          </a:lstStyle>
          <a:p>
            <a:endParaRPr lang="en-US"/>
          </a:p>
        </p:txBody>
      </p:sp>
      <p:sp>
        <p:nvSpPr>
          <p:cNvPr id="3" name="页脚占位符 2"/>
          <p:cNvSpPr>
            <a:spLocks noGrp="1"/>
          </p:cNvSpPr>
          <p:nvPr>
            <p:ph type="ftr" sz="quarter" idx="11"/>
          </p:nvPr>
        </p:nvSpPr>
        <p:spPr>
          <a:xfrm>
            <a:off x="4165600" y="6248400"/>
            <a:ext cx="3860800" cy="457200"/>
          </a:xfrm>
          <a:prstGeom prst="rect">
            <a:avLst/>
          </a:prstGeom>
        </p:spPr>
        <p:txBody>
          <a:bodyPr/>
          <a:lstStyle>
            <a:lvl1pPr>
              <a:defRPr/>
            </a:lvl1pPr>
          </a:lstStyle>
          <a:p>
            <a:endParaRPr lang="en-US"/>
          </a:p>
        </p:txBody>
      </p:sp>
      <p:sp>
        <p:nvSpPr>
          <p:cNvPr id="4" name="灯片编号占位符 3"/>
          <p:cNvSpPr>
            <a:spLocks noGrp="1"/>
          </p:cNvSpPr>
          <p:nvPr>
            <p:ph type="sldNum" sz="quarter" idx="12"/>
          </p:nvPr>
        </p:nvSpPr>
        <p:spPr>
          <a:xfrm>
            <a:off x="8737600" y="6248400"/>
            <a:ext cx="2540000" cy="457200"/>
          </a:xfrm>
          <a:prstGeom prst="rect">
            <a:avLst/>
          </a:prstGeom>
        </p:spPr>
        <p:txBody>
          <a:bodyPr/>
          <a:lstStyle>
            <a:lvl1pPr>
              <a:defRPr/>
            </a:lvl1pPr>
          </a:lstStyle>
          <a:p>
            <a:fld id="{F27A0337-EB29-4DE5-8364-AC8DDEACF957}" type="slidenum">
              <a:rPr lang="en-US"/>
              <a:pPr/>
              <a:t>‹#›</a:t>
            </a:fld>
            <a:endParaRPr lang="en-US"/>
          </a:p>
        </p:txBody>
      </p:sp>
    </p:spTree>
    <p:extLst>
      <p:ext uri="{BB962C8B-B14F-4D97-AF65-F5344CB8AC3E}">
        <p14:creationId xmlns:p14="http://schemas.microsoft.com/office/powerpoint/2010/main" val="2057674912"/>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idx="4294967295"/>
          </p:nvPr>
        </p:nvSpPr>
        <p:spPr>
          <a:xfrm>
            <a:off x="2207568" y="1553344"/>
            <a:ext cx="7772400" cy="1371600"/>
          </a:xfrm>
        </p:spPr>
        <p:txBody>
          <a:bodyPr/>
          <a:lstStyle/>
          <a:p>
            <a:pPr algn="ctr" eaLnBrk="1" hangingPunct="1"/>
            <a:r>
              <a:rPr lang="zh-CN" altLang="en-US" sz="6000" b="1" dirty="0">
                <a:ea typeface="华文隶书" pitchFamily="2" charset="-122"/>
              </a:rPr>
              <a:t>软件测试实用教程</a:t>
            </a:r>
            <a:r>
              <a:rPr lang="en-US" sz="6000" b="1" dirty="0">
                <a:ea typeface="华文隶书" pitchFamily="2" charset="-122"/>
              </a:rPr>
              <a:t/>
            </a:r>
            <a:br>
              <a:rPr lang="en-US" sz="6000" b="1" dirty="0">
                <a:ea typeface="华文隶书" pitchFamily="2" charset="-122"/>
              </a:rPr>
            </a:br>
            <a:r>
              <a:rPr lang="en-US" sz="6000" b="1" dirty="0">
                <a:ea typeface="华文隶书" pitchFamily="2" charset="-122"/>
              </a:rPr>
              <a:t>——</a:t>
            </a:r>
            <a:r>
              <a:rPr lang="zh-CN" altLang="en-US" sz="6000" b="1" dirty="0">
                <a:ea typeface="华文隶书" pitchFamily="2" charset="-122"/>
              </a:rPr>
              <a:t>方法与实践</a:t>
            </a:r>
          </a:p>
        </p:txBody>
      </p:sp>
      <p:sp>
        <p:nvSpPr>
          <p:cNvPr id="4100" name="Rectangle 3"/>
          <p:cNvSpPr>
            <a:spLocks noGrp="1" noChangeArrowheads="1"/>
          </p:cNvSpPr>
          <p:nvPr>
            <p:ph type="subTitle" idx="4294967295"/>
          </p:nvPr>
        </p:nvSpPr>
        <p:spPr>
          <a:xfrm>
            <a:off x="2971800" y="3429000"/>
            <a:ext cx="8380784" cy="1600200"/>
          </a:xfrm>
        </p:spPr>
        <p:txBody>
          <a:bodyPr/>
          <a:lstStyle/>
          <a:p>
            <a:pPr marL="0" indent="0" algn="ctr" eaLnBrk="1" hangingPunct="1">
              <a:buNone/>
            </a:pPr>
            <a:r>
              <a:rPr lang="en-US" sz="4400" b="1" dirty="0" err="1">
                <a:latin typeface="华文隶书" pitchFamily="2" charset="-122"/>
                <a:ea typeface="华文隶书" pitchFamily="2" charset="-122"/>
              </a:rPr>
              <a:t>PartII</a:t>
            </a:r>
            <a:r>
              <a:rPr lang="en-US" sz="4400" b="1" dirty="0">
                <a:latin typeface="华文隶书" pitchFamily="2" charset="-122"/>
                <a:ea typeface="华文隶书" pitchFamily="2" charset="-122"/>
              </a:rPr>
              <a:t> I</a:t>
            </a:r>
            <a:r>
              <a:rPr lang="zh-CN" altLang="en-US" sz="4400" b="1" dirty="0">
                <a:latin typeface="华文隶书" pitchFamily="2" charset="-122"/>
                <a:ea typeface="华文隶书" pitchFamily="2" charset="-122"/>
              </a:rPr>
              <a:t>软件测试</a:t>
            </a:r>
            <a:r>
              <a:rPr lang="zh-CN" altLang="en-US" sz="4400" b="1" dirty="0" smtClean="0">
                <a:latin typeface="华文隶书" pitchFamily="2" charset="-122"/>
                <a:ea typeface="华文隶书" pitchFamily="2" charset="-122"/>
              </a:rPr>
              <a:t>应用</a:t>
            </a:r>
            <a:r>
              <a:rPr lang="en-US" altLang="zh-CN" sz="4400" b="1" dirty="0" smtClean="0">
                <a:latin typeface="华文隶书" pitchFamily="2" charset="-122"/>
                <a:ea typeface="华文隶书" pitchFamily="2" charset="-122"/>
              </a:rPr>
              <a:t>—</a:t>
            </a:r>
            <a:r>
              <a:rPr lang="zh-CN" altLang="en-US" sz="4400" b="1" dirty="0" smtClean="0">
                <a:latin typeface="华文隶书" pitchFamily="2" charset="-122"/>
                <a:ea typeface="华文隶书" pitchFamily="2" charset="-122"/>
              </a:rPr>
              <a:t>系统测试</a:t>
            </a:r>
            <a:endParaRPr lang="zh-CN" altLang="en-US" sz="4400" b="1" dirty="0">
              <a:latin typeface="华文隶书" pitchFamily="2" charset="-122"/>
              <a:ea typeface="华文隶书" pitchFamily="2" charset="-122"/>
            </a:endParaRPr>
          </a:p>
        </p:txBody>
      </p:sp>
    </p:spTree>
    <p:extLst>
      <p:ext uri="{BB962C8B-B14F-4D97-AF65-F5344CB8AC3E}">
        <p14:creationId xmlns:p14="http://schemas.microsoft.com/office/powerpoint/2010/main" val="19606529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DB15E508-7B47-46D8-BBEE-0370E4ADEB79}" type="slidenum">
              <a:rPr lang="en-US" sz="1200"/>
              <a:pPr algn="r" eaLnBrk="1" hangingPunct="1"/>
              <a:t>10</a:t>
            </a:fld>
            <a:endParaRPr lang="en-US" sz="1200"/>
          </a:p>
        </p:txBody>
      </p:sp>
      <p:sp>
        <p:nvSpPr>
          <p:cNvPr id="17411" name="Rectangle 2"/>
          <p:cNvSpPr>
            <a:spLocks noGrp="1" noChangeArrowheads="1"/>
          </p:cNvSpPr>
          <p:nvPr>
            <p:ph type="title"/>
          </p:nvPr>
        </p:nvSpPr>
        <p:spPr/>
        <p:txBody>
          <a:bodyPr/>
          <a:lstStyle/>
          <a:p>
            <a:r>
              <a:rPr lang="en-US" smtClean="0"/>
              <a:t> </a:t>
            </a:r>
            <a:r>
              <a:rPr lang="zh-CN" smtClean="0"/>
              <a:t>功能测试</a:t>
            </a:r>
            <a:endParaRPr lang="zh-CN" dirty="0"/>
          </a:p>
        </p:txBody>
      </p:sp>
      <p:sp>
        <p:nvSpPr>
          <p:cNvPr id="17412" name="Rectangle 3"/>
          <p:cNvSpPr>
            <a:spLocks noGrp="1" noChangeArrowheads="1"/>
          </p:cNvSpPr>
          <p:nvPr>
            <p:ph idx="1"/>
          </p:nvPr>
        </p:nvSpPr>
        <p:spPr/>
        <p:txBody>
          <a:bodyPr/>
          <a:lstStyle/>
          <a:p>
            <a:r>
              <a:rPr lang="zh-CN" altLang="en-US" smtClean="0"/>
              <a:t>结合黑盒测试的思想设计测试</a:t>
            </a:r>
            <a:endParaRPr lang="en-US" smtClean="0"/>
          </a:p>
          <a:p>
            <a:r>
              <a:rPr lang="zh-CN" altLang="en-US" smtClean="0"/>
              <a:t>针对系统输入和输出，考虑对所有输入和输出的覆盖测试</a:t>
            </a:r>
          </a:p>
          <a:p>
            <a:pPr lvl="1"/>
            <a:r>
              <a:rPr lang="zh-CN" smtClean="0"/>
              <a:t>测试所有可以接受输入和进行输出的硬件设备</a:t>
            </a:r>
          </a:p>
          <a:p>
            <a:pPr lvl="1"/>
            <a:r>
              <a:rPr lang="zh-CN" smtClean="0"/>
              <a:t>测试所有的软件输入条件和输出结果</a:t>
            </a:r>
          </a:p>
          <a:p>
            <a:pPr lvl="1"/>
            <a:r>
              <a:rPr lang="zh-CN" smtClean="0"/>
              <a:t>测试输入</a:t>
            </a:r>
            <a:r>
              <a:rPr lang="en-US" smtClean="0"/>
              <a:t>(</a:t>
            </a:r>
            <a:r>
              <a:rPr lang="zh-CN" smtClean="0"/>
              <a:t>输出</a:t>
            </a:r>
            <a:r>
              <a:rPr lang="en-US" smtClean="0"/>
              <a:t>)</a:t>
            </a:r>
            <a:r>
              <a:rPr lang="zh-CN" smtClean="0"/>
              <a:t>条件的边界情况</a:t>
            </a:r>
          </a:p>
          <a:p>
            <a:pPr lvl="1"/>
            <a:r>
              <a:rPr lang="zh-CN" smtClean="0"/>
              <a:t>测试输入</a:t>
            </a:r>
            <a:r>
              <a:rPr lang="en-US" smtClean="0"/>
              <a:t>(</a:t>
            </a:r>
            <a:r>
              <a:rPr lang="zh-CN" smtClean="0"/>
              <a:t>输出</a:t>
            </a:r>
            <a:r>
              <a:rPr lang="en-US" smtClean="0"/>
              <a:t>)</a:t>
            </a:r>
            <a:r>
              <a:rPr lang="zh-CN" smtClean="0"/>
              <a:t>条件的典型情况</a:t>
            </a:r>
          </a:p>
          <a:p>
            <a:pPr lvl="1"/>
            <a:r>
              <a:rPr lang="zh-CN" smtClean="0"/>
              <a:t>测试所有不合理的输入情况</a:t>
            </a:r>
            <a:endParaRPr lang="zh-CN" dirty="0"/>
          </a:p>
        </p:txBody>
      </p:sp>
    </p:spTree>
    <p:extLst>
      <p:ext uri="{BB962C8B-B14F-4D97-AF65-F5344CB8AC3E}">
        <p14:creationId xmlns:p14="http://schemas.microsoft.com/office/powerpoint/2010/main" val="426696315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smtClean="0"/>
              <a:t> </a:t>
            </a:r>
            <a:r>
              <a:rPr lang="zh-CN" smtClean="0"/>
              <a:t>功能测试</a:t>
            </a:r>
            <a:endParaRPr lang="zh-CN" dirty="0"/>
          </a:p>
        </p:txBody>
      </p:sp>
      <p:sp>
        <p:nvSpPr>
          <p:cNvPr id="18436" name="Rectangle 3"/>
          <p:cNvSpPr>
            <a:spLocks noGrp="1" noChangeArrowheads="1"/>
          </p:cNvSpPr>
          <p:nvPr>
            <p:ph idx="1"/>
          </p:nvPr>
        </p:nvSpPr>
        <p:spPr/>
        <p:txBody>
          <a:bodyPr/>
          <a:lstStyle/>
          <a:p>
            <a:pPr lvl="1"/>
            <a:r>
              <a:rPr lang="zh-CN" altLang="en-US" dirty="0" smtClean="0"/>
              <a:t>结合白盒测试的思想设计测试</a:t>
            </a:r>
            <a:endParaRPr lang="en-US" dirty="0" smtClean="0"/>
          </a:p>
          <a:p>
            <a:pPr lvl="1"/>
            <a:r>
              <a:rPr lang="zh-CN" altLang="en-US" dirty="0" smtClean="0"/>
              <a:t>针对系统状态和触发状态变迁的事件，考虑对所有状态及事件的覆盖测试，描述方式</a:t>
            </a:r>
            <a:endParaRPr lang="en-US" dirty="0" smtClean="0"/>
          </a:p>
          <a:p>
            <a:pPr lvl="2"/>
            <a:r>
              <a:rPr lang="zh-CN" altLang="en-US" dirty="0" smtClean="0"/>
              <a:t>有限状态机</a:t>
            </a:r>
            <a:endParaRPr lang="en-US" dirty="0" smtClean="0"/>
          </a:p>
          <a:p>
            <a:pPr lvl="2"/>
            <a:r>
              <a:rPr lang="zh-CN" altLang="en-US" dirty="0" smtClean="0"/>
              <a:t>对系统主业务分析所得的业务流程图</a:t>
            </a:r>
            <a:endParaRPr lang="zh-CN" altLang="en-US" dirty="0"/>
          </a:p>
        </p:txBody>
      </p:sp>
    </p:spTree>
    <p:extLst>
      <p:ext uri="{BB962C8B-B14F-4D97-AF65-F5344CB8AC3E}">
        <p14:creationId xmlns:p14="http://schemas.microsoft.com/office/powerpoint/2010/main" val="41929810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 calcmode="lin" valueType="num">
                                      <p:cBhvr additive="base">
                                        <p:cTn id="7" dur="500" fill="hold"/>
                                        <p:tgtEl>
                                          <p:spTgt spid="184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6">
                                            <p:txEl>
                                              <p:pRg st="1" end="1"/>
                                            </p:txEl>
                                          </p:spTgt>
                                        </p:tgtEl>
                                        <p:attrNameLst>
                                          <p:attrName>style.visibility</p:attrName>
                                        </p:attrNameLst>
                                      </p:cBhvr>
                                      <p:to>
                                        <p:strVal val="visible"/>
                                      </p:to>
                                    </p:set>
                                    <p:anim calcmode="lin" valueType="num">
                                      <p:cBhvr additive="base">
                                        <p:cTn id="13" dur="500" fill="hold"/>
                                        <p:tgtEl>
                                          <p:spTgt spid="1843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6">
                                            <p:txEl>
                                              <p:pRg st="2" end="2"/>
                                            </p:txEl>
                                          </p:spTgt>
                                        </p:tgtEl>
                                        <p:attrNameLst>
                                          <p:attrName>style.visibility</p:attrName>
                                        </p:attrNameLst>
                                      </p:cBhvr>
                                      <p:to>
                                        <p:strVal val="visible"/>
                                      </p:to>
                                    </p:set>
                                    <p:anim calcmode="lin" valueType="num">
                                      <p:cBhvr additive="base">
                                        <p:cTn id="19" dur="500" fill="hold"/>
                                        <p:tgtEl>
                                          <p:spTgt spid="1843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436">
                                            <p:txEl>
                                              <p:pRg st="3" end="3"/>
                                            </p:txEl>
                                          </p:spTgt>
                                        </p:tgtEl>
                                        <p:attrNameLst>
                                          <p:attrName>style.visibility</p:attrName>
                                        </p:attrNameLst>
                                      </p:cBhvr>
                                      <p:to>
                                        <p:strVal val="visible"/>
                                      </p:to>
                                    </p:set>
                                    <p:anim calcmode="lin" valueType="num">
                                      <p:cBhvr additive="base">
                                        <p:cTn id="25" dur="500" fill="hold"/>
                                        <p:tgtEl>
                                          <p:spTgt spid="1843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73C47BEA-E609-4F71-B68A-08B731789CA6}" type="slidenum">
              <a:rPr lang="en-US" sz="1200"/>
              <a:pPr algn="r" eaLnBrk="1" hangingPunct="1"/>
              <a:t>12</a:t>
            </a:fld>
            <a:endParaRPr lang="en-US" sz="1200"/>
          </a:p>
        </p:txBody>
      </p:sp>
      <p:sp>
        <p:nvSpPr>
          <p:cNvPr id="19459" name="Rectangle 2"/>
          <p:cNvSpPr>
            <a:spLocks noGrp="1" noChangeArrowheads="1"/>
          </p:cNvSpPr>
          <p:nvPr>
            <p:ph type="title"/>
          </p:nvPr>
        </p:nvSpPr>
        <p:spPr/>
        <p:txBody>
          <a:bodyPr/>
          <a:lstStyle/>
          <a:p>
            <a:r>
              <a:rPr lang="en-US" smtClean="0"/>
              <a:t> </a:t>
            </a:r>
            <a:r>
              <a:rPr lang="zh-CN" smtClean="0"/>
              <a:t>功能测试</a:t>
            </a:r>
            <a:endParaRPr lang="zh-CN" dirty="0"/>
          </a:p>
        </p:txBody>
      </p:sp>
      <p:sp>
        <p:nvSpPr>
          <p:cNvPr id="19460" name="Rectangle 3"/>
          <p:cNvSpPr>
            <a:spLocks noGrp="1" noChangeArrowheads="1"/>
          </p:cNvSpPr>
          <p:nvPr>
            <p:ph idx="1"/>
          </p:nvPr>
        </p:nvSpPr>
        <p:spPr>
          <a:xfrm>
            <a:off x="623392" y="980728"/>
            <a:ext cx="10668000" cy="4267200"/>
          </a:xfrm>
        </p:spPr>
        <p:txBody>
          <a:bodyPr/>
          <a:lstStyle/>
          <a:p>
            <a:pPr lvl="1"/>
            <a:r>
              <a:rPr lang="zh-CN" altLang="en-US" dirty="0" smtClean="0"/>
              <a:t>对应覆盖指标</a:t>
            </a:r>
            <a:endParaRPr lang="en-US" dirty="0" smtClean="0"/>
          </a:p>
          <a:p>
            <a:pPr lvl="1"/>
            <a:r>
              <a:rPr lang="zh-CN" altLang="en-US" dirty="0" smtClean="0"/>
              <a:t>状态覆盖</a:t>
            </a:r>
            <a:r>
              <a:rPr lang="en-US" dirty="0" smtClean="0"/>
              <a:t>(</a:t>
            </a:r>
            <a:r>
              <a:rPr lang="zh-CN" altLang="en-US" dirty="0" smtClean="0"/>
              <a:t>即语句覆盖</a:t>
            </a:r>
            <a:r>
              <a:rPr lang="en-US" dirty="0" smtClean="0"/>
              <a:t>)</a:t>
            </a:r>
            <a:r>
              <a:rPr lang="zh-CN" altLang="en-US" dirty="0" smtClean="0"/>
              <a:t>。每个状态对应一条“语句”，测试至少应覆盖到每个状态</a:t>
            </a:r>
          </a:p>
          <a:p>
            <a:pPr lvl="1"/>
            <a:r>
              <a:rPr lang="zh-CN" altLang="en-US" dirty="0" smtClean="0"/>
              <a:t>状态变换覆盖</a:t>
            </a:r>
            <a:r>
              <a:rPr lang="en-US" dirty="0" smtClean="0"/>
              <a:t>(</a:t>
            </a:r>
            <a:r>
              <a:rPr lang="zh-CN" altLang="en-US" dirty="0" smtClean="0"/>
              <a:t>即判定覆盖</a:t>
            </a:r>
            <a:r>
              <a:rPr lang="en-US" dirty="0" smtClean="0"/>
              <a:t>)</a:t>
            </a:r>
            <a:r>
              <a:rPr lang="zh-CN" altLang="en-US" dirty="0" smtClean="0"/>
              <a:t>。触发事件的发生引发状态变迁，对应“语句”执行，功能测试应覆盖到每次状态变迁</a:t>
            </a:r>
          </a:p>
          <a:p>
            <a:pPr lvl="1"/>
            <a:r>
              <a:rPr lang="zh-CN" altLang="en-US" dirty="0" smtClean="0"/>
              <a:t>触发事件覆盖</a:t>
            </a:r>
            <a:r>
              <a:rPr lang="en-US" dirty="0" smtClean="0"/>
              <a:t>(</a:t>
            </a:r>
            <a:r>
              <a:rPr lang="zh-CN" altLang="en-US" dirty="0" smtClean="0"/>
              <a:t>即条件覆盖</a:t>
            </a:r>
            <a:r>
              <a:rPr lang="en-US" dirty="0" smtClean="0"/>
              <a:t>)</a:t>
            </a:r>
            <a:r>
              <a:rPr lang="zh-CN" altLang="en-US" dirty="0" smtClean="0"/>
              <a:t>。每个状态的变迁可能由多个触发事件满足某个组合条件时所引起，功能测试应覆盖到每个触发事件的产生；</a:t>
            </a:r>
          </a:p>
          <a:p>
            <a:pPr lvl="1"/>
            <a:r>
              <a:rPr lang="zh-CN" altLang="en-US" dirty="0" smtClean="0"/>
              <a:t>业务覆盖</a:t>
            </a:r>
            <a:r>
              <a:rPr lang="en-US" dirty="0" smtClean="0"/>
              <a:t>(</a:t>
            </a:r>
            <a:r>
              <a:rPr lang="zh-CN" altLang="en-US" dirty="0" smtClean="0"/>
              <a:t>即路径覆盖</a:t>
            </a:r>
            <a:r>
              <a:rPr lang="en-US" dirty="0" smtClean="0"/>
              <a:t>)</a:t>
            </a:r>
            <a:r>
              <a:rPr lang="zh-CN" altLang="en-US" dirty="0" smtClean="0"/>
              <a:t>。从初始状态开始，多个状态变迁将形成不同路径，功能测试应覆盖所有从初始状态到终止状态的业务执行路径</a:t>
            </a:r>
            <a:endParaRPr lang="zh-CN" altLang="en-US" dirty="0"/>
          </a:p>
        </p:txBody>
      </p:sp>
    </p:spTree>
    <p:extLst>
      <p:ext uri="{BB962C8B-B14F-4D97-AF65-F5344CB8AC3E}">
        <p14:creationId xmlns:p14="http://schemas.microsoft.com/office/powerpoint/2010/main" val="429426792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smtClean="0"/>
              <a:t> </a:t>
            </a:r>
            <a:r>
              <a:rPr lang="zh-CN" smtClean="0"/>
              <a:t>性能测试</a:t>
            </a:r>
            <a:endParaRPr lang="zh-CN" dirty="0"/>
          </a:p>
        </p:txBody>
      </p:sp>
      <p:sp>
        <p:nvSpPr>
          <p:cNvPr id="20484" name="Rectangle 3"/>
          <p:cNvSpPr>
            <a:spLocks noGrp="1" noChangeArrowheads="1"/>
          </p:cNvSpPr>
          <p:nvPr>
            <p:ph idx="1"/>
          </p:nvPr>
        </p:nvSpPr>
        <p:spPr/>
        <p:txBody>
          <a:bodyPr/>
          <a:lstStyle/>
          <a:p>
            <a:r>
              <a:rPr lang="zh-CN" altLang="en-US" dirty="0" smtClean="0"/>
              <a:t>性能测试</a:t>
            </a:r>
            <a:r>
              <a:rPr lang="en-US" dirty="0" smtClean="0"/>
              <a:t>(Performance Testing)</a:t>
            </a:r>
            <a:r>
              <a:rPr lang="zh-CN" altLang="en-US" dirty="0" smtClean="0"/>
              <a:t>就是对软件的运行</a:t>
            </a:r>
            <a:r>
              <a:rPr lang="zh-CN" altLang="en-US" dirty="0" smtClean="0">
                <a:solidFill>
                  <a:srgbClr val="FF0000"/>
                </a:solidFill>
              </a:rPr>
              <a:t>性能指标</a:t>
            </a:r>
            <a:r>
              <a:rPr lang="zh-CN" altLang="en-US" dirty="0" smtClean="0"/>
              <a:t>进行测试，判断系统集成之后在实际的使用环境下能否稳定、可靠地运行</a:t>
            </a:r>
            <a:endParaRPr lang="en-US" dirty="0" smtClean="0"/>
          </a:p>
          <a:p>
            <a:r>
              <a:rPr lang="zh-CN" altLang="en-US" dirty="0" smtClean="0"/>
              <a:t>主要考虑系统的</a:t>
            </a:r>
            <a:r>
              <a:rPr lang="zh-CN" altLang="en-US" dirty="0" smtClean="0">
                <a:solidFill>
                  <a:srgbClr val="FF0000"/>
                </a:solidFill>
              </a:rPr>
              <a:t>时间</a:t>
            </a:r>
            <a:r>
              <a:rPr lang="zh-CN" altLang="en-US" dirty="0" smtClean="0"/>
              <a:t>和</a:t>
            </a:r>
            <a:r>
              <a:rPr lang="zh-CN" altLang="en-US" dirty="0" smtClean="0">
                <a:solidFill>
                  <a:srgbClr val="FF0000"/>
                </a:solidFill>
              </a:rPr>
              <a:t>空间</a:t>
            </a:r>
            <a:r>
              <a:rPr lang="zh-CN" altLang="en-US" dirty="0" smtClean="0"/>
              <a:t>性能</a:t>
            </a:r>
            <a:endParaRPr lang="en-US" dirty="0" smtClean="0"/>
          </a:p>
          <a:p>
            <a:pPr lvl="1"/>
            <a:r>
              <a:rPr lang="zh-CN" dirty="0" smtClean="0"/>
              <a:t>时间主要指软件的一个具体事务的</a:t>
            </a:r>
            <a:r>
              <a:rPr lang="zh-CN" dirty="0" smtClean="0">
                <a:solidFill>
                  <a:srgbClr val="FF0000"/>
                </a:solidFill>
              </a:rPr>
              <a:t>响应时间</a:t>
            </a:r>
            <a:endParaRPr lang="en-US" dirty="0" smtClean="0">
              <a:solidFill>
                <a:srgbClr val="FF0000"/>
              </a:solidFill>
            </a:endParaRPr>
          </a:p>
          <a:p>
            <a:pPr lvl="1"/>
            <a:r>
              <a:rPr lang="zh-CN" dirty="0" smtClean="0"/>
              <a:t>空间性能主要指软件运行时消耗的</a:t>
            </a:r>
            <a:r>
              <a:rPr lang="zh-CN" dirty="0" smtClean="0">
                <a:solidFill>
                  <a:srgbClr val="FF0000"/>
                </a:solidFill>
              </a:rPr>
              <a:t>系统资源</a:t>
            </a:r>
            <a:endParaRPr lang="zh-CN" altLang="en-US" dirty="0">
              <a:solidFill>
                <a:srgbClr val="FF0000"/>
              </a:solidFill>
            </a:endParaRPr>
          </a:p>
        </p:txBody>
      </p:sp>
    </p:spTree>
    <p:extLst>
      <p:ext uri="{BB962C8B-B14F-4D97-AF65-F5344CB8AC3E}">
        <p14:creationId xmlns:p14="http://schemas.microsoft.com/office/powerpoint/2010/main" val="692068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 calcmode="lin" valueType="num">
                                      <p:cBhvr additive="base">
                                        <p:cTn id="7" dur="500" fill="hold"/>
                                        <p:tgtEl>
                                          <p:spTgt spid="2048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4">
                                            <p:txEl>
                                              <p:pRg st="1" end="1"/>
                                            </p:txEl>
                                          </p:spTgt>
                                        </p:tgtEl>
                                        <p:attrNameLst>
                                          <p:attrName>style.visibility</p:attrName>
                                        </p:attrNameLst>
                                      </p:cBhvr>
                                      <p:to>
                                        <p:strVal val="visible"/>
                                      </p:to>
                                    </p:set>
                                    <p:anim calcmode="lin" valueType="num">
                                      <p:cBhvr additive="base">
                                        <p:cTn id="13" dur="500" fill="hold"/>
                                        <p:tgtEl>
                                          <p:spTgt spid="2048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4">
                                            <p:txEl>
                                              <p:pRg st="2" end="2"/>
                                            </p:txEl>
                                          </p:spTgt>
                                        </p:tgtEl>
                                        <p:attrNameLst>
                                          <p:attrName>style.visibility</p:attrName>
                                        </p:attrNameLst>
                                      </p:cBhvr>
                                      <p:to>
                                        <p:strVal val="visible"/>
                                      </p:to>
                                    </p:set>
                                    <p:anim calcmode="lin" valueType="num">
                                      <p:cBhvr additive="base">
                                        <p:cTn id="19" dur="500" fill="hold"/>
                                        <p:tgtEl>
                                          <p:spTgt spid="2048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484">
                                            <p:txEl>
                                              <p:pRg st="3" end="3"/>
                                            </p:txEl>
                                          </p:spTgt>
                                        </p:tgtEl>
                                        <p:attrNameLst>
                                          <p:attrName>style.visibility</p:attrName>
                                        </p:attrNameLst>
                                      </p:cBhvr>
                                      <p:to>
                                        <p:strVal val="visible"/>
                                      </p:to>
                                    </p:set>
                                    <p:anim calcmode="lin" valueType="num">
                                      <p:cBhvr additive="base">
                                        <p:cTn id="25" dur="500" fill="hold"/>
                                        <p:tgtEl>
                                          <p:spTgt spid="2048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smtClean="0"/>
              <a:t> </a:t>
            </a:r>
            <a:r>
              <a:rPr lang="zh-CN" smtClean="0"/>
              <a:t>性能测试</a:t>
            </a:r>
            <a:endParaRPr lang="zh-CN" dirty="0"/>
          </a:p>
        </p:txBody>
      </p:sp>
      <p:sp>
        <p:nvSpPr>
          <p:cNvPr id="21508" name="Rectangle 3"/>
          <p:cNvSpPr>
            <a:spLocks noGrp="1" noChangeArrowheads="1"/>
          </p:cNvSpPr>
          <p:nvPr>
            <p:ph idx="1"/>
          </p:nvPr>
        </p:nvSpPr>
        <p:spPr/>
        <p:txBody>
          <a:bodyPr/>
          <a:lstStyle/>
          <a:p>
            <a:r>
              <a:rPr lang="zh-CN" altLang="en-US" dirty="0" smtClean="0"/>
              <a:t>性能测试的主要内容</a:t>
            </a:r>
            <a:endParaRPr lang="en-US" dirty="0" smtClean="0"/>
          </a:p>
          <a:p>
            <a:pPr lvl="1"/>
            <a:r>
              <a:rPr lang="zh-CN" dirty="0" smtClean="0"/>
              <a:t>常规性能测试</a:t>
            </a:r>
            <a:endParaRPr lang="en-US" dirty="0" smtClean="0"/>
          </a:p>
          <a:p>
            <a:pPr lvl="1"/>
            <a:r>
              <a:rPr lang="zh-CN" dirty="0" smtClean="0"/>
              <a:t>压力测试</a:t>
            </a:r>
            <a:endParaRPr lang="en-US" dirty="0" smtClean="0"/>
          </a:p>
          <a:p>
            <a:pPr lvl="1"/>
            <a:r>
              <a:rPr lang="zh-CN" dirty="0" smtClean="0"/>
              <a:t>负载测试</a:t>
            </a:r>
            <a:endParaRPr lang="en-US" dirty="0" smtClean="0"/>
          </a:p>
          <a:p>
            <a:pPr lvl="1"/>
            <a:r>
              <a:rPr lang="zh-CN" dirty="0" smtClean="0"/>
              <a:t>可靠性测试</a:t>
            </a:r>
            <a:endParaRPr lang="en-US" dirty="0" smtClean="0"/>
          </a:p>
          <a:p>
            <a:pPr lvl="1"/>
            <a:r>
              <a:rPr lang="zh-CN" dirty="0" smtClean="0"/>
              <a:t>大数据量测试</a:t>
            </a:r>
            <a:endParaRPr lang="zh-CN" dirty="0"/>
          </a:p>
        </p:txBody>
      </p:sp>
    </p:spTree>
    <p:extLst>
      <p:ext uri="{BB962C8B-B14F-4D97-AF65-F5344CB8AC3E}">
        <p14:creationId xmlns:p14="http://schemas.microsoft.com/office/powerpoint/2010/main" val="53082728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smtClean="0"/>
              <a:t> </a:t>
            </a:r>
            <a:r>
              <a:rPr lang="zh-CN" smtClean="0"/>
              <a:t>性能测试</a:t>
            </a:r>
            <a:endParaRPr lang="zh-CN" dirty="0"/>
          </a:p>
        </p:txBody>
      </p:sp>
      <p:sp>
        <p:nvSpPr>
          <p:cNvPr id="22532" name="Rectangle 3"/>
          <p:cNvSpPr>
            <a:spLocks noGrp="1" noChangeArrowheads="1"/>
          </p:cNvSpPr>
          <p:nvPr>
            <p:ph idx="1"/>
          </p:nvPr>
        </p:nvSpPr>
        <p:spPr/>
        <p:txBody>
          <a:bodyPr/>
          <a:lstStyle/>
          <a:p>
            <a:r>
              <a:rPr lang="zh-CN" altLang="en-US" dirty="0" smtClean="0"/>
              <a:t>常规性能测试</a:t>
            </a:r>
            <a:endParaRPr lang="en-US" dirty="0" smtClean="0"/>
          </a:p>
          <a:p>
            <a:pPr lvl="1"/>
            <a:r>
              <a:rPr lang="zh-CN" altLang="en-US" dirty="0" smtClean="0"/>
              <a:t>软件在正常的软、硬件环境下运行，不向其施加任何压力的性能测试</a:t>
            </a:r>
            <a:endParaRPr lang="zh-CN" altLang="en-US" dirty="0"/>
          </a:p>
        </p:txBody>
      </p:sp>
    </p:spTree>
    <p:extLst>
      <p:ext uri="{BB962C8B-B14F-4D97-AF65-F5344CB8AC3E}">
        <p14:creationId xmlns:p14="http://schemas.microsoft.com/office/powerpoint/2010/main" val="234267470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smtClean="0"/>
              <a:t> </a:t>
            </a:r>
            <a:r>
              <a:rPr lang="zh-CN" smtClean="0"/>
              <a:t>性能测试</a:t>
            </a:r>
            <a:endParaRPr lang="zh-CN" dirty="0"/>
          </a:p>
        </p:txBody>
      </p:sp>
      <p:sp>
        <p:nvSpPr>
          <p:cNvPr id="23556" name="Rectangle 3"/>
          <p:cNvSpPr>
            <a:spLocks noGrp="1" noChangeArrowheads="1"/>
          </p:cNvSpPr>
          <p:nvPr>
            <p:ph idx="1"/>
          </p:nvPr>
        </p:nvSpPr>
        <p:spPr/>
        <p:txBody>
          <a:bodyPr/>
          <a:lstStyle/>
          <a:p>
            <a:r>
              <a:rPr lang="zh-CN" altLang="en-US" dirty="0" smtClean="0"/>
              <a:t>压力测试</a:t>
            </a:r>
            <a:endParaRPr lang="en-US" dirty="0" smtClean="0"/>
          </a:p>
          <a:p>
            <a:pPr lvl="1"/>
            <a:r>
              <a:rPr lang="zh-CN" altLang="en-US" dirty="0" smtClean="0"/>
              <a:t>是指</a:t>
            </a:r>
            <a:r>
              <a:rPr lang="zh-CN" altLang="en-US" dirty="0" smtClean="0">
                <a:solidFill>
                  <a:srgbClr val="FF0000"/>
                </a:solidFill>
              </a:rPr>
              <a:t>持续不断</a:t>
            </a:r>
            <a:r>
              <a:rPr lang="zh-CN" altLang="en-US" dirty="0" smtClean="0"/>
              <a:t>地给被测系统增加压力，直至被测系统被压垮，以确定系统能承受的最大压力</a:t>
            </a:r>
            <a:endParaRPr lang="en-US" dirty="0" smtClean="0"/>
          </a:p>
          <a:p>
            <a:pPr lvl="1"/>
            <a:r>
              <a:rPr lang="zh-CN" altLang="en-US" dirty="0" smtClean="0"/>
              <a:t>压力测试应注意累积效应问题</a:t>
            </a:r>
            <a:endParaRPr lang="zh-CN" altLang="en-US" dirty="0"/>
          </a:p>
        </p:txBody>
      </p:sp>
    </p:spTree>
    <p:extLst>
      <p:ext uri="{BB962C8B-B14F-4D97-AF65-F5344CB8AC3E}">
        <p14:creationId xmlns:p14="http://schemas.microsoft.com/office/powerpoint/2010/main" val="21769442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smtClean="0"/>
              <a:t> </a:t>
            </a:r>
            <a:r>
              <a:rPr lang="zh-CN" smtClean="0"/>
              <a:t>性能测试</a:t>
            </a:r>
            <a:endParaRPr lang="zh-CN" dirty="0"/>
          </a:p>
        </p:txBody>
      </p:sp>
      <p:sp>
        <p:nvSpPr>
          <p:cNvPr id="24580" name="Rectangle 3"/>
          <p:cNvSpPr>
            <a:spLocks noGrp="1" noChangeArrowheads="1"/>
          </p:cNvSpPr>
          <p:nvPr>
            <p:ph idx="1"/>
          </p:nvPr>
        </p:nvSpPr>
        <p:spPr/>
        <p:txBody>
          <a:bodyPr/>
          <a:lstStyle/>
          <a:p>
            <a:r>
              <a:rPr lang="zh-CN" altLang="en-US" dirty="0" smtClean="0"/>
              <a:t>负载测试</a:t>
            </a:r>
            <a:endParaRPr lang="en-US" dirty="0" smtClean="0"/>
          </a:p>
          <a:p>
            <a:pPr lvl="1"/>
            <a:r>
              <a:rPr lang="zh-CN" altLang="en-US" dirty="0" smtClean="0"/>
              <a:t>通常是让被测系统在其能忍受的压力极限范围内</a:t>
            </a:r>
            <a:r>
              <a:rPr lang="en-US" dirty="0" smtClean="0"/>
              <a:t>(</a:t>
            </a:r>
            <a:r>
              <a:rPr lang="zh-CN" altLang="en-US" dirty="0" smtClean="0"/>
              <a:t>或临界状态下</a:t>
            </a:r>
            <a:r>
              <a:rPr lang="en-US" dirty="0" smtClean="0"/>
              <a:t>)</a:t>
            </a:r>
            <a:r>
              <a:rPr lang="zh-CN" altLang="en-US" dirty="0" smtClean="0">
                <a:solidFill>
                  <a:srgbClr val="FF0000"/>
                </a:solidFill>
              </a:rPr>
              <a:t>连续运行</a:t>
            </a:r>
            <a:r>
              <a:rPr lang="zh-CN" altLang="en-US" dirty="0" smtClean="0"/>
              <a:t>，来测试系统的稳定性</a:t>
            </a:r>
            <a:endParaRPr lang="en-US" dirty="0" smtClean="0"/>
          </a:p>
          <a:p>
            <a:pPr lvl="1"/>
            <a:r>
              <a:rPr lang="zh-CN" altLang="en-US" dirty="0" smtClean="0"/>
              <a:t>目的是找到系统的</a:t>
            </a:r>
            <a:r>
              <a:rPr lang="zh-CN" altLang="en-US" dirty="0" smtClean="0">
                <a:solidFill>
                  <a:srgbClr val="FF0000"/>
                </a:solidFill>
              </a:rPr>
              <a:t>处理极限</a:t>
            </a:r>
            <a:r>
              <a:rPr lang="zh-CN" altLang="en-US" dirty="0" smtClean="0"/>
              <a:t>，为系统调优提供依据</a:t>
            </a:r>
            <a:endParaRPr lang="en-US" dirty="0" smtClean="0"/>
          </a:p>
          <a:p>
            <a:pPr lvl="1"/>
            <a:r>
              <a:rPr lang="zh-CN" altLang="en-US" dirty="0" smtClean="0"/>
              <a:t>负载测试侧重于压力持续的时间，压力测试则更加强调施加压力的大小</a:t>
            </a:r>
            <a:endParaRPr lang="zh-CN" altLang="en-US" dirty="0"/>
          </a:p>
        </p:txBody>
      </p:sp>
    </p:spTree>
    <p:extLst>
      <p:ext uri="{BB962C8B-B14F-4D97-AF65-F5344CB8AC3E}">
        <p14:creationId xmlns:p14="http://schemas.microsoft.com/office/powerpoint/2010/main" val="368281437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smtClean="0"/>
              <a:t> </a:t>
            </a:r>
            <a:r>
              <a:rPr lang="zh-CN" smtClean="0"/>
              <a:t>性能测试</a:t>
            </a:r>
            <a:endParaRPr lang="zh-CN" dirty="0"/>
          </a:p>
        </p:txBody>
      </p:sp>
      <p:sp>
        <p:nvSpPr>
          <p:cNvPr id="25604" name="Rectangle 3"/>
          <p:cNvSpPr>
            <a:spLocks noGrp="1" noChangeArrowheads="1"/>
          </p:cNvSpPr>
          <p:nvPr>
            <p:ph idx="1"/>
          </p:nvPr>
        </p:nvSpPr>
        <p:spPr/>
        <p:txBody>
          <a:bodyPr/>
          <a:lstStyle/>
          <a:p>
            <a:r>
              <a:rPr lang="zh-CN" altLang="en-US" dirty="0" smtClean="0"/>
              <a:t>可靠性测试</a:t>
            </a:r>
            <a:endParaRPr lang="en-US" dirty="0" smtClean="0"/>
          </a:p>
          <a:p>
            <a:pPr lvl="1"/>
            <a:r>
              <a:rPr lang="zh-CN" altLang="en-US" dirty="0" smtClean="0"/>
              <a:t>是在给被测系统加载一定业务压力的情况下，使系统运行一段时间，以此来测试系统是否稳定</a:t>
            </a:r>
            <a:endParaRPr lang="en-US" dirty="0" smtClean="0"/>
          </a:p>
          <a:p>
            <a:pPr lvl="1"/>
            <a:r>
              <a:rPr lang="zh-CN" altLang="en-US" dirty="0" smtClean="0"/>
              <a:t>通常采用</a:t>
            </a:r>
            <a:r>
              <a:rPr lang="en-US" dirty="0" smtClean="0"/>
              <a:t>24×7(24</a:t>
            </a:r>
            <a:r>
              <a:rPr lang="zh-CN" altLang="en-US" dirty="0" smtClean="0"/>
              <a:t>小时</a:t>
            </a:r>
            <a:r>
              <a:rPr lang="en-US" dirty="0" smtClean="0"/>
              <a:t>×7</a:t>
            </a:r>
            <a:r>
              <a:rPr lang="zh-CN" altLang="en-US" dirty="0" smtClean="0"/>
              <a:t>天</a:t>
            </a:r>
            <a:r>
              <a:rPr lang="en-US" dirty="0" smtClean="0"/>
              <a:t>)</a:t>
            </a:r>
            <a:r>
              <a:rPr lang="zh-CN" altLang="en-US" dirty="0" smtClean="0"/>
              <a:t>的方式来连续运行系统，一般采用平均错误时间间隔</a:t>
            </a:r>
            <a:r>
              <a:rPr lang="en-US" dirty="0" smtClean="0"/>
              <a:t>(Mean Time Between Failure</a:t>
            </a:r>
            <a:r>
              <a:rPr lang="zh-CN" altLang="en-US" dirty="0" smtClean="0"/>
              <a:t>，</a:t>
            </a:r>
            <a:r>
              <a:rPr lang="en-US" dirty="0" smtClean="0"/>
              <a:t>MTBF)</a:t>
            </a:r>
            <a:r>
              <a:rPr lang="zh-CN" altLang="en-US" dirty="0" smtClean="0"/>
              <a:t>来衡量被测系统的可靠性。该值越大，系统越稳定</a:t>
            </a:r>
            <a:endParaRPr lang="zh-CN" altLang="en-US" dirty="0"/>
          </a:p>
        </p:txBody>
      </p:sp>
    </p:spTree>
    <p:extLst>
      <p:ext uri="{BB962C8B-B14F-4D97-AF65-F5344CB8AC3E}">
        <p14:creationId xmlns:p14="http://schemas.microsoft.com/office/powerpoint/2010/main" val="216408097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smtClean="0"/>
              <a:t> </a:t>
            </a:r>
            <a:r>
              <a:rPr lang="zh-CN" smtClean="0"/>
              <a:t>性能测试</a:t>
            </a:r>
            <a:endParaRPr lang="zh-CN" dirty="0"/>
          </a:p>
        </p:txBody>
      </p:sp>
      <p:sp>
        <p:nvSpPr>
          <p:cNvPr id="26628" name="Rectangle 3"/>
          <p:cNvSpPr>
            <a:spLocks noGrp="1" noChangeArrowheads="1"/>
          </p:cNvSpPr>
          <p:nvPr>
            <p:ph idx="1"/>
          </p:nvPr>
        </p:nvSpPr>
        <p:spPr/>
        <p:txBody>
          <a:bodyPr/>
          <a:lstStyle/>
          <a:p>
            <a:r>
              <a:rPr lang="zh-CN" altLang="en-US" dirty="0" smtClean="0"/>
              <a:t>大数据量测试</a:t>
            </a:r>
            <a:endParaRPr lang="en-US" dirty="0" smtClean="0"/>
          </a:p>
          <a:p>
            <a:pPr lvl="1"/>
            <a:r>
              <a:rPr lang="zh-CN" altLang="en-US" dirty="0" smtClean="0"/>
              <a:t>针对某些系统存储、传输、统计、查询等业务进行大数据量的独立数据量测试</a:t>
            </a:r>
          </a:p>
          <a:p>
            <a:pPr lvl="1"/>
            <a:r>
              <a:rPr lang="zh-CN" altLang="en-US" dirty="0" smtClean="0"/>
              <a:t>与压力测试、负载测试、疲劳测试等并发测试相结合的极限状态下的综合数据量测试</a:t>
            </a:r>
            <a:endParaRPr lang="zh-CN" altLang="en-US" dirty="0"/>
          </a:p>
        </p:txBody>
      </p:sp>
    </p:spTree>
    <p:extLst>
      <p:ext uri="{BB962C8B-B14F-4D97-AF65-F5344CB8AC3E}">
        <p14:creationId xmlns:p14="http://schemas.microsoft.com/office/powerpoint/2010/main" val="157443071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dirty="0" smtClean="0"/>
              <a:t>系统测试</a:t>
            </a:r>
            <a:endParaRPr lang="zh-CN" dirty="0"/>
          </a:p>
        </p:txBody>
      </p:sp>
      <p:sp>
        <p:nvSpPr>
          <p:cNvPr id="5124" name="Rectangle 3"/>
          <p:cNvSpPr>
            <a:spLocks noGrp="1" noChangeArrowheads="1"/>
          </p:cNvSpPr>
          <p:nvPr>
            <p:ph idx="1"/>
          </p:nvPr>
        </p:nvSpPr>
        <p:spPr/>
        <p:txBody>
          <a:bodyPr/>
          <a:lstStyle/>
          <a:p>
            <a:r>
              <a:rPr lang="zh-CN" altLang="en-US" dirty="0" smtClean="0"/>
              <a:t>内容提要</a:t>
            </a:r>
          </a:p>
          <a:p>
            <a:pPr lvl="1"/>
            <a:r>
              <a:rPr lang="zh-CN" dirty="0" smtClean="0"/>
              <a:t>系统测试是公司和项目组最关心的测试阶段，在任何情况下都必须执行，一般由测试经理统一组织和制订系统测试计划，其他测试人员分别负责测试的分析、设计、实施和执行</a:t>
            </a:r>
            <a:endParaRPr lang="en-US" dirty="0" smtClean="0"/>
          </a:p>
          <a:p>
            <a:pPr lvl="1"/>
            <a:r>
              <a:rPr lang="zh-CN" dirty="0" smtClean="0"/>
              <a:t>系统测试完成后，开发就接近尾声了</a:t>
            </a:r>
            <a:endParaRPr lang="zh-CN" dirty="0"/>
          </a:p>
        </p:txBody>
      </p:sp>
    </p:spTree>
    <p:extLst>
      <p:ext uri="{BB962C8B-B14F-4D97-AF65-F5344CB8AC3E}">
        <p14:creationId xmlns:p14="http://schemas.microsoft.com/office/powerpoint/2010/main" val="2849337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xEl>
                                              <p:pRg st="1" end="1"/>
                                            </p:txEl>
                                          </p:spTgt>
                                        </p:tgtEl>
                                        <p:attrNameLst>
                                          <p:attrName>style.visibility</p:attrName>
                                        </p:attrNameLst>
                                      </p:cBhvr>
                                      <p:to>
                                        <p:strVal val="visible"/>
                                      </p:to>
                                    </p:set>
                                    <p:anim calcmode="lin" valueType="num">
                                      <p:cBhvr additive="base">
                                        <p:cTn id="7"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xEl>
                                              <p:pRg st="2" end="2"/>
                                            </p:txEl>
                                          </p:spTgt>
                                        </p:tgtEl>
                                        <p:attrNameLst>
                                          <p:attrName>style.visibility</p:attrName>
                                        </p:attrNameLst>
                                      </p:cBhvr>
                                      <p:to>
                                        <p:strVal val="visible"/>
                                      </p:to>
                                    </p:set>
                                    <p:anim calcmode="lin" valueType="num">
                                      <p:cBhvr additive="base">
                                        <p:cTn id="13" dur="500" fill="hold"/>
                                        <p:tgtEl>
                                          <p:spTgt spid="512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smtClean="0"/>
              <a:t> </a:t>
            </a:r>
            <a:r>
              <a:rPr lang="zh-CN" smtClean="0"/>
              <a:t>兼容性测试</a:t>
            </a:r>
            <a:endParaRPr lang="zh-CN" dirty="0"/>
          </a:p>
        </p:txBody>
      </p:sp>
      <p:sp>
        <p:nvSpPr>
          <p:cNvPr id="30724" name="Rectangle 3"/>
          <p:cNvSpPr>
            <a:spLocks noGrp="1" noChangeArrowheads="1"/>
          </p:cNvSpPr>
          <p:nvPr>
            <p:ph idx="1"/>
          </p:nvPr>
        </p:nvSpPr>
        <p:spPr/>
        <p:txBody>
          <a:bodyPr/>
          <a:lstStyle/>
          <a:p>
            <a:r>
              <a:rPr lang="zh-CN" altLang="en-US" dirty="0" smtClean="0"/>
              <a:t>兼容性测试</a:t>
            </a:r>
            <a:r>
              <a:rPr lang="en-US" dirty="0" smtClean="0"/>
              <a:t>(Capability Testing)</a:t>
            </a:r>
            <a:r>
              <a:rPr lang="zh-CN" altLang="en-US" dirty="0" smtClean="0"/>
              <a:t>就是检验</a:t>
            </a:r>
            <a:r>
              <a:rPr lang="zh-CN" altLang="en-US" dirty="0" smtClean="0">
                <a:solidFill>
                  <a:srgbClr val="FF0000"/>
                </a:solidFill>
              </a:rPr>
              <a:t>被测软件</a:t>
            </a:r>
            <a:r>
              <a:rPr lang="zh-CN" altLang="en-US" dirty="0" smtClean="0"/>
              <a:t>与</a:t>
            </a:r>
            <a:r>
              <a:rPr lang="zh-CN" altLang="en-US" dirty="0" smtClean="0">
                <a:solidFill>
                  <a:srgbClr val="FF0000"/>
                </a:solidFill>
              </a:rPr>
              <a:t>其他软、硬件相互是否能够正确交互和实现信息共享</a:t>
            </a:r>
            <a:endParaRPr lang="en-US" dirty="0" smtClean="0">
              <a:solidFill>
                <a:srgbClr val="FF0000"/>
              </a:solidFill>
            </a:endParaRPr>
          </a:p>
          <a:p>
            <a:r>
              <a:rPr lang="zh-CN" altLang="en-US" dirty="0" smtClean="0"/>
              <a:t>这种交互可能不限于在同一台计算机上运行，而是通过网络与异地的不同计算机上运行的软件进行的交互</a:t>
            </a:r>
            <a:endParaRPr lang="zh-CN" altLang="en-US" dirty="0"/>
          </a:p>
        </p:txBody>
      </p:sp>
      <p:sp>
        <p:nvSpPr>
          <p:cNvPr id="30726"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extLst>
      <p:ext uri="{BB962C8B-B14F-4D97-AF65-F5344CB8AC3E}">
        <p14:creationId xmlns:p14="http://schemas.microsoft.com/office/powerpoint/2010/main" val="27216516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smtClean="0"/>
              <a:t> </a:t>
            </a:r>
            <a:r>
              <a:rPr lang="zh-CN" smtClean="0"/>
              <a:t>兼容性测试</a:t>
            </a:r>
            <a:r>
              <a:rPr lang="en-US" altLang="zh-CN" smtClean="0"/>
              <a:t>--</a:t>
            </a:r>
            <a:r>
              <a:rPr lang="zh-CN" altLang="en-US" smtClean="0"/>
              <a:t>硬件</a:t>
            </a:r>
            <a:endParaRPr lang="zh-CN" dirty="0"/>
          </a:p>
        </p:txBody>
      </p:sp>
      <p:sp>
        <p:nvSpPr>
          <p:cNvPr id="31748" name="Rectangle 3"/>
          <p:cNvSpPr>
            <a:spLocks noGrp="1" noChangeArrowheads="1"/>
          </p:cNvSpPr>
          <p:nvPr>
            <p:ph idx="1"/>
          </p:nvPr>
        </p:nvSpPr>
        <p:spPr>
          <a:xfrm>
            <a:off x="695400" y="1124744"/>
            <a:ext cx="10668000" cy="4267200"/>
          </a:xfrm>
        </p:spPr>
        <p:txBody>
          <a:bodyPr/>
          <a:lstStyle/>
          <a:p>
            <a:pPr lvl="1"/>
            <a:r>
              <a:rPr lang="zh-CN" dirty="0" smtClean="0"/>
              <a:t>确定所需的硬件类型</a:t>
            </a:r>
            <a:endParaRPr lang="en-US" dirty="0" smtClean="0"/>
          </a:p>
          <a:p>
            <a:pPr lvl="1"/>
            <a:r>
              <a:rPr lang="zh-CN" dirty="0" smtClean="0"/>
              <a:t>确定可用的硬件型号和驱动程序</a:t>
            </a:r>
            <a:endParaRPr lang="en-US" dirty="0" smtClean="0"/>
          </a:p>
          <a:p>
            <a:pPr lvl="1"/>
            <a:r>
              <a:rPr lang="zh-CN" dirty="0" smtClean="0"/>
              <a:t>确定可能的硬件特性、模式和选项</a:t>
            </a:r>
            <a:endParaRPr lang="en-US" dirty="0" smtClean="0"/>
          </a:p>
          <a:p>
            <a:pPr lvl="1"/>
            <a:r>
              <a:rPr lang="zh-CN" dirty="0" smtClean="0"/>
              <a:t>将明确后的硬件配置缩减到可控范围内</a:t>
            </a:r>
            <a:endParaRPr lang="en-US" dirty="0" smtClean="0"/>
          </a:p>
          <a:p>
            <a:pPr lvl="1"/>
            <a:r>
              <a:rPr lang="zh-CN" dirty="0" smtClean="0"/>
              <a:t>明确使用硬件配置的软件唯一特性</a:t>
            </a:r>
            <a:endParaRPr lang="en-US" dirty="0" smtClean="0"/>
          </a:p>
          <a:p>
            <a:pPr lvl="1"/>
            <a:r>
              <a:rPr lang="zh-CN" dirty="0" smtClean="0"/>
              <a:t>为每种硬件配置设计并执行测试用例</a:t>
            </a:r>
            <a:endParaRPr lang="en-US" dirty="0" smtClean="0"/>
          </a:p>
          <a:p>
            <a:pPr lvl="1"/>
            <a:r>
              <a:rPr lang="zh-CN" dirty="0" smtClean="0"/>
              <a:t>重复配置测试直至达到规定的标准</a:t>
            </a:r>
            <a:endParaRPr lang="zh-CN" dirty="0"/>
          </a:p>
        </p:txBody>
      </p:sp>
      <p:sp>
        <p:nvSpPr>
          <p:cNvPr id="31750"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extLst>
      <p:ext uri="{BB962C8B-B14F-4D97-AF65-F5344CB8AC3E}">
        <p14:creationId xmlns:p14="http://schemas.microsoft.com/office/powerpoint/2010/main" val="29998267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anim calcmode="lin" valueType="num">
                                      <p:cBhvr additive="base">
                                        <p:cTn id="7" dur="500" fill="hold"/>
                                        <p:tgtEl>
                                          <p:spTgt spid="317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8">
                                            <p:txEl>
                                              <p:pRg st="1" end="1"/>
                                            </p:txEl>
                                          </p:spTgt>
                                        </p:tgtEl>
                                        <p:attrNameLst>
                                          <p:attrName>style.visibility</p:attrName>
                                        </p:attrNameLst>
                                      </p:cBhvr>
                                      <p:to>
                                        <p:strVal val="visible"/>
                                      </p:to>
                                    </p:set>
                                    <p:anim calcmode="lin" valueType="num">
                                      <p:cBhvr additive="base">
                                        <p:cTn id="13" dur="500" fill="hold"/>
                                        <p:tgtEl>
                                          <p:spTgt spid="3174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748">
                                            <p:txEl>
                                              <p:pRg st="2" end="2"/>
                                            </p:txEl>
                                          </p:spTgt>
                                        </p:tgtEl>
                                        <p:attrNameLst>
                                          <p:attrName>style.visibility</p:attrName>
                                        </p:attrNameLst>
                                      </p:cBhvr>
                                      <p:to>
                                        <p:strVal val="visible"/>
                                      </p:to>
                                    </p:set>
                                    <p:anim calcmode="lin" valueType="num">
                                      <p:cBhvr additive="base">
                                        <p:cTn id="19" dur="500" fill="hold"/>
                                        <p:tgtEl>
                                          <p:spTgt spid="3174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748">
                                            <p:txEl>
                                              <p:pRg st="3" end="3"/>
                                            </p:txEl>
                                          </p:spTgt>
                                        </p:tgtEl>
                                        <p:attrNameLst>
                                          <p:attrName>style.visibility</p:attrName>
                                        </p:attrNameLst>
                                      </p:cBhvr>
                                      <p:to>
                                        <p:strVal val="visible"/>
                                      </p:to>
                                    </p:set>
                                    <p:anim calcmode="lin" valueType="num">
                                      <p:cBhvr additive="base">
                                        <p:cTn id="25" dur="500" fill="hold"/>
                                        <p:tgtEl>
                                          <p:spTgt spid="3174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74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1748">
                                            <p:txEl>
                                              <p:pRg st="4" end="4"/>
                                            </p:txEl>
                                          </p:spTgt>
                                        </p:tgtEl>
                                        <p:attrNameLst>
                                          <p:attrName>style.visibility</p:attrName>
                                        </p:attrNameLst>
                                      </p:cBhvr>
                                      <p:to>
                                        <p:strVal val="visible"/>
                                      </p:to>
                                    </p:set>
                                    <p:anim calcmode="lin" valueType="num">
                                      <p:cBhvr additive="base">
                                        <p:cTn id="31" dur="500" fill="hold"/>
                                        <p:tgtEl>
                                          <p:spTgt spid="3174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74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1748">
                                            <p:txEl>
                                              <p:pRg st="5" end="5"/>
                                            </p:txEl>
                                          </p:spTgt>
                                        </p:tgtEl>
                                        <p:attrNameLst>
                                          <p:attrName>style.visibility</p:attrName>
                                        </p:attrNameLst>
                                      </p:cBhvr>
                                      <p:to>
                                        <p:strVal val="visible"/>
                                      </p:to>
                                    </p:set>
                                    <p:anim calcmode="lin" valueType="num">
                                      <p:cBhvr additive="base">
                                        <p:cTn id="37" dur="500" fill="hold"/>
                                        <p:tgtEl>
                                          <p:spTgt spid="3174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174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1748">
                                            <p:txEl>
                                              <p:pRg st="6" end="6"/>
                                            </p:txEl>
                                          </p:spTgt>
                                        </p:tgtEl>
                                        <p:attrNameLst>
                                          <p:attrName>style.visibility</p:attrName>
                                        </p:attrNameLst>
                                      </p:cBhvr>
                                      <p:to>
                                        <p:strVal val="visible"/>
                                      </p:to>
                                    </p:set>
                                    <p:anim calcmode="lin" valueType="num">
                                      <p:cBhvr additive="base">
                                        <p:cTn id="43" dur="500" fill="hold"/>
                                        <p:tgtEl>
                                          <p:spTgt spid="3174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174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smtClean="0"/>
              <a:t> </a:t>
            </a:r>
            <a:r>
              <a:rPr lang="zh-CN" smtClean="0"/>
              <a:t>兼容性测试</a:t>
            </a:r>
            <a:endParaRPr lang="zh-CN" dirty="0"/>
          </a:p>
        </p:txBody>
      </p:sp>
      <p:sp>
        <p:nvSpPr>
          <p:cNvPr id="32772" name="Rectangle 3"/>
          <p:cNvSpPr>
            <a:spLocks noGrp="1" noChangeArrowheads="1"/>
          </p:cNvSpPr>
          <p:nvPr>
            <p:ph idx="1"/>
          </p:nvPr>
        </p:nvSpPr>
        <p:spPr/>
        <p:txBody>
          <a:bodyPr/>
          <a:lstStyle/>
          <a:p>
            <a:r>
              <a:rPr lang="zh-CN" altLang="en-US" dirty="0" smtClean="0"/>
              <a:t>与其他软件平台和应用程序的兼容性测试</a:t>
            </a:r>
            <a:endParaRPr lang="en-US" dirty="0" smtClean="0"/>
          </a:p>
          <a:p>
            <a:pPr lvl="1"/>
            <a:r>
              <a:rPr lang="zh-CN" dirty="0" smtClean="0"/>
              <a:t>向前和向后兼容</a:t>
            </a:r>
            <a:endParaRPr lang="en-US" dirty="0" smtClean="0"/>
          </a:p>
          <a:p>
            <a:pPr lvl="1"/>
            <a:r>
              <a:rPr lang="zh-CN" dirty="0" smtClean="0"/>
              <a:t>多个应用程序的测试</a:t>
            </a:r>
            <a:endParaRPr lang="zh-CN" altLang="en-US" dirty="0"/>
          </a:p>
        </p:txBody>
      </p:sp>
      <p:sp>
        <p:nvSpPr>
          <p:cNvPr id="32774"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extLst>
      <p:ext uri="{BB962C8B-B14F-4D97-AF65-F5344CB8AC3E}">
        <p14:creationId xmlns:p14="http://schemas.microsoft.com/office/powerpoint/2010/main" val="12158142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anim calcmode="lin" valueType="num">
                                      <p:cBhvr additive="base">
                                        <p:cTn id="7" dur="500" fill="hold"/>
                                        <p:tgtEl>
                                          <p:spTgt spid="327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2">
                                            <p:txEl>
                                              <p:pRg st="1" end="1"/>
                                            </p:txEl>
                                          </p:spTgt>
                                        </p:tgtEl>
                                        <p:attrNameLst>
                                          <p:attrName>style.visibility</p:attrName>
                                        </p:attrNameLst>
                                      </p:cBhvr>
                                      <p:to>
                                        <p:strVal val="visible"/>
                                      </p:to>
                                    </p:set>
                                    <p:anim calcmode="lin" valueType="num">
                                      <p:cBhvr additive="base">
                                        <p:cTn id="13" dur="500" fill="hold"/>
                                        <p:tgtEl>
                                          <p:spTgt spid="3277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772">
                                            <p:txEl>
                                              <p:pRg st="2" end="2"/>
                                            </p:txEl>
                                          </p:spTgt>
                                        </p:tgtEl>
                                        <p:attrNameLst>
                                          <p:attrName>style.visibility</p:attrName>
                                        </p:attrNameLst>
                                      </p:cBhvr>
                                      <p:to>
                                        <p:strVal val="visible"/>
                                      </p:to>
                                    </p:set>
                                    <p:anim calcmode="lin" valueType="num">
                                      <p:cBhvr additive="base">
                                        <p:cTn id="19" dur="500" fill="hold"/>
                                        <p:tgtEl>
                                          <p:spTgt spid="3277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smtClean="0"/>
              <a:t> </a:t>
            </a:r>
            <a:r>
              <a:rPr lang="zh-CN" smtClean="0"/>
              <a:t>兼容性测试</a:t>
            </a:r>
            <a:endParaRPr lang="zh-CN" dirty="0"/>
          </a:p>
        </p:txBody>
      </p:sp>
      <p:sp>
        <p:nvSpPr>
          <p:cNvPr id="33796" name="Rectangle 3"/>
          <p:cNvSpPr>
            <a:spLocks noGrp="1" noChangeArrowheads="1"/>
          </p:cNvSpPr>
          <p:nvPr>
            <p:ph idx="1"/>
          </p:nvPr>
        </p:nvSpPr>
        <p:spPr/>
        <p:txBody>
          <a:bodyPr/>
          <a:lstStyle/>
          <a:p>
            <a:r>
              <a:rPr lang="zh-CN" altLang="en-US" smtClean="0"/>
              <a:t>数据共享的兼容性测试</a:t>
            </a:r>
            <a:endParaRPr lang="en-US" smtClean="0"/>
          </a:p>
          <a:p>
            <a:pPr lvl="1"/>
            <a:r>
              <a:rPr lang="zh-CN" smtClean="0"/>
              <a:t>文件应能正常保存和读取数据，包括从硬盘、</a:t>
            </a:r>
            <a:r>
              <a:rPr lang="en-US" smtClean="0"/>
              <a:t>U</a:t>
            </a:r>
            <a:r>
              <a:rPr lang="zh-CN" smtClean="0"/>
              <a:t>盘等各种存储介质读取和存入</a:t>
            </a:r>
          </a:p>
          <a:p>
            <a:pPr lvl="1"/>
            <a:r>
              <a:rPr lang="zh-CN" smtClean="0"/>
              <a:t>文件应能正确导入和导出，包括</a:t>
            </a:r>
            <a:r>
              <a:rPr lang="en-US" smtClean="0"/>
              <a:t>Word</a:t>
            </a:r>
            <a:r>
              <a:rPr lang="zh-CN" smtClean="0"/>
              <a:t>、</a:t>
            </a:r>
            <a:r>
              <a:rPr lang="en-US" smtClean="0"/>
              <a:t>Pdf</a:t>
            </a:r>
            <a:r>
              <a:rPr lang="zh-CN" smtClean="0"/>
              <a:t>、</a:t>
            </a:r>
            <a:r>
              <a:rPr lang="en-US" smtClean="0"/>
              <a:t>XML</a:t>
            </a:r>
            <a:r>
              <a:rPr lang="zh-CN" smtClean="0"/>
              <a:t>等多种用户要求的格式</a:t>
            </a:r>
          </a:p>
          <a:p>
            <a:pPr lvl="1"/>
            <a:r>
              <a:rPr lang="zh-CN" smtClean="0"/>
              <a:t>能支持剪切、复制及粘贴操作</a:t>
            </a:r>
          </a:p>
          <a:p>
            <a:pPr lvl="1"/>
            <a:r>
              <a:rPr lang="zh-CN" smtClean="0"/>
              <a:t>支持软件不同版本间的数据转换</a:t>
            </a:r>
            <a:endParaRPr lang="zh-CN" altLang="en-US" dirty="0"/>
          </a:p>
        </p:txBody>
      </p:sp>
      <p:sp>
        <p:nvSpPr>
          <p:cNvPr id="33798"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extLst>
      <p:ext uri="{BB962C8B-B14F-4D97-AF65-F5344CB8AC3E}">
        <p14:creationId xmlns:p14="http://schemas.microsoft.com/office/powerpoint/2010/main" val="37973402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anim calcmode="lin" valueType="num">
                                      <p:cBhvr additive="base">
                                        <p:cTn id="7" dur="500" fill="hold"/>
                                        <p:tgtEl>
                                          <p:spTgt spid="337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796">
                                            <p:txEl>
                                              <p:pRg st="1" end="1"/>
                                            </p:txEl>
                                          </p:spTgt>
                                        </p:tgtEl>
                                        <p:attrNameLst>
                                          <p:attrName>style.visibility</p:attrName>
                                        </p:attrNameLst>
                                      </p:cBhvr>
                                      <p:to>
                                        <p:strVal val="visible"/>
                                      </p:to>
                                    </p:set>
                                    <p:anim calcmode="lin" valueType="num">
                                      <p:cBhvr additive="base">
                                        <p:cTn id="13" dur="500" fill="hold"/>
                                        <p:tgtEl>
                                          <p:spTgt spid="3379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6">
                                            <p:txEl>
                                              <p:pRg st="2" end="2"/>
                                            </p:txEl>
                                          </p:spTgt>
                                        </p:tgtEl>
                                        <p:attrNameLst>
                                          <p:attrName>style.visibility</p:attrName>
                                        </p:attrNameLst>
                                      </p:cBhvr>
                                      <p:to>
                                        <p:strVal val="visible"/>
                                      </p:to>
                                    </p:set>
                                    <p:anim calcmode="lin" valueType="num">
                                      <p:cBhvr additive="base">
                                        <p:cTn id="19" dur="500" fill="hold"/>
                                        <p:tgtEl>
                                          <p:spTgt spid="3379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796">
                                            <p:txEl>
                                              <p:pRg st="3" end="3"/>
                                            </p:txEl>
                                          </p:spTgt>
                                        </p:tgtEl>
                                        <p:attrNameLst>
                                          <p:attrName>style.visibility</p:attrName>
                                        </p:attrNameLst>
                                      </p:cBhvr>
                                      <p:to>
                                        <p:strVal val="visible"/>
                                      </p:to>
                                    </p:set>
                                    <p:anim calcmode="lin" valueType="num">
                                      <p:cBhvr additive="base">
                                        <p:cTn id="25" dur="500" fill="hold"/>
                                        <p:tgtEl>
                                          <p:spTgt spid="3379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3796">
                                            <p:txEl>
                                              <p:pRg st="4" end="4"/>
                                            </p:txEl>
                                          </p:spTgt>
                                        </p:tgtEl>
                                        <p:attrNameLst>
                                          <p:attrName>style.visibility</p:attrName>
                                        </p:attrNameLst>
                                      </p:cBhvr>
                                      <p:to>
                                        <p:strVal val="visible"/>
                                      </p:to>
                                    </p:set>
                                    <p:anim calcmode="lin" valueType="num">
                                      <p:cBhvr additive="base">
                                        <p:cTn id="31" dur="500" fill="hold"/>
                                        <p:tgtEl>
                                          <p:spTgt spid="3379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79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smtClean="0"/>
              <a:t> </a:t>
            </a:r>
            <a:r>
              <a:rPr lang="zh-CN" smtClean="0"/>
              <a:t>用户界面测试</a:t>
            </a:r>
            <a:endParaRPr lang="zh-CN" dirty="0"/>
          </a:p>
        </p:txBody>
      </p:sp>
      <p:sp>
        <p:nvSpPr>
          <p:cNvPr id="34820" name="Rectangle 3"/>
          <p:cNvSpPr>
            <a:spLocks noGrp="1" noChangeArrowheads="1"/>
          </p:cNvSpPr>
          <p:nvPr>
            <p:ph idx="1"/>
          </p:nvPr>
        </p:nvSpPr>
        <p:spPr/>
        <p:txBody>
          <a:bodyPr/>
          <a:lstStyle/>
          <a:p>
            <a:r>
              <a:rPr lang="zh-CN" altLang="en-US" smtClean="0"/>
              <a:t>用户界面</a:t>
            </a:r>
            <a:r>
              <a:rPr lang="en-US" smtClean="0"/>
              <a:t>(User Interface)</a:t>
            </a:r>
            <a:r>
              <a:rPr lang="zh-CN" altLang="en-US" smtClean="0"/>
              <a:t>是指提供给用户用于与软件进行交互的方式，即提供用户输入和系统输出</a:t>
            </a:r>
            <a:endParaRPr lang="zh-CN" altLang="en-US" dirty="0"/>
          </a:p>
        </p:txBody>
      </p:sp>
      <p:sp>
        <p:nvSpPr>
          <p:cNvPr id="34822"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extLst>
      <p:ext uri="{BB962C8B-B14F-4D97-AF65-F5344CB8AC3E}">
        <p14:creationId xmlns:p14="http://schemas.microsoft.com/office/powerpoint/2010/main" val="246510074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smtClean="0"/>
              <a:t> </a:t>
            </a:r>
            <a:r>
              <a:rPr lang="zh-CN" smtClean="0"/>
              <a:t>用户界面测试</a:t>
            </a:r>
            <a:endParaRPr lang="zh-CN" dirty="0"/>
          </a:p>
        </p:txBody>
      </p:sp>
      <p:sp>
        <p:nvSpPr>
          <p:cNvPr id="35844" name="Rectangle 3"/>
          <p:cNvSpPr>
            <a:spLocks noGrp="1" noChangeArrowheads="1"/>
          </p:cNvSpPr>
          <p:nvPr>
            <p:ph idx="1"/>
          </p:nvPr>
        </p:nvSpPr>
        <p:spPr/>
        <p:txBody>
          <a:bodyPr/>
          <a:lstStyle/>
          <a:p>
            <a:r>
              <a:rPr lang="zh-CN" altLang="en-US" dirty="0" smtClean="0"/>
              <a:t>优秀用户界面的基本构成标准</a:t>
            </a:r>
            <a:endParaRPr lang="en-US" dirty="0" smtClean="0"/>
          </a:p>
          <a:p>
            <a:pPr lvl="1"/>
            <a:r>
              <a:rPr lang="zh-CN" dirty="0" smtClean="0"/>
              <a:t>规范化</a:t>
            </a:r>
            <a:endParaRPr lang="en-US" dirty="0" smtClean="0"/>
          </a:p>
          <a:p>
            <a:pPr lvl="1"/>
            <a:r>
              <a:rPr lang="zh-CN" dirty="0" smtClean="0"/>
              <a:t>灵活性</a:t>
            </a:r>
            <a:endParaRPr lang="en-US" dirty="0" smtClean="0"/>
          </a:p>
          <a:p>
            <a:pPr lvl="1"/>
            <a:r>
              <a:rPr lang="zh-CN" dirty="0" smtClean="0"/>
              <a:t>正确性</a:t>
            </a:r>
            <a:endParaRPr lang="en-US" dirty="0" smtClean="0"/>
          </a:p>
          <a:p>
            <a:pPr lvl="1"/>
            <a:r>
              <a:rPr lang="zh-CN" dirty="0" smtClean="0"/>
              <a:t>直观性</a:t>
            </a:r>
            <a:endParaRPr lang="en-US" dirty="0" smtClean="0"/>
          </a:p>
          <a:p>
            <a:pPr lvl="1"/>
            <a:r>
              <a:rPr lang="zh-CN" dirty="0" smtClean="0"/>
              <a:t>舒适性</a:t>
            </a:r>
            <a:endParaRPr lang="zh-CN" dirty="0"/>
          </a:p>
        </p:txBody>
      </p:sp>
      <p:sp>
        <p:nvSpPr>
          <p:cNvPr id="35846"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extLst>
      <p:ext uri="{BB962C8B-B14F-4D97-AF65-F5344CB8AC3E}">
        <p14:creationId xmlns:p14="http://schemas.microsoft.com/office/powerpoint/2010/main" val="112730988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smtClean="0"/>
              <a:t> </a:t>
            </a:r>
            <a:r>
              <a:rPr lang="zh-CN" smtClean="0"/>
              <a:t>用户界面测试</a:t>
            </a:r>
            <a:endParaRPr lang="zh-CN" dirty="0"/>
          </a:p>
        </p:txBody>
      </p:sp>
      <p:sp>
        <p:nvSpPr>
          <p:cNvPr id="36868" name="Rectangle 3"/>
          <p:cNvSpPr>
            <a:spLocks noGrp="1" noChangeArrowheads="1"/>
          </p:cNvSpPr>
          <p:nvPr>
            <p:ph idx="1"/>
          </p:nvPr>
        </p:nvSpPr>
        <p:spPr/>
        <p:txBody>
          <a:bodyPr/>
          <a:lstStyle/>
          <a:p>
            <a:r>
              <a:rPr lang="zh-CN" altLang="en-US" dirty="0" smtClean="0"/>
              <a:t>优秀用户界面的基本构成标准（续）</a:t>
            </a:r>
            <a:endParaRPr lang="en-US" dirty="0" smtClean="0"/>
          </a:p>
          <a:p>
            <a:pPr lvl="1"/>
            <a:r>
              <a:rPr lang="zh-CN" dirty="0" smtClean="0"/>
              <a:t>实用性</a:t>
            </a:r>
            <a:endParaRPr lang="en-US" dirty="0" smtClean="0"/>
          </a:p>
          <a:p>
            <a:pPr lvl="1"/>
            <a:r>
              <a:rPr lang="zh-CN" dirty="0" smtClean="0"/>
              <a:t>一致性</a:t>
            </a:r>
            <a:endParaRPr lang="en-US" dirty="0" smtClean="0"/>
          </a:p>
          <a:p>
            <a:pPr lvl="1"/>
            <a:r>
              <a:rPr lang="zh-CN" dirty="0" smtClean="0"/>
              <a:t>帮助</a:t>
            </a:r>
            <a:endParaRPr lang="en-US" dirty="0" smtClean="0"/>
          </a:p>
          <a:p>
            <a:pPr lvl="1"/>
            <a:r>
              <a:rPr lang="zh-CN" dirty="0" smtClean="0"/>
              <a:t>独特性</a:t>
            </a:r>
            <a:endParaRPr lang="en-US" dirty="0" smtClean="0"/>
          </a:p>
          <a:p>
            <a:pPr lvl="1"/>
            <a:r>
              <a:rPr lang="zh-CN" dirty="0" smtClean="0"/>
              <a:t>多窗口应用与系统资源</a:t>
            </a:r>
            <a:endParaRPr lang="zh-CN" dirty="0"/>
          </a:p>
        </p:txBody>
      </p:sp>
      <p:sp>
        <p:nvSpPr>
          <p:cNvPr id="36870"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extLst>
      <p:ext uri="{BB962C8B-B14F-4D97-AF65-F5344CB8AC3E}">
        <p14:creationId xmlns:p14="http://schemas.microsoft.com/office/powerpoint/2010/main" val="367557700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smtClean="0"/>
              <a:t> </a:t>
            </a:r>
            <a:r>
              <a:rPr lang="zh-CN" smtClean="0"/>
              <a:t>可安装性测试</a:t>
            </a:r>
            <a:endParaRPr lang="zh-CN" dirty="0"/>
          </a:p>
        </p:txBody>
      </p:sp>
      <p:sp>
        <p:nvSpPr>
          <p:cNvPr id="37892" name="Rectangle 3"/>
          <p:cNvSpPr>
            <a:spLocks noGrp="1" noChangeArrowheads="1"/>
          </p:cNvSpPr>
          <p:nvPr>
            <p:ph idx="1"/>
          </p:nvPr>
        </p:nvSpPr>
        <p:spPr/>
        <p:txBody>
          <a:bodyPr/>
          <a:lstStyle/>
          <a:p>
            <a:r>
              <a:rPr lang="zh-CN" altLang="en-US" dirty="0" smtClean="0"/>
              <a:t>可安装性测试</a:t>
            </a:r>
            <a:r>
              <a:rPr lang="en-US" dirty="0" smtClean="0"/>
              <a:t>(Installation Testing)</a:t>
            </a:r>
            <a:r>
              <a:rPr lang="zh-CN" altLang="en-US" dirty="0" smtClean="0"/>
              <a:t>是指广义的安装测试，包括</a:t>
            </a:r>
            <a:r>
              <a:rPr lang="zh-CN" altLang="en-US" dirty="0" smtClean="0">
                <a:solidFill>
                  <a:srgbClr val="FF0000"/>
                </a:solidFill>
              </a:rPr>
              <a:t>安装和卸载</a:t>
            </a:r>
            <a:endParaRPr lang="zh-CN" altLang="en-US" dirty="0">
              <a:solidFill>
                <a:srgbClr val="FF0000"/>
              </a:solidFill>
            </a:endParaRPr>
          </a:p>
        </p:txBody>
      </p:sp>
      <p:sp>
        <p:nvSpPr>
          <p:cNvPr id="37894"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extLst>
      <p:ext uri="{BB962C8B-B14F-4D97-AF65-F5344CB8AC3E}">
        <p14:creationId xmlns:p14="http://schemas.microsoft.com/office/powerpoint/2010/main" val="252129843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smtClean="0"/>
              <a:t> </a:t>
            </a:r>
            <a:r>
              <a:rPr lang="zh-CN" smtClean="0"/>
              <a:t>可安装性测试</a:t>
            </a:r>
            <a:endParaRPr lang="zh-CN" dirty="0"/>
          </a:p>
        </p:txBody>
      </p:sp>
      <p:sp>
        <p:nvSpPr>
          <p:cNvPr id="38916" name="Rectangle 3"/>
          <p:cNvSpPr>
            <a:spLocks noGrp="1" noChangeArrowheads="1"/>
          </p:cNvSpPr>
          <p:nvPr>
            <p:ph idx="1"/>
          </p:nvPr>
        </p:nvSpPr>
        <p:spPr/>
        <p:txBody>
          <a:bodyPr/>
          <a:lstStyle/>
          <a:p>
            <a:r>
              <a:rPr lang="zh-CN" altLang="en-US" dirty="0" smtClean="0"/>
              <a:t>安装前的测试重点</a:t>
            </a:r>
            <a:endParaRPr lang="en-US" dirty="0" smtClean="0"/>
          </a:p>
          <a:p>
            <a:pPr lvl="1"/>
            <a:r>
              <a:rPr lang="zh-CN" dirty="0" smtClean="0"/>
              <a:t>是否需要专业人员安装</a:t>
            </a:r>
          </a:p>
          <a:p>
            <a:pPr lvl="1"/>
            <a:r>
              <a:rPr lang="zh-CN" dirty="0" smtClean="0"/>
              <a:t>确认打包程序的特性，确认对安装环境是否有限制和要求，不同的打包发布程序支持的系统不一样，且至少应在标准配置和最低配置条件下进行安装测试</a:t>
            </a:r>
            <a:endParaRPr lang="zh-CN" dirty="0"/>
          </a:p>
        </p:txBody>
      </p:sp>
      <p:sp>
        <p:nvSpPr>
          <p:cNvPr id="38918"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extLst>
      <p:ext uri="{BB962C8B-B14F-4D97-AF65-F5344CB8AC3E}">
        <p14:creationId xmlns:p14="http://schemas.microsoft.com/office/powerpoint/2010/main" val="357634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6">
                                            <p:txEl>
                                              <p:pRg st="1" end="1"/>
                                            </p:txEl>
                                          </p:spTgt>
                                        </p:tgtEl>
                                        <p:attrNameLst>
                                          <p:attrName>style.visibility</p:attrName>
                                        </p:attrNameLst>
                                      </p:cBhvr>
                                      <p:to>
                                        <p:strVal val="visible"/>
                                      </p:to>
                                    </p:set>
                                    <p:anim calcmode="lin" valueType="num">
                                      <p:cBhvr additive="base">
                                        <p:cTn id="7" dur="500" fill="hold"/>
                                        <p:tgtEl>
                                          <p:spTgt spid="3891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6">
                                            <p:txEl>
                                              <p:pRg st="2" end="2"/>
                                            </p:txEl>
                                          </p:spTgt>
                                        </p:tgtEl>
                                        <p:attrNameLst>
                                          <p:attrName>style.visibility</p:attrName>
                                        </p:attrNameLst>
                                      </p:cBhvr>
                                      <p:to>
                                        <p:strVal val="visible"/>
                                      </p:to>
                                    </p:set>
                                    <p:anim calcmode="lin" valueType="num">
                                      <p:cBhvr additive="base">
                                        <p:cTn id="13" dur="500" fill="hold"/>
                                        <p:tgtEl>
                                          <p:spTgt spid="3891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smtClean="0"/>
              <a:t> </a:t>
            </a:r>
            <a:r>
              <a:rPr lang="zh-CN" smtClean="0"/>
              <a:t>可安装性测试</a:t>
            </a:r>
            <a:endParaRPr lang="zh-CN" dirty="0"/>
          </a:p>
        </p:txBody>
      </p:sp>
      <p:sp>
        <p:nvSpPr>
          <p:cNvPr id="39940" name="Rectangle 3"/>
          <p:cNvSpPr>
            <a:spLocks noGrp="1" noChangeArrowheads="1"/>
          </p:cNvSpPr>
          <p:nvPr>
            <p:ph idx="1"/>
          </p:nvPr>
        </p:nvSpPr>
        <p:spPr>
          <a:xfrm>
            <a:off x="695400" y="1196752"/>
            <a:ext cx="10729192" cy="4267200"/>
          </a:xfrm>
        </p:spPr>
        <p:txBody>
          <a:bodyPr/>
          <a:lstStyle/>
          <a:p>
            <a:r>
              <a:rPr lang="zh-CN" altLang="en-US" dirty="0" smtClean="0"/>
              <a:t>安装过程中的测试重点</a:t>
            </a:r>
            <a:endParaRPr lang="en-US" dirty="0" smtClean="0"/>
          </a:p>
          <a:p>
            <a:r>
              <a:rPr lang="zh-CN" altLang="en-US" dirty="0" smtClean="0"/>
              <a:t>正常安装应注意</a:t>
            </a:r>
            <a:endParaRPr lang="en-US" dirty="0" smtClean="0"/>
          </a:p>
          <a:p>
            <a:pPr lvl="1"/>
            <a:r>
              <a:rPr lang="zh-CN" dirty="0" smtClean="0"/>
              <a:t>安装过程与安装手册中描述的所有步骤保持一致，包括所有界面、提示信息等内容</a:t>
            </a:r>
          </a:p>
          <a:p>
            <a:pPr lvl="1"/>
            <a:r>
              <a:rPr lang="zh-CN" dirty="0" smtClean="0"/>
              <a:t>安装过程应符合一般的安装流程，否则应关注哪些步骤被省去，是否对应有默认设置，是否满足大部分用户的意愿或硬件配置</a:t>
            </a:r>
          </a:p>
          <a:p>
            <a:pPr lvl="1"/>
            <a:r>
              <a:rPr lang="zh-CN" dirty="0" smtClean="0"/>
              <a:t>测试安装过程中的所有默认和典型选项</a:t>
            </a:r>
            <a:endParaRPr lang="zh-CN" altLang="en-US" dirty="0"/>
          </a:p>
        </p:txBody>
      </p:sp>
      <p:sp>
        <p:nvSpPr>
          <p:cNvPr id="39942"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extLst>
      <p:ext uri="{BB962C8B-B14F-4D97-AF65-F5344CB8AC3E}">
        <p14:creationId xmlns:p14="http://schemas.microsoft.com/office/powerpoint/2010/main" val="5457095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 calcmode="lin" valueType="num">
                                      <p:cBhvr additive="base">
                                        <p:cTn id="7" dur="500" fill="hold"/>
                                        <p:tgtEl>
                                          <p:spTgt spid="399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40">
                                            <p:txEl>
                                              <p:pRg st="1" end="1"/>
                                            </p:txEl>
                                          </p:spTgt>
                                        </p:tgtEl>
                                        <p:attrNameLst>
                                          <p:attrName>style.visibility</p:attrName>
                                        </p:attrNameLst>
                                      </p:cBhvr>
                                      <p:to>
                                        <p:strVal val="visible"/>
                                      </p:to>
                                    </p:set>
                                    <p:anim calcmode="lin" valueType="num">
                                      <p:cBhvr additive="base">
                                        <p:cTn id="13" dur="500" fill="hold"/>
                                        <p:tgtEl>
                                          <p:spTgt spid="3994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940">
                                            <p:txEl>
                                              <p:pRg st="2" end="2"/>
                                            </p:txEl>
                                          </p:spTgt>
                                        </p:tgtEl>
                                        <p:attrNameLst>
                                          <p:attrName>style.visibility</p:attrName>
                                        </p:attrNameLst>
                                      </p:cBhvr>
                                      <p:to>
                                        <p:strVal val="visible"/>
                                      </p:to>
                                    </p:set>
                                    <p:anim calcmode="lin" valueType="num">
                                      <p:cBhvr additive="base">
                                        <p:cTn id="19" dur="500" fill="hold"/>
                                        <p:tgtEl>
                                          <p:spTgt spid="3994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4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940">
                                            <p:txEl>
                                              <p:pRg st="3" end="3"/>
                                            </p:txEl>
                                          </p:spTgt>
                                        </p:tgtEl>
                                        <p:attrNameLst>
                                          <p:attrName>style.visibility</p:attrName>
                                        </p:attrNameLst>
                                      </p:cBhvr>
                                      <p:to>
                                        <p:strVal val="visible"/>
                                      </p:to>
                                    </p:set>
                                    <p:anim calcmode="lin" valueType="num">
                                      <p:cBhvr additive="base">
                                        <p:cTn id="25" dur="500" fill="hold"/>
                                        <p:tgtEl>
                                          <p:spTgt spid="3994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94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9940">
                                            <p:txEl>
                                              <p:pRg st="4" end="4"/>
                                            </p:txEl>
                                          </p:spTgt>
                                        </p:tgtEl>
                                        <p:attrNameLst>
                                          <p:attrName>style.visibility</p:attrName>
                                        </p:attrNameLst>
                                      </p:cBhvr>
                                      <p:to>
                                        <p:strVal val="visible"/>
                                      </p:to>
                                    </p:set>
                                    <p:anim calcmode="lin" valueType="num">
                                      <p:cBhvr additive="base">
                                        <p:cTn id="31" dur="500" fill="hold"/>
                                        <p:tgtEl>
                                          <p:spTgt spid="3994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994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smtClean="0"/>
              <a:t> </a:t>
            </a:r>
            <a:r>
              <a:rPr lang="zh-CN" smtClean="0"/>
              <a:t>概述</a:t>
            </a:r>
            <a:endParaRPr lang="zh-CN" dirty="0"/>
          </a:p>
        </p:txBody>
      </p:sp>
      <p:sp>
        <p:nvSpPr>
          <p:cNvPr id="7172" name="Rectangle 3"/>
          <p:cNvSpPr>
            <a:spLocks noGrp="1" noChangeArrowheads="1"/>
          </p:cNvSpPr>
          <p:nvPr>
            <p:ph idx="1"/>
          </p:nvPr>
        </p:nvSpPr>
        <p:spPr/>
        <p:txBody>
          <a:bodyPr/>
          <a:lstStyle/>
          <a:p>
            <a:r>
              <a:rPr lang="zh-CN" altLang="en-US" dirty="0" smtClean="0"/>
              <a:t>系统测试就是将经过良好的集成测试的软件系统，作为整个计算机系统的一部分，与</a:t>
            </a:r>
            <a:r>
              <a:rPr lang="zh-CN" altLang="en-US" dirty="0" smtClean="0">
                <a:solidFill>
                  <a:srgbClr val="FF0000"/>
                </a:solidFill>
              </a:rPr>
              <a:t>计算机硬件、外部设备、支持软件、数据及人员等其他系统元素结合在一起</a:t>
            </a:r>
            <a:r>
              <a:rPr lang="zh-CN" altLang="en-US" dirty="0" smtClean="0"/>
              <a:t>，在实际使用</a:t>
            </a:r>
            <a:r>
              <a:rPr lang="en-US" dirty="0" smtClean="0"/>
              <a:t>(</a:t>
            </a:r>
            <a:r>
              <a:rPr lang="zh-CN" altLang="en-US" dirty="0" smtClean="0"/>
              <a:t>运行</a:t>
            </a:r>
            <a:r>
              <a:rPr lang="en-US" dirty="0" smtClean="0"/>
              <a:t>)</a:t>
            </a:r>
            <a:r>
              <a:rPr lang="zh-CN" altLang="en-US" dirty="0" smtClean="0"/>
              <a:t>环境下对计算机系统进行一系列的严格测试来发现软件中的潜在缺陷，保证系统交付给用户之后能够正常使用</a:t>
            </a:r>
            <a:endParaRPr lang="en-US" dirty="0"/>
          </a:p>
        </p:txBody>
      </p:sp>
    </p:spTree>
    <p:extLst>
      <p:ext uri="{BB962C8B-B14F-4D97-AF65-F5344CB8AC3E}">
        <p14:creationId xmlns:p14="http://schemas.microsoft.com/office/powerpoint/2010/main" val="118068457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dirty="0" smtClean="0"/>
              <a:t> </a:t>
            </a:r>
            <a:r>
              <a:rPr lang="zh-CN" dirty="0" smtClean="0"/>
              <a:t>可安装性测试</a:t>
            </a:r>
            <a:endParaRPr lang="zh-CN" dirty="0"/>
          </a:p>
        </p:txBody>
      </p:sp>
      <p:sp>
        <p:nvSpPr>
          <p:cNvPr id="40964" name="Rectangle 3"/>
          <p:cNvSpPr>
            <a:spLocks noGrp="1" noChangeArrowheads="1"/>
          </p:cNvSpPr>
          <p:nvPr>
            <p:ph idx="1"/>
          </p:nvPr>
        </p:nvSpPr>
        <p:spPr>
          <a:xfrm>
            <a:off x="695400" y="1052736"/>
            <a:ext cx="10668000" cy="4267200"/>
          </a:xfrm>
        </p:spPr>
        <p:txBody>
          <a:bodyPr/>
          <a:lstStyle/>
          <a:p>
            <a:r>
              <a:rPr lang="zh-CN" altLang="en-US" dirty="0" smtClean="0"/>
              <a:t>安装过程中的测试重点</a:t>
            </a:r>
            <a:endParaRPr lang="en-US" dirty="0" smtClean="0"/>
          </a:p>
          <a:p>
            <a:r>
              <a:rPr lang="zh-CN" altLang="en-US" dirty="0" smtClean="0"/>
              <a:t>正常安装应注意（续）</a:t>
            </a:r>
          </a:p>
          <a:p>
            <a:pPr lvl="1"/>
            <a:r>
              <a:rPr lang="zh-CN" dirty="0" smtClean="0"/>
              <a:t>测试各种安装组合</a:t>
            </a:r>
            <a:r>
              <a:rPr lang="en-US" dirty="0" smtClean="0"/>
              <a:t>(</a:t>
            </a:r>
            <a:r>
              <a:rPr lang="zh-CN" dirty="0" smtClean="0"/>
              <a:t>包括参数、控件执行顺序、产品组件、产品组件安装顺序等的组合</a:t>
            </a:r>
            <a:r>
              <a:rPr lang="en-US" dirty="0" smtClean="0"/>
              <a:t>)</a:t>
            </a:r>
            <a:endParaRPr lang="zh-CN" dirty="0" smtClean="0"/>
          </a:p>
          <a:p>
            <a:pPr lvl="1"/>
            <a:r>
              <a:rPr lang="zh-CN" dirty="0" smtClean="0"/>
              <a:t>安装过程是否简单，容易掌握</a:t>
            </a:r>
          </a:p>
          <a:p>
            <a:pPr lvl="1"/>
            <a:r>
              <a:rPr lang="zh-CN" dirty="0" smtClean="0"/>
              <a:t>安装过程中应有明显、合理的操作提示</a:t>
            </a:r>
          </a:p>
        </p:txBody>
      </p:sp>
      <p:sp>
        <p:nvSpPr>
          <p:cNvPr id="40966"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extLst>
      <p:ext uri="{BB962C8B-B14F-4D97-AF65-F5344CB8AC3E}">
        <p14:creationId xmlns:p14="http://schemas.microsoft.com/office/powerpoint/2010/main" val="20726608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4">
                                            <p:txEl>
                                              <p:pRg st="1" end="1"/>
                                            </p:txEl>
                                          </p:spTgt>
                                        </p:tgtEl>
                                        <p:attrNameLst>
                                          <p:attrName>style.visibility</p:attrName>
                                        </p:attrNameLst>
                                      </p:cBhvr>
                                      <p:to>
                                        <p:strVal val="visible"/>
                                      </p:to>
                                    </p:set>
                                    <p:anim calcmode="lin" valueType="num">
                                      <p:cBhvr additive="base">
                                        <p:cTn id="7" dur="500" fill="hold"/>
                                        <p:tgtEl>
                                          <p:spTgt spid="4096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64">
                                            <p:txEl>
                                              <p:pRg st="2" end="2"/>
                                            </p:txEl>
                                          </p:spTgt>
                                        </p:tgtEl>
                                        <p:attrNameLst>
                                          <p:attrName>style.visibility</p:attrName>
                                        </p:attrNameLst>
                                      </p:cBhvr>
                                      <p:to>
                                        <p:strVal val="visible"/>
                                      </p:to>
                                    </p:set>
                                    <p:anim calcmode="lin" valueType="num">
                                      <p:cBhvr additive="base">
                                        <p:cTn id="13" dur="500" fill="hold"/>
                                        <p:tgtEl>
                                          <p:spTgt spid="4096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64">
                                            <p:txEl>
                                              <p:pRg st="3" end="3"/>
                                            </p:txEl>
                                          </p:spTgt>
                                        </p:tgtEl>
                                        <p:attrNameLst>
                                          <p:attrName>style.visibility</p:attrName>
                                        </p:attrNameLst>
                                      </p:cBhvr>
                                      <p:to>
                                        <p:strVal val="visible"/>
                                      </p:to>
                                    </p:set>
                                    <p:anim calcmode="lin" valueType="num">
                                      <p:cBhvr additive="base">
                                        <p:cTn id="19" dur="500" fill="hold"/>
                                        <p:tgtEl>
                                          <p:spTgt spid="4096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64">
                                            <p:txEl>
                                              <p:pRg st="4" end="4"/>
                                            </p:txEl>
                                          </p:spTgt>
                                        </p:tgtEl>
                                        <p:attrNameLst>
                                          <p:attrName>style.visibility</p:attrName>
                                        </p:attrNameLst>
                                      </p:cBhvr>
                                      <p:to>
                                        <p:strVal val="visible"/>
                                      </p:to>
                                    </p:set>
                                    <p:anim calcmode="lin" valueType="num">
                                      <p:cBhvr additive="base">
                                        <p:cTn id="25" dur="500" fill="hold"/>
                                        <p:tgtEl>
                                          <p:spTgt spid="4096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可安装性测试</a:t>
            </a:r>
            <a:endParaRPr lang="zh-CN" altLang="en-US" dirty="0"/>
          </a:p>
        </p:txBody>
      </p:sp>
      <p:sp>
        <p:nvSpPr>
          <p:cNvPr id="3" name="内容占位符 2"/>
          <p:cNvSpPr>
            <a:spLocks noGrp="1"/>
          </p:cNvSpPr>
          <p:nvPr>
            <p:ph idx="1"/>
          </p:nvPr>
        </p:nvSpPr>
        <p:spPr/>
        <p:txBody>
          <a:bodyPr/>
          <a:lstStyle/>
          <a:p>
            <a:pPr lvl="1"/>
            <a:r>
              <a:rPr lang="zh-CN" altLang="zh-CN" dirty="0"/>
              <a:t>应验证软件使用许可证号或注册码</a:t>
            </a:r>
          </a:p>
          <a:p>
            <a:pPr lvl="1"/>
            <a:r>
              <a:rPr lang="zh-CN" altLang="zh-CN" dirty="0"/>
              <a:t>应能识别大部分硬件</a:t>
            </a:r>
          </a:p>
          <a:p>
            <a:pPr lvl="1"/>
            <a:endParaRPr lang="zh-CN" altLang="en-US" dirty="0"/>
          </a:p>
        </p:txBody>
      </p:sp>
    </p:spTree>
    <p:extLst>
      <p:ext uri="{BB962C8B-B14F-4D97-AF65-F5344CB8AC3E}">
        <p14:creationId xmlns:p14="http://schemas.microsoft.com/office/powerpoint/2010/main" val="3525363925"/>
      </p:ext>
    </p:extLst>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dirty="0" smtClean="0"/>
              <a:t> </a:t>
            </a:r>
            <a:r>
              <a:rPr lang="zh-CN" dirty="0" smtClean="0"/>
              <a:t>可安装性测试</a:t>
            </a:r>
            <a:endParaRPr lang="zh-CN" dirty="0"/>
          </a:p>
        </p:txBody>
      </p:sp>
      <p:sp>
        <p:nvSpPr>
          <p:cNvPr id="41988" name="Rectangle 3"/>
          <p:cNvSpPr>
            <a:spLocks noGrp="1" noChangeArrowheads="1"/>
          </p:cNvSpPr>
          <p:nvPr>
            <p:ph idx="1"/>
          </p:nvPr>
        </p:nvSpPr>
        <p:spPr/>
        <p:txBody>
          <a:bodyPr/>
          <a:lstStyle/>
          <a:p>
            <a:r>
              <a:rPr lang="zh-CN" altLang="en-US" dirty="0" smtClean="0"/>
              <a:t>安装过程中的测试重点</a:t>
            </a:r>
            <a:endParaRPr lang="en-US" dirty="0" smtClean="0"/>
          </a:p>
          <a:p>
            <a:r>
              <a:rPr lang="zh-CN" altLang="en-US" dirty="0" smtClean="0"/>
              <a:t>安装中的异常应注意</a:t>
            </a:r>
            <a:endParaRPr lang="en-US" dirty="0" smtClean="0"/>
          </a:p>
          <a:p>
            <a:pPr lvl="1"/>
            <a:r>
              <a:rPr lang="zh-CN" dirty="0" smtClean="0"/>
              <a:t>测试安装空间不足的情况</a:t>
            </a:r>
            <a:endParaRPr lang="en-US" dirty="0" smtClean="0"/>
          </a:p>
          <a:p>
            <a:pPr lvl="1"/>
            <a:r>
              <a:rPr lang="zh-CN" dirty="0" smtClean="0"/>
              <a:t>测试异常配置或状态</a:t>
            </a:r>
            <a:r>
              <a:rPr lang="en-US" dirty="0" smtClean="0"/>
              <a:t>(</a:t>
            </a:r>
            <a:r>
              <a:rPr lang="zh-CN" dirty="0" smtClean="0"/>
              <a:t>非法和不合理配置</a:t>
            </a:r>
            <a:r>
              <a:rPr lang="en-US" dirty="0" smtClean="0"/>
              <a:t>)</a:t>
            </a:r>
            <a:r>
              <a:rPr lang="zh-CN" dirty="0" smtClean="0"/>
              <a:t>，如断电、数据库终止、断网等</a:t>
            </a:r>
            <a:endParaRPr lang="en-US" dirty="0" smtClean="0"/>
          </a:p>
        </p:txBody>
      </p:sp>
      <p:sp>
        <p:nvSpPr>
          <p:cNvPr id="41990"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extLst>
      <p:ext uri="{BB962C8B-B14F-4D97-AF65-F5344CB8AC3E}">
        <p14:creationId xmlns:p14="http://schemas.microsoft.com/office/powerpoint/2010/main" val="37889728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anim calcmode="lin" valueType="num">
                                      <p:cBhvr additive="base">
                                        <p:cTn id="7" dur="500" fill="hold"/>
                                        <p:tgtEl>
                                          <p:spTgt spid="419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988">
                                            <p:txEl>
                                              <p:pRg st="1" end="1"/>
                                            </p:txEl>
                                          </p:spTgt>
                                        </p:tgtEl>
                                        <p:attrNameLst>
                                          <p:attrName>style.visibility</p:attrName>
                                        </p:attrNameLst>
                                      </p:cBhvr>
                                      <p:to>
                                        <p:strVal val="visible"/>
                                      </p:to>
                                    </p:set>
                                    <p:anim calcmode="lin" valueType="num">
                                      <p:cBhvr additive="base">
                                        <p:cTn id="13" dur="500" fill="hold"/>
                                        <p:tgtEl>
                                          <p:spTgt spid="4198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988">
                                            <p:txEl>
                                              <p:pRg st="2" end="2"/>
                                            </p:txEl>
                                          </p:spTgt>
                                        </p:tgtEl>
                                        <p:attrNameLst>
                                          <p:attrName>style.visibility</p:attrName>
                                        </p:attrNameLst>
                                      </p:cBhvr>
                                      <p:to>
                                        <p:strVal val="visible"/>
                                      </p:to>
                                    </p:set>
                                    <p:anim calcmode="lin" valueType="num">
                                      <p:cBhvr additive="base">
                                        <p:cTn id="19" dur="500" fill="hold"/>
                                        <p:tgtEl>
                                          <p:spTgt spid="4198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988">
                                            <p:txEl>
                                              <p:pRg st="3" end="3"/>
                                            </p:txEl>
                                          </p:spTgt>
                                        </p:tgtEl>
                                        <p:attrNameLst>
                                          <p:attrName>style.visibility</p:attrName>
                                        </p:attrNameLst>
                                      </p:cBhvr>
                                      <p:to>
                                        <p:strVal val="visible"/>
                                      </p:to>
                                    </p:set>
                                    <p:anim calcmode="lin" valueType="num">
                                      <p:cBhvr additive="base">
                                        <p:cTn id="25" dur="500" fill="hold"/>
                                        <p:tgtEl>
                                          <p:spTgt spid="4198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可安装性测试</a:t>
            </a:r>
            <a:endParaRPr lang="zh-CN" altLang="en-US" dirty="0"/>
          </a:p>
        </p:txBody>
      </p:sp>
      <p:sp>
        <p:nvSpPr>
          <p:cNvPr id="3" name="内容占位符 2"/>
          <p:cNvSpPr>
            <a:spLocks noGrp="1"/>
          </p:cNvSpPr>
          <p:nvPr>
            <p:ph idx="1"/>
          </p:nvPr>
        </p:nvSpPr>
        <p:spPr/>
        <p:txBody>
          <a:bodyPr/>
          <a:lstStyle/>
          <a:p>
            <a:pPr lvl="1"/>
            <a:r>
              <a:rPr lang="zh-CN" altLang="zh-CN" dirty="0"/>
              <a:t>安装过程中应允许终止，终止安装后应能确保系统恢复原状。安装软件不应破坏系统原有的系统文件，否则一旦停止安装将造成原有系统无法正常使用</a:t>
            </a:r>
          </a:p>
          <a:p>
            <a:endParaRPr lang="zh-CN" altLang="en-US" dirty="0"/>
          </a:p>
        </p:txBody>
      </p:sp>
    </p:spTree>
    <p:extLst>
      <p:ext uri="{BB962C8B-B14F-4D97-AF65-F5344CB8AC3E}">
        <p14:creationId xmlns:p14="http://schemas.microsoft.com/office/powerpoint/2010/main" val="302807697"/>
      </p:ext>
    </p:extLst>
  </p:cSld>
  <p:clrMapOvr>
    <a:masterClrMapping/>
  </p:clrMapOvr>
  <p:transition>
    <p:blinds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smtClean="0"/>
              <a:t> </a:t>
            </a:r>
            <a:r>
              <a:rPr lang="zh-CN" smtClean="0"/>
              <a:t>可安装性测试</a:t>
            </a:r>
            <a:endParaRPr lang="zh-CN" dirty="0"/>
          </a:p>
        </p:txBody>
      </p:sp>
      <p:sp>
        <p:nvSpPr>
          <p:cNvPr id="43012" name="Rectangle 3"/>
          <p:cNvSpPr>
            <a:spLocks noGrp="1" noChangeArrowheads="1"/>
          </p:cNvSpPr>
          <p:nvPr>
            <p:ph idx="1"/>
          </p:nvPr>
        </p:nvSpPr>
        <p:spPr/>
        <p:txBody>
          <a:bodyPr/>
          <a:lstStyle/>
          <a:p>
            <a:r>
              <a:rPr lang="zh-CN" altLang="en-US" dirty="0" smtClean="0"/>
              <a:t>安装后的测试重点</a:t>
            </a:r>
            <a:endParaRPr lang="en-US" dirty="0" smtClean="0"/>
          </a:p>
          <a:p>
            <a:pPr lvl="1"/>
            <a:r>
              <a:rPr lang="zh-CN" dirty="0" smtClean="0"/>
              <a:t>能否产生正确的目录结构和文件，文件属性是否正确</a:t>
            </a:r>
          </a:p>
          <a:p>
            <a:pPr lvl="1"/>
            <a:r>
              <a:rPr lang="zh-CN" dirty="0" smtClean="0"/>
              <a:t>软件能否正确运行</a:t>
            </a:r>
          </a:p>
          <a:p>
            <a:pPr lvl="1"/>
            <a:r>
              <a:rPr lang="zh-CN" dirty="0" smtClean="0"/>
              <a:t>是否产生多余的目录结构、文件、注册表信息、快捷方式等</a:t>
            </a:r>
            <a:endParaRPr lang="en-US" dirty="0"/>
          </a:p>
        </p:txBody>
      </p:sp>
      <p:sp>
        <p:nvSpPr>
          <p:cNvPr id="43014"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extLst>
      <p:ext uri="{BB962C8B-B14F-4D97-AF65-F5344CB8AC3E}">
        <p14:creationId xmlns:p14="http://schemas.microsoft.com/office/powerpoint/2010/main" val="12732090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2">
                                            <p:txEl>
                                              <p:pRg st="1" end="1"/>
                                            </p:txEl>
                                          </p:spTgt>
                                        </p:tgtEl>
                                        <p:attrNameLst>
                                          <p:attrName>style.visibility</p:attrName>
                                        </p:attrNameLst>
                                      </p:cBhvr>
                                      <p:to>
                                        <p:strVal val="visible"/>
                                      </p:to>
                                    </p:set>
                                    <p:anim calcmode="lin" valueType="num">
                                      <p:cBhvr additive="base">
                                        <p:cTn id="7" dur="500" fill="hold"/>
                                        <p:tgtEl>
                                          <p:spTgt spid="430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2">
                                            <p:txEl>
                                              <p:pRg st="2" end="2"/>
                                            </p:txEl>
                                          </p:spTgt>
                                        </p:tgtEl>
                                        <p:attrNameLst>
                                          <p:attrName>style.visibility</p:attrName>
                                        </p:attrNameLst>
                                      </p:cBhvr>
                                      <p:to>
                                        <p:strVal val="visible"/>
                                      </p:to>
                                    </p:set>
                                    <p:anim calcmode="lin" valueType="num">
                                      <p:cBhvr additive="base">
                                        <p:cTn id="13" dur="500" fill="hold"/>
                                        <p:tgtEl>
                                          <p:spTgt spid="4301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12">
                                            <p:txEl>
                                              <p:pRg st="3" end="3"/>
                                            </p:txEl>
                                          </p:spTgt>
                                        </p:tgtEl>
                                        <p:attrNameLst>
                                          <p:attrName>style.visibility</p:attrName>
                                        </p:attrNameLst>
                                      </p:cBhvr>
                                      <p:to>
                                        <p:strVal val="visible"/>
                                      </p:to>
                                    </p:set>
                                    <p:anim calcmode="lin" valueType="num">
                                      <p:cBhvr additive="base">
                                        <p:cTn id="19" dur="500" fill="hold"/>
                                        <p:tgtEl>
                                          <p:spTgt spid="430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dirty="0" smtClean="0"/>
              <a:t> </a:t>
            </a:r>
            <a:r>
              <a:rPr lang="zh-CN" dirty="0" smtClean="0"/>
              <a:t>可安装性测试</a:t>
            </a:r>
            <a:endParaRPr lang="zh-CN" dirty="0"/>
          </a:p>
        </p:txBody>
      </p:sp>
      <p:sp>
        <p:nvSpPr>
          <p:cNvPr id="44036" name="Rectangle 3"/>
          <p:cNvSpPr>
            <a:spLocks noGrp="1" noChangeArrowheads="1"/>
          </p:cNvSpPr>
          <p:nvPr>
            <p:ph idx="1"/>
          </p:nvPr>
        </p:nvSpPr>
        <p:spPr/>
        <p:txBody>
          <a:bodyPr/>
          <a:lstStyle/>
          <a:p>
            <a:r>
              <a:rPr lang="zh-CN" altLang="en-US" dirty="0" smtClean="0"/>
              <a:t>安装后的测试重点（续）</a:t>
            </a:r>
            <a:endParaRPr lang="en-US" dirty="0" smtClean="0"/>
          </a:p>
          <a:p>
            <a:pPr lvl="1"/>
            <a:r>
              <a:rPr lang="zh-CN" dirty="0" smtClean="0"/>
              <a:t>安装后系统是否对其他应用程序造成不正常影响</a:t>
            </a:r>
            <a:r>
              <a:rPr lang="en-US" dirty="0" smtClean="0"/>
              <a:t>(</a:t>
            </a:r>
            <a:r>
              <a:rPr lang="zh-CN" dirty="0" smtClean="0"/>
              <a:t>如操作系统、应用软件等</a:t>
            </a:r>
            <a:r>
              <a:rPr lang="en-US" dirty="0" smtClean="0"/>
              <a:t>)</a:t>
            </a:r>
            <a:endParaRPr lang="zh-CN" dirty="0" smtClean="0"/>
          </a:p>
          <a:p>
            <a:pPr lvl="1"/>
            <a:r>
              <a:rPr lang="en-US" dirty="0" smtClean="0"/>
              <a:t>Web</a:t>
            </a:r>
            <a:r>
              <a:rPr lang="zh-CN" dirty="0" smtClean="0"/>
              <a:t>服务是否有冲突</a:t>
            </a:r>
          </a:p>
          <a:p>
            <a:pPr lvl="1"/>
            <a:r>
              <a:rPr lang="zh-CN" dirty="0" smtClean="0"/>
              <a:t>系统升级后原有应用程序能否正常运行</a:t>
            </a:r>
          </a:p>
        </p:txBody>
      </p:sp>
      <p:sp>
        <p:nvSpPr>
          <p:cNvPr id="44038"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extLst>
      <p:ext uri="{BB962C8B-B14F-4D97-AF65-F5344CB8AC3E}">
        <p14:creationId xmlns:p14="http://schemas.microsoft.com/office/powerpoint/2010/main" val="21889264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6">
                                            <p:txEl>
                                              <p:pRg st="1" end="1"/>
                                            </p:txEl>
                                          </p:spTgt>
                                        </p:tgtEl>
                                        <p:attrNameLst>
                                          <p:attrName>style.visibility</p:attrName>
                                        </p:attrNameLst>
                                      </p:cBhvr>
                                      <p:to>
                                        <p:strVal val="visible"/>
                                      </p:to>
                                    </p:set>
                                    <p:anim calcmode="lin" valueType="num">
                                      <p:cBhvr additive="base">
                                        <p:cTn id="7" dur="500" fill="hold"/>
                                        <p:tgtEl>
                                          <p:spTgt spid="4403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6">
                                            <p:txEl>
                                              <p:pRg st="2" end="2"/>
                                            </p:txEl>
                                          </p:spTgt>
                                        </p:tgtEl>
                                        <p:attrNameLst>
                                          <p:attrName>style.visibility</p:attrName>
                                        </p:attrNameLst>
                                      </p:cBhvr>
                                      <p:to>
                                        <p:strVal val="visible"/>
                                      </p:to>
                                    </p:set>
                                    <p:anim calcmode="lin" valueType="num">
                                      <p:cBhvr additive="base">
                                        <p:cTn id="13" dur="500" fill="hold"/>
                                        <p:tgtEl>
                                          <p:spTgt spid="4403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036">
                                            <p:txEl>
                                              <p:pRg st="3" end="3"/>
                                            </p:txEl>
                                          </p:spTgt>
                                        </p:tgtEl>
                                        <p:attrNameLst>
                                          <p:attrName>style.visibility</p:attrName>
                                        </p:attrNameLst>
                                      </p:cBhvr>
                                      <p:to>
                                        <p:strVal val="visible"/>
                                      </p:to>
                                    </p:set>
                                    <p:anim calcmode="lin" valueType="num">
                                      <p:cBhvr additive="base">
                                        <p:cTn id="19" dur="500" fill="hold"/>
                                        <p:tgtEl>
                                          <p:spTgt spid="4403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zh-CN" altLang="zh-CN" dirty="0"/>
              <a:t>可安装性测试</a:t>
            </a:r>
            <a:endParaRPr lang="zh-CN" altLang="en-US" dirty="0"/>
          </a:p>
        </p:txBody>
      </p:sp>
      <p:sp>
        <p:nvSpPr>
          <p:cNvPr id="3" name="内容占位符 2"/>
          <p:cNvSpPr>
            <a:spLocks noGrp="1"/>
          </p:cNvSpPr>
          <p:nvPr>
            <p:ph idx="1"/>
          </p:nvPr>
        </p:nvSpPr>
        <p:spPr/>
        <p:txBody>
          <a:bodyPr/>
          <a:lstStyle/>
          <a:p>
            <a:pPr lvl="1"/>
            <a:r>
              <a:rPr lang="zh-CN" altLang="zh-CN" dirty="0"/>
              <a:t>软件卸载后所有占用的资源、文件、目录、快捷方式等内容都应予以清除，且不应影响到基础的系统文件，不影响系统应保留的用户数据及其他软件的使用</a:t>
            </a:r>
          </a:p>
          <a:p>
            <a:pPr lvl="1"/>
            <a:endParaRPr lang="zh-CN" altLang="en-US" dirty="0"/>
          </a:p>
        </p:txBody>
      </p:sp>
    </p:spTree>
    <p:extLst>
      <p:ext uri="{BB962C8B-B14F-4D97-AF65-F5344CB8AC3E}">
        <p14:creationId xmlns:p14="http://schemas.microsoft.com/office/powerpoint/2010/main" val="1538501208"/>
      </p:ext>
    </p:extLst>
  </p:cSld>
  <p:clrMapOvr>
    <a:masterClrMapping/>
  </p:clrMapOvr>
  <p:transition>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smtClean="0"/>
              <a:t> </a:t>
            </a:r>
            <a:r>
              <a:rPr lang="zh-CN" altLang="en-US" smtClean="0"/>
              <a:t>易用</a:t>
            </a:r>
            <a:r>
              <a:rPr lang="zh-CN" smtClean="0"/>
              <a:t>性测试</a:t>
            </a:r>
            <a:endParaRPr lang="zh-CN" dirty="0"/>
          </a:p>
        </p:txBody>
      </p:sp>
      <p:sp>
        <p:nvSpPr>
          <p:cNvPr id="44036" name="Rectangle 3"/>
          <p:cNvSpPr>
            <a:spLocks noGrp="1" noChangeArrowheads="1"/>
          </p:cNvSpPr>
          <p:nvPr>
            <p:ph idx="1"/>
          </p:nvPr>
        </p:nvSpPr>
        <p:spPr>
          <a:xfrm>
            <a:off x="623392" y="1196752"/>
            <a:ext cx="10668000" cy="4267200"/>
          </a:xfrm>
        </p:spPr>
        <p:txBody>
          <a:bodyPr/>
          <a:lstStyle/>
          <a:p>
            <a:r>
              <a:rPr lang="zh-CN" altLang="en-US" dirty="0" smtClean="0"/>
              <a:t>生活中的易用性？</a:t>
            </a:r>
            <a:endParaRPr lang="en-US" altLang="zh-CN" dirty="0" smtClean="0"/>
          </a:p>
          <a:p>
            <a:endParaRPr lang="en-US" altLang="zh-CN" dirty="0" smtClean="0"/>
          </a:p>
          <a:p>
            <a:endParaRPr lang="en-US" altLang="zh-CN" dirty="0" smtClean="0"/>
          </a:p>
          <a:p>
            <a:endParaRPr lang="en-US" altLang="zh-CN" dirty="0" smtClean="0"/>
          </a:p>
          <a:p>
            <a:r>
              <a:rPr lang="zh-CN" altLang="en-US" dirty="0" smtClean="0">
                <a:solidFill>
                  <a:srgbClr val="FF0000"/>
                </a:solidFill>
              </a:rPr>
              <a:t>易用性测试</a:t>
            </a:r>
            <a:r>
              <a:rPr lang="zh-CN" altLang="en-US" dirty="0" smtClean="0"/>
              <a:t>：从软件的使用合理性和方便性等角度对软件系统进行检查，来发现软件不方便用户使用的地方。</a:t>
            </a:r>
            <a:endParaRPr lang="en-US" altLang="zh-CN" dirty="0" smtClean="0"/>
          </a:p>
          <a:p>
            <a:endParaRPr lang="zh-CN" altLang="en-US" dirty="0" smtClean="0"/>
          </a:p>
          <a:p>
            <a:endParaRPr lang="zh-CN" altLang="en-US" dirty="0" smtClean="0"/>
          </a:p>
          <a:p>
            <a:endParaRPr lang="zh-CN" dirty="0"/>
          </a:p>
        </p:txBody>
      </p:sp>
      <p:sp>
        <p:nvSpPr>
          <p:cNvPr id="44038" name="Rectangle 6"/>
          <p:cNvSpPr>
            <a:spLocks noChangeArrowheads="1"/>
          </p:cNvSpPr>
          <p:nvPr/>
        </p:nvSpPr>
        <p:spPr bwMode="auto">
          <a:xfrm>
            <a:off x="1524000"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pic>
        <p:nvPicPr>
          <p:cNvPr id="6" name="图片 5" descr="u=690878937,4184295241&amp;fm=0&amp;gp=1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38687" y="1947440"/>
            <a:ext cx="2003425" cy="173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u=3099543048,2382027508&amp;fm=0&amp;gp=2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20136" y="1772816"/>
            <a:ext cx="1343025" cy="190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36938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4)">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strVal val="#ppt_w*0.05"/>
                                          </p:val>
                                        </p:tav>
                                        <p:tav tm="100000">
                                          <p:val>
                                            <p:strVal val="#ppt_w"/>
                                          </p:val>
                                        </p:tav>
                                      </p:tavLst>
                                    </p:anim>
                                    <p:anim calcmode="lin" valueType="num">
                                      <p:cBhvr>
                                        <p:cTn id="13" dur="500" fill="hold"/>
                                        <p:tgtEl>
                                          <p:spTgt spid="7"/>
                                        </p:tgtEl>
                                        <p:attrNameLst>
                                          <p:attrName>ppt_h</p:attrName>
                                        </p:attrNameLst>
                                      </p:cBhvr>
                                      <p:tavLst>
                                        <p:tav tm="0">
                                          <p:val>
                                            <p:strVal val="#ppt_h"/>
                                          </p:val>
                                        </p:tav>
                                        <p:tav tm="100000">
                                          <p:val>
                                            <p:strVal val="#ppt_h"/>
                                          </p:val>
                                        </p:tav>
                                      </p:tavLst>
                                    </p:anim>
                                    <p:anim calcmode="lin" valueType="num">
                                      <p:cBhvr>
                                        <p:cTn id="14" dur="500" fill="hold"/>
                                        <p:tgtEl>
                                          <p:spTgt spid="7"/>
                                        </p:tgtEl>
                                        <p:attrNameLst>
                                          <p:attrName>ppt_x</p:attrName>
                                        </p:attrNameLst>
                                      </p:cBhvr>
                                      <p:tavLst>
                                        <p:tav tm="0">
                                          <p:val>
                                            <p:strVal val="#ppt_x-.2"/>
                                          </p:val>
                                        </p:tav>
                                        <p:tav tm="100000">
                                          <p:val>
                                            <p:strVal val="#ppt_x"/>
                                          </p:val>
                                        </p:tav>
                                      </p:tavLst>
                                    </p:anim>
                                    <p:anim calcmode="lin" valueType="num">
                                      <p:cBhvr>
                                        <p:cTn id="15" dur="500" fill="hold"/>
                                        <p:tgtEl>
                                          <p:spTgt spid="7"/>
                                        </p:tgtEl>
                                        <p:attrNameLst>
                                          <p:attrName>ppt_y</p:attrName>
                                        </p:attrNameLst>
                                      </p:cBhvr>
                                      <p:tavLst>
                                        <p:tav tm="0">
                                          <p:val>
                                            <p:strVal val="#ppt_y"/>
                                          </p:val>
                                        </p:tav>
                                        <p:tav tm="100000">
                                          <p:val>
                                            <p:strVal val="#ppt_y"/>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95400" y="116632"/>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r>
              <a:rPr lang="en-US" b="1" dirty="0" smtClean="0">
                <a:latin typeface="+mj-ea"/>
              </a:rPr>
              <a:t> </a:t>
            </a:r>
            <a:endParaRPr lang="zh-CN" altLang="en-US" b="1" dirty="0">
              <a:latin typeface="+mj-ea"/>
            </a:endParaRPr>
          </a:p>
        </p:txBody>
      </p:sp>
      <p:sp>
        <p:nvSpPr>
          <p:cNvPr id="4" name="内容占位符 2"/>
          <p:cNvSpPr txBox="1">
            <a:spLocks/>
          </p:cNvSpPr>
          <p:nvPr/>
        </p:nvSpPr>
        <p:spPr>
          <a:xfrm>
            <a:off x="839416" y="1124744"/>
            <a:ext cx="7666037" cy="464185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endParaRPr lang="zh-CN" altLang="en-US" dirty="0"/>
          </a:p>
          <a:p>
            <a:endParaRPr lang="zh-CN" altLang="en-US" dirty="0"/>
          </a:p>
        </p:txBody>
      </p:sp>
      <p:sp>
        <p:nvSpPr>
          <p:cNvPr id="8" name="矩形 7"/>
          <p:cNvSpPr/>
          <p:nvPr/>
        </p:nvSpPr>
        <p:spPr>
          <a:xfrm>
            <a:off x="3143672" y="3789040"/>
            <a:ext cx="4719562" cy="584775"/>
          </a:xfrm>
          <a:prstGeom prst="rect">
            <a:avLst/>
          </a:prstGeom>
          <a:noFill/>
        </p:spPr>
        <p:txBody>
          <a:bodyPr wrap="none">
            <a:spAutoFit/>
          </a:bodyPr>
          <a:lstStyle/>
          <a:p>
            <a:pPr algn="ctr" fontAlgn="auto">
              <a:spcBef>
                <a:spcPts val="0"/>
              </a:spcBef>
              <a:spcAft>
                <a:spcPts val="0"/>
              </a:spcAft>
              <a:defRPr/>
            </a:pPr>
            <a:r>
              <a:rPr lang="zh-CN" altLang="en-US" sz="32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楷体" panose="02010609060101010101" pitchFamily="49" charset="-122"/>
                <a:ea typeface="楷体" panose="02010609060101010101" pitchFamily="49" charset="-122"/>
              </a:rPr>
              <a:t>易理解  易学习  易操作</a:t>
            </a:r>
            <a:endParaRPr lang="zh-CN" altLang="en-US" sz="3200" dirty="0">
              <a:solidFill>
                <a:srgbClr val="FF0000"/>
              </a:solidFill>
              <a:latin typeface="楷体" panose="02010609060101010101" pitchFamily="49" charset="-122"/>
              <a:ea typeface="楷体" panose="02010609060101010101" pitchFamily="49" charset="-122"/>
            </a:endParaRPr>
          </a:p>
        </p:txBody>
      </p:sp>
      <p:sp>
        <p:nvSpPr>
          <p:cNvPr id="2" name="标题 1"/>
          <p:cNvSpPr>
            <a:spLocks noGrp="1"/>
          </p:cNvSpPr>
          <p:nvPr>
            <p:ph type="title"/>
          </p:nvPr>
        </p:nvSpPr>
        <p:spPr/>
        <p:txBody>
          <a:bodyPr/>
          <a:lstStyle/>
          <a:p>
            <a:r>
              <a:rPr lang="zh-CN" altLang="en-US" dirty="0">
                <a:latin typeface="+mj-ea"/>
              </a:rPr>
              <a:t>易用性</a:t>
            </a:r>
            <a:r>
              <a:rPr lang="zh-CN" altLang="en-US" dirty="0" smtClean="0">
                <a:latin typeface="+mj-ea"/>
              </a:rPr>
              <a:t>测试</a:t>
            </a:r>
            <a:endParaRPr lang="zh-CN" altLang="en-US" dirty="0"/>
          </a:p>
        </p:txBody>
      </p:sp>
      <p:sp>
        <p:nvSpPr>
          <p:cNvPr id="10" name="内容占位符 9"/>
          <p:cNvSpPr>
            <a:spLocks noGrp="1"/>
          </p:cNvSpPr>
          <p:nvPr>
            <p:ph idx="1"/>
          </p:nvPr>
        </p:nvSpPr>
        <p:spPr>
          <a:xfrm>
            <a:off x="623392" y="1124744"/>
            <a:ext cx="10668000" cy="4267200"/>
          </a:xfrm>
        </p:spPr>
        <p:txBody>
          <a:bodyPr/>
          <a:lstStyle/>
          <a:p>
            <a:r>
              <a:rPr lang="zh-CN" altLang="en-US" dirty="0"/>
              <a:t>软件中的易用性？</a:t>
            </a:r>
          </a:p>
          <a:p>
            <a:endParaRPr lang="zh-CN" altLang="en-US" dirty="0"/>
          </a:p>
        </p:txBody>
      </p:sp>
    </p:spTree>
    <p:extLst>
      <p:ext uri="{BB962C8B-B14F-4D97-AF65-F5344CB8AC3E}">
        <p14:creationId xmlns:p14="http://schemas.microsoft.com/office/powerpoint/2010/main" val="380359094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4165406235"/>
              </p:ext>
            </p:extLst>
          </p:nvPr>
        </p:nvGraphicFramePr>
        <p:xfrm>
          <a:off x="839416" y="1196752"/>
          <a:ext cx="9505056" cy="4790575"/>
        </p:xfrm>
        <a:graphic>
          <a:graphicData uri="http://schemas.openxmlformats.org/drawingml/2006/table">
            <a:tbl>
              <a:tblPr>
                <a:tableStyleId>{E8B1032C-EA38-4F05-BA0D-38AFFFC7BED3}</a:tableStyleId>
              </a:tblPr>
              <a:tblGrid>
                <a:gridCol w="1179238"/>
                <a:gridCol w="8325818"/>
              </a:tblGrid>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编号</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测试项</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r h="6147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b="1" u="none" strike="noStrike" cap="none" normalizeH="0" baseline="0" dirty="0" smtClean="0">
                          <a:ln>
                            <a:noFill/>
                          </a:ln>
                          <a:effectLst/>
                          <a:latin typeface="楷体" panose="02010609060101010101" pitchFamily="49" charset="-122"/>
                          <a:ea typeface="楷体" panose="02010609060101010101" pitchFamily="49" charset="-122"/>
                        </a:rPr>
                        <a:t>1</a:t>
                      </a:r>
                      <a:endParaRPr kumimoji="0" lang="en-US" altLang="zh-CN"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常用的功能要有快捷方式，如快捷键、工具栏上的按钮等，而且同一软件的不同版本之间尽量保持快捷方式相同</a:t>
                      </a:r>
                      <a:endParaRPr kumimoji="0" lang="en-US" altLang="zh-CN"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b="1" u="none" strike="noStrike" cap="none" normalizeH="0" baseline="0" smtClean="0">
                          <a:ln>
                            <a:noFill/>
                          </a:ln>
                          <a:effectLst/>
                          <a:latin typeface="楷体" panose="02010609060101010101" pitchFamily="49" charset="-122"/>
                          <a:ea typeface="楷体" panose="02010609060101010101" pitchFamily="49" charset="-122"/>
                        </a:rPr>
                        <a:t>2</a:t>
                      </a:r>
                      <a:endParaRPr kumimoji="0" lang="en-US" altLang="zh-CN" sz="2000" b="1" i="0" u="none" strike="noStrike" cap="none" normalizeH="0" baseline="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将功能相同或相近的控件划分到一个区域，方便用户查找</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r h="6147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b="1" u="none" strike="noStrike" cap="none" normalizeH="0" baseline="0" smtClean="0">
                          <a:ln>
                            <a:noFill/>
                          </a:ln>
                          <a:effectLst/>
                          <a:latin typeface="楷体" panose="02010609060101010101" pitchFamily="49" charset="-122"/>
                          <a:ea typeface="楷体" panose="02010609060101010101" pitchFamily="49" charset="-122"/>
                        </a:rPr>
                        <a:t>3</a:t>
                      </a:r>
                      <a:endParaRPr kumimoji="0" lang="en-US" altLang="zh-CN" sz="2000" b="1" i="0" u="none" strike="noStrike" cap="none" normalizeH="0" baseline="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对于可能造成较长等待时间的操作，应该提供取消功能，并显示进度</a:t>
                      </a:r>
                      <a:endParaRPr kumimoji="0" lang="zh-CN" altLang="en-US" sz="2000" b="1" i="0" u="none" strike="noStrike" cap="none" normalizeH="0" baseline="0" dirty="0" smtClean="0">
                        <a:ln>
                          <a:noFill/>
                        </a:ln>
                        <a:solidFill>
                          <a:srgbClr val="FF0000"/>
                        </a:solidFill>
                        <a:effectLst/>
                        <a:latin typeface="楷体" panose="02010609060101010101" pitchFamily="49" charset="-122"/>
                        <a:ea typeface="楷体" panose="02010609060101010101" pitchFamily="49" charset="-122"/>
                      </a:endParaRPr>
                    </a:p>
                  </a:txBody>
                  <a:tcPr marT="45725" marB="45725" horzOverflow="overflow"/>
                </a:tc>
              </a:tr>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b="1" u="none" strike="noStrike" cap="none" normalizeH="0" baseline="0" smtClean="0">
                          <a:ln>
                            <a:noFill/>
                          </a:ln>
                          <a:effectLst/>
                          <a:latin typeface="楷体" panose="02010609060101010101" pitchFamily="49" charset="-122"/>
                          <a:ea typeface="楷体" panose="02010609060101010101" pitchFamily="49" charset="-122"/>
                        </a:rPr>
                        <a:t>4</a:t>
                      </a:r>
                      <a:endParaRPr kumimoji="0" lang="en-US" altLang="zh-CN" sz="2000" b="1" i="0" u="none" strike="noStrike" cap="none" normalizeH="0" baseline="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工具栏上的图标要能直观地表示要完成的操作</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b="1" u="none" strike="noStrike" cap="none" normalizeH="0" baseline="0" smtClean="0">
                          <a:ln>
                            <a:noFill/>
                          </a:ln>
                          <a:effectLst/>
                          <a:latin typeface="楷体" panose="02010609060101010101" pitchFamily="49" charset="-122"/>
                          <a:ea typeface="楷体" panose="02010609060101010101" pitchFamily="49" charset="-122"/>
                        </a:rPr>
                        <a:t>5</a:t>
                      </a:r>
                      <a:endParaRPr kumimoji="0" lang="en-US" altLang="zh-CN" sz="2000" b="1" i="0" u="none" strike="noStrike" cap="none" normalizeH="0" baseline="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必须提供友好的软件联系帮助，用户按</a:t>
                      </a:r>
                      <a:r>
                        <a:rPr kumimoji="0" lang="en-US" altLang="zh-CN" sz="2000" b="1" u="none" strike="noStrike" cap="none" normalizeH="0" baseline="0" dirty="0" smtClean="0">
                          <a:ln>
                            <a:noFill/>
                          </a:ln>
                          <a:effectLst/>
                          <a:latin typeface="楷体" panose="02010609060101010101" pitchFamily="49" charset="-122"/>
                          <a:ea typeface="楷体" panose="02010609060101010101" pitchFamily="49" charset="-122"/>
                        </a:rPr>
                        <a:t>F1</a:t>
                      </a: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可调出</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r h="6147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b="1" u="none" strike="noStrike" cap="none" normalizeH="0" baseline="0" smtClean="0">
                          <a:ln>
                            <a:noFill/>
                          </a:ln>
                          <a:effectLst/>
                          <a:latin typeface="楷体" panose="02010609060101010101" pitchFamily="49" charset="-122"/>
                          <a:ea typeface="楷体" panose="02010609060101010101" pitchFamily="49" charset="-122"/>
                        </a:rPr>
                        <a:t>6</a:t>
                      </a:r>
                      <a:endParaRPr kumimoji="0" lang="en-US" altLang="zh-CN" sz="2000" b="1" i="0" u="none" strike="noStrike" cap="none" normalizeH="0" baseline="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如果软件运行时出现问题，要在提示信息中提供相应的技术支持联系方式</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b="1" u="none" strike="noStrike" cap="none" normalizeH="0" baseline="0" smtClean="0">
                          <a:ln>
                            <a:noFill/>
                          </a:ln>
                          <a:effectLst/>
                          <a:latin typeface="楷体" panose="02010609060101010101" pitchFamily="49" charset="-122"/>
                          <a:ea typeface="楷体" panose="02010609060101010101" pitchFamily="49" charset="-122"/>
                        </a:rPr>
                        <a:t>7</a:t>
                      </a:r>
                      <a:endParaRPr kumimoji="0" lang="en-US" altLang="zh-CN" sz="2000" b="1" i="0" u="none" strike="noStrike" cap="none" normalizeH="0" baseline="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根据实际要求，提供自动过滤空格功能</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b="1" u="none" strike="noStrike" cap="none" normalizeH="0" baseline="0" smtClean="0">
                          <a:ln>
                            <a:noFill/>
                          </a:ln>
                          <a:effectLst/>
                          <a:latin typeface="楷体" panose="02010609060101010101" pitchFamily="49" charset="-122"/>
                          <a:ea typeface="楷体" panose="02010609060101010101" pitchFamily="49" charset="-122"/>
                        </a:rPr>
                        <a:t>8</a:t>
                      </a:r>
                      <a:endParaRPr kumimoji="0" lang="en-US" altLang="zh-CN" sz="2000" b="1" i="0" u="none" strike="noStrike" cap="none" normalizeH="0" baseline="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根据实际要求，提供模糊查询功能</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r h="3949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b="1" u="none" strike="noStrike" cap="none" normalizeH="0" baseline="0" dirty="0" smtClean="0">
                          <a:ln>
                            <a:noFill/>
                          </a:ln>
                          <a:effectLst/>
                          <a:latin typeface="楷体" panose="02010609060101010101" pitchFamily="49" charset="-122"/>
                          <a:ea typeface="楷体" panose="02010609060101010101" pitchFamily="49" charset="-122"/>
                        </a:rPr>
                        <a:t>9</a:t>
                      </a:r>
                      <a:endParaRPr kumimoji="0" lang="en-US" altLang="zh-CN"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b="1" u="none" strike="noStrike" cap="none" normalizeH="0" baseline="0" dirty="0" smtClean="0">
                          <a:ln>
                            <a:noFill/>
                          </a:ln>
                          <a:effectLst/>
                          <a:latin typeface="楷体" panose="02010609060101010101" pitchFamily="49" charset="-122"/>
                          <a:ea typeface="楷体" panose="02010609060101010101" pitchFamily="49" charset="-122"/>
                        </a:rPr>
                        <a:t>能用一步完成的业务不用两步显示</a:t>
                      </a:r>
                      <a:endParaRPr kumimoji="0" lang="zh-CN" altLang="en-US" sz="2000" b="1" i="0" u="none" strike="noStrike" cap="none" normalizeH="0" baseline="0" dirty="0" smtClean="0">
                        <a:ln>
                          <a:noFill/>
                        </a:ln>
                        <a:solidFill>
                          <a:srgbClr val="284337"/>
                        </a:solidFill>
                        <a:effectLst/>
                        <a:latin typeface="楷体" panose="02010609060101010101" pitchFamily="49" charset="-122"/>
                        <a:ea typeface="楷体" panose="02010609060101010101" pitchFamily="49" charset="-122"/>
                      </a:endParaRPr>
                    </a:p>
                  </a:txBody>
                  <a:tcPr marT="45725" marB="45725" horzOverflow="overflow"/>
                </a:tc>
              </a:tr>
            </a:tbl>
          </a:graphicData>
        </a:graphic>
      </p:graphicFrame>
      <p:sp>
        <p:nvSpPr>
          <p:cNvPr id="5" name="Rectangle 2"/>
          <p:cNvSpPr txBox="1">
            <a:spLocks noChangeArrowheads="1"/>
          </p:cNvSpPr>
          <p:nvPr/>
        </p:nvSpPr>
        <p:spPr bwMode="auto">
          <a:xfrm>
            <a:off x="983432" y="18864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r>
              <a:rPr lang="en-US" sz="3600" b="1" dirty="0" smtClean="0">
                <a:latin typeface="+mj-ea"/>
              </a:rPr>
              <a:t> </a:t>
            </a:r>
            <a:endParaRPr lang="zh-CN" altLang="en-US" sz="3600" b="1" dirty="0">
              <a:latin typeface="+mj-ea"/>
            </a:endParaRPr>
          </a:p>
        </p:txBody>
      </p:sp>
      <p:sp>
        <p:nvSpPr>
          <p:cNvPr id="2" name="标题 1"/>
          <p:cNvSpPr>
            <a:spLocks noGrp="1"/>
          </p:cNvSpPr>
          <p:nvPr>
            <p:ph type="title"/>
          </p:nvPr>
        </p:nvSpPr>
        <p:spPr/>
        <p:txBody>
          <a:bodyPr/>
          <a:lstStyle/>
          <a:p>
            <a:r>
              <a:rPr lang="zh-CN" altLang="en-US" dirty="0">
                <a:latin typeface="+mj-ea"/>
              </a:rPr>
              <a:t>易用性</a:t>
            </a:r>
            <a:r>
              <a:rPr lang="zh-CN" altLang="en-US" dirty="0" smtClean="0">
                <a:latin typeface="+mj-ea"/>
              </a:rPr>
              <a:t>测试</a:t>
            </a:r>
            <a:endParaRPr lang="zh-CN" altLang="en-US" dirty="0"/>
          </a:p>
        </p:txBody>
      </p:sp>
    </p:spTree>
    <p:extLst>
      <p:ext uri="{BB962C8B-B14F-4D97-AF65-F5344CB8AC3E}">
        <p14:creationId xmlns:p14="http://schemas.microsoft.com/office/powerpoint/2010/main" val="3503378254"/>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dirty="0" smtClean="0"/>
              <a:t>系统测试</a:t>
            </a:r>
            <a:r>
              <a:rPr lang="en-US" altLang="zh-CN" dirty="0" smtClean="0"/>
              <a:t>--</a:t>
            </a:r>
            <a:r>
              <a:rPr lang="zh-CN" altLang="en-US" dirty="0" smtClean="0"/>
              <a:t>本章重点</a:t>
            </a:r>
            <a:endParaRPr lang="zh-CN" dirty="0"/>
          </a:p>
        </p:txBody>
      </p:sp>
      <p:sp>
        <p:nvSpPr>
          <p:cNvPr id="6148" name="Rectangle 3"/>
          <p:cNvSpPr>
            <a:spLocks noGrp="1" noChangeArrowheads="1"/>
          </p:cNvSpPr>
          <p:nvPr>
            <p:ph idx="1"/>
          </p:nvPr>
        </p:nvSpPr>
        <p:spPr/>
        <p:txBody>
          <a:bodyPr/>
          <a:lstStyle/>
          <a:p>
            <a:pPr lvl="1"/>
            <a:r>
              <a:rPr lang="zh-CN" altLang="en-US" dirty="0" smtClean="0"/>
              <a:t>功能测试</a:t>
            </a:r>
            <a:endParaRPr lang="en-US" dirty="0" smtClean="0"/>
          </a:p>
          <a:p>
            <a:pPr lvl="1"/>
            <a:r>
              <a:rPr lang="zh-CN" altLang="en-US" dirty="0" smtClean="0"/>
              <a:t>性能测试</a:t>
            </a:r>
            <a:endParaRPr lang="en-US" dirty="0" smtClean="0"/>
          </a:p>
          <a:p>
            <a:pPr lvl="1"/>
            <a:r>
              <a:rPr lang="zh-CN" altLang="en-US" dirty="0" smtClean="0"/>
              <a:t>兼容性测试</a:t>
            </a:r>
            <a:endParaRPr lang="en-US" dirty="0" smtClean="0"/>
          </a:p>
          <a:p>
            <a:pPr lvl="1"/>
            <a:r>
              <a:rPr lang="zh-CN" altLang="en-US" dirty="0" smtClean="0"/>
              <a:t>用户界面测试</a:t>
            </a:r>
            <a:endParaRPr lang="en-US" dirty="0" smtClean="0"/>
          </a:p>
          <a:p>
            <a:pPr lvl="1"/>
            <a:r>
              <a:rPr lang="zh-CN" altLang="en-US" dirty="0" smtClean="0"/>
              <a:t>可安装性测试</a:t>
            </a:r>
            <a:endParaRPr lang="en-US" altLang="zh-CN" dirty="0" smtClean="0"/>
          </a:p>
          <a:p>
            <a:pPr lvl="1"/>
            <a:r>
              <a:rPr lang="zh-CN" altLang="en-US" dirty="0" smtClean="0"/>
              <a:t>易用性测试</a:t>
            </a:r>
            <a:endParaRPr lang="en-US" altLang="zh-CN" dirty="0"/>
          </a:p>
        </p:txBody>
      </p:sp>
    </p:spTree>
    <p:extLst>
      <p:ext uri="{BB962C8B-B14F-4D97-AF65-F5344CB8AC3E}">
        <p14:creationId xmlns:p14="http://schemas.microsoft.com/office/powerpoint/2010/main" val="309689578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00892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smtClean="0"/>
              <a:t> </a:t>
            </a:r>
            <a:r>
              <a:rPr lang="zh-CN" smtClean="0"/>
              <a:t>概述</a:t>
            </a:r>
            <a:endParaRPr lang="zh-CN" dirty="0"/>
          </a:p>
        </p:txBody>
      </p:sp>
      <p:sp>
        <p:nvSpPr>
          <p:cNvPr id="8196" name="Rectangle 3"/>
          <p:cNvSpPr>
            <a:spLocks noGrp="1" noChangeArrowheads="1"/>
          </p:cNvSpPr>
          <p:nvPr>
            <p:ph idx="1"/>
          </p:nvPr>
        </p:nvSpPr>
        <p:spPr/>
        <p:txBody>
          <a:bodyPr/>
          <a:lstStyle/>
          <a:p>
            <a:r>
              <a:rPr lang="zh-CN" altLang="en-US" dirty="0" smtClean="0"/>
              <a:t>系统测试与集成测试和单元测试的区别</a:t>
            </a:r>
            <a:endParaRPr lang="en-US" dirty="0" smtClean="0"/>
          </a:p>
          <a:p>
            <a:pPr lvl="1"/>
            <a:r>
              <a:rPr lang="zh-CN" dirty="0" smtClean="0"/>
              <a:t>系统测试不仅限于软件</a:t>
            </a:r>
            <a:endParaRPr lang="en-US" dirty="0" smtClean="0"/>
          </a:p>
          <a:p>
            <a:pPr lvl="1"/>
            <a:r>
              <a:rPr lang="zh-CN" dirty="0" smtClean="0"/>
              <a:t>系统测试不能省略</a:t>
            </a:r>
            <a:endParaRPr lang="zh-CN" dirty="0"/>
          </a:p>
        </p:txBody>
      </p:sp>
    </p:spTree>
    <p:extLst>
      <p:ext uri="{BB962C8B-B14F-4D97-AF65-F5344CB8AC3E}">
        <p14:creationId xmlns:p14="http://schemas.microsoft.com/office/powerpoint/2010/main" val="425604041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smtClean="0"/>
              <a:t> </a:t>
            </a:r>
            <a:r>
              <a:rPr lang="zh-CN" smtClean="0"/>
              <a:t>功能测试</a:t>
            </a:r>
            <a:endParaRPr lang="zh-CN" dirty="0"/>
          </a:p>
        </p:txBody>
      </p:sp>
      <p:sp>
        <p:nvSpPr>
          <p:cNvPr id="9220" name="Rectangle 3"/>
          <p:cNvSpPr>
            <a:spLocks noGrp="1" noChangeArrowheads="1"/>
          </p:cNvSpPr>
          <p:nvPr>
            <p:ph idx="1"/>
          </p:nvPr>
        </p:nvSpPr>
        <p:spPr/>
        <p:txBody>
          <a:bodyPr/>
          <a:lstStyle/>
          <a:p>
            <a:r>
              <a:rPr lang="zh-CN" altLang="en-US" smtClean="0"/>
              <a:t>功能测试</a:t>
            </a:r>
            <a:r>
              <a:rPr lang="en-US" smtClean="0"/>
              <a:t>(Function Testing)</a:t>
            </a:r>
            <a:r>
              <a:rPr lang="zh-CN" altLang="en-US" smtClean="0"/>
              <a:t>主要针对系统的功能需求展开测试，以确认被测系统是否满足用户的功能使用要求</a:t>
            </a:r>
            <a:endParaRPr lang="en-US" smtClean="0"/>
          </a:p>
          <a:p>
            <a:r>
              <a:rPr lang="zh-CN" altLang="en-US" smtClean="0"/>
              <a:t>是系统测试中最基本的测试</a:t>
            </a:r>
            <a:endParaRPr lang="zh-CN" altLang="en-US" dirty="0"/>
          </a:p>
        </p:txBody>
      </p:sp>
    </p:spTree>
    <p:extLst>
      <p:ext uri="{BB962C8B-B14F-4D97-AF65-F5344CB8AC3E}">
        <p14:creationId xmlns:p14="http://schemas.microsoft.com/office/powerpoint/2010/main" val="6017321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smtClean="0"/>
              <a:t> </a:t>
            </a:r>
            <a:r>
              <a:rPr lang="zh-CN" smtClean="0"/>
              <a:t>功能测试</a:t>
            </a:r>
            <a:endParaRPr lang="zh-CN" dirty="0"/>
          </a:p>
        </p:txBody>
      </p:sp>
      <p:sp>
        <p:nvSpPr>
          <p:cNvPr id="10244" name="Rectangle 3"/>
          <p:cNvSpPr>
            <a:spLocks noGrp="1" noChangeArrowheads="1"/>
          </p:cNvSpPr>
          <p:nvPr>
            <p:ph idx="1"/>
          </p:nvPr>
        </p:nvSpPr>
        <p:spPr/>
        <p:txBody>
          <a:bodyPr/>
          <a:lstStyle/>
          <a:p>
            <a:r>
              <a:rPr lang="zh-CN" altLang="en-US" dirty="0" smtClean="0"/>
              <a:t>以</a:t>
            </a:r>
            <a:r>
              <a:rPr lang="zh-CN" altLang="en-US" dirty="0" smtClean="0">
                <a:solidFill>
                  <a:srgbClr val="FF0000"/>
                </a:solidFill>
              </a:rPr>
              <a:t>数据</a:t>
            </a:r>
            <a:r>
              <a:rPr lang="zh-CN" altLang="en-US" dirty="0" smtClean="0"/>
              <a:t>为中心的系统</a:t>
            </a:r>
            <a:endParaRPr lang="en-US" dirty="0" smtClean="0"/>
          </a:p>
          <a:p>
            <a:r>
              <a:rPr lang="zh-CN" altLang="en-US" dirty="0" smtClean="0"/>
              <a:t>核心是数据处理</a:t>
            </a:r>
            <a:endParaRPr lang="en-US" dirty="0" smtClean="0"/>
          </a:p>
          <a:p>
            <a:pPr lvl="1"/>
            <a:r>
              <a:rPr lang="zh-CN" dirty="0" smtClean="0"/>
              <a:t>从实体关系模型设计测试</a:t>
            </a:r>
            <a:endParaRPr lang="en-US" dirty="0" smtClean="0"/>
          </a:p>
          <a:p>
            <a:pPr lvl="1"/>
            <a:r>
              <a:rPr lang="zh-CN" dirty="0" smtClean="0"/>
              <a:t>从对数据的操作设计测试</a:t>
            </a:r>
            <a:endParaRPr lang="zh-CN" dirty="0"/>
          </a:p>
        </p:txBody>
      </p:sp>
    </p:spTree>
    <p:extLst>
      <p:ext uri="{BB962C8B-B14F-4D97-AF65-F5344CB8AC3E}">
        <p14:creationId xmlns:p14="http://schemas.microsoft.com/office/powerpoint/2010/main" val="120043003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smtClean="0"/>
              <a:t> </a:t>
            </a:r>
            <a:r>
              <a:rPr lang="zh-CN" smtClean="0"/>
              <a:t>功能测试</a:t>
            </a:r>
            <a:endParaRPr lang="zh-CN" dirty="0"/>
          </a:p>
        </p:txBody>
      </p:sp>
      <p:sp>
        <p:nvSpPr>
          <p:cNvPr id="11268" name="Rectangle 3"/>
          <p:cNvSpPr>
            <a:spLocks noGrp="1" noChangeArrowheads="1"/>
          </p:cNvSpPr>
          <p:nvPr>
            <p:ph idx="1"/>
          </p:nvPr>
        </p:nvSpPr>
        <p:spPr>
          <a:xfrm>
            <a:off x="623392" y="1052736"/>
            <a:ext cx="11017224" cy="4267200"/>
          </a:xfrm>
        </p:spPr>
        <p:txBody>
          <a:bodyPr/>
          <a:lstStyle/>
          <a:p>
            <a:r>
              <a:rPr lang="zh-CN" altLang="en-US" dirty="0" smtClean="0"/>
              <a:t>从实体关系模型设计测试</a:t>
            </a:r>
            <a:endParaRPr lang="en-US" dirty="0" smtClean="0"/>
          </a:p>
          <a:p>
            <a:pPr lvl="1"/>
            <a:r>
              <a:rPr lang="en-US" dirty="0" smtClean="0"/>
              <a:t>1</a:t>
            </a:r>
            <a:r>
              <a:rPr lang="zh-CN" dirty="0" smtClean="0"/>
              <a:t>对</a:t>
            </a:r>
            <a:r>
              <a:rPr lang="en-US" dirty="0" smtClean="0"/>
              <a:t>1</a:t>
            </a:r>
            <a:r>
              <a:rPr lang="zh-CN" dirty="0" smtClean="0"/>
              <a:t>：此时仅需一类测试用例，创建</a:t>
            </a:r>
            <a:r>
              <a:rPr lang="en-US" dirty="0" smtClean="0"/>
              <a:t>1</a:t>
            </a:r>
            <a:r>
              <a:rPr lang="zh-CN" dirty="0" smtClean="0"/>
              <a:t>对</a:t>
            </a:r>
            <a:r>
              <a:rPr lang="en-US" dirty="0" smtClean="0"/>
              <a:t>1</a:t>
            </a:r>
            <a:r>
              <a:rPr lang="zh-CN" dirty="0" smtClean="0"/>
              <a:t>的对象实例即可；</a:t>
            </a:r>
          </a:p>
          <a:p>
            <a:pPr lvl="1"/>
            <a:r>
              <a:rPr lang="zh-CN" dirty="0" smtClean="0"/>
              <a:t>② </a:t>
            </a:r>
            <a:r>
              <a:rPr lang="en-US" dirty="0" smtClean="0"/>
              <a:t>1</a:t>
            </a:r>
            <a:r>
              <a:rPr lang="zh-CN" dirty="0" smtClean="0"/>
              <a:t>对多：可结合边界值和等价类测试，分别创建</a:t>
            </a:r>
            <a:r>
              <a:rPr lang="en-US" dirty="0" smtClean="0"/>
              <a:t>1</a:t>
            </a:r>
            <a:r>
              <a:rPr lang="zh-CN" dirty="0" smtClean="0"/>
              <a:t>对</a:t>
            </a:r>
            <a:r>
              <a:rPr lang="en-US" dirty="0" smtClean="0"/>
              <a:t>1</a:t>
            </a:r>
            <a:r>
              <a:rPr lang="zh-CN" dirty="0" smtClean="0"/>
              <a:t>、</a:t>
            </a:r>
            <a:r>
              <a:rPr lang="en-US" dirty="0" smtClean="0"/>
              <a:t>1</a:t>
            </a:r>
            <a:r>
              <a:rPr lang="zh-CN" dirty="0" smtClean="0"/>
              <a:t>对</a:t>
            </a:r>
            <a:r>
              <a:rPr lang="en-US" dirty="0" smtClean="0"/>
              <a:t>2</a:t>
            </a:r>
            <a:r>
              <a:rPr lang="zh-CN" dirty="0" smtClean="0"/>
              <a:t>、</a:t>
            </a:r>
            <a:r>
              <a:rPr lang="en-US" dirty="0" smtClean="0"/>
              <a:t>1</a:t>
            </a:r>
            <a:r>
              <a:rPr lang="zh-CN" dirty="0" smtClean="0"/>
              <a:t>对多这三类对象实例；</a:t>
            </a:r>
          </a:p>
          <a:p>
            <a:pPr lvl="1"/>
            <a:r>
              <a:rPr lang="zh-CN" dirty="0" smtClean="0"/>
              <a:t>③ 多对</a:t>
            </a:r>
            <a:r>
              <a:rPr lang="en-US" dirty="0" smtClean="0"/>
              <a:t>1</a:t>
            </a:r>
            <a:r>
              <a:rPr lang="zh-CN" dirty="0" smtClean="0"/>
              <a:t>：与</a:t>
            </a:r>
            <a:r>
              <a:rPr lang="en-US" dirty="0" smtClean="0"/>
              <a:t>1</a:t>
            </a:r>
            <a:r>
              <a:rPr lang="zh-CN" dirty="0" smtClean="0"/>
              <a:t>对多相似，分别创建</a:t>
            </a:r>
            <a:r>
              <a:rPr lang="en-US" dirty="0" smtClean="0"/>
              <a:t>1</a:t>
            </a:r>
            <a:r>
              <a:rPr lang="zh-CN" dirty="0" smtClean="0"/>
              <a:t>对</a:t>
            </a:r>
            <a:r>
              <a:rPr lang="en-US" dirty="0" smtClean="0"/>
              <a:t>1</a:t>
            </a:r>
            <a:r>
              <a:rPr lang="zh-CN" dirty="0" smtClean="0"/>
              <a:t>、</a:t>
            </a:r>
            <a:r>
              <a:rPr lang="en-US" dirty="0" smtClean="0"/>
              <a:t>2</a:t>
            </a:r>
            <a:r>
              <a:rPr lang="zh-CN" dirty="0" smtClean="0"/>
              <a:t>对</a:t>
            </a:r>
            <a:r>
              <a:rPr lang="en-US" dirty="0" smtClean="0"/>
              <a:t>1</a:t>
            </a:r>
            <a:r>
              <a:rPr lang="zh-CN" dirty="0" smtClean="0"/>
              <a:t>、多对</a:t>
            </a:r>
            <a:r>
              <a:rPr lang="en-US" dirty="0" smtClean="0"/>
              <a:t>1</a:t>
            </a:r>
            <a:r>
              <a:rPr lang="zh-CN" dirty="0" smtClean="0"/>
              <a:t>这三类对象实例；</a:t>
            </a:r>
          </a:p>
          <a:p>
            <a:pPr lvl="1"/>
            <a:r>
              <a:rPr lang="zh-CN" dirty="0" smtClean="0"/>
              <a:t>④ 多对多：应参照</a:t>
            </a:r>
            <a:r>
              <a:rPr lang="en-US" dirty="0" smtClean="0"/>
              <a:t>1</a:t>
            </a:r>
            <a:r>
              <a:rPr lang="zh-CN" dirty="0" smtClean="0"/>
              <a:t>对</a:t>
            </a:r>
            <a:r>
              <a:rPr lang="en-US" dirty="0" smtClean="0"/>
              <a:t>1</a:t>
            </a:r>
            <a:r>
              <a:rPr lang="zh-CN" dirty="0" smtClean="0"/>
              <a:t>、</a:t>
            </a:r>
            <a:r>
              <a:rPr lang="en-US" dirty="0" smtClean="0"/>
              <a:t>1</a:t>
            </a:r>
            <a:r>
              <a:rPr lang="zh-CN" dirty="0" smtClean="0"/>
              <a:t>对多、多对</a:t>
            </a:r>
            <a:r>
              <a:rPr lang="en-US" dirty="0" smtClean="0"/>
              <a:t>1</a:t>
            </a:r>
            <a:r>
              <a:rPr lang="zh-CN" dirty="0" smtClean="0"/>
              <a:t>这三种情况分别创建对象实例</a:t>
            </a:r>
            <a:endParaRPr lang="zh-CN" dirty="0"/>
          </a:p>
        </p:txBody>
      </p:sp>
    </p:spTree>
    <p:extLst>
      <p:ext uri="{BB962C8B-B14F-4D97-AF65-F5344CB8AC3E}">
        <p14:creationId xmlns:p14="http://schemas.microsoft.com/office/powerpoint/2010/main" val="118001369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txBox="1">
            <a:spLocks noGrp="1" noChangeArrowheads="1"/>
          </p:cNvSpPr>
          <p:nvPr/>
        </p:nvSpPr>
        <p:spPr bwMode="auto">
          <a:xfrm>
            <a:off x="8077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0A32BBE-049B-4406-9B62-D382CC9DC57E}" type="slidenum">
              <a:rPr lang="en-US" sz="1200"/>
              <a:pPr algn="r" eaLnBrk="1" hangingPunct="1"/>
              <a:t>9</a:t>
            </a:fld>
            <a:endParaRPr lang="en-US" sz="1200"/>
          </a:p>
        </p:txBody>
      </p:sp>
      <p:sp>
        <p:nvSpPr>
          <p:cNvPr id="16387" name="Rectangle 2"/>
          <p:cNvSpPr>
            <a:spLocks noGrp="1" noChangeArrowheads="1"/>
          </p:cNvSpPr>
          <p:nvPr>
            <p:ph type="title"/>
          </p:nvPr>
        </p:nvSpPr>
        <p:spPr/>
        <p:txBody>
          <a:bodyPr/>
          <a:lstStyle/>
          <a:p>
            <a:r>
              <a:rPr lang="en-US" smtClean="0"/>
              <a:t> </a:t>
            </a:r>
            <a:r>
              <a:rPr lang="zh-CN" smtClean="0"/>
              <a:t>功能测试</a:t>
            </a:r>
            <a:endParaRPr lang="zh-CN" dirty="0"/>
          </a:p>
        </p:txBody>
      </p:sp>
      <p:sp>
        <p:nvSpPr>
          <p:cNvPr id="16388" name="Rectangle 3"/>
          <p:cNvSpPr>
            <a:spLocks noGrp="1" noChangeArrowheads="1"/>
          </p:cNvSpPr>
          <p:nvPr>
            <p:ph idx="1"/>
          </p:nvPr>
        </p:nvSpPr>
        <p:spPr/>
        <p:txBody>
          <a:bodyPr/>
          <a:lstStyle/>
          <a:p>
            <a:r>
              <a:rPr lang="zh-CN" altLang="en-US" dirty="0" smtClean="0"/>
              <a:t>以</a:t>
            </a:r>
            <a:r>
              <a:rPr lang="zh-CN" altLang="en-US" dirty="0" smtClean="0">
                <a:solidFill>
                  <a:srgbClr val="FF0000"/>
                </a:solidFill>
              </a:rPr>
              <a:t>活动</a:t>
            </a:r>
            <a:r>
              <a:rPr lang="zh-CN" altLang="en-US" dirty="0" smtClean="0"/>
              <a:t>序列为中心的系统</a:t>
            </a:r>
            <a:endParaRPr lang="en-US" dirty="0" smtClean="0"/>
          </a:p>
          <a:p>
            <a:r>
              <a:rPr lang="zh-CN" altLang="en-US" dirty="0" smtClean="0"/>
              <a:t>核心是活动序列，包括系统输入、输出、状态及触发状态变迁的事件</a:t>
            </a:r>
            <a:endParaRPr lang="en-US" dirty="0" smtClean="0"/>
          </a:p>
          <a:p>
            <a:pPr lvl="1"/>
            <a:r>
              <a:rPr lang="zh-CN" dirty="0" smtClean="0"/>
              <a:t>结合黑盒测试的思想设计测试</a:t>
            </a:r>
            <a:endParaRPr lang="en-US" dirty="0" smtClean="0"/>
          </a:p>
          <a:p>
            <a:pPr lvl="1"/>
            <a:r>
              <a:rPr lang="zh-CN" dirty="0" smtClean="0"/>
              <a:t>结合白盒测试的思想设计测试</a:t>
            </a:r>
            <a:endParaRPr lang="zh-CN" dirty="0"/>
          </a:p>
        </p:txBody>
      </p:sp>
    </p:spTree>
    <p:extLst>
      <p:ext uri="{BB962C8B-B14F-4D97-AF65-F5344CB8AC3E}">
        <p14:creationId xmlns:p14="http://schemas.microsoft.com/office/powerpoint/2010/main" val="4099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8">
                                            <p:txEl>
                                              <p:pRg st="1" end="1"/>
                                            </p:txEl>
                                          </p:spTgt>
                                        </p:tgtEl>
                                        <p:attrNameLst>
                                          <p:attrName>style.visibility</p:attrName>
                                        </p:attrNameLst>
                                      </p:cBhvr>
                                      <p:to>
                                        <p:strVal val="visible"/>
                                      </p:to>
                                    </p:set>
                                    <p:anim calcmode="lin" valueType="num">
                                      <p:cBhvr additive="base">
                                        <p:cTn id="7" dur="500" fill="hold"/>
                                        <p:tgtEl>
                                          <p:spTgt spid="1638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8">
                                            <p:txEl>
                                              <p:pRg st="2" end="2"/>
                                            </p:txEl>
                                          </p:spTgt>
                                        </p:tgtEl>
                                        <p:attrNameLst>
                                          <p:attrName>style.visibility</p:attrName>
                                        </p:attrNameLst>
                                      </p:cBhvr>
                                      <p:to>
                                        <p:strVal val="visible"/>
                                      </p:to>
                                    </p:set>
                                    <p:anim calcmode="lin" valueType="num">
                                      <p:cBhvr additive="base">
                                        <p:cTn id="13" dur="500" fill="hold"/>
                                        <p:tgtEl>
                                          <p:spTgt spid="1638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88">
                                            <p:txEl>
                                              <p:pRg st="3" end="3"/>
                                            </p:txEl>
                                          </p:spTgt>
                                        </p:tgtEl>
                                        <p:attrNameLst>
                                          <p:attrName>style.visibility</p:attrName>
                                        </p:attrNameLst>
                                      </p:cBhvr>
                                      <p:to>
                                        <p:strVal val="visible"/>
                                      </p:to>
                                    </p:set>
                                    <p:anim calcmode="lin" valueType="num">
                                      <p:cBhvr additive="base">
                                        <p:cTn id="19" dur="500" fill="hold"/>
                                        <p:tgtEl>
                                          <p:spTgt spid="1638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16364</TotalTime>
  <Words>1900</Words>
  <Application>Microsoft Office PowerPoint</Application>
  <PresentationFormat>宽屏</PresentationFormat>
  <Paragraphs>205</Paragraphs>
  <Slides>40</Slides>
  <Notes>2</Notes>
  <HiddenSlides>5</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40</vt:i4>
      </vt:variant>
    </vt:vector>
  </HeadingPairs>
  <TitlesOfParts>
    <vt:vector size="50" baseType="lpstr">
      <vt:lpstr>华文楷体</vt:lpstr>
      <vt:lpstr>华文隶书</vt:lpstr>
      <vt:lpstr>华文新魏</vt:lpstr>
      <vt:lpstr>楷体</vt:lpstr>
      <vt:lpstr>宋体</vt:lpstr>
      <vt:lpstr>Arial</vt:lpstr>
      <vt:lpstr>Times New Roman</vt:lpstr>
      <vt:lpstr>Verdana</vt:lpstr>
      <vt:lpstr>Wingdings</vt:lpstr>
      <vt:lpstr>Profile</vt:lpstr>
      <vt:lpstr>软件测试实用教程 ——方法与实践</vt:lpstr>
      <vt:lpstr>系统测试</vt:lpstr>
      <vt:lpstr> 概述</vt:lpstr>
      <vt:lpstr>系统测试--本章重点</vt:lpstr>
      <vt:lpstr> 概述</vt:lpstr>
      <vt:lpstr> 功能测试</vt:lpstr>
      <vt:lpstr> 功能测试</vt:lpstr>
      <vt:lpstr> 功能测试</vt:lpstr>
      <vt:lpstr> 功能测试</vt:lpstr>
      <vt:lpstr> 功能测试</vt:lpstr>
      <vt:lpstr> 功能测试</vt:lpstr>
      <vt:lpstr> 功能测试</vt:lpstr>
      <vt:lpstr> 性能测试</vt:lpstr>
      <vt:lpstr> 性能测试</vt:lpstr>
      <vt:lpstr> 性能测试</vt:lpstr>
      <vt:lpstr> 性能测试</vt:lpstr>
      <vt:lpstr> 性能测试</vt:lpstr>
      <vt:lpstr> 性能测试</vt:lpstr>
      <vt:lpstr> 性能测试</vt:lpstr>
      <vt:lpstr> 兼容性测试</vt:lpstr>
      <vt:lpstr> 兼容性测试--硬件</vt:lpstr>
      <vt:lpstr> 兼容性测试</vt:lpstr>
      <vt:lpstr> 兼容性测试</vt:lpstr>
      <vt:lpstr> 用户界面测试</vt:lpstr>
      <vt:lpstr> 用户界面测试</vt:lpstr>
      <vt:lpstr> 用户界面测试</vt:lpstr>
      <vt:lpstr> 可安装性测试</vt:lpstr>
      <vt:lpstr> 可安装性测试</vt:lpstr>
      <vt:lpstr> 可安装性测试</vt:lpstr>
      <vt:lpstr> 可安装性测试</vt:lpstr>
      <vt:lpstr>可安装性测试</vt:lpstr>
      <vt:lpstr> 可安装性测试</vt:lpstr>
      <vt:lpstr>可安装性测试</vt:lpstr>
      <vt:lpstr> 可安装性测试</vt:lpstr>
      <vt:lpstr> 可安装性测试</vt:lpstr>
      <vt:lpstr> 可安装性测试</vt:lpstr>
      <vt:lpstr> 易用性测试</vt:lpstr>
      <vt:lpstr>易用性测试</vt:lpstr>
      <vt:lpstr>易用性测试</vt:lpstr>
      <vt:lpstr>PowerPoint 演示文稿</vt:lpstr>
    </vt:vector>
  </TitlesOfParts>
  <Company>福建163软件园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刘兴梅</cp:lastModifiedBy>
  <cp:revision>309</cp:revision>
  <dcterms:created xsi:type="dcterms:W3CDTF">2008-07-27T05:17:11Z</dcterms:created>
  <dcterms:modified xsi:type="dcterms:W3CDTF">2018-12-17T02:48:07Z</dcterms:modified>
</cp:coreProperties>
</file>