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54"/>
  </p:notesMasterIdLst>
  <p:handoutMasterIdLst>
    <p:handoutMasterId r:id="rId55"/>
  </p:handoutMasterIdLst>
  <p:sldIdLst>
    <p:sldId id="256" r:id="rId2"/>
    <p:sldId id="552" r:id="rId3"/>
    <p:sldId id="553" r:id="rId4"/>
    <p:sldId id="554" r:id="rId5"/>
    <p:sldId id="555" r:id="rId6"/>
    <p:sldId id="556" r:id="rId7"/>
    <p:sldId id="602" r:id="rId8"/>
    <p:sldId id="557" r:id="rId9"/>
    <p:sldId id="558" r:id="rId10"/>
    <p:sldId id="559" r:id="rId11"/>
    <p:sldId id="560" r:id="rId12"/>
    <p:sldId id="561" r:id="rId13"/>
    <p:sldId id="562" r:id="rId14"/>
    <p:sldId id="563"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549" r:id="rId5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1602" autoAdjust="0"/>
  </p:normalViewPr>
  <p:slideViewPr>
    <p:cSldViewPr>
      <p:cViewPr varScale="1">
        <p:scale>
          <a:sx n="79" d="100"/>
          <a:sy n="79" d="100"/>
        </p:scale>
        <p:origin x="126" y="7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3</a:t>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257147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4</a:t>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可以举例说有效和无效的数据</a:t>
            </a:r>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879381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13</a:t>
            </a:fld>
            <a:endParaRPr lang="en-US" altLang="zh-CN"/>
          </a:p>
        </p:txBody>
      </p:sp>
    </p:spTree>
    <p:extLst>
      <p:ext uri="{BB962C8B-B14F-4D97-AF65-F5344CB8AC3E}">
        <p14:creationId xmlns:p14="http://schemas.microsoft.com/office/powerpoint/2010/main" val="35431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14</a:t>
            </a:fld>
            <a:endParaRPr lang="en-US" altLang="zh-CN"/>
          </a:p>
        </p:txBody>
      </p:sp>
    </p:spTree>
    <p:extLst>
      <p:ext uri="{BB962C8B-B14F-4D97-AF65-F5344CB8AC3E}">
        <p14:creationId xmlns:p14="http://schemas.microsoft.com/office/powerpoint/2010/main" val="61900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弱组合覆盖：每条测试用例覆盖</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21</a:t>
            </a:fld>
            <a:endParaRPr lang="en-US" altLang="zh-CN" dirty="0"/>
          </a:p>
        </p:txBody>
      </p:sp>
    </p:spTree>
    <p:extLst>
      <p:ext uri="{BB962C8B-B14F-4D97-AF65-F5344CB8AC3E}">
        <p14:creationId xmlns:p14="http://schemas.microsoft.com/office/powerpoint/2010/main" val="154082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48</a:t>
            </a:fld>
            <a:endParaRPr lang="en-US" altLang="zh-CN" dirty="0"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经讲过了，由于重要  今天再次重点讲解</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摒弃穷举测试  而是对输入的范围进行  合理分类，在每个分类中选取代表性数据作为测试用例</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这里说的 合理分类就是“等价类”</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之所以“等价”是因为  从划分好的分类中 任意选取一条数据都能代表其他的数据</a:t>
            </a:r>
            <a:r>
              <a:rPr lang="zh-CN" altLang="en-US" b="1" baseline="0" dirty="0" smtClean="0">
                <a:ea typeface="宋体" panose="02010600030101010101" pitchFamily="2" charset="-122"/>
              </a:rPr>
              <a:t>  它们之间选取是等价的</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smtClean="0">
                <a:ea typeface="宋体" panose="02010600030101010101" pitchFamily="2" charset="-122"/>
              </a:rPr>
              <a:t>这样就能大大减少 测试工作量  </a:t>
            </a:r>
            <a:r>
              <a:rPr lang="zh-CN" altLang="en-US" b="1" baseline="0" dirty="0" smtClean="0">
                <a:ea typeface="宋体" panose="02010600030101010101" pitchFamily="2" charset="-122"/>
              </a:rPr>
              <a:t>可以说在任何测试工作中  这种方法都是被普遍采用的 因为不能穷举测试</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smtClean="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等价类划分法</a:t>
            </a:r>
            <a:r>
              <a:rPr lang="zh-CN" altLang="en-US" dirty="0" smtClean="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anose="02010600030101010101" pitchFamily="2" charset="-122"/>
              </a:rPr>
              <a:t>等价类是指某个输入域的子集合。在该子集合中，各个输入数据对于</a:t>
            </a:r>
            <a:r>
              <a:rPr lang="zh-CN" altLang="en-US" b="1" dirty="0" smtClean="0">
                <a:solidFill>
                  <a:srgbClr val="FF0000"/>
                </a:solidFill>
                <a:ea typeface="宋体" panose="02010600030101010101" pitchFamily="2" charset="-122"/>
              </a:rPr>
              <a:t>揭露程序中的错误都是等效的</a:t>
            </a:r>
            <a:r>
              <a:rPr lang="zh-CN" altLang="en-US" b="1" dirty="0" smtClean="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anose="02010600030101010101" pitchFamily="2" charset="-122"/>
              </a:rPr>
              <a:t>——</a:t>
            </a:r>
            <a:r>
              <a:rPr lang="zh-CN" altLang="en-US" dirty="0" smtClean="0">
                <a:ea typeface="宋体" panose="02010600030101010101" pitchFamily="2" charset="-122"/>
              </a:rPr>
              <a:t>测试某等价类的代表值就是等效于对于这一类其它值的测试。</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等价类划分很重要</a:t>
            </a:r>
            <a:r>
              <a:rPr lang="zh-CN" altLang="en-US" b="1" baseline="0" dirty="0" smtClean="0">
                <a:ea typeface="宋体" panose="02010600030101010101" pitchFamily="2" charset="-122"/>
              </a:rPr>
              <a:t>  那既然重要  怎样使用呢？一起回忆一下该方法</a:t>
            </a:r>
            <a:endParaRPr lang="en-US" altLang="zh-CN" b="1" dirty="0" smtClean="0"/>
          </a:p>
          <a:p>
            <a:pPr eaLnBrk="1" hangingPunct="1"/>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748911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软件测试技术</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怎样进行等价类测试</a:t>
            </a:r>
          </a:p>
        </p:txBody>
      </p:sp>
      <p:sp>
        <p:nvSpPr>
          <p:cNvPr id="51204" name="Rectangle 3"/>
          <p:cNvSpPr>
            <a:spLocks noGrp="1" noChangeArrowheads="1"/>
          </p:cNvSpPr>
          <p:nvPr>
            <p:ph idx="1"/>
          </p:nvPr>
        </p:nvSpPr>
        <p:spPr/>
        <p:txBody>
          <a:bodyPr/>
          <a:lstStyle/>
          <a:p>
            <a:r>
              <a:rPr lang="zh-CN" altLang="en-US" dirty="0" smtClean="0"/>
              <a:t>怎样确定被测对象？</a:t>
            </a:r>
            <a:endParaRPr lang="en-US" altLang="zh-CN" dirty="0" smtClean="0"/>
          </a:p>
          <a:p>
            <a:r>
              <a:rPr lang="zh-CN" altLang="en-US" dirty="0" smtClean="0"/>
              <a:t>怎样划分有效等价类和无效等价类？</a:t>
            </a:r>
            <a:endParaRPr lang="en-US" altLang="zh-CN" dirty="0" smtClean="0"/>
          </a:p>
          <a:p>
            <a:r>
              <a:rPr lang="zh-CN" altLang="en-US" dirty="0" smtClean="0"/>
              <a:t>怎样针对有效等价类的测试用例设计？</a:t>
            </a:r>
            <a:endParaRPr lang="en-US" altLang="zh-CN" dirty="0" smtClean="0"/>
          </a:p>
          <a:p>
            <a:r>
              <a:rPr lang="zh-CN" altLang="en-US" dirty="0" smtClean="0"/>
              <a:t>怎样针对无效等价类的测试用例设计？</a:t>
            </a:r>
          </a:p>
        </p:txBody>
      </p:sp>
    </p:spTree>
    <p:extLst>
      <p:ext uri="{BB962C8B-B14F-4D97-AF65-F5344CB8AC3E}">
        <p14:creationId xmlns:p14="http://schemas.microsoft.com/office/powerpoint/2010/main" val="568814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怎样进行等价类划分</a:t>
            </a:r>
            <a:endParaRPr lang="zh-CN" altLang="en-US" dirty="0"/>
          </a:p>
        </p:txBody>
      </p:sp>
      <p:sp>
        <p:nvSpPr>
          <p:cNvPr id="3" name="内容占位符 2"/>
          <p:cNvSpPr>
            <a:spLocks noGrp="1"/>
          </p:cNvSpPr>
          <p:nvPr>
            <p:ph idx="1"/>
          </p:nvPr>
        </p:nvSpPr>
        <p:spPr/>
        <p:txBody>
          <a:bodyPr/>
          <a:lstStyle/>
          <a:p>
            <a:r>
              <a:rPr lang="zh-CN" altLang="en-US" dirty="0"/>
              <a:t>怎样确定被测对象？</a:t>
            </a:r>
            <a:endParaRPr lang="en-US" altLang="zh-CN" dirty="0"/>
          </a:p>
          <a:p>
            <a:pPr lvl="1"/>
            <a:r>
              <a:rPr lang="zh-CN" altLang="en-US" dirty="0" smtClean="0"/>
              <a:t>根据被测对象的特性，针对整体</a:t>
            </a:r>
            <a:r>
              <a:rPr lang="zh-CN" altLang="en-US" dirty="0" smtClean="0">
                <a:solidFill>
                  <a:srgbClr val="FF0000"/>
                </a:solidFill>
              </a:rPr>
              <a:t>输入域</a:t>
            </a:r>
            <a:r>
              <a:rPr lang="zh-CN" altLang="en-US" dirty="0" smtClean="0"/>
              <a:t>或</a:t>
            </a:r>
            <a:r>
              <a:rPr lang="zh-CN" altLang="en-US" dirty="0" smtClean="0">
                <a:solidFill>
                  <a:srgbClr val="FF0000"/>
                </a:solidFill>
              </a:rPr>
              <a:t>输出域</a:t>
            </a:r>
            <a:r>
              <a:rPr lang="zh-CN" altLang="en-US" dirty="0" smtClean="0"/>
              <a:t>进行等价划分</a:t>
            </a:r>
            <a:endParaRPr lang="en-US" altLang="zh-CN" dirty="0" smtClean="0"/>
          </a:p>
          <a:p>
            <a:pPr lvl="1"/>
            <a:endParaRPr lang="zh-CN" altLang="en-US" dirty="0"/>
          </a:p>
        </p:txBody>
      </p:sp>
    </p:spTree>
    <p:extLst>
      <p:ext uri="{BB962C8B-B14F-4D97-AF65-F5344CB8AC3E}">
        <p14:creationId xmlns:p14="http://schemas.microsoft.com/office/powerpoint/2010/main" val="234860277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23392" y="1268760"/>
            <a:ext cx="11305256" cy="4267200"/>
          </a:xfrm>
        </p:spPr>
        <p:txBody>
          <a:bodyPr/>
          <a:lstStyle/>
          <a:p>
            <a:r>
              <a:rPr lang="zh-CN" altLang="en-US" dirty="0" smtClean="0"/>
              <a:t>怎样划分有效等价类和无效等价类</a:t>
            </a:r>
            <a:endParaRPr lang="en-US" altLang="zh-CN" dirty="0" smtClean="0"/>
          </a:p>
          <a:p>
            <a:pPr lvl="1"/>
            <a:r>
              <a:rPr lang="zh-CN" altLang="en-US" dirty="0" smtClean="0">
                <a:solidFill>
                  <a:srgbClr val="FF0000"/>
                </a:solidFill>
              </a:rPr>
              <a:t>有效等价类</a:t>
            </a:r>
            <a:r>
              <a:rPr lang="zh-CN" altLang="en-US" dirty="0" smtClean="0"/>
              <a:t>：对于</a:t>
            </a:r>
            <a:r>
              <a:rPr lang="en-US" altLang="zh-CN" dirty="0" smtClean="0"/>
              <a:t>SRS</a:t>
            </a:r>
            <a:r>
              <a:rPr lang="zh-CN" altLang="en-US" dirty="0" smtClean="0"/>
              <a:t>而言，合理、有意义的输入数据构成的集合，即被测对象能接受的数据，用于考查软件的</a:t>
            </a:r>
            <a:r>
              <a:rPr lang="zh-CN" altLang="en-US" dirty="0" smtClean="0">
                <a:solidFill>
                  <a:srgbClr val="FF0000"/>
                </a:solidFill>
              </a:rPr>
              <a:t>正常工作能力</a:t>
            </a:r>
            <a:endParaRPr lang="en-US" altLang="zh-CN" dirty="0" smtClean="0">
              <a:solidFill>
                <a:srgbClr val="FF0000"/>
              </a:solidFill>
            </a:endParaRPr>
          </a:p>
          <a:p>
            <a:pPr lvl="1"/>
            <a:r>
              <a:rPr lang="zh-CN" altLang="en-US" dirty="0" smtClean="0">
                <a:solidFill>
                  <a:srgbClr val="FF0000"/>
                </a:solidFill>
              </a:rPr>
              <a:t>无效等价类</a:t>
            </a:r>
            <a:r>
              <a:rPr lang="zh-CN" altLang="en-US" dirty="0" smtClean="0"/>
              <a:t>：对于</a:t>
            </a:r>
            <a:r>
              <a:rPr lang="en-US" altLang="zh-CN" dirty="0" smtClean="0"/>
              <a:t>SRS</a:t>
            </a:r>
            <a:r>
              <a:rPr lang="zh-CN" altLang="en-US" dirty="0" smtClean="0"/>
              <a:t>而言，不合理、无意义的输入数据构成的集合，即被测对象不能接受的数据，用于考查软件的</a:t>
            </a:r>
            <a:r>
              <a:rPr lang="zh-CN" altLang="en-US" dirty="0" smtClean="0">
                <a:solidFill>
                  <a:srgbClr val="FF0000"/>
                </a:solidFill>
              </a:rPr>
              <a:t>容错能力</a:t>
            </a:r>
            <a:endParaRPr lang="en-US" altLang="zh-CN" dirty="0" smtClean="0">
              <a:solidFill>
                <a:srgbClr val="FF0000"/>
              </a:solidFill>
            </a:endParaRPr>
          </a:p>
        </p:txBody>
      </p:sp>
    </p:spTree>
    <p:extLst>
      <p:ext uri="{BB962C8B-B14F-4D97-AF65-F5344CB8AC3E}">
        <p14:creationId xmlns:p14="http://schemas.microsoft.com/office/powerpoint/2010/main" val="7514326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95400" y="980728"/>
            <a:ext cx="10668000" cy="4267200"/>
          </a:xfrm>
        </p:spPr>
        <p:txBody>
          <a:bodyPr/>
          <a:lstStyle/>
          <a:p>
            <a:r>
              <a:rPr lang="zh-CN" altLang="en-US" dirty="0" smtClean="0"/>
              <a:t>等价类划分</a:t>
            </a:r>
            <a:r>
              <a:rPr lang="zh-CN" altLang="en-US" dirty="0"/>
              <a:t>举例：请输入</a:t>
            </a:r>
            <a:r>
              <a:rPr lang="en-US" altLang="zh-CN" dirty="0"/>
              <a:t>0——99</a:t>
            </a:r>
            <a:r>
              <a:rPr lang="zh-CN" altLang="en-US" dirty="0"/>
              <a:t>的</a:t>
            </a:r>
            <a:r>
              <a:rPr lang="zh-CN" altLang="en-US" dirty="0" smtClean="0"/>
              <a:t>整数（取值范围）</a:t>
            </a:r>
            <a:endParaRPr lang="en-US" altLang="zh-CN" dirty="0" smtClean="0"/>
          </a:p>
          <a:p>
            <a:endParaRPr lang="en-US" altLang="zh-CN" dirty="0"/>
          </a:p>
          <a:p>
            <a:endParaRPr lang="en-US" altLang="zh-CN" dirty="0" smtClean="0"/>
          </a:p>
          <a:p>
            <a:r>
              <a:rPr lang="zh-CN" altLang="en-US" dirty="0" smtClean="0"/>
              <a:t>输入条件是一个布尔值</a:t>
            </a:r>
            <a:endParaRPr lang="en-US" altLang="zh-CN" dirty="0" smtClean="0"/>
          </a:p>
          <a:p>
            <a:pPr lvl="1"/>
            <a:r>
              <a:rPr lang="zh-CN" altLang="en-US" dirty="0" smtClean="0"/>
              <a:t>有效数据：真值数据；无效：假值数据</a:t>
            </a:r>
            <a:endParaRPr lang="en-US" altLang="zh-CN" dirty="0" smtClean="0"/>
          </a:p>
          <a:p>
            <a:r>
              <a:rPr lang="zh-CN" altLang="en-US" dirty="0" smtClean="0"/>
              <a:t>逻辑值</a:t>
            </a:r>
            <a:endParaRPr lang="en-US" altLang="zh-CN" dirty="0" smtClean="0"/>
          </a:p>
          <a:p>
            <a:pPr lvl="1"/>
            <a:r>
              <a:rPr lang="zh-CN" altLang="en-US" dirty="0" smtClean="0"/>
              <a:t>有效：允许输入的；无效：不允许输入的数据</a:t>
            </a:r>
            <a:endParaRPr lang="zh-CN" altLang="en-US" dirty="0"/>
          </a:p>
          <a:p>
            <a:endParaRPr lang="en-US" altLang="zh-CN" dirty="0" smtClean="0"/>
          </a:p>
          <a:p>
            <a:endParaRPr lang="zh-CN" altLang="en-US" dirty="0"/>
          </a:p>
        </p:txBody>
      </p:sp>
      <p:cxnSp>
        <p:nvCxnSpPr>
          <p:cNvPr id="4" name="直接连接符 3"/>
          <p:cNvCxnSpPr/>
          <p:nvPr/>
        </p:nvCxnSpPr>
        <p:spPr bwMode="auto">
          <a:xfrm flipV="1">
            <a:off x="2474282" y="1800839"/>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5" name="直接连接符 4"/>
          <p:cNvCxnSpPr/>
          <p:nvPr/>
        </p:nvCxnSpPr>
        <p:spPr bwMode="auto">
          <a:xfrm rot="16200000" flipH="1">
            <a:off x="3438813" y="198959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6" name="直接连接符 5"/>
          <p:cNvCxnSpPr/>
          <p:nvPr/>
        </p:nvCxnSpPr>
        <p:spPr bwMode="auto">
          <a:xfrm rot="16200000" flipH="1">
            <a:off x="5410994" y="1960007"/>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箭头连接符 6"/>
          <p:cNvCxnSpPr/>
          <p:nvPr/>
        </p:nvCxnSpPr>
        <p:spPr bwMode="auto">
          <a:xfrm>
            <a:off x="2546472" y="2086087"/>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8" name="直接箭头连接符 7"/>
          <p:cNvCxnSpPr/>
          <p:nvPr/>
        </p:nvCxnSpPr>
        <p:spPr bwMode="auto">
          <a:xfrm flipV="1">
            <a:off x="3791744" y="207005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9" name="TextBox 40"/>
          <p:cNvSpPr txBox="1"/>
          <p:nvPr/>
        </p:nvSpPr>
        <p:spPr>
          <a:xfrm>
            <a:off x="2426160" y="2155853"/>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0" name="TextBox 41"/>
          <p:cNvSpPr txBox="1"/>
          <p:nvPr/>
        </p:nvSpPr>
        <p:spPr>
          <a:xfrm>
            <a:off x="5656804" y="207266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42"/>
          <p:cNvSpPr txBox="1"/>
          <p:nvPr/>
        </p:nvSpPr>
        <p:spPr>
          <a:xfrm>
            <a:off x="3930478" y="2176408"/>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flipV="1">
            <a:off x="5844348" y="2085251"/>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Tree>
    <p:extLst>
      <p:ext uri="{BB962C8B-B14F-4D97-AF65-F5344CB8AC3E}">
        <p14:creationId xmlns:p14="http://schemas.microsoft.com/office/powerpoint/2010/main" val="62094491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i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 calcmode="lin" valueType="num">
                                      <p:cBhvr additive="base">
                                        <p:cTn id="4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additive="base">
                                        <p:cTn id="5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additive="base">
                                        <p:cTn id="6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551384" y="1106016"/>
            <a:ext cx="11089232" cy="4267200"/>
          </a:xfrm>
        </p:spPr>
        <p:txBody>
          <a:bodyPr/>
          <a:lstStyle/>
          <a:p>
            <a:pPr>
              <a:lnSpc>
                <a:spcPct val="140000"/>
              </a:lnSpc>
            </a:pPr>
            <a:r>
              <a:rPr lang="zh-CN" altLang="en-US" dirty="0"/>
              <a:t>等价类划分的简便原则</a:t>
            </a:r>
            <a:endParaRPr lang="en-US" altLang="zh-CN" dirty="0"/>
          </a:p>
          <a:p>
            <a:pPr lvl="1">
              <a:lnSpc>
                <a:spcPct val="140000"/>
              </a:lnSpc>
            </a:pPr>
            <a:r>
              <a:rPr lang="zh-CN" altLang="en-US" dirty="0"/>
              <a:t>将某个输入条件所有可能的取值划分为一个</a:t>
            </a:r>
            <a:r>
              <a:rPr lang="zh-CN" altLang="en-US" dirty="0">
                <a:solidFill>
                  <a:srgbClr val="FF0000"/>
                </a:solidFill>
              </a:rPr>
              <a:t>有效等价类</a:t>
            </a:r>
            <a:r>
              <a:rPr lang="zh-CN" altLang="en-US" dirty="0"/>
              <a:t>，其余取值划分为一个</a:t>
            </a:r>
            <a:r>
              <a:rPr lang="zh-CN" altLang="en-US" dirty="0">
                <a:solidFill>
                  <a:srgbClr val="FF0000"/>
                </a:solidFill>
              </a:rPr>
              <a:t>无效等价类</a:t>
            </a:r>
            <a:endParaRPr lang="en-US" altLang="zh-CN" dirty="0">
              <a:solidFill>
                <a:srgbClr val="FF0000"/>
              </a:solidFill>
            </a:endParaRPr>
          </a:p>
          <a:p>
            <a:pPr lvl="1">
              <a:lnSpc>
                <a:spcPct val="140000"/>
              </a:lnSpc>
            </a:pPr>
            <a:r>
              <a:rPr lang="zh-CN" altLang="en-US" dirty="0"/>
              <a:t>针对有效等价类，通过不断施加规则，将</a:t>
            </a:r>
            <a:r>
              <a:rPr lang="zh-CN" altLang="en-US" dirty="0">
                <a:solidFill>
                  <a:srgbClr val="FF0000"/>
                </a:solidFill>
              </a:rPr>
              <a:t>满足规则</a:t>
            </a:r>
            <a:r>
              <a:rPr lang="zh-CN" altLang="en-US" dirty="0"/>
              <a:t>和</a:t>
            </a:r>
            <a:r>
              <a:rPr lang="zh-CN" altLang="en-US" dirty="0">
                <a:solidFill>
                  <a:srgbClr val="FF0000"/>
                </a:solidFill>
              </a:rPr>
              <a:t>不满足规则</a:t>
            </a:r>
            <a:r>
              <a:rPr lang="zh-CN" altLang="en-US" dirty="0"/>
              <a:t>的数据划分为不同的有效等价类</a:t>
            </a:r>
            <a:endParaRPr lang="en-US" altLang="zh-CN" dirty="0"/>
          </a:p>
          <a:p>
            <a:pPr lvl="1">
              <a:lnSpc>
                <a:spcPct val="140000"/>
              </a:lnSpc>
            </a:pPr>
            <a:r>
              <a:rPr lang="zh-CN" altLang="en-US" dirty="0"/>
              <a:t>重复该步骤，将有效等价类中不断划分为</a:t>
            </a:r>
            <a:r>
              <a:rPr lang="zh-CN" altLang="en-US" dirty="0">
                <a:solidFill>
                  <a:srgbClr val="FF0000"/>
                </a:solidFill>
              </a:rPr>
              <a:t>更多子有效等价类</a:t>
            </a:r>
            <a:r>
              <a:rPr lang="zh-CN" altLang="en-US" dirty="0"/>
              <a:t>，直至无法继续划分为止，最终得到的每个有效等价类代表了被测对象的一种特殊的处理方式</a:t>
            </a:r>
          </a:p>
          <a:p>
            <a:endParaRPr lang="zh-CN" altLang="en-US" dirty="0"/>
          </a:p>
        </p:txBody>
      </p:sp>
    </p:spTree>
    <p:extLst>
      <p:ext uri="{BB962C8B-B14F-4D97-AF65-F5344CB8AC3E}">
        <p14:creationId xmlns:p14="http://schemas.microsoft.com/office/powerpoint/2010/main" val="4274868477"/>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23392" y="1196752"/>
            <a:ext cx="8064896" cy="4267200"/>
          </a:xfrm>
        </p:spPr>
        <p:txBody>
          <a:bodyPr/>
          <a:lstStyle/>
          <a:p>
            <a:r>
              <a:rPr lang="zh-CN" altLang="en-US" dirty="0" smtClean="0"/>
              <a:t>例：</a:t>
            </a:r>
            <a:endParaRPr lang="en-US" altLang="zh-CN" dirty="0" smtClean="0"/>
          </a:p>
          <a:p>
            <a:pPr marL="471487" lvl="1" indent="0">
              <a:buNone/>
            </a:pPr>
            <a:r>
              <a:rPr lang="en-US" altLang="zh-CN" dirty="0" err="1" smtClean="0"/>
              <a:t>int</a:t>
            </a:r>
            <a:r>
              <a:rPr lang="en-US" altLang="zh-CN" dirty="0" smtClean="0"/>
              <a:t> Add(</a:t>
            </a:r>
            <a:r>
              <a:rPr lang="en-US" altLang="zh-CN" dirty="0" err="1" smtClean="0"/>
              <a:t>int</a:t>
            </a:r>
            <a:r>
              <a:rPr lang="en-US" altLang="zh-CN" dirty="0" smtClean="0"/>
              <a:t> x1,int x2)</a:t>
            </a:r>
          </a:p>
          <a:p>
            <a:pPr marL="471487" lvl="1" indent="0">
              <a:buNone/>
            </a:pPr>
            <a:r>
              <a:rPr lang="en-US" altLang="zh-CN" dirty="0" smtClean="0"/>
              <a:t>1 &lt;= x1 &lt;= 200</a:t>
            </a:r>
          </a:p>
          <a:p>
            <a:pPr marL="471487" lvl="1" indent="0">
              <a:buNone/>
            </a:pPr>
            <a:r>
              <a:rPr lang="en-US" altLang="zh-CN" dirty="0" smtClean="0"/>
              <a:t>50</a:t>
            </a:r>
            <a:r>
              <a:rPr lang="en-US" altLang="zh-CN" dirty="0"/>
              <a:t> </a:t>
            </a:r>
            <a:r>
              <a:rPr lang="en-US" altLang="zh-CN" dirty="0" smtClean="0"/>
              <a:t>&lt;= x2 &lt;= 300</a:t>
            </a:r>
          </a:p>
          <a:p>
            <a:pPr marL="471487" lvl="1" indent="0">
              <a:buNone/>
            </a:pPr>
            <a:r>
              <a:rPr lang="zh-CN" altLang="en-US" dirty="0" smtClean="0"/>
              <a:t>需求：</a:t>
            </a:r>
            <a:endParaRPr lang="en-US" altLang="zh-CN" dirty="0" smtClean="0"/>
          </a:p>
          <a:p>
            <a:pPr marL="471487" lvl="1" indent="0">
              <a:buNone/>
            </a:pPr>
            <a:r>
              <a:rPr lang="zh-CN" altLang="en-US" dirty="0" smtClean="0"/>
              <a:t>对于有效输入，函数返回</a:t>
            </a:r>
            <a:r>
              <a:rPr lang="en-US" altLang="zh-CN" dirty="0" smtClean="0"/>
              <a:t>x1</a:t>
            </a:r>
            <a:r>
              <a:rPr lang="zh-CN" altLang="en-US" dirty="0" smtClean="0"/>
              <a:t>与</a:t>
            </a:r>
            <a:r>
              <a:rPr lang="en-US" altLang="zh-CN" dirty="0" smtClean="0"/>
              <a:t>x2</a:t>
            </a:r>
            <a:r>
              <a:rPr lang="zh-CN" altLang="en-US" dirty="0" smtClean="0"/>
              <a:t>的和</a:t>
            </a:r>
            <a:endParaRPr lang="en-US" altLang="zh-CN" dirty="0" smtClean="0"/>
          </a:p>
          <a:p>
            <a:pPr marL="471487" lvl="1" indent="0">
              <a:buNone/>
            </a:pPr>
            <a:r>
              <a:rPr lang="zh-CN" altLang="en-US" dirty="0" smtClean="0"/>
              <a:t>对于无效输入，函数返回</a:t>
            </a:r>
            <a:r>
              <a:rPr lang="en-US" altLang="zh-CN" dirty="0" smtClean="0"/>
              <a:t>-1</a:t>
            </a:r>
          </a:p>
          <a:p>
            <a:pPr marL="471487" lvl="1" indent="0">
              <a:buNone/>
            </a:pPr>
            <a:endParaRPr lang="zh-CN" altLang="en-US" dirty="0"/>
          </a:p>
        </p:txBody>
      </p:sp>
      <p:cxnSp>
        <p:nvCxnSpPr>
          <p:cNvPr id="7" name="直接箭头连接符 6"/>
          <p:cNvCxnSpPr/>
          <p:nvPr/>
        </p:nvCxnSpPr>
        <p:spPr>
          <a:xfrm>
            <a:off x="7320136" y="4797152"/>
            <a:ext cx="381642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536160" y="1772816"/>
            <a:ext cx="0" cy="33843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820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844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92144" y="4149080"/>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92144" y="2492896"/>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4192" y="4941168"/>
            <a:ext cx="576064" cy="430887"/>
          </a:xfrm>
          <a:prstGeom prst="rect">
            <a:avLst/>
          </a:prstGeom>
          <a:noFill/>
          <a:ln w="38100">
            <a:noFill/>
          </a:ln>
        </p:spPr>
        <p:txBody>
          <a:bodyPr wrap="square" rtlCol="0">
            <a:spAutoFit/>
          </a:bodyPr>
          <a:lstStyle/>
          <a:p>
            <a:r>
              <a:rPr lang="en-US" altLang="zh-CN" sz="2200" b="1" dirty="0" smtClean="0"/>
              <a:t>1</a:t>
            </a:r>
            <a:endParaRPr lang="zh-CN" altLang="en-US" sz="2200" b="1" dirty="0"/>
          </a:p>
        </p:txBody>
      </p:sp>
      <p:sp>
        <p:nvSpPr>
          <p:cNvPr id="20" name="文本框 19"/>
          <p:cNvSpPr txBox="1"/>
          <p:nvPr/>
        </p:nvSpPr>
        <p:spPr>
          <a:xfrm>
            <a:off x="9912424" y="4941168"/>
            <a:ext cx="864096" cy="430887"/>
          </a:xfrm>
          <a:prstGeom prst="rect">
            <a:avLst/>
          </a:prstGeom>
          <a:noFill/>
          <a:ln w="38100">
            <a:noFill/>
          </a:ln>
        </p:spPr>
        <p:txBody>
          <a:bodyPr wrap="square" rtlCol="0">
            <a:spAutoFit/>
          </a:bodyPr>
          <a:lstStyle/>
          <a:p>
            <a:r>
              <a:rPr lang="en-US" altLang="zh-CN" sz="2200" b="1" dirty="0" smtClean="0"/>
              <a:t>200</a:t>
            </a:r>
            <a:endParaRPr lang="zh-CN" altLang="en-US" sz="2200" b="1" dirty="0"/>
          </a:p>
        </p:txBody>
      </p:sp>
      <p:sp>
        <p:nvSpPr>
          <p:cNvPr id="21" name="文本框 20"/>
          <p:cNvSpPr txBox="1"/>
          <p:nvPr/>
        </p:nvSpPr>
        <p:spPr>
          <a:xfrm>
            <a:off x="6816080" y="4077072"/>
            <a:ext cx="792088" cy="430887"/>
          </a:xfrm>
          <a:prstGeom prst="rect">
            <a:avLst/>
          </a:prstGeom>
          <a:noFill/>
          <a:ln w="38100">
            <a:noFill/>
          </a:ln>
        </p:spPr>
        <p:txBody>
          <a:bodyPr wrap="square" rtlCol="0">
            <a:spAutoFit/>
          </a:bodyPr>
          <a:lstStyle/>
          <a:p>
            <a:r>
              <a:rPr lang="en-US" altLang="zh-CN" sz="2200" b="1" dirty="0" smtClean="0"/>
              <a:t>50</a:t>
            </a:r>
            <a:endParaRPr lang="zh-CN" altLang="en-US" sz="2200" b="1" dirty="0"/>
          </a:p>
        </p:txBody>
      </p:sp>
      <p:sp>
        <p:nvSpPr>
          <p:cNvPr id="22" name="文本框 21"/>
          <p:cNvSpPr txBox="1"/>
          <p:nvPr/>
        </p:nvSpPr>
        <p:spPr>
          <a:xfrm>
            <a:off x="6600056" y="2348880"/>
            <a:ext cx="864096" cy="430887"/>
          </a:xfrm>
          <a:prstGeom prst="rect">
            <a:avLst/>
          </a:prstGeom>
          <a:noFill/>
          <a:ln w="38100">
            <a:noFill/>
          </a:ln>
        </p:spPr>
        <p:txBody>
          <a:bodyPr wrap="square" rtlCol="0">
            <a:spAutoFit/>
          </a:bodyPr>
          <a:lstStyle/>
          <a:p>
            <a:r>
              <a:rPr lang="en-US" altLang="zh-CN" sz="2200" b="1" dirty="0" smtClean="0"/>
              <a:t>300</a:t>
            </a:r>
            <a:endParaRPr lang="zh-CN" altLang="en-US" sz="2200" b="1" dirty="0"/>
          </a:p>
        </p:txBody>
      </p:sp>
      <p:pic>
        <p:nvPicPr>
          <p:cNvPr id="23" name="图片 22"/>
          <p:cNvPicPr>
            <a:picLocks noChangeAspect="1"/>
          </p:cNvPicPr>
          <p:nvPr/>
        </p:nvPicPr>
        <p:blipFill>
          <a:blip r:embed="rId2"/>
          <a:stretch>
            <a:fillRect/>
          </a:stretch>
        </p:blipFill>
        <p:spPr>
          <a:xfrm>
            <a:off x="6174286" y="2276872"/>
            <a:ext cx="497778" cy="2304256"/>
          </a:xfrm>
          <a:prstGeom prst="rect">
            <a:avLst/>
          </a:prstGeom>
          <a:ln w="38100">
            <a:solidFill>
              <a:schemeClr val="tx1"/>
            </a:solidFill>
          </a:ln>
        </p:spPr>
      </p:pic>
      <p:cxnSp>
        <p:nvCxnSpPr>
          <p:cNvPr id="25" name="直接连接符 24"/>
          <p:cNvCxnSpPr/>
          <p:nvPr/>
        </p:nvCxnSpPr>
        <p:spPr>
          <a:xfrm>
            <a:off x="10200456" y="5445224"/>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968208" y="5373216"/>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68208" y="5517232"/>
            <a:ext cx="2160240" cy="0"/>
          </a:xfrm>
          <a:prstGeom prst="straightConnector1">
            <a:avLst/>
          </a:prstGeom>
          <a:ln w="381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688288" y="5517232"/>
            <a:ext cx="576064" cy="369332"/>
          </a:xfrm>
          <a:prstGeom prst="rect">
            <a:avLst/>
          </a:prstGeom>
          <a:noFill/>
          <a:ln w="38100">
            <a:noFill/>
          </a:ln>
        </p:spPr>
        <p:txBody>
          <a:bodyPr wrap="square" rtlCol="0">
            <a:spAutoFit/>
          </a:bodyPr>
          <a:lstStyle/>
          <a:p>
            <a:r>
              <a:rPr lang="en-US" altLang="zh-CN" dirty="0" smtClean="0"/>
              <a:t>M1</a:t>
            </a:r>
            <a:endParaRPr lang="zh-CN" altLang="en-US" dirty="0"/>
          </a:p>
        </p:txBody>
      </p:sp>
      <p:cxnSp>
        <p:nvCxnSpPr>
          <p:cNvPr id="32" name="直接连接符 31"/>
          <p:cNvCxnSpPr/>
          <p:nvPr/>
        </p:nvCxnSpPr>
        <p:spPr>
          <a:xfrm>
            <a:off x="7608168" y="4149080"/>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08168" y="2492896"/>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968208" y="1844824"/>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2288688" y="4797152"/>
            <a:ext cx="0" cy="2160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0128448" y="1988840"/>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848528" y="4869160"/>
            <a:ext cx="864096" cy="523220"/>
          </a:xfrm>
          <a:prstGeom prst="rect">
            <a:avLst/>
          </a:prstGeom>
          <a:noFill/>
          <a:ln w="38100">
            <a:noFill/>
          </a:ln>
        </p:spPr>
        <p:txBody>
          <a:bodyPr wrap="square" rtlCol="0">
            <a:spAutoFit/>
          </a:bodyPr>
          <a:lstStyle/>
          <a:p>
            <a:r>
              <a:rPr lang="en-US" altLang="zh-CN" sz="2800" dirty="0" smtClean="0"/>
              <a:t>x1</a:t>
            </a:r>
            <a:endParaRPr lang="zh-CN" altLang="en-US" sz="2800" dirty="0"/>
          </a:p>
        </p:txBody>
      </p:sp>
      <p:sp>
        <p:nvSpPr>
          <p:cNvPr id="40" name="文本框 39"/>
          <p:cNvSpPr txBox="1"/>
          <p:nvPr/>
        </p:nvSpPr>
        <p:spPr>
          <a:xfrm>
            <a:off x="6672064" y="1556792"/>
            <a:ext cx="864096" cy="523220"/>
          </a:xfrm>
          <a:prstGeom prst="rect">
            <a:avLst/>
          </a:prstGeom>
          <a:noFill/>
          <a:ln w="38100">
            <a:noFill/>
          </a:ln>
        </p:spPr>
        <p:txBody>
          <a:bodyPr wrap="square" rtlCol="0">
            <a:spAutoFit/>
          </a:bodyPr>
          <a:lstStyle/>
          <a:p>
            <a:r>
              <a:rPr lang="en-US" altLang="zh-CN" sz="2800" dirty="0" smtClean="0"/>
              <a:t>y1</a:t>
            </a:r>
            <a:endParaRPr lang="zh-CN" altLang="en-US" sz="2800" dirty="0"/>
          </a:p>
        </p:txBody>
      </p:sp>
      <p:sp>
        <p:nvSpPr>
          <p:cNvPr id="41" name="矩形 40"/>
          <p:cNvSpPr/>
          <p:nvPr/>
        </p:nvSpPr>
        <p:spPr>
          <a:xfrm>
            <a:off x="8040216" y="2492896"/>
            <a:ext cx="208823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976320" y="285293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318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additive="base">
                                        <p:cTn id="97" dur="500" fill="hold"/>
                                        <p:tgtEl>
                                          <p:spTgt spid="33"/>
                                        </p:tgtEl>
                                        <p:attrNameLst>
                                          <p:attrName>ppt_x</p:attrName>
                                        </p:attrNameLst>
                                      </p:cBhvr>
                                      <p:tavLst>
                                        <p:tav tm="0">
                                          <p:val>
                                            <p:strVal val="#ppt_x"/>
                                          </p:val>
                                        </p:tav>
                                        <p:tav tm="100000">
                                          <p:val>
                                            <p:strVal val="#ppt_x"/>
                                          </p:val>
                                        </p:tav>
                                      </p:tavLst>
                                    </p:anim>
                                    <p:anim calcmode="lin" valueType="num">
                                      <p:cBhvr additive="base">
                                        <p:cTn id="98" dur="500" fill="hold"/>
                                        <p:tgtEl>
                                          <p:spTgt spid="3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additive="base">
                                        <p:cTn id="121" dur="500" fill="hold"/>
                                        <p:tgtEl>
                                          <p:spTgt spid="41"/>
                                        </p:tgtEl>
                                        <p:attrNameLst>
                                          <p:attrName>ppt_x</p:attrName>
                                        </p:attrNameLst>
                                      </p:cBhvr>
                                      <p:tavLst>
                                        <p:tav tm="0">
                                          <p:val>
                                            <p:strVal val="#ppt_x"/>
                                          </p:val>
                                        </p:tav>
                                        <p:tav tm="100000">
                                          <p:val>
                                            <p:strVal val="#ppt_x"/>
                                          </p:val>
                                        </p:tav>
                                      </p:tavLst>
                                    </p:anim>
                                    <p:anim calcmode="lin" valueType="num">
                                      <p:cBhvr additive="base">
                                        <p:cTn id="122" dur="500" fill="hold"/>
                                        <p:tgtEl>
                                          <p:spTgt spid="4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0" grpId="0"/>
      <p:bldP spid="39" grpId="0"/>
      <p:bldP spid="40" grpId="0"/>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p14="http://schemas.microsoft.com/office/powerpoint/2010/main" val="331532353"/>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p14="http://schemas.microsoft.com/office/powerpoint/2010/main" val="3940828483"/>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extLst>
      <p:ext uri="{BB962C8B-B14F-4D97-AF65-F5344CB8AC3E}">
        <p14:creationId xmlns:p14="http://schemas.microsoft.com/office/powerpoint/2010/main" val="412719619"/>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p14="http://schemas.microsoft.com/office/powerpoint/2010/main" val="13798209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p>
        </p:txBody>
      </p:sp>
      <p:sp>
        <p:nvSpPr>
          <p:cNvPr id="4100" name="Rectangle 3"/>
          <p:cNvSpPr>
            <a:spLocks noGrp="1" noChangeArrowheads="1"/>
          </p:cNvSpPr>
          <p:nvPr>
            <p:ph idx="1"/>
          </p:nvPr>
        </p:nvSpPr>
        <p:spPr/>
        <p:txBody>
          <a:bodyPr/>
          <a:lstStyle/>
          <a:p>
            <a:r>
              <a:rPr lang="zh-CN" altLang="en-US" dirty="0" smtClean="0"/>
              <a:t>本章重点</a:t>
            </a:r>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t>如何使用等价类划分法</a:t>
            </a:r>
            <a:endParaRPr lang="en-US" altLang="zh-CN" dirty="0" smtClean="0"/>
          </a:p>
          <a:p>
            <a:pPr lvl="1"/>
            <a:endParaRPr lang="en-US" altLang="zh-CN" dirty="0"/>
          </a:p>
        </p:txBody>
      </p:sp>
    </p:spTree>
    <p:extLst>
      <p:ext uri="{BB962C8B-B14F-4D97-AF65-F5344CB8AC3E}">
        <p14:creationId xmlns:p14="http://schemas.microsoft.com/office/powerpoint/2010/main" val="2863215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100">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977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a:stretch>
            <a:fillRect/>
          </a:stretch>
        </p:blipFill>
        <p:spPr>
          <a:xfrm>
            <a:off x="4655840" y="1340768"/>
            <a:ext cx="6333333" cy="4390476"/>
          </a:xfrm>
          <a:prstGeom prst="rect">
            <a:avLst/>
          </a:prstGeom>
        </p:spPr>
      </p:pic>
    </p:spTree>
    <p:extLst>
      <p:ext uri="{BB962C8B-B14F-4D97-AF65-F5344CB8AC3E}">
        <p14:creationId xmlns:p14="http://schemas.microsoft.com/office/powerpoint/2010/main" val="4288324546"/>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871864" y="1340768"/>
            <a:ext cx="6314286" cy="4419048"/>
          </a:xfrm>
          <a:prstGeom prst="rect">
            <a:avLst/>
          </a:prstGeom>
        </p:spPr>
      </p:pic>
    </p:spTree>
    <p:extLst>
      <p:ext uri="{BB962C8B-B14F-4D97-AF65-F5344CB8AC3E}">
        <p14:creationId xmlns:p14="http://schemas.microsoft.com/office/powerpoint/2010/main" val="79848780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48831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单缺陷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p14="http://schemas.microsoft.com/office/powerpoint/2010/main" val="39769917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228735"/>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t>怎样进行等价类</a:t>
            </a:r>
            <a:r>
              <a:rPr lang="zh-CN" altLang="en-US" dirty="0" smtClean="0"/>
              <a:t>划分</a:t>
            </a:r>
            <a:r>
              <a:rPr lang="en-US" altLang="zh-CN" dirty="0" smtClean="0"/>
              <a:t>—</a:t>
            </a:r>
            <a:r>
              <a:rPr lang="zh-CN" altLang="en-US" dirty="0" smtClean="0"/>
              <a:t>实例</a:t>
            </a:r>
          </a:p>
        </p:txBody>
      </p:sp>
      <p:sp>
        <p:nvSpPr>
          <p:cNvPr id="67588" name="Rectangle 3"/>
          <p:cNvSpPr>
            <a:spLocks noGrp="1" noChangeArrowheads="1"/>
          </p:cNvSpPr>
          <p:nvPr>
            <p:ph idx="1"/>
          </p:nvPr>
        </p:nvSpPr>
        <p:spPr/>
        <p:txBody>
          <a:bodyPr/>
          <a:lstStyle/>
          <a:p>
            <a:r>
              <a:rPr lang="zh-CN" altLang="en-US" dirty="0" smtClean="0"/>
              <a:t>捉虫实践</a:t>
            </a:r>
            <a:r>
              <a:rPr lang="en-US" altLang="zh-CN" dirty="0" smtClean="0"/>
              <a:t>1</a:t>
            </a:r>
            <a:r>
              <a:rPr lang="zh-CN" altLang="en-US" dirty="0" smtClean="0"/>
              <a:t>：第二日问题需求，根据用户输入的日期，系统输出下一天的日期，其中年份的时间要求是（</a:t>
            </a:r>
            <a:r>
              <a:rPr lang="en-US" altLang="zh-CN" dirty="0" smtClean="0"/>
              <a:t>1800&lt;=Year&lt;=2050</a:t>
            </a:r>
            <a:r>
              <a:rPr lang="zh-CN" altLang="en-US" dirty="0" smtClean="0"/>
              <a:t>）</a:t>
            </a:r>
          </a:p>
          <a:p>
            <a:pPr lvl="1"/>
            <a:r>
              <a:rPr lang="zh-CN" altLang="en-US" dirty="0" smtClean="0"/>
              <a:t>针对个体输入域</a:t>
            </a:r>
          </a:p>
          <a:p>
            <a:pPr lvl="1"/>
            <a:r>
              <a:rPr lang="zh-CN" altLang="en-US" dirty="0" smtClean="0"/>
              <a:t>针对整体输入域</a:t>
            </a:r>
            <a:endParaRPr lang="en-US" altLang="zh-CN" dirty="0" smtClean="0"/>
          </a:p>
          <a:p>
            <a:pPr lvl="1"/>
            <a:r>
              <a:rPr lang="zh-CN" altLang="en-US" dirty="0" smtClean="0"/>
              <a:t>测试分析</a:t>
            </a:r>
            <a:endParaRPr lang="en-US" altLang="zh-CN" dirty="0" smtClean="0"/>
          </a:p>
        </p:txBody>
      </p:sp>
    </p:spTree>
    <p:extLst>
      <p:ext uri="{BB962C8B-B14F-4D97-AF65-F5344CB8AC3E}">
        <p14:creationId xmlns:p14="http://schemas.microsoft.com/office/powerpoint/2010/main" val="8017217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8612" name="Rectangle 3"/>
          <p:cNvSpPr>
            <a:spLocks noGrp="1" noChangeArrowheads="1"/>
          </p:cNvSpPr>
          <p:nvPr>
            <p:ph idx="1"/>
          </p:nvPr>
        </p:nvSpPr>
        <p:spPr/>
        <p:txBody>
          <a:bodyPr/>
          <a:lstStyle/>
          <a:p>
            <a:r>
              <a:rPr lang="zh-CN" altLang="en-US" dirty="0" smtClean="0"/>
              <a:t>第一次测试尝试等价划分</a:t>
            </a:r>
          </a:p>
        </p:txBody>
      </p:sp>
      <p:graphicFrame>
        <p:nvGraphicFramePr>
          <p:cNvPr id="2" name="表格 1"/>
          <p:cNvGraphicFramePr>
            <a:graphicFrameLocks noGrp="1"/>
          </p:cNvGraphicFramePr>
          <p:nvPr>
            <p:extLst>
              <p:ext uri="{D42A27DB-BD31-4B8C-83A1-F6EECF244321}">
                <p14:modId xmlns:p14="http://schemas.microsoft.com/office/powerpoint/2010/main" val="908287454"/>
              </p:ext>
            </p:extLst>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gridCol w="3744416"/>
                <a:gridCol w="1998222"/>
                <a:gridCol w="2538282"/>
              </a:tblGrid>
              <a:tr h="576064">
                <a:tc>
                  <a:txBody>
                    <a:bodyPr/>
                    <a:lstStyle/>
                    <a:p>
                      <a:pPr algn="ctr"/>
                      <a:r>
                        <a:rPr lang="zh-CN" altLang="en-US" sz="2400" b="1" dirty="0" smtClean="0">
                          <a:latin typeface="Times New Roman" panose="02020603050405020304" pitchFamily="18" charset="0"/>
                          <a:ea typeface="楷体" panose="02010609060101010101" pitchFamily="49" charset="-122"/>
                        </a:rPr>
                        <a:t>等价类</a:t>
                      </a:r>
                      <a:endParaRPr lang="zh-CN" altLang="en-US" sz="2400" b="1"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400" b="1" dirty="0" smtClean="0">
                          <a:latin typeface="Times New Roman" panose="02020603050405020304" pitchFamily="18" charset="0"/>
                          <a:ea typeface="楷体" panose="02010609060101010101" pitchFamily="49" charset="-122"/>
                        </a:rPr>
                        <a:t>年份</a:t>
                      </a:r>
                      <a:endParaRPr lang="zh-CN" altLang="en-US" sz="2400" b="1"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400" b="1" dirty="0" smtClean="0">
                          <a:latin typeface="Times New Roman" panose="02020603050405020304" pitchFamily="18" charset="0"/>
                          <a:ea typeface="楷体" panose="02010609060101010101" pitchFamily="49" charset="-122"/>
                        </a:rPr>
                        <a:t>月份</a:t>
                      </a:r>
                      <a:endParaRPr lang="zh-CN" altLang="en-US" sz="2400" b="1"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400" b="1" dirty="0" smtClean="0">
                          <a:latin typeface="Times New Roman" panose="02020603050405020304" pitchFamily="18" charset="0"/>
                          <a:ea typeface="楷体" panose="02010609060101010101" pitchFamily="49" charset="-122"/>
                        </a:rPr>
                        <a:t>日期</a:t>
                      </a:r>
                      <a:endParaRPr lang="zh-CN" altLang="en-US" sz="2400" b="1" dirty="0">
                        <a:latin typeface="Times New Roman" panose="02020603050405020304" pitchFamily="18" charset="0"/>
                        <a:ea typeface="楷体" panose="02010609060101010101" pitchFamily="49" charset="-122"/>
                      </a:endParaRPr>
                    </a:p>
                  </a:txBody>
                  <a:tcPr>
                    <a:solidFill>
                      <a:srgbClr val="92D050"/>
                    </a:solidFill>
                  </a:tcPr>
                </a:tc>
              </a:tr>
              <a:tr h="576064">
                <a:tc>
                  <a:txBody>
                    <a:bodyPr/>
                    <a:lstStyle/>
                    <a:p>
                      <a:r>
                        <a:rPr lang="zh-CN" altLang="en-US" sz="2400" b="1" dirty="0" smtClean="0">
                          <a:latin typeface="Times New Roman" panose="02020603050405020304" pitchFamily="18" charset="0"/>
                          <a:ea typeface="楷体" panose="02010609060101010101" pitchFamily="49" charset="-122"/>
                        </a:rPr>
                        <a:t>有效等价类</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Y1:1800&lt;=</a:t>
                      </a:r>
                      <a:r>
                        <a:rPr lang="zh-CN" altLang="en-US" sz="2400" b="1" dirty="0" smtClean="0">
                          <a:latin typeface="Times New Roman" panose="02020603050405020304" pitchFamily="18" charset="0"/>
                          <a:ea typeface="楷体" panose="02010609060101010101" pitchFamily="49" charset="-122"/>
                        </a:rPr>
                        <a:t>年份</a:t>
                      </a:r>
                      <a:r>
                        <a:rPr lang="en-US" altLang="zh-CN" sz="2400" b="1" dirty="0" smtClean="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M1:</a:t>
                      </a:r>
                      <a:r>
                        <a:rPr lang="en-US" altLang="zh-CN" sz="2400" b="1" baseline="0" dirty="0" smtClean="0">
                          <a:latin typeface="Times New Roman" panose="02020603050405020304" pitchFamily="18" charset="0"/>
                          <a:ea typeface="楷体" panose="02010609060101010101" pitchFamily="49" charset="-122"/>
                        </a:rPr>
                        <a:t>1&lt;=</a:t>
                      </a:r>
                      <a:r>
                        <a:rPr lang="zh-CN" altLang="en-US" sz="2400" b="1" baseline="0" dirty="0" smtClean="0">
                          <a:latin typeface="Times New Roman" panose="02020603050405020304" pitchFamily="18" charset="0"/>
                          <a:ea typeface="楷体" panose="02010609060101010101" pitchFamily="49" charset="-122"/>
                        </a:rPr>
                        <a:t>月份</a:t>
                      </a:r>
                      <a:r>
                        <a:rPr lang="en-US" altLang="zh-CN" sz="2400" b="1" baseline="0" dirty="0" smtClean="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D1:1&lt;=</a:t>
                      </a:r>
                      <a:r>
                        <a:rPr lang="zh-CN" altLang="en-US" sz="2400" b="1" dirty="0" smtClean="0">
                          <a:latin typeface="Times New Roman" panose="02020603050405020304" pitchFamily="18" charset="0"/>
                          <a:ea typeface="楷体" panose="02010609060101010101" pitchFamily="49" charset="-122"/>
                        </a:rPr>
                        <a:t>日期</a:t>
                      </a:r>
                      <a:r>
                        <a:rPr lang="en-US" altLang="zh-CN" sz="2400" b="1" dirty="0" smtClean="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tr>
              <a:tr h="576064">
                <a:tc rowSpan="2">
                  <a:txBody>
                    <a:bodyPr/>
                    <a:lstStyle/>
                    <a:p>
                      <a:r>
                        <a:rPr lang="zh-CN" altLang="en-US" sz="2400" b="1" dirty="0" smtClean="0">
                          <a:latin typeface="Times New Roman" panose="02020603050405020304" pitchFamily="18" charset="0"/>
                          <a:ea typeface="楷体" panose="02010609060101010101" pitchFamily="49" charset="-122"/>
                        </a:rPr>
                        <a:t>无效等价类</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Y2: </a:t>
                      </a:r>
                      <a:r>
                        <a:rPr lang="zh-CN" altLang="en-US" sz="2400" b="1" dirty="0" smtClean="0">
                          <a:latin typeface="Times New Roman" panose="02020603050405020304" pitchFamily="18" charset="0"/>
                          <a:ea typeface="楷体" panose="02010609060101010101" pitchFamily="49" charset="-122"/>
                        </a:rPr>
                        <a:t>年份</a:t>
                      </a:r>
                      <a:r>
                        <a:rPr lang="en-US" altLang="zh-CN" sz="2400" b="1" dirty="0" smtClean="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M2:</a:t>
                      </a:r>
                      <a:r>
                        <a:rPr lang="zh-CN" altLang="en-US" sz="2400" b="1" dirty="0" smtClean="0">
                          <a:latin typeface="Times New Roman" panose="02020603050405020304" pitchFamily="18" charset="0"/>
                          <a:ea typeface="楷体" panose="02010609060101010101" pitchFamily="49" charset="-122"/>
                        </a:rPr>
                        <a:t>月份</a:t>
                      </a:r>
                      <a:r>
                        <a:rPr lang="en-US" altLang="zh-CN" sz="2400" b="1" dirty="0" smtClean="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D2: </a:t>
                      </a:r>
                      <a:r>
                        <a:rPr lang="zh-CN" altLang="en-US" sz="2400" b="1" dirty="0" smtClean="0">
                          <a:latin typeface="Times New Roman" panose="02020603050405020304" pitchFamily="18" charset="0"/>
                          <a:ea typeface="楷体" panose="02010609060101010101" pitchFamily="49" charset="-122"/>
                        </a:rPr>
                        <a:t>日期</a:t>
                      </a:r>
                      <a:r>
                        <a:rPr lang="en-US" altLang="zh-CN" sz="2400" b="1" dirty="0" smtClean="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r>
              <a:tr h="576064">
                <a:tc vMerge="1">
                  <a:txBody>
                    <a:bodyPr/>
                    <a:lstStyle/>
                    <a:p>
                      <a:endParaRPr lang="zh-CN" altLang="en-US" sz="2400" b="1" dirty="0"/>
                    </a:p>
                  </a:txBody>
                  <a:tcPr/>
                </a:tc>
                <a:tc>
                  <a:txBody>
                    <a:bodyPr/>
                    <a:lstStyle/>
                    <a:p>
                      <a:r>
                        <a:rPr lang="en-US" altLang="zh-CN" sz="2400" b="1" dirty="0" smtClean="0">
                          <a:latin typeface="Times New Roman" panose="02020603050405020304" pitchFamily="18" charset="0"/>
                          <a:ea typeface="楷体" panose="02010609060101010101" pitchFamily="49" charset="-122"/>
                        </a:rPr>
                        <a:t>Y3:</a:t>
                      </a:r>
                      <a:r>
                        <a:rPr lang="zh-CN" altLang="en-US" sz="2400" b="1" dirty="0" smtClean="0">
                          <a:latin typeface="Times New Roman" panose="02020603050405020304" pitchFamily="18" charset="0"/>
                          <a:ea typeface="楷体" panose="02010609060101010101" pitchFamily="49" charset="-122"/>
                        </a:rPr>
                        <a:t>年份</a:t>
                      </a:r>
                      <a:r>
                        <a:rPr lang="en-US" altLang="zh-CN" sz="2400" b="1" dirty="0" smtClean="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M3:</a:t>
                      </a:r>
                      <a:r>
                        <a:rPr lang="zh-CN" altLang="en-US" sz="2400" b="1" dirty="0" smtClean="0">
                          <a:latin typeface="Times New Roman" panose="02020603050405020304" pitchFamily="18" charset="0"/>
                          <a:ea typeface="楷体" panose="02010609060101010101" pitchFamily="49" charset="-122"/>
                        </a:rPr>
                        <a:t>月份</a:t>
                      </a:r>
                      <a:r>
                        <a:rPr lang="en-US" altLang="zh-CN" sz="2400" b="1" dirty="0" smtClean="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smtClean="0">
                          <a:latin typeface="Times New Roman" panose="02020603050405020304" pitchFamily="18" charset="0"/>
                          <a:ea typeface="楷体" panose="02010609060101010101" pitchFamily="49" charset="-122"/>
                        </a:rPr>
                        <a:t>D3: </a:t>
                      </a:r>
                      <a:r>
                        <a:rPr lang="zh-CN" altLang="en-US" sz="2400" b="1" dirty="0" smtClean="0">
                          <a:latin typeface="Times New Roman" panose="02020603050405020304" pitchFamily="18" charset="0"/>
                          <a:ea typeface="楷体" panose="02010609060101010101" pitchFamily="49" charset="-122"/>
                        </a:rPr>
                        <a:t>日期</a:t>
                      </a:r>
                      <a:r>
                        <a:rPr lang="en-US" altLang="zh-CN" sz="2400" b="1" dirty="0" smtClean="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94009685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9636" name="Rectangle 3"/>
          <p:cNvSpPr>
            <a:spLocks noGrp="1" noChangeArrowheads="1"/>
          </p:cNvSpPr>
          <p:nvPr>
            <p:ph idx="1"/>
          </p:nvPr>
        </p:nvSpPr>
        <p:spPr/>
        <p:txBody>
          <a:bodyPr/>
          <a:lstStyle/>
          <a:p>
            <a:pPr>
              <a:lnSpc>
                <a:spcPct val="100000"/>
              </a:lnSpc>
            </a:pPr>
            <a:r>
              <a:rPr lang="zh-CN" altLang="en-US" dirty="0" smtClean="0"/>
              <a:t>第一次尝试测试</a:t>
            </a:r>
            <a:endParaRPr lang="en-US" altLang="zh-CN" dirty="0" smtClean="0"/>
          </a:p>
          <a:p>
            <a:pPr>
              <a:lnSpc>
                <a:spcPct val="100000"/>
              </a:lnSpc>
            </a:pPr>
            <a:r>
              <a:rPr lang="zh-CN" altLang="en-US" dirty="0" smtClean="0"/>
              <a:t>无效等价类的测试用例</a:t>
            </a:r>
          </a:p>
        </p:txBody>
      </p:sp>
    </p:spTree>
    <p:extLst>
      <p:ext uri="{BB962C8B-B14F-4D97-AF65-F5344CB8AC3E}">
        <p14:creationId xmlns:p14="http://schemas.microsoft.com/office/powerpoint/2010/main" val="2141463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062085672"/>
              </p:ext>
            </p:extLst>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gridCol w="1349056"/>
                <a:gridCol w="3312368"/>
                <a:gridCol w="3672408"/>
                <a:gridCol w="1872208"/>
              </a:tblGrid>
              <a:tr h="382017">
                <a:tc>
                  <a:txBody>
                    <a:bodyPr/>
                    <a:lstStyle/>
                    <a:p>
                      <a:r>
                        <a:rPr lang="en-US" altLang="zh-CN" sz="2000" b="1" baseline="0" dirty="0" smtClean="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smtClean="0">
                          <a:solidFill>
                            <a:schemeClr val="bg1"/>
                          </a:solidFill>
                          <a:latin typeface="Times New Roman" panose="02020603050405020304" pitchFamily="18" charset="0"/>
                          <a:ea typeface="楷体" panose="02010609060101010101" pitchFamily="49" charset="-122"/>
                        </a:rPr>
                        <a:t>输入数据</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smtClean="0">
                          <a:solidFill>
                            <a:schemeClr val="bg1"/>
                          </a:solidFill>
                          <a:latin typeface="Times New Roman" panose="02020603050405020304" pitchFamily="18" charset="0"/>
                          <a:ea typeface="楷体" panose="02010609060101010101" pitchFamily="49" charset="-122"/>
                        </a:rPr>
                        <a:t>操作步骤</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smtClean="0">
                          <a:solidFill>
                            <a:schemeClr val="bg1"/>
                          </a:solidFill>
                          <a:latin typeface="Times New Roman" panose="02020603050405020304" pitchFamily="18" charset="0"/>
                          <a:ea typeface="楷体" panose="02010609060101010101" pitchFamily="49" charset="-122"/>
                        </a:rPr>
                        <a:t>预期结果</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smtClean="0">
                          <a:solidFill>
                            <a:schemeClr val="bg1"/>
                          </a:solidFill>
                          <a:latin typeface="Times New Roman" panose="02020603050405020304" pitchFamily="18" charset="0"/>
                          <a:ea typeface="楷体" panose="02010609060101010101" pitchFamily="49" charset="-122"/>
                        </a:rPr>
                        <a:t>备注</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r>
              <a:tr h="632388">
                <a:tc>
                  <a:txBody>
                    <a:bodyPr/>
                    <a:lstStyle/>
                    <a:p>
                      <a:pPr marL="0" algn="l" defTabSz="914400" rtl="0" eaLnBrk="1" latinLnBrk="0" hangingPunct="1"/>
                      <a:r>
                        <a:rPr lang="en-US" altLang="zh-CN" sz="2000" b="1" kern="1200" baseline="0" dirty="0" smtClean="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smtClean="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提示“请输入</a:t>
                      </a:r>
                      <a:r>
                        <a:rPr lang="en-US" altLang="zh-CN" sz="2000" b="1" baseline="0" dirty="0" smtClean="0">
                          <a:latin typeface="Times New Roman" panose="02020603050405020304" pitchFamily="18" charset="0"/>
                          <a:ea typeface="楷体" panose="02010609060101010101" pitchFamily="49" charset="-122"/>
                        </a:rPr>
                        <a:t>1800</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2050</a:t>
                      </a:r>
                      <a:r>
                        <a:rPr lang="zh-CN" altLang="en-US" sz="2000" b="1" baseline="0" dirty="0" smtClean="0">
                          <a:latin typeface="Times New Roman" panose="02020603050405020304" pitchFamily="18" charset="0"/>
                          <a:ea typeface="楷体" panose="02010609060101010101" pitchFamily="49" charset="-122"/>
                        </a:rPr>
                        <a:t>之间的整数”</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年份在</a:t>
                      </a:r>
                      <a:r>
                        <a:rPr lang="en-US" altLang="zh-CN" sz="2000" b="1" baseline="0" dirty="0" smtClean="0">
                          <a:latin typeface="Times New Roman" panose="02020603050405020304" pitchFamily="18" charset="0"/>
                          <a:ea typeface="楷体" panose="02010609060101010101" pitchFamily="49" charset="-122"/>
                        </a:rPr>
                        <a:t>Y2</a:t>
                      </a:r>
                      <a:r>
                        <a:rPr lang="zh-CN" altLang="en-US" sz="2000" b="1" baseline="0" dirty="0" smtClean="0">
                          <a:latin typeface="Times New Roman" panose="02020603050405020304" pitchFamily="18" charset="0"/>
                          <a:ea typeface="楷体" panose="02010609060101010101" pitchFamily="49" charset="-122"/>
                        </a:rPr>
                        <a:t>中</a:t>
                      </a:r>
                      <a:endParaRPr lang="zh-CN" altLang="en-US" sz="2000" b="1" baseline="0" dirty="0">
                        <a:latin typeface="Times New Roman" panose="02020603050405020304" pitchFamily="18" charset="0"/>
                        <a:ea typeface="楷体" panose="02010609060101010101" pitchFamily="49" charset="-122"/>
                      </a:endParaRPr>
                    </a:p>
                  </a:txBody>
                  <a:tcPr/>
                </a:tc>
              </a:tr>
              <a:tr h="684830">
                <a:tc>
                  <a:txBody>
                    <a:bodyPr/>
                    <a:lstStyle/>
                    <a:p>
                      <a:r>
                        <a:rPr lang="en-US" altLang="zh-CN" sz="2000" b="1" baseline="0" dirty="0" smtClean="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smtClean="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提示“请输入</a:t>
                      </a:r>
                      <a:r>
                        <a:rPr lang="en-US" altLang="zh-CN" sz="2000" b="1" baseline="0" dirty="0" smtClean="0">
                          <a:latin typeface="Times New Roman" panose="02020603050405020304" pitchFamily="18" charset="0"/>
                          <a:ea typeface="楷体" panose="02010609060101010101" pitchFamily="49" charset="-122"/>
                        </a:rPr>
                        <a:t>1800</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2050</a:t>
                      </a:r>
                      <a:r>
                        <a:rPr lang="zh-CN" altLang="en-US" sz="2000" b="1" baseline="0" dirty="0" smtClean="0">
                          <a:latin typeface="Times New Roman" panose="02020603050405020304" pitchFamily="18" charset="0"/>
                          <a:ea typeface="楷体" panose="02010609060101010101" pitchFamily="49" charset="-122"/>
                        </a:rPr>
                        <a:t>之间的整数”</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latin typeface="Times New Roman" panose="02020603050405020304" pitchFamily="18" charset="0"/>
                          <a:ea typeface="楷体" panose="02010609060101010101" pitchFamily="49" charset="-122"/>
                        </a:rPr>
                        <a:t>年份在</a:t>
                      </a:r>
                      <a:r>
                        <a:rPr lang="en-US" altLang="zh-CN" sz="2000" b="1" baseline="0" dirty="0" smtClean="0">
                          <a:latin typeface="Times New Roman" panose="02020603050405020304" pitchFamily="18" charset="0"/>
                          <a:ea typeface="楷体" panose="02010609060101010101" pitchFamily="49" charset="-122"/>
                        </a:rPr>
                        <a:t>Y3</a:t>
                      </a:r>
                      <a:r>
                        <a:rPr lang="zh-CN" altLang="en-US" sz="2000" b="1" baseline="0" dirty="0" smtClean="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tr>
              <a:tr h="907339">
                <a:tc>
                  <a:txBody>
                    <a:bodyPr/>
                    <a:lstStyle/>
                    <a:p>
                      <a:r>
                        <a:rPr lang="en-US" altLang="zh-CN" sz="2000" b="1" baseline="0" dirty="0" smtClean="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smtClean="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latin typeface="Times New Roman" panose="02020603050405020304" pitchFamily="18" charset="0"/>
                          <a:ea typeface="楷体" panose="02010609060101010101" pitchFamily="49" charset="-122"/>
                        </a:rPr>
                        <a:t>提示“请输入</a:t>
                      </a:r>
                      <a:r>
                        <a:rPr lang="en-US" altLang="zh-CN" sz="2000" b="1" baseline="0" dirty="0" smtClean="0">
                          <a:latin typeface="Times New Roman" panose="02020603050405020304" pitchFamily="18" charset="0"/>
                          <a:ea typeface="楷体" panose="02010609060101010101" pitchFamily="49" charset="-122"/>
                        </a:rPr>
                        <a:t>1</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12</a:t>
                      </a:r>
                      <a:r>
                        <a:rPr lang="zh-CN" altLang="en-US" sz="2000" b="1" baseline="0" dirty="0" smtClean="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月份在</a:t>
                      </a:r>
                      <a:r>
                        <a:rPr lang="en-US" altLang="zh-CN" sz="2000" b="1" baseline="0" dirty="0" smtClean="0">
                          <a:latin typeface="Times New Roman" panose="02020603050405020304" pitchFamily="18" charset="0"/>
                          <a:ea typeface="楷体" panose="02010609060101010101" pitchFamily="49" charset="-122"/>
                        </a:rPr>
                        <a:t>M2</a:t>
                      </a:r>
                      <a:r>
                        <a:rPr lang="zh-CN" altLang="en-US" sz="2000" b="1" baseline="0" dirty="0" smtClean="0">
                          <a:latin typeface="Times New Roman" panose="02020603050405020304" pitchFamily="18" charset="0"/>
                          <a:ea typeface="楷体" panose="02010609060101010101" pitchFamily="49" charset="-122"/>
                        </a:rPr>
                        <a:t>中</a:t>
                      </a:r>
                      <a:endParaRPr lang="zh-CN" altLang="en-US" sz="2000" b="1" baseline="0" dirty="0">
                        <a:latin typeface="Times New Roman" panose="02020603050405020304" pitchFamily="18" charset="0"/>
                        <a:ea typeface="楷体" panose="02010609060101010101" pitchFamily="49" charset="-122"/>
                      </a:endParaRPr>
                    </a:p>
                  </a:txBody>
                  <a:tcPr/>
                </a:tc>
              </a:tr>
              <a:tr h="907339">
                <a:tc>
                  <a:txBody>
                    <a:bodyPr/>
                    <a:lstStyle/>
                    <a:p>
                      <a:r>
                        <a:rPr lang="en-US" altLang="zh-CN" sz="2000" b="1" baseline="0" dirty="0" smtClean="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smtClean="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latin typeface="Times New Roman" panose="02020603050405020304" pitchFamily="18" charset="0"/>
                          <a:ea typeface="楷体" panose="02010609060101010101" pitchFamily="49" charset="-122"/>
                        </a:rPr>
                        <a:t>提示“请输入</a:t>
                      </a:r>
                      <a:r>
                        <a:rPr lang="en-US" altLang="zh-CN" sz="2000" b="1" baseline="0" dirty="0" smtClean="0">
                          <a:latin typeface="Times New Roman" panose="02020603050405020304" pitchFamily="18" charset="0"/>
                          <a:ea typeface="楷体" panose="02010609060101010101" pitchFamily="49" charset="-122"/>
                        </a:rPr>
                        <a:t>1</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12</a:t>
                      </a:r>
                      <a:r>
                        <a:rPr lang="zh-CN" altLang="en-US" sz="2000" b="1" baseline="0" dirty="0" smtClean="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月份在</a:t>
                      </a:r>
                      <a:r>
                        <a:rPr lang="en-US" altLang="zh-CN" sz="2000" b="1" baseline="0" dirty="0" smtClean="0">
                          <a:latin typeface="Times New Roman" panose="02020603050405020304" pitchFamily="18" charset="0"/>
                          <a:ea typeface="楷体" panose="02010609060101010101" pitchFamily="49" charset="-122"/>
                        </a:rPr>
                        <a:t>M3</a:t>
                      </a:r>
                      <a:r>
                        <a:rPr lang="zh-CN" altLang="en-US" sz="2000" b="1" baseline="0" dirty="0" smtClean="0">
                          <a:latin typeface="Times New Roman" panose="02020603050405020304" pitchFamily="18" charset="0"/>
                          <a:ea typeface="楷体" panose="02010609060101010101" pitchFamily="49" charset="-122"/>
                        </a:rPr>
                        <a:t>中</a:t>
                      </a:r>
                      <a:endParaRPr lang="zh-CN" altLang="en-US" sz="2000" b="1" baseline="0" dirty="0">
                        <a:latin typeface="Times New Roman" panose="02020603050405020304" pitchFamily="18" charset="0"/>
                        <a:ea typeface="楷体" panose="02010609060101010101" pitchFamily="49" charset="-122"/>
                      </a:endParaRPr>
                    </a:p>
                  </a:txBody>
                  <a:tcPr/>
                </a:tc>
              </a:tr>
              <a:tr h="907339">
                <a:tc>
                  <a:txBody>
                    <a:bodyPr/>
                    <a:lstStyle/>
                    <a:p>
                      <a:r>
                        <a:rPr lang="en-US" altLang="zh-CN" sz="2000" b="1" baseline="0" dirty="0" smtClean="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smtClean="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latin typeface="Times New Roman" panose="02020603050405020304" pitchFamily="18" charset="0"/>
                          <a:ea typeface="楷体" panose="02010609060101010101" pitchFamily="49" charset="-122"/>
                        </a:rPr>
                        <a:t>提示“请输入</a:t>
                      </a:r>
                      <a:r>
                        <a:rPr lang="en-US" altLang="zh-CN" sz="2000" b="1" baseline="0" dirty="0" smtClean="0">
                          <a:latin typeface="Times New Roman" panose="02020603050405020304" pitchFamily="18" charset="0"/>
                          <a:ea typeface="楷体" panose="02010609060101010101" pitchFamily="49" charset="-122"/>
                        </a:rPr>
                        <a:t>1</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31</a:t>
                      </a:r>
                      <a:r>
                        <a:rPr lang="zh-CN" altLang="en-US" sz="2000" b="1" baseline="0" dirty="0" smtClean="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日期在</a:t>
                      </a:r>
                      <a:r>
                        <a:rPr lang="en-US" altLang="zh-CN" sz="2000" b="1" baseline="0" dirty="0" smtClean="0">
                          <a:latin typeface="Times New Roman" panose="02020603050405020304" pitchFamily="18" charset="0"/>
                          <a:ea typeface="楷体" panose="02010609060101010101" pitchFamily="49" charset="-122"/>
                        </a:rPr>
                        <a:t>D2</a:t>
                      </a:r>
                      <a:r>
                        <a:rPr lang="zh-CN" altLang="en-US" sz="2000" b="1" baseline="0" dirty="0" smtClean="0">
                          <a:latin typeface="Times New Roman" panose="02020603050405020304" pitchFamily="18" charset="0"/>
                          <a:ea typeface="楷体" panose="02010609060101010101" pitchFamily="49" charset="-122"/>
                        </a:rPr>
                        <a:t>中</a:t>
                      </a:r>
                      <a:endParaRPr lang="zh-CN" altLang="en-US" sz="2000" b="1" baseline="0" dirty="0">
                        <a:latin typeface="Times New Roman" panose="02020603050405020304" pitchFamily="18" charset="0"/>
                        <a:ea typeface="楷体" panose="02010609060101010101" pitchFamily="49" charset="-122"/>
                      </a:endParaRPr>
                    </a:p>
                  </a:txBody>
                  <a:tcPr/>
                </a:tc>
              </a:tr>
              <a:tr h="907339">
                <a:tc>
                  <a:txBody>
                    <a:bodyPr/>
                    <a:lstStyle/>
                    <a:p>
                      <a:r>
                        <a:rPr lang="en-US" altLang="zh-CN" sz="2000" b="1" baseline="0" dirty="0" smtClean="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smtClean="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输入年月日，单击“计算”按钮</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latin typeface="Times New Roman" panose="02020603050405020304" pitchFamily="18" charset="0"/>
                          <a:ea typeface="楷体" panose="02010609060101010101" pitchFamily="49" charset="-122"/>
                        </a:rPr>
                        <a:t>提示“请输入一个在</a:t>
                      </a:r>
                      <a:r>
                        <a:rPr lang="en-US" altLang="zh-CN" sz="2000" b="1" baseline="0" dirty="0" smtClean="0">
                          <a:latin typeface="Times New Roman" panose="02020603050405020304" pitchFamily="18" charset="0"/>
                          <a:ea typeface="楷体" panose="02010609060101010101" pitchFamily="49" charset="-122"/>
                        </a:rPr>
                        <a:t>1</a:t>
                      </a:r>
                      <a:r>
                        <a:rPr lang="zh-CN" altLang="en-US" sz="2000" b="1" baseline="0" dirty="0" smtClean="0">
                          <a:latin typeface="Times New Roman" panose="02020603050405020304" pitchFamily="18" charset="0"/>
                          <a:ea typeface="楷体" panose="02010609060101010101" pitchFamily="49" charset="-122"/>
                        </a:rPr>
                        <a:t>到</a:t>
                      </a:r>
                      <a:r>
                        <a:rPr lang="en-US" altLang="zh-CN" sz="2000" b="1" baseline="0" dirty="0" smtClean="0">
                          <a:latin typeface="Times New Roman" panose="02020603050405020304" pitchFamily="18" charset="0"/>
                          <a:ea typeface="楷体" panose="02010609060101010101" pitchFamily="49" charset="-122"/>
                        </a:rPr>
                        <a:t>31</a:t>
                      </a:r>
                      <a:r>
                        <a:rPr lang="zh-CN" altLang="en-US" sz="2000" b="1" baseline="0" dirty="0" smtClean="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smtClean="0">
                          <a:latin typeface="Times New Roman" panose="02020603050405020304" pitchFamily="18" charset="0"/>
                          <a:ea typeface="楷体" panose="02010609060101010101" pitchFamily="49" charset="-122"/>
                        </a:rPr>
                        <a:t>日期在</a:t>
                      </a:r>
                      <a:r>
                        <a:rPr lang="en-US" altLang="zh-CN" sz="2000" b="1" baseline="0" dirty="0" smtClean="0">
                          <a:latin typeface="Times New Roman" panose="02020603050405020304" pitchFamily="18" charset="0"/>
                          <a:ea typeface="楷体" panose="02010609060101010101" pitchFamily="49" charset="-122"/>
                        </a:rPr>
                        <a:t>D3</a:t>
                      </a:r>
                      <a:r>
                        <a:rPr lang="zh-CN" altLang="en-US" sz="2000" b="1" baseline="0" dirty="0" smtClean="0">
                          <a:latin typeface="Times New Roman" panose="02020603050405020304" pitchFamily="18" charset="0"/>
                          <a:ea typeface="楷体" panose="02010609060101010101" pitchFamily="49" charset="-122"/>
                        </a:rPr>
                        <a:t>中</a:t>
                      </a:r>
                      <a:endParaRPr lang="zh-CN" altLang="en-US" sz="20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3646133525"/>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为什么引入等价类划分法设计测试用例</a:t>
            </a:r>
            <a:endParaRPr lang="zh-CN" altLang="en-US" dirty="0"/>
          </a:p>
        </p:txBody>
      </p:sp>
      <p:sp>
        <p:nvSpPr>
          <p:cNvPr id="14" name="内容占位符 13"/>
          <p:cNvSpPr>
            <a:spLocks noGrp="1"/>
          </p:cNvSpPr>
          <p:nvPr>
            <p:ph idx="1"/>
          </p:nvPr>
        </p:nvSpPr>
        <p:spPr/>
        <p:txBody>
          <a:bodyPr/>
          <a:lstStyle/>
          <a:p>
            <a:pPr lvl="1"/>
            <a:r>
              <a:rPr lang="zh-CN" altLang="en-US" dirty="0" smtClean="0"/>
              <a:t>计算两个</a:t>
            </a:r>
            <a:r>
              <a:rPr lang="en-US" altLang="zh-CN" dirty="0" smtClean="0"/>
              <a:t>0—99</a:t>
            </a:r>
            <a:r>
              <a:rPr lang="zh-CN" altLang="en-US" dirty="0" smtClean="0"/>
              <a:t>之间整数的和</a:t>
            </a:r>
            <a:endParaRPr lang="zh-CN" altLang="en-US" dirty="0"/>
          </a:p>
        </p:txBody>
      </p:sp>
      <p:pic>
        <p:nvPicPr>
          <p:cNvPr id="2" name="图片 1" descr="加法运算2"/>
          <p:cNvPicPr>
            <a:picLocks noChangeAspect="1"/>
          </p:cNvPicPr>
          <p:nvPr/>
        </p:nvPicPr>
        <p:blipFill>
          <a:blip r:embed="rId3"/>
          <a:stretch>
            <a:fillRect/>
          </a:stretch>
        </p:blipFill>
        <p:spPr>
          <a:xfrm>
            <a:off x="2927648" y="2060848"/>
            <a:ext cx="5006340" cy="3264535"/>
          </a:xfrm>
          <a:prstGeom prst="rect">
            <a:avLst/>
          </a:prstGeom>
        </p:spPr>
      </p:pic>
    </p:spTree>
    <p:extLst>
      <p:ext uri="{BB962C8B-B14F-4D97-AF65-F5344CB8AC3E}">
        <p14:creationId xmlns:p14="http://schemas.microsoft.com/office/powerpoint/2010/main" val="297775583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0660" name="Rectangle 3"/>
          <p:cNvSpPr>
            <a:spLocks noGrp="1" noChangeArrowheads="1"/>
          </p:cNvSpPr>
          <p:nvPr>
            <p:ph idx="1"/>
          </p:nvPr>
        </p:nvSpPr>
        <p:spPr/>
        <p:txBody>
          <a:bodyPr/>
          <a:lstStyle/>
          <a:p>
            <a:r>
              <a:rPr lang="zh-CN" altLang="en-US" dirty="0" smtClean="0"/>
              <a:t>第一次尝试测试</a:t>
            </a:r>
            <a:endParaRPr lang="en-US" altLang="zh-CN" dirty="0" smtClean="0"/>
          </a:p>
          <a:p>
            <a:r>
              <a:rPr lang="zh-CN" altLang="en-US" dirty="0" smtClean="0"/>
              <a:t>有效等价类的测试用例</a:t>
            </a:r>
          </a:p>
        </p:txBody>
      </p:sp>
      <p:graphicFrame>
        <p:nvGraphicFramePr>
          <p:cNvPr id="2" name="表格 1"/>
          <p:cNvGraphicFramePr>
            <a:graphicFrameLocks noGrp="1"/>
          </p:cNvGraphicFramePr>
          <p:nvPr>
            <p:extLst>
              <p:ext uri="{D42A27DB-BD31-4B8C-83A1-F6EECF244321}">
                <p14:modId xmlns:p14="http://schemas.microsoft.com/office/powerpoint/2010/main" val="394352656"/>
              </p:ext>
            </p:extLst>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gridCol w="2736304"/>
                <a:gridCol w="2736304"/>
                <a:gridCol w="2736304"/>
              </a:tblGrid>
              <a:tr h="1028009">
                <a:tc>
                  <a:txBody>
                    <a:bodyPr/>
                    <a:lstStyle/>
                    <a:p>
                      <a:pPr algn="ctr"/>
                      <a:r>
                        <a:rPr lang="en-US" altLang="zh-CN" sz="2800" b="1" baseline="0" dirty="0" smtClean="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smtClean="0">
                          <a:latin typeface="Times New Roman" panose="02020603050405020304" pitchFamily="18" charset="0"/>
                          <a:ea typeface="楷体" panose="02010609060101010101" pitchFamily="49" charset="-122"/>
                        </a:rPr>
                        <a:t>输入数据</a:t>
                      </a:r>
                      <a:r>
                        <a:rPr lang="en-US" altLang="zh-CN" sz="2800" b="1" baseline="0" dirty="0" smtClean="0">
                          <a:latin typeface="Times New Roman" panose="02020603050405020304" pitchFamily="18" charset="0"/>
                          <a:ea typeface="楷体" panose="02010609060101010101" pitchFamily="49" charset="-122"/>
                        </a:rPr>
                        <a:t/>
                      </a:r>
                      <a:br>
                        <a:rPr lang="en-US" altLang="zh-CN" sz="2800" b="1" baseline="0" dirty="0" smtClean="0">
                          <a:latin typeface="Times New Roman" panose="02020603050405020304" pitchFamily="18" charset="0"/>
                          <a:ea typeface="楷体" panose="02010609060101010101" pitchFamily="49" charset="-122"/>
                        </a:rPr>
                      </a:br>
                      <a:r>
                        <a:rPr lang="zh-CN" altLang="en-US" sz="2800" b="1" baseline="0" dirty="0" smtClean="0">
                          <a:latin typeface="Times New Roman" panose="02020603050405020304" pitchFamily="18" charset="0"/>
                          <a:ea typeface="楷体" panose="02010609060101010101" pitchFamily="49" charset="-122"/>
                        </a:rPr>
                        <a:t>（年</a:t>
                      </a:r>
                      <a:r>
                        <a:rPr lang="en-US" altLang="zh-CN" sz="2800" b="1" baseline="0" dirty="0" smtClean="0">
                          <a:latin typeface="Times New Roman" panose="02020603050405020304" pitchFamily="18" charset="0"/>
                          <a:ea typeface="楷体" panose="02010609060101010101" pitchFamily="49" charset="-122"/>
                        </a:rPr>
                        <a:t>-</a:t>
                      </a:r>
                      <a:r>
                        <a:rPr lang="zh-CN" altLang="en-US" sz="2800" b="1" baseline="0" dirty="0" smtClean="0">
                          <a:latin typeface="Times New Roman" panose="02020603050405020304" pitchFamily="18" charset="0"/>
                          <a:ea typeface="楷体" panose="02010609060101010101" pitchFamily="49" charset="-122"/>
                        </a:rPr>
                        <a:t>月</a:t>
                      </a:r>
                      <a:r>
                        <a:rPr lang="en-US" altLang="zh-CN" sz="2800" b="1" baseline="0" dirty="0" smtClean="0">
                          <a:latin typeface="Times New Roman" panose="02020603050405020304" pitchFamily="18" charset="0"/>
                          <a:ea typeface="楷体" panose="02010609060101010101" pitchFamily="49" charset="-122"/>
                        </a:rPr>
                        <a:t>-</a:t>
                      </a:r>
                      <a:r>
                        <a:rPr lang="zh-CN" altLang="en-US" sz="2800" b="1" baseline="0" dirty="0" smtClean="0">
                          <a:latin typeface="Times New Roman" panose="02020603050405020304" pitchFamily="18" charset="0"/>
                          <a:ea typeface="楷体" panose="02010609060101010101" pitchFamily="49" charset="-122"/>
                        </a:rPr>
                        <a:t>日）</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smtClean="0">
                          <a:latin typeface="Times New Roman" panose="02020603050405020304" pitchFamily="18" charset="0"/>
                          <a:ea typeface="楷体" panose="02010609060101010101" pitchFamily="49" charset="-122"/>
                        </a:rPr>
                        <a:t>操作步骤</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smtClean="0">
                          <a:latin typeface="Times New Roman" panose="02020603050405020304" pitchFamily="18" charset="0"/>
                          <a:ea typeface="楷体" panose="02010609060101010101" pitchFamily="49" charset="-122"/>
                        </a:rPr>
                        <a:t>预期输出</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r>
              <a:tr h="1492271">
                <a:tc>
                  <a:txBody>
                    <a:bodyPr/>
                    <a:lstStyle/>
                    <a:p>
                      <a:r>
                        <a:rPr lang="en-US" altLang="zh-CN" sz="2800" b="1" baseline="0" dirty="0" smtClean="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smtClean="0">
                          <a:latin typeface="Times New Roman" panose="02020603050405020304" pitchFamily="18" charset="0"/>
                          <a:ea typeface="楷体" panose="02010609060101010101" pitchFamily="49" charset="-122"/>
                        </a:rPr>
                        <a:t>输入年月日，单击“计算”按钮</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5566514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1684" name="Rectangle 3"/>
          <p:cNvSpPr>
            <a:spLocks noGrp="1" noChangeArrowheads="1"/>
          </p:cNvSpPr>
          <p:nvPr>
            <p:ph idx="1"/>
          </p:nvPr>
        </p:nvSpPr>
        <p:spPr>
          <a:xfrm>
            <a:off x="623392" y="1124744"/>
            <a:ext cx="10668000" cy="4267200"/>
          </a:xfrm>
        </p:spPr>
        <p:txBody>
          <a:bodyPr/>
          <a:lstStyle/>
          <a:p>
            <a:r>
              <a:rPr lang="zh-CN" altLang="en-US" dirty="0" smtClean="0"/>
              <a:t>第二次测试尝试等价划分</a:t>
            </a:r>
          </a:p>
        </p:txBody>
      </p:sp>
      <p:graphicFrame>
        <p:nvGraphicFramePr>
          <p:cNvPr id="2" name="表格 1"/>
          <p:cNvGraphicFramePr>
            <a:graphicFrameLocks noGrp="1"/>
          </p:cNvGraphicFramePr>
          <p:nvPr>
            <p:extLst>
              <p:ext uri="{D42A27DB-BD31-4B8C-83A1-F6EECF244321}">
                <p14:modId xmlns:p14="http://schemas.microsoft.com/office/powerpoint/2010/main" val="764457091"/>
              </p:ext>
            </p:extLst>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gridCol w="3888432"/>
                <a:gridCol w="2952328"/>
                <a:gridCol w="2952328"/>
              </a:tblGrid>
              <a:tr h="410628">
                <a:tc>
                  <a:txBody>
                    <a:bodyPr/>
                    <a:lstStyle/>
                    <a:p>
                      <a:r>
                        <a:rPr lang="zh-CN" altLang="en-US" sz="2800" b="1" baseline="0" dirty="0" smtClean="0">
                          <a:latin typeface="Times New Roman" panose="02020603050405020304" pitchFamily="18" charset="0"/>
                          <a:ea typeface="楷体" panose="02010609060101010101" pitchFamily="49" charset="-122"/>
                        </a:rPr>
                        <a:t>等价类</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年份 </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月份</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日期</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r>
              <a:tr h="994008">
                <a:tc rowSpan="5">
                  <a:txBody>
                    <a:bodyPr/>
                    <a:lstStyle/>
                    <a:p>
                      <a:r>
                        <a:rPr lang="zh-CN" altLang="en-US" sz="2800" b="1" baseline="0" dirty="0" smtClean="0">
                          <a:latin typeface="Times New Roman" panose="02020603050405020304" pitchFamily="18" charset="0"/>
                          <a:ea typeface="楷体" panose="02010609060101010101" pitchFamily="49" charset="-122"/>
                        </a:rPr>
                        <a:t>有效等价类</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Y1:1800&lt;=</a:t>
                      </a:r>
                      <a:r>
                        <a:rPr lang="zh-CN" altLang="en-US" sz="2800" b="1" baseline="0" dirty="0" smtClean="0">
                          <a:latin typeface="Times New Roman" panose="02020603050405020304" pitchFamily="18" charset="0"/>
                          <a:ea typeface="楷体" panose="02010609060101010101" pitchFamily="49" charset="-122"/>
                        </a:rPr>
                        <a:t>年份</a:t>
                      </a:r>
                      <a:r>
                        <a:rPr lang="en-US" altLang="zh-CN" sz="2800" b="1" baseline="0" dirty="0" smtClean="0">
                          <a:latin typeface="Times New Roman" panose="02020603050405020304" pitchFamily="18" charset="0"/>
                          <a:ea typeface="楷体" panose="02010609060101010101" pitchFamily="49" charset="-122"/>
                        </a:rPr>
                        <a:t>&lt;=2050</a:t>
                      </a:r>
                      <a:r>
                        <a:rPr lang="zh-CN" altLang="en-US" sz="2800" b="1" baseline="0" dirty="0" smtClean="0">
                          <a:latin typeface="Times New Roman" panose="02020603050405020304" pitchFamily="18" charset="0"/>
                          <a:ea typeface="楷体" panose="02010609060101010101" pitchFamily="49" charset="-122"/>
                        </a:rPr>
                        <a:t>，且为闰年</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D1:1&lt;=</a:t>
                      </a:r>
                      <a:r>
                        <a:rPr lang="zh-CN" altLang="en-US" sz="2800" b="1" baseline="0" dirty="0" smtClean="0">
                          <a:latin typeface="Times New Roman" panose="02020603050405020304" pitchFamily="18" charset="0"/>
                          <a:ea typeface="楷体" panose="02010609060101010101" pitchFamily="49" charset="-122"/>
                        </a:rPr>
                        <a:t>日期</a:t>
                      </a:r>
                      <a:r>
                        <a:rPr lang="en-US" altLang="zh-CN" sz="2800" b="1" baseline="0" dirty="0" smtClean="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tr>
              <a:tr h="864096">
                <a:tc vMerge="1">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Y2:1800&lt;=</a:t>
                      </a:r>
                      <a:r>
                        <a:rPr lang="zh-CN" altLang="en-US" sz="2800" b="1" baseline="0" dirty="0" smtClean="0">
                          <a:latin typeface="Times New Roman" panose="02020603050405020304" pitchFamily="18" charset="0"/>
                          <a:ea typeface="楷体" panose="02010609060101010101" pitchFamily="49" charset="-122"/>
                        </a:rPr>
                        <a:t>年份</a:t>
                      </a:r>
                      <a:r>
                        <a:rPr lang="en-US" altLang="zh-CN" sz="2800" b="1" baseline="0" dirty="0" smtClean="0">
                          <a:latin typeface="Times New Roman" panose="02020603050405020304" pitchFamily="18" charset="0"/>
                          <a:ea typeface="楷体" panose="02010609060101010101" pitchFamily="49" charset="-122"/>
                        </a:rPr>
                        <a:t>&lt;=2050</a:t>
                      </a:r>
                      <a:r>
                        <a:rPr lang="zh-CN" altLang="en-US" sz="2800" b="1" baseline="0" dirty="0" smtClean="0">
                          <a:latin typeface="Times New Roman" panose="02020603050405020304" pitchFamily="18" charset="0"/>
                          <a:ea typeface="楷体" panose="02010609060101010101" pitchFamily="49" charset="-122"/>
                        </a:rPr>
                        <a:t>，且为平年</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tr>
              <a:tr h="410628">
                <a:tc vMerge="1">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tr>
              <a:tr h="410628">
                <a:tc vMerge="1">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tr>
              <a:tr h="410628">
                <a:tc vMerge="1">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smtClean="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9146593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spTree>
    <p:extLst>
      <p:ext uri="{BB962C8B-B14F-4D97-AF65-F5344CB8AC3E}">
        <p14:creationId xmlns:p14="http://schemas.microsoft.com/office/powerpoint/2010/main" val="2999413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961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4756" name="Rectangle 3"/>
          <p:cNvSpPr>
            <a:spLocks noGrp="1" noChangeArrowheads="1"/>
          </p:cNvSpPr>
          <p:nvPr>
            <p:ph idx="1"/>
          </p:nvPr>
        </p:nvSpPr>
        <p:spPr/>
        <p:txBody>
          <a:bodyPr/>
          <a:lstStyle/>
          <a:p>
            <a:r>
              <a:rPr lang="zh-CN" altLang="en-US" dirty="0" smtClean="0"/>
              <a:t>第二次测试尝试</a:t>
            </a:r>
            <a:endParaRPr lang="en-US" altLang="zh-CN" dirty="0" smtClean="0"/>
          </a:p>
          <a:p>
            <a:r>
              <a:rPr lang="zh-CN" altLang="en-US" dirty="0" smtClean="0"/>
              <a:t>独立性假设导致的冗余</a:t>
            </a:r>
          </a:p>
        </p:txBody>
      </p:sp>
      <p:pic>
        <p:nvPicPr>
          <p:cNvPr id="747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9804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怎样进行整体输入域等价类测试</a:t>
            </a:r>
            <a:endParaRPr lang="zh-CN" altLang="en-US" dirty="0"/>
          </a:p>
        </p:txBody>
      </p:sp>
      <p:sp>
        <p:nvSpPr>
          <p:cNvPr id="3" name="内容占位符 2"/>
          <p:cNvSpPr>
            <a:spLocks noGrp="1"/>
          </p:cNvSpPr>
          <p:nvPr>
            <p:ph idx="1"/>
          </p:nvPr>
        </p:nvSpPr>
        <p:spPr/>
        <p:txBody>
          <a:bodyPr/>
          <a:lstStyle/>
          <a:p>
            <a:r>
              <a:rPr lang="zh-CN" altLang="en-US" dirty="0" smtClean="0"/>
              <a:t>从整体输入域的角度，通过不断施加规则，将该有效等价类不断划分下去</a:t>
            </a:r>
            <a:endParaRPr lang="zh-CN" altLang="en-US" dirty="0"/>
          </a:p>
        </p:txBody>
      </p:sp>
    </p:spTree>
    <p:extLst>
      <p:ext uri="{BB962C8B-B14F-4D97-AF65-F5344CB8AC3E}">
        <p14:creationId xmlns:p14="http://schemas.microsoft.com/office/powerpoint/2010/main" val="1020051800"/>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5780" name="Rectangle 3"/>
          <p:cNvSpPr>
            <a:spLocks noGrp="1" noChangeArrowheads="1"/>
          </p:cNvSpPr>
          <p:nvPr>
            <p:ph idx="1"/>
          </p:nvPr>
        </p:nvSpPr>
        <p:spPr>
          <a:xfrm>
            <a:off x="335360" y="1268760"/>
            <a:ext cx="1296144" cy="4267200"/>
          </a:xfrm>
        </p:spPr>
        <p:txBody>
          <a:bodyPr/>
          <a:lstStyle/>
          <a:p>
            <a:r>
              <a:rPr lang="zh-CN" altLang="en-US" dirty="0" smtClean="0"/>
              <a:t>针对整体输入域</a:t>
            </a:r>
            <a:endParaRPr lang="en-US" altLang="zh-CN" dirty="0" smtClean="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5219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6804" name="Rectangle 3"/>
          <p:cNvSpPr>
            <a:spLocks noGrp="1" noChangeArrowheads="1"/>
          </p:cNvSpPr>
          <p:nvPr>
            <p:ph idx="1"/>
          </p:nvPr>
        </p:nvSpPr>
        <p:spPr/>
        <p:txBody>
          <a:bodyPr/>
          <a:lstStyle/>
          <a:p>
            <a:r>
              <a:rPr lang="zh-CN" altLang="en-US" dirty="0" smtClean="0"/>
              <a:t>针对整体输入域</a:t>
            </a:r>
            <a:endParaRPr lang="en-US" altLang="zh-CN" dirty="0" smtClean="0"/>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7789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7828" name="Rectangle 3"/>
          <p:cNvSpPr>
            <a:spLocks noGrp="1" noChangeArrowheads="1"/>
          </p:cNvSpPr>
          <p:nvPr>
            <p:ph idx="1"/>
          </p:nvPr>
        </p:nvSpPr>
        <p:spPr/>
        <p:txBody>
          <a:bodyPr/>
          <a:lstStyle/>
          <a:p>
            <a:r>
              <a:rPr lang="zh-CN" altLang="en-US" dirty="0" smtClean="0"/>
              <a:t>针对输出域的等价类测试</a:t>
            </a:r>
            <a:endParaRPr lang="en-US" altLang="zh-CN" dirty="0" smtClean="0"/>
          </a:p>
          <a:p>
            <a:pPr lvl="1"/>
            <a:r>
              <a:rPr lang="zh-CN" altLang="zh-CN" dirty="0" smtClean="0"/>
              <a:t>选择合适的输出域来划分等价类</a:t>
            </a:r>
            <a:endParaRPr lang="en-US" altLang="zh-CN" dirty="0" smtClean="0"/>
          </a:p>
          <a:p>
            <a:pPr lvl="1"/>
            <a:r>
              <a:rPr lang="zh-CN" altLang="zh-CN" dirty="0" smtClean="0"/>
              <a:t>针对选定的输出域划分等价类</a:t>
            </a:r>
            <a:endParaRPr lang="en-US" altLang="zh-CN" dirty="0" smtClean="0"/>
          </a:p>
          <a:p>
            <a:pPr lvl="1"/>
            <a:r>
              <a:rPr lang="zh-CN" altLang="zh-CN" dirty="0" smtClean="0"/>
              <a:t>根据划分的等价类设计测试用例</a:t>
            </a:r>
            <a:endParaRPr lang="zh-CN" altLang="en-US" dirty="0" smtClean="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455104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t>怎样进行等价类划分</a:t>
            </a:r>
            <a:r>
              <a:rPr lang="en-US" altLang="zh-CN" dirty="0" smtClean="0"/>
              <a:t>—</a:t>
            </a:r>
            <a:r>
              <a:rPr lang="zh-CN" altLang="en-US" dirty="0" smtClean="0"/>
              <a:t>根据输出域设计测试用例</a:t>
            </a:r>
          </a:p>
        </p:txBody>
      </p:sp>
      <p:sp>
        <p:nvSpPr>
          <p:cNvPr id="78852" name="Rectangle 3"/>
          <p:cNvSpPr>
            <a:spLocks noGrp="1" noChangeArrowheads="1"/>
          </p:cNvSpPr>
          <p:nvPr>
            <p:ph idx="1"/>
          </p:nvPr>
        </p:nvSpPr>
        <p:spPr/>
        <p:txBody>
          <a:bodyPr/>
          <a:lstStyle/>
          <a:p>
            <a:r>
              <a:rPr lang="zh-CN" altLang="en-US" dirty="0" smtClean="0"/>
              <a:t>捉虫实践</a:t>
            </a:r>
            <a:r>
              <a:rPr lang="en-US" altLang="zh-CN" dirty="0" smtClean="0"/>
              <a:t>2</a:t>
            </a:r>
            <a:r>
              <a:rPr lang="zh-CN" altLang="en-US" dirty="0" smtClean="0"/>
              <a:t>：</a:t>
            </a:r>
            <a:endParaRPr lang="en-US" altLang="zh-CN" dirty="0" smtClean="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smtClean="0"/>
          </a:p>
          <a:p>
            <a:pPr marL="471487" lvl="1" indent="0">
              <a:buNone/>
            </a:pPr>
            <a:endParaRPr lang="zh-CN" altLang="en-US" dirty="0" smtClean="0"/>
          </a:p>
        </p:txBody>
      </p:sp>
    </p:spTree>
    <p:extLst>
      <p:ext uri="{BB962C8B-B14F-4D97-AF65-F5344CB8AC3E}">
        <p14:creationId xmlns:p14="http://schemas.microsoft.com/office/powerpoint/2010/main" val="5149244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113" y="2758343"/>
            <a:ext cx="6262370" cy="2030095"/>
          </a:xfrm>
          <a:prstGeom prst="rect">
            <a:avLst/>
          </a:prstGeom>
          <a:noFill/>
        </p:spPr>
        <p:txBody>
          <a:bodyPr wrap="square" rtlCol="0">
            <a:spAutoFit/>
          </a:bodyPr>
          <a:lstStyle/>
          <a:p>
            <a:r>
              <a:rPr lang="en-US" altLang="zh-CN" b="1" dirty="0"/>
              <a:t>0+1    1+1    1+2    1+3   1+4   1+5   ……+99</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p>
          <a:p>
            <a:endParaRPr lang="zh-CN" altLang="en-US" dirty="0"/>
          </a:p>
        </p:txBody>
      </p:sp>
    </p:spTree>
    <p:extLst>
      <p:ext uri="{BB962C8B-B14F-4D97-AF65-F5344CB8AC3E}">
        <p14:creationId xmlns:p14="http://schemas.microsoft.com/office/powerpoint/2010/main" val="362493241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a:solidFill>
                  <a:srgbClr val="0000FF"/>
                </a:solidFill>
                <a:ea typeface="华文新魏" panose="02010800040101010101" pitchFamily="2" charset="-122"/>
              </a:rPr>
              <a:t>某月末，各销售员向酒水销售公司上报他所在区域的销售业绩，酒水销售公司根据其销售额计算该销售员的佣金，并作为奖金发放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extLst>
      <p:ext uri="{BB962C8B-B14F-4D97-AF65-F5344CB8AC3E}">
        <p14:creationId xmlns:p14="http://schemas.microsoft.com/office/powerpoint/2010/main" val="151548019"/>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smtClean="0">
                <a:latin typeface="楷体" panose="02010609060101010101" pitchFamily="49" charset="-122"/>
              </a:rPr>
              <a:t>输出</a:t>
            </a:r>
            <a:r>
              <a:rPr lang="zh-CN" altLang="en-US" dirty="0">
                <a:latin typeface="楷体" panose="02010609060101010101" pitchFamily="49" charset="-122"/>
              </a:rPr>
              <a:t>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extLst>
      <p:ext uri="{BB962C8B-B14F-4D97-AF65-F5344CB8AC3E}">
        <p14:creationId xmlns:p14="http://schemas.microsoft.com/office/powerpoint/2010/main" val="4083008772"/>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根据输出域设计测试用例</a:t>
            </a:r>
            <a:endParaRPr lang="zh-CN" altLang="en-US" dirty="0" smtClean="0"/>
          </a:p>
        </p:txBody>
      </p:sp>
      <p:sp>
        <p:nvSpPr>
          <p:cNvPr id="79876" name="Rectangle 3"/>
          <p:cNvSpPr>
            <a:spLocks noGrp="1" noChangeArrowheads="1"/>
          </p:cNvSpPr>
          <p:nvPr>
            <p:ph idx="1"/>
          </p:nvPr>
        </p:nvSpPr>
        <p:spPr/>
        <p:txBody>
          <a:bodyPr/>
          <a:lstStyle/>
          <a:p>
            <a:r>
              <a:rPr lang="zh-CN" altLang="en-US" dirty="0" smtClean="0"/>
              <a:t>等价划分和测试用例设计</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输出域关注的重点：</a:t>
            </a:r>
            <a:r>
              <a:rPr lang="zh-CN" altLang="en-US" dirty="0" smtClean="0">
                <a:solidFill>
                  <a:srgbClr val="FF0000"/>
                </a:solidFill>
              </a:rPr>
              <a:t>有效输出</a:t>
            </a:r>
          </a:p>
        </p:txBody>
      </p:sp>
      <p:pic>
        <p:nvPicPr>
          <p:cNvPr id="798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770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p>
        </p:txBody>
      </p:sp>
      <p:sp>
        <p:nvSpPr>
          <p:cNvPr id="4100" name="Rectangle 3"/>
          <p:cNvSpPr>
            <a:spLocks noGrp="1" noChangeArrowheads="1"/>
          </p:cNvSpPr>
          <p:nvPr>
            <p:ph idx="1"/>
          </p:nvPr>
        </p:nvSpPr>
        <p:spPr/>
        <p:txBody>
          <a:bodyPr/>
          <a:lstStyle/>
          <a:p>
            <a:r>
              <a:rPr lang="zh-CN" altLang="en-US" dirty="0" smtClean="0"/>
              <a:t>本章重点</a:t>
            </a:r>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t>如何使用等价类划分法</a:t>
            </a:r>
            <a:endParaRPr lang="en-US" altLang="zh-CN" dirty="0" smtClean="0"/>
          </a:p>
          <a:p>
            <a:pPr lvl="1"/>
            <a:r>
              <a:rPr lang="zh-CN" altLang="en-US" dirty="0" smtClean="0">
                <a:solidFill>
                  <a:srgbClr val="FF0000"/>
                </a:solidFill>
              </a:rPr>
              <a:t>等价类测试用例设计步骤总结</a:t>
            </a:r>
            <a:endParaRPr lang="en-US" altLang="zh-CN" dirty="0" smtClean="0">
              <a:solidFill>
                <a:srgbClr val="FF0000"/>
              </a:solidFill>
            </a:endParaRPr>
          </a:p>
          <a:p>
            <a:pPr lvl="1"/>
            <a:endParaRPr lang="en-US" altLang="zh-CN" dirty="0"/>
          </a:p>
        </p:txBody>
      </p:sp>
    </p:spTree>
    <p:extLst>
      <p:ext uri="{BB962C8B-B14F-4D97-AF65-F5344CB8AC3E}">
        <p14:creationId xmlns:p14="http://schemas.microsoft.com/office/powerpoint/2010/main" val="256293360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等价类测试步骤总结</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分析被测对象的输入域和输出域，若二者不相似，则针对输入域的等价类测试之后，还需要针对输出域进行等价类测试；</a:t>
            </a:r>
            <a:endParaRPr lang="en-US" altLang="zh-CN" dirty="0" smtClean="0"/>
          </a:p>
          <a:p>
            <a:pPr marL="0" indent="0">
              <a:buNone/>
            </a:pPr>
            <a:r>
              <a:rPr lang="en-US" altLang="zh-CN" dirty="0" smtClean="0"/>
              <a:t>2 </a:t>
            </a:r>
            <a:r>
              <a:rPr lang="zh-CN" altLang="en-US" dirty="0" smtClean="0"/>
              <a:t>分析被测对象的输入域，选择针对整体输入域，或在独立性假设下将整体输入域拆分多个个体域进行等价划分；</a:t>
            </a:r>
            <a:endParaRPr lang="en-US" altLang="zh-CN" dirty="0" smtClean="0"/>
          </a:p>
          <a:p>
            <a:pPr marL="0" indent="0">
              <a:buNone/>
            </a:pPr>
            <a:r>
              <a:rPr lang="en-US" altLang="zh-CN" dirty="0" smtClean="0"/>
              <a:t>3 </a:t>
            </a:r>
            <a:r>
              <a:rPr lang="zh-CN" altLang="en-US" dirty="0" smtClean="0"/>
              <a:t>若针对整体输入域划分有效和无效等价类，则对每个等价类设计一个测试用例，转第（</a:t>
            </a:r>
            <a:r>
              <a:rPr lang="en-US" altLang="zh-CN" dirty="0" smtClean="0"/>
              <a:t>7</a:t>
            </a:r>
            <a:r>
              <a:rPr lang="zh-CN" altLang="en-US" dirty="0" smtClean="0"/>
              <a:t>）步；</a:t>
            </a:r>
            <a:endParaRPr lang="en-US" altLang="zh-CN" dirty="0" smtClean="0"/>
          </a:p>
          <a:p>
            <a:pPr marL="0" indent="0">
              <a:buNone/>
            </a:pPr>
            <a:r>
              <a:rPr lang="en-US" altLang="zh-CN" dirty="0" smtClean="0"/>
              <a:t>4 </a:t>
            </a:r>
            <a:r>
              <a:rPr lang="zh-CN" altLang="en-US" dirty="0" smtClean="0"/>
              <a:t>若针对个体输入域划分有效和无效等价类，则执行第（</a:t>
            </a:r>
            <a:r>
              <a:rPr lang="en-US" altLang="zh-CN" dirty="0" smtClean="0"/>
              <a:t>5</a:t>
            </a:r>
            <a:r>
              <a:rPr lang="zh-CN" altLang="en-US" dirty="0" smtClean="0"/>
              <a:t>）步；</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070168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en-US" altLang="zh-CN" dirty="0" smtClean="0"/>
              <a:t>5 </a:t>
            </a:r>
            <a:r>
              <a:rPr lang="zh-CN" altLang="en-US" dirty="0" smtClean="0"/>
              <a:t>对于有效等价类，在强组合方式下设计测试用例；</a:t>
            </a:r>
            <a:endParaRPr lang="en-US" altLang="zh-CN" dirty="0" smtClean="0"/>
          </a:p>
          <a:p>
            <a:pPr marL="0" indent="0">
              <a:buNone/>
            </a:pPr>
            <a:r>
              <a:rPr lang="en-US" altLang="zh-CN" dirty="0" smtClean="0"/>
              <a:t>6 </a:t>
            </a:r>
            <a:r>
              <a:rPr lang="zh-CN" altLang="en-US" dirty="0" smtClean="0"/>
              <a:t>对于无效等价类，基于单缺陷假设来设计测试用例；</a:t>
            </a:r>
            <a:endParaRPr lang="en-US" altLang="zh-CN" dirty="0" smtClean="0"/>
          </a:p>
          <a:p>
            <a:pPr marL="0" indent="0">
              <a:buNone/>
            </a:pPr>
            <a:r>
              <a:rPr lang="en-US" altLang="zh-CN" dirty="0" smtClean="0"/>
              <a:t>7 </a:t>
            </a:r>
            <a:r>
              <a:rPr lang="zh-CN" altLang="en-US" dirty="0" smtClean="0"/>
              <a:t>设计测试用例时，对于每个等价类，通常测试数据的选择是从该等价类中抽取一个正常值，即该取值范围内的一个较接近中值的数据即可，若输入条件是布尔型或逻辑型条件，则不存在典型数据的抽取问题；</a:t>
            </a:r>
            <a:endParaRPr lang="en-US" altLang="zh-CN" dirty="0" smtClean="0"/>
          </a:p>
        </p:txBody>
      </p:sp>
    </p:spTree>
    <p:extLst>
      <p:ext uri="{BB962C8B-B14F-4D97-AF65-F5344CB8AC3E}">
        <p14:creationId xmlns:p14="http://schemas.microsoft.com/office/powerpoint/2010/main" val="36773936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en-US" altLang="zh-CN" dirty="0"/>
              <a:t>8 </a:t>
            </a:r>
            <a:r>
              <a:rPr lang="zh-CN" altLang="en-US" dirty="0"/>
              <a:t>若需要针对输出域进行等价类测试，则选择合理的输出域进行等价划分，并补充测试用例</a:t>
            </a:r>
          </a:p>
          <a:p>
            <a:pPr marL="0" indent="0">
              <a:buNone/>
            </a:pPr>
            <a:r>
              <a:rPr lang="zh-CN" altLang="en-US" dirty="0" smtClean="0"/>
              <a:t>等价类测试的注意事项：</a:t>
            </a:r>
            <a:endParaRPr lang="en-US" altLang="zh-CN" dirty="0" smtClean="0"/>
          </a:p>
          <a:p>
            <a:pPr marL="0" indent="0">
              <a:buNone/>
            </a:pPr>
            <a:r>
              <a:rPr lang="en-US" altLang="zh-CN" dirty="0" smtClean="0"/>
              <a:t>1 </a:t>
            </a:r>
            <a:r>
              <a:rPr lang="zh-CN" altLang="en-US" dirty="0" smtClean="0"/>
              <a:t>当等价划分不合理，将导致测试用例漏洞</a:t>
            </a:r>
            <a:endParaRPr lang="en-US" altLang="zh-CN" dirty="0" smtClean="0"/>
          </a:p>
          <a:p>
            <a:pPr marL="0" indent="0">
              <a:buNone/>
            </a:pPr>
            <a:r>
              <a:rPr lang="en-US" altLang="zh-CN" dirty="0" smtClean="0"/>
              <a:t>2 </a:t>
            </a:r>
            <a:r>
              <a:rPr lang="zh-CN" altLang="en-US" dirty="0" smtClean="0"/>
              <a:t>当输入条件之间存在关联时，若基于个体输入域进行测试，将导致测试用例冗余</a:t>
            </a:r>
            <a:endParaRPr lang="zh-CN" altLang="en-US" dirty="0"/>
          </a:p>
        </p:txBody>
      </p:sp>
    </p:spTree>
    <p:extLst>
      <p:ext uri="{BB962C8B-B14F-4D97-AF65-F5344CB8AC3E}">
        <p14:creationId xmlns:p14="http://schemas.microsoft.com/office/powerpoint/2010/main" val="1497105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smtClean="0"/>
              <a:t> </a:t>
            </a:r>
            <a:r>
              <a:rPr lang="zh-CN" altLang="en-US" dirty="0" smtClean="0"/>
              <a:t>等价类测试</a:t>
            </a:r>
          </a:p>
        </p:txBody>
      </p:sp>
      <p:sp>
        <p:nvSpPr>
          <p:cNvPr id="80900" name="Rectangle 3"/>
          <p:cNvSpPr>
            <a:spLocks noGrp="1" noChangeArrowheads="1"/>
          </p:cNvSpPr>
          <p:nvPr>
            <p:ph idx="1"/>
          </p:nvPr>
        </p:nvSpPr>
        <p:spPr/>
        <p:txBody>
          <a:bodyPr/>
          <a:lstStyle/>
          <a:p>
            <a:r>
              <a:rPr lang="zh-CN" altLang="en-US" dirty="0" smtClean="0"/>
              <a:t>小结</a:t>
            </a:r>
            <a:endParaRPr lang="en-US" altLang="zh-CN" dirty="0" smtClean="0"/>
          </a:p>
          <a:p>
            <a:pPr lvl="1"/>
            <a:r>
              <a:rPr lang="zh-CN" altLang="en-US" dirty="0" smtClean="0"/>
              <a:t>目标是从理论上追求测试的完备性和无冗余性</a:t>
            </a:r>
            <a:endParaRPr lang="en-US" altLang="zh-CN" dirty="0" smtClean="0"/>
          </a:p>
          <a:p>
            <a:pPr lvl="1"/>
            <a:r>
              <a:rPr lang="zh-CN" altLang="en-US" dirty="0" smtClean="0"/>
              <a:t>基于：独立性假设和单缺陷假设</a:t>
            </a:r>
            <a:endParaRPr lang="en-US" altLang="zh-CN" dirty="0" smtClean="0"/>
          </a:p>
          <a:p>
            <a:pPr lvl="1"/>
            <a:r>
              <a:rPr lang="zh-CN" altLang="en-US" dirty="0" smtClean="0"/>
              <a:t>当等价划分不合理</a:t>
            </a:r>
            <a:r>
              <a:rPr lang="en-US" altLang="en-US" dirty="0" smtClean="0"/>
              <a:t>(</a:t>
            </a:r>
            <a:r>
              <a:rPr lang="zh-CN" altLang="en-US" dirty="0" smtClean="0"/>
              <a:t>即存在漏洞时</a:t>
            </a:r>
            <a:r>
              <a:rPr lang="en-US" altLang="en-US" dirty="0" smtClean="0"/>
              <a:t>)</a:t>
            </a:r>
            <a:r>
              <a:rPr lang="zh-CN" altLang="en-US" dirty="0" smtClean="0"/>
              <a:t>，将导致测试用例的漏洞；</a:t>
            </a:r>
          </a:p>
          <a:p>
            <a:pPr lvl="1"/>
            <a:r>
              <a:rPr lang="zh-CN" altLang="en-US" dirty="0" smtClean="0"/>
              <a:t>当输入条件之间存在关联时，若基于个体输入域进行测试，将导致测试用例的冗余</a:t>
            </a:r>
          </a:p>
        </p:txBody>
      </p:sp>
    </p:spTree>
    <p:extLst>
      <p:ext uri="{BB962C8B-B14F-4D97-AF65-F5344CB8AC3E}">
        <p14:creationId xmlns:p14="http://schemas.microsoft.com/office/powerpoint/2010/main" val="42779969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smtClean="0"/>
              <a:t>等价类测试</a:t>
            </a:r>
            <a:endParaRPr lang="zh-CN" altLang="en-US" dirty="0"/>
          </a:p>
        </p:txBody>
      </p:sp>
      <p:sp>
        <p:nvSpPr>
          <p:cNvPr id="2" name="内容占位符 1"/>
          <p:cNvSpPr>
            <a:spLocks noGrp="1"/>
          </p:cNvSpPr>
          <p:nvPr>
            <p:ph idx="1"/>
          </p:nvPr>
        </p:nvSpPr>
        <p:spPr/>
        <p:txBody>
          <a:bodyPr/>
          <a:lstStyle/>
          <a:p>
            <a:r>
              <a:rPr lang="zh-CN" altLang="en-US" dirty="0" smtClean="0"/>
              <a:t>等价类满足如下条件：</a:t>
            </a:r>
          </a:p>
          <a:p>
            <a:pPr lvl="1"/>
            <a:r>
              <a:rPr lang="zh-CN" altLang="en-US" dirty="0" smtClean="0">
                <a:sym typeface="+mn-ea"/>
              </a:rPr>
              <a:t>被测系统对该等价类中的每个数据的处理方式相同（保证等价）</a:t>
            </a:r>
          </a:p>
          <a:p>
            <a:pPr lvl="1"/>
            <a:r>
              <a:rPr lang="zh-CN" altLang="en-US" dirty="0" smtClean="0">
                <a:sym typeface="+mn-ea"/>
              </a:rPr>
              <a:t>各等价类之间互不相交，即每个数据唯一隶属一个等价类（保证不冗余）</a:t>
            </a:r>
            <a:endParaRPr lang="zh-CN" altLang="en-US" dirty="0" smtClean="0"/>
          </a:p>
          <a:p>
            <a:pPr lvl="1"/>
            <a:r>
              <a:rPr lang="zh-CN" altLang="en-US" dirty="0" smtClean="0">
                <a:sym typeface="+mn-ea"/>
              </a:rPr>
              <a:t>所有等价类的并集是整个输入域（保证完备）</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18174113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smtClean="0"/>
              <a:t>一：针对计算器中有效输入是</a:t>
            </a:r>
            <a:r>
              <a:rPr lang="en-US" altLang="zh-CN" dirty="0" smtClean="0"/>
              <a:t>0—99</a:t>
            </a:r>
            <a:r>
              <a:rPr lang="zh-CN" altLang="en-US" dirty="0" smtClean="0"/>
              <a:t>的整数，设计有效测试用例和无效测试用例</a:t>
            </a:r>
            <a:endParaRPr lang="en-US" altLang="zh-CN" dirty="0" smtClean="0"/>
          </a:p>
          <a:p>
            <a:pPr marL="0" indent="0">
              <a:buNone/>
            </a:pPr>
            <a:r>
              <a:rPr lang="zh-CN" altLang="en-US" dirty="0" smtClean="0"/>
              <a:t>二：针对</a:t>
            </a:r>
            <a:r>
              <a:rPr lang="en-US" altLang="zh-CN" dirty="0" smtClean="0"/>
              <a:t>Windows</a:t>
            </a:r>
            <a:r>
              <a:rPr lang="zh-CN" altLang="en-US" dirty="0" smtClean="0"/>
              <a:t>命名规则，设计测试用例</a:t>
            </a:r>
            <a:endParaRPr lang="en-US" altLang="zh-CN" dirty="0" smtClean="0"/>
          </a:p>
          <a:p>
            <a:pPr lvl="1"/>
            <a:r>
              <a:rPr lang="zh-CN" altLang="en-US" dirty="0" smtClean="0"/>
              <a:t>文件名</a:t>
            </a:r>
            <a:r>
              <a:rPr lang="zh-CN" altLang="en-US" dirty="0"/>
              <a:t>可以包含除、</a:t>
            </a:r>
            <a:r>
              <a:rPr lang="en-US" altLang="zh-CN" dirty="0"/>
              <a:t>/:*?”&lt; </a:t>
            </a:r>
            <a:r>
              <a:rPr lang="en-US" altLang="zh-CN" dirty="0" smtClean="0"/>
              <a:t>&gt;</a:t>
            </a:r>
            <a:r>
              <a:rPr lang="zh-CN" altLang="en-US" dirty="0" smtClean="0"/>
              <a:t>和</a:t>
            </a:r>
            <a:r>
              <a:rPr lang="en-US" altLang="zh-CN" dirty="0"/>
              <a:t>|</a:t>
            </a:r>
            <a:r>
              <a:rPr lang="zh-CN" altLang="en-US" dirty="0" smtClean="0"/>
              <a:t>之外</a:t>
            </a:r>
            <a:endParaRPr lang="en-US" altLang="zh-CN" dirty="0" smtClean="0"/>
          </a:p>
          <a:p>
            <a:pPr marL="471487" lvl="1" indent="0">
              <a:buNone/>
            </a:pPr>
            <a:r>
              <a:rPr lang="zh-CN" altLang="en-US" dirty="0" smtClean="0"/>
              <a:t>的</a:t>
            </a:r>
            <a:r>
              <a:rPr lang="zh-CN" altLang="en-US" dirty="0"/>
              <a:t>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2"/>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3406042"/>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p>
        </p:txBody>
      </p:sp>
      <p:sp>
        <p:nvSpPr>
          <p:cNvPr id="4100" name="Rectangle 3"/>
          <p:cNvSpPr>
            <a:spLocks noGrp="1" noChangeArrowheads="1"/>
          </p:cNvSpPr>
          <p:nvPr>
            <p:ph idx="1"/>
          </p:nvPr>
        </p:nvSpPr>
        <p:spPr/>
        <p:txBody>
          <a:bodyPr/>
          <a:lstStyle/>
          <a:p>
            <a:r>
              <a:rPr lang="zh-CN" altLang="en-US" dirty="0" smtClean="0"/>
              <a:t>本章重点</a:t>
            </a:r>
          </a:p>
          <a:p>
            <a:pPr lvl="1"/>
            <a:r>
              <a:rPr lang="zh-CN" altLang="en-US" dirty="0" smtClean="0"/>
              <a:t>为什么引入等价类划分法</a:t>
            </a:r>
            <a:endParaRPr lang="en-US" altLang="zh-CN" dirty="0" smtClean="0"/>
          </a:p>
          <a:p>
            <a:pPr lvl="1"/>
            <a:r>
              <a:rPr lang="zh-CN" altLang="en-US" dirty="0" smtClean="0">
                <a:solidFill>
                  <a:srgbClr val="FF0000"/>
                </a:solidFill>
              </a:rPr>
              <a:t>什么是等价类划分法</a:t>
            </a:r>
            <a:endParaRPr lang="en-US" altLang="zh-CN" dirty="0" smtClean="0">
              <a:solidFill>
                <a:srgbClr val="FF0000"/>
              </a:solidFill>
            </a:endParaRPr>
          </a:p>
          <a:p>
            <a:pPr lvl="1"/>
            <a:r>
              <a:rPr lang="zh-CN" altLang="en-US" dirty="0" smtClean="0"/>
              <a:t>如何使用等价类划分法</a:t>
            </a:r>
            <a:endParaRPr lang="en-US" altLang="zh-CN" dirty="0" smtClean="0"/>
          </a:p>
          <a:p>
            <a:pPr lvl="1"/>
            <a:r>
              <a:rPr lang="zh-CN" altLang="en-US" dirty="0" smtClean="0"/>
              <a:t>等价类测试用例设计步骤总结</a:t>
            </a:r>
            <a:endParaRPr lang="en-US" altLang="zh-CN" dirty="0" smtClean="0"/>
          </a:p>
          <a:p>
            <a:pPr lvl="1"/>
            <a:endParaRPr lang="en-US" altLang="zh-CN" dirty="0"/>
          </a:p>
        </p:txBody>
      </p:sp>
    </p:spTree>
    <p:extLst>
      <p:ext uri="{BB962C8B-B14F-4D97-AF65-F5344CB8AC3E}">
        <p14:creationId xmlns:p14="http://schemas.microsoft.com/office/powerpoint/2010/main" val="233832855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为什么引入等价类划分</a:t>
            </a:r>
            <a:endParaRPr lang="en-US" altLang="zh-CN" dirty="0" smtClean="0"/>
          </a:p>
          <a:p>
            <a:pPr lvl="1"/>
            <a:r>
              <a:rPr lang="zh-CN" altLang="en-US" dirty="0" smtClean="0"/>
              <a:t>避免测试工作量过大，并且测试不合理</a:t>
            </a:r>
            <a:endParaRPr lang="en-US" altLang="zh-CN" dirty="0" smtClean="0"/>
          </a:p>
          <a:p>
            <a:r>
              <a:rPr lang="zh-CN" altLang="en-US" dirty="0" smtClean="0"/>
              <a:t>什么是等价类划分</a:t>
            </a:r>
            <a:endParaRPr lang="en-US" altLang="zh-CN" dirty="0" smtClean="0"/>
          </a:p>
          <a:p>
            <a:pPr lvl="1"/>
            <a:r>
              <a:rPr lang="zh-CN" altLang="en-US" dirty="0" smtClean="0"/>
              <a:t>依据需求对输入的范围进行细分，然后再分出的每一个区域内选取一个</a:t>
            </a:r>
            <a:r>
              <a:rPr lang="zh-CN" altLang="en-US" dirty="0" smtClean="0">
                <a:solidFill>
                  <a:srgbClr val="FF0000"/>
                </a:solidFill>
              </a:rPr>
              <a:t>有代表性</a:t>
            </a:r>
            <a:r>
              <a:rPr lang="zh-CN" altLang="en-US" dirty="0" smtClean="0"/>
              <a:t>的测试数据开展测试</a:t>
            </a:r>
            <a:endParaRPr lang="en-US" altLang="zh-CN" dirty="0" smtClean="0"/>
          </a:p>
          <a:p>
            <a:pPr lvl="1"/>
            <a:endParaRPr lang="en-US" altLang="zh-CN" dirty="0"/>
          </a:p>
        </p:txBody>
      </p:sp>
    </p:spTree>
    <p:extLst>
      <p:ext uri="{BB962C8B-B14F-4D97-AF65-F5344CB8AC3E}">
        <p14:creationId xmlns:p14="http://schemas.microsoft.com/office/powerpoint/2010/main" val="1368963766"/>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怎样进行等价类划分</a:t>
            </a:r>
            <a:endParaRPr lang="en-US" altLang="zh-CN" dirty="0" smtClean="0"/>
          </a:p>
          <a:p>
            <a:pPr lvl="1"/>
            <a:r>
              <a:rPr lang="zh-CN" altLang="en-US" dirty="0" smtClean="0"/>
              <a:t>强组合方式</a:t>
            </a:r>
            <a:endParaRPr lang="en-US" altLang="zh-CN" dirty="0" smtClean="0"/>
          </a:p>
          <a:p>
            <a:pPr lvl="1"/>
            <a:r>
              <a:rPr lang="zh-CN" altLang="en-US" dirty="0" smtClean="0"/>
              <a:t>弱组合方式</a:t>
            </a:r>
            <a:endParaRPr lang="en-US" altLang="zh-CN" dirty="0" smtClean="0"/>
          </a:p>
          <a:p>
            <a:pPr lvl="1"/>
            <a:endParaRPr lang="en-US" altLang="zh-CN" dirty="0"/>
          </a:p>
        </p:txBody>
      </p:sp>
    </p:spTree>
    <p:extLst>
      <p:ext uri="{BB962C8B-B14F-4D97-AF65-F5344CB8AC3E}">
        <p14:creationId xmlns:p14="http://schemas.microsoft.com/office/powerpoint/2010/main" val="2982722677"/>
      </p:ext>
    </p:extLst>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smtClean="0"/>
              <a:t>什么是等价类测试</a:t>
            </a:r>
          </a:p>
        </p:txBody>
      </p:sp>
      <p:sp>
        <p:nvSpPr>
          <p:cNvPr id="50180" name="Rectangle 3"/>
          <p:cNvSpPr>
            <a:spLocks noGrp="1" noChangeArrowheads="1"/>
          </p:cNvSpPr>
          <p:nvPr>
            <p:ph idx="1"/>
          </p:nvPr>
        </p:nvSpPr>
        <p:spPr/>
        <p:txBody>
          <a:bodyPr/>
          <a:lstStyle/>
          <a:p>
            <a:r>
              <a:rPr lang="zh-CN" altLang="en-US" dirty="0" smtClean="0"/>
              <a:t>定义：</a:t>
            </a:r>
            <a:r>
              <a:rPr lang="zh-CN" altLang="en-US" dirty="0"/>
              <a:t>依据需求对输入的范围进行</a:t>
            </a:r>
            <a:r>
              <a:rPr lang="zh-CN" altLang="en-US" dirty="0">
                <a:solidFill>
                  <a:srgbClr val="FF0000"/>
                </a:solidFill>
              </a:rPr>
              <a:t>细分</a:t>
            </a:r>
            <a:r>
              <a:rPr lang="zh-CN" altLang="en-US" dirty="0"/>
              <a:t>，然后再分出的每一个</a:t>
            </a:r>
            <a:r>
              <a:rPr lang="zh-CN" altLang="en-US" dirty="0">
                <a:solidFill>
                  <a:srgbClr val="FF0000"/>
                </a:solidFill>
              </a:rPr>
              <a:t>区域</a:t>
            </a:r>
            <a:r>
              <a:rPr lang="zh-CN" altLang="en-US" dirty="0"/>
              <a:t>内选取一个</a:t>
            </a:r>
            <a:r>
              <a:rPr lang="zh-CN" altLang="en-US" dirty="0">
                <a:solidFill>
                  <a:srgbClr val="FF0000"/>
                </a:solidFill>
              </a:rPr>
              <a:t>有代表性</a:t>
            </a:r>
            <a:r>
              <a:rPr lang="zh-CN" altLang="en-US" dirty="0"/>
              <a:t>的测试数据开展</a:t>
            </a:r>
            <a:r>
              <a:rPr lang="zh-CN" altLang="en-US" dirty="0" smtClean="0"/>
              <a:t>测试</a:t>
            </a:r>
            <a:endParaRPr lang="en-US" altLang="zh-CN" dirty="0" smtClean="0"/>
          </a:p>
        </p:txBody>
      </p:sp>
    </p:spTree>
    <p:extLst>
      <p:ext uri="{BB962C8B-B14F-4D97-AF65-F5344CB8AC3E}">
        <p14:creationId xmlns:p14="http://schemas.microsoft.com/office/powerpoint/2010/main" val="495035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extLst>
      <p:ext uri="{BB962C8B-B14F-4D97-AF65-F5344CB8AC3E}">
        <p14:creationId xmlns:p14="http://schemas.microsoft.com/office/powerpoint/2010/main" val="19612428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等价类划分的原理</a:t>
            </a:r>
            <a:endParaRPr lang="zh-CN" altLang="en-US" dirty="0"/>
          </a:p>
        </p:txBody>
      </p:sp>
      <p:sp>
        <p:nvSpPr>
          <p:cNvPr id="3" name="内容占位符 2"/>
          <p:cNvSpPr>
            <a:spLocks noGrp="1"/>
          </p:cNvSpPr>
          <p:nvPr>
            <p:ph idx="1"/>
          </p:nvPr>
        </p:nvSpPr>
        <p:spPr/>
        <p:txBody>
          <a:bodyPr/>
          <a:lstStyle/>
          <a:p>
            <a:r>
              <a:rPr lang="zh-CN" altLang="en-US" dirty="0"/>
              <a:t>通过等价划分满足测试的完备性和无冗余性</a:t>
            </a:r>
          </a:p>
          <a:p>
            <a:endParaRPr lang="zh-CN"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27687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9606857" y="3717032"/>
            <a:ext cx="2592288" cy="232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l"/>
            </a:pPr>
            <a:r>
              <a:rPr lang="zh-CN" altLang="en-US" kern="0" dirty="0" smtClean="0">
                <a:latin typeface="楷体" panose="02010609060101010101" pitchFamily="49" charset="-122"/>
                <a:ea typeface="楷体" panose="02010609060101010101" pitchFamily="49" charset="-122"/>
              </a:rPr>
              <a:t>分而不交</a:t>
            </a:r>
            <a:endParaRPr lang="en-US" altLang="zh-CN" kern="0" dirty="0" smtClean="0">
              <a:latin typeface="楷体" panose="02010609060101010101" pitchFamily="49" charset="-122"/>
              <a:ea typeface="楷体" panose="02010609060101010101" pitchFamily="49" charset="-122"/>
            </a:endParaRPr>
          </a:p>
          <a:p>
            <a:pPr>
              <a:buFont typeface="Wingdings" panose="05000000000000000000" pitchFamily="2" charset="2"/>
              <a:buChar char="l"/>
            </a:pPr>
            <a:r>
              <a:rPr lang="zh-CN" altLang="en-US" kern="0" dirty="0" smtClean="0">
                <a:latin typeface="楷体" panose="02010609060101010101" pitchFamily="49" charset="-122"/>
                <a:ea typeface="楷体" panose="02010609060101010101" pitchFamily="49" charset="-122"/>
              </a:rPr>
              <a:t>合而不变</a:t>
            </a:r>
            <a:endParaRPr lang="en-US" altLang="zh-CN" kern="0" dirty="0" smtClean="0">
              <a:latin typeface="楷体" panose="02010609060101010101" pitchFamily="49" charset="-122"/>
              <a:ea typeface="楷体" panose="02010609060101010101" pitchFamily="49" charset="-122"/>
            </a:endParaRPr>
          </a:p>
          <a:p>
            <a:pPr>
              <a:buFont typeface="Wingdings" panose="05000000000000000000" pitchFamily="2" charset="2"/>
              <a:buChar char="l"/>
            </a:pPr>
            <a:r>
              <a:rPr lang="zh-CN" altLang="en-US" kern="0" dirty="0" smtClean="0">
                <a:latin typeface="楷体" panose="02010609060101010101" pitchFamily="49" charset="-122"/>
                <a:ea typeface="楷体" panose="02010609060101010101" pitchFamily="49" charset="-122"/>
              </a:rPr>
              <a:t>类内等价</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644337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p>
        </p:txBody>
      </p:sp>
      <p:sp>
        <p:nvSpPr>
          <p:cNvPr id="4100" name="Rectangle 3"/>
          <p:cNvSpPr>
            <a:spLocks noGrp="1" noChangeArrowheads="1"/>
          </p:cNvSpPr>
          <p:nvPr>
            <p:ph idx="1"/>
          </p:nvPr>
        </p:nvSpPr>
        <p:spPr/>
        <p:txBody>
          <a:bodyPr/>
          <a:lstStyle/>
          <a:p>
            <a:r>
              <a:rPr lang="zh-CN" altLang="en-US" dirty="0" smtClean="0"/>
              <a:t>本章重点</a:t>
            </a:r>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solidFill>
                  <a:srgbClr val="FF0000"/>
                </a:solidFill>
              </a:rPr>
              <a:t>如何使用等价类划分法</a:t>
            </a:r>
            <a:endParaRPr lang="en-US" altLang="zh-CN" dirty="0" smtClean="0">
              <a:solidFill>
                <a:srgbClr val="FF0000"/>
              </a:solidFill>
            </a:endParaRPr>
          </a:p>
          <a:p>
            <a:pPr lvl="1"/>
            <a:r>
              <a:rPr lang="zh-CN" altLang="en-US" dirty="0" smtClean="0"/>
              <a:t>等价类测试用例设计步骤总结</a:t>
            </a:r>
            <a:endParaRPr lang="en-US" altLang="zh-CN" dirty="0" smtClean="0"/>
          </a:p>
          <a:p>
            <a:pPr lvl="1"/>
            <a:endParaRPr lang="en-US" altLang="zh-CN" dirty="0"/>
          </a:p>
        </p:txBody>
      </p:sp>
    </p:spTree>
    <p:extLst>
      <p:ext uri="{BB962C8B-B14F-4D97-AF65-F5344CB8AC3E}">
        <p14:creationId xmlns:p14="http://schemas.microsoft.com/office/powerpoint/2010/main" val="301498024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23998</TotalTime>
  <Words>3226</Words>
  <Application>Microsoft Office PowerPoint</Application>
  <PresentationFormat>宽屏</PresentationFormat>
  <Paragraphs>343</Paragraphs>
  <Slides>52</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等价类划分法设计测试用例</vt:lpstr>
      <vt:lpstr>为什么引入等价类划分法设计测试用例</vt:lpstr>
      <vt:lpstr>为什么引入等价类划分法-穷举测试</vt:lpstr>
      <vt:lpstr>等价类划分法设计测试用例</vt:lpstr>
      <vt:lpstr>什么是等价类测试</vt:lpstr>
      <vt:lpstr>怎样进行等价类划分</vt:lpstr>
      <vt:lpstr>等价类划分的原理</vt:lpstr>
      <vt:lpstr>等价类划分法设计测试用例</vt:lpstr>
      <vt:lpstr>怎样进行等价类测试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怎样进行等价类划分—实例</vt:lpstr>
      <vt:lpstr>怎样进行等价类划分—实例</vt:lpstr>
      <vt:lpstr>怎样进行等价类划分—实例</vt:lpstr>
      <vt:lpstr>PowerPoint 演示文稿</vt:lpstr>
      <vt:lpstr>怎样进行等价类划分—实例</vt:lpstr>
      <vt:lpstr>怎样进行等价类划分—实例</vt:lpstr>
      <vt:lpstr>怎样进行等价类划分—实例</vt:lpstr>
      <vt:lpstr>怎样进行等价类划分—实例</vt:lpstr>
      <vt:lpstr>怎样进行等价类划分—实例</vt:lpstr>
      <vt:lpstr>怎样进行整体输入域等价类测试</vt:lpstr>
      <vt:lpstr>怎样进行等价类划分—实例</vt:lpstr>
      <vt:lpstr>怎样进行等价类划分—实例</vt:lpstr>
      <vt:lpstr>怎样进行等价类划分—实例</vt:lpstr>
      <vt:lpstr>怎样进行等价类划分—根据输出域设计测试用例</vt:lpstr>
      <vt:lpstr>怎样进行等价类划分—根据输出域设计测试用例</vt:lpstr>
      <vt:lpstr>怎样进行等价类划分—根据输出域设计测试用例</vt:lpstr>
      <vt:lpstr>怎样进行等价类划分—根据输出域设计测试用例</vt:lpstr>
      <vt:lpstr>等价类划分法设计测试用例</vt:lpstr>
      <vt:lpstr>等价类测试步骤总结</vt:lpstr>
      <vt:lpstr>等价类测试步骤总结</vt:lpstr>
      <vt:lpstr>等价类测试步骤总结</vt:lpstr>
      <vt:lpstr> 等价类测试</vt:lpstr>
      <vt:lpstr>等价类测试</vt:lpstr>
      <vt:lpstr>练习</vt:lpstr>
      <vt:lpstr>内容总结</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323</cp:revision>
  <dcterms:created xsi:type="dcterms:W3CDTF">2008-07-27T05:17:11Z</dcterms:created>
  <dcterms:modified xsi:type="dcterms:W3CDTF">2018-10-15T01:38:33Z</dcterms:modified>
</cp:coreProperties>
</file>