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31"/>
  </p:notesMasterIdLst>
  <p:handoutMasterIdLst>
    <p:handoutMasterId r:id="rId32"/>
  </p:handoutMasterIdLst>
  <p:sldIdLst>
    <p:sldId id="576" r:id="rId2"/>
    <p:sldId id="552" r:id="rId3"/>
    <p:sldId id="553" r:id="rId4"/>
    <p:sldId id="554" r:id="rId5"/>
    <p:sldId id="555" r:id="rId6"/>
    <p:sldId id="557" r:id="rId7"/>
    <p:sldId id="558" r:id="rId8"/>
    <p:sldId id="559" r:id="rId9"/>
    <p:sldId id="577" r:id="rId10"/>
    <p:sldId id="560" r:id="rId11"/>
    <p:sldId id="561" r:id="rId12"/>
    <p:sldId id="562" r:id="rId13"/>
    <p:sldId id="563" r:id="rId14"/>
    <p:sldId id="564" r:id="rId15"/>
    <p:sldId id="565" r:id="rId16"/>
    <p:sldId id="566" r:id="rId17"/>
    <p:sldId id="567" r:id="rId18"/>
    <p:sldId id="568" r:id="rId19"/>
    <p:sldId id="569" r:id="rId20"/>
    <p:sldId id="570" r:id="rId21"/>
    <p:sldId id="571" r:id="rId22"/>
    <p:sldId id="572" r:id="rId23"/>
    <p:sldId id="573" r:id="rId24"/>
    <p:sldId id="574" r:id="rId25"/>
    <p:sldId id="578" r:id="rId26"/>
    <p:sldId id="579" r:id="rId27"/>
    <p:sldId id="580" r:id="rId28"/>
    <p:sldId id="575" r:id="rId29"/>
    <p:sldId id="549" r:id="rId30"/>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FFFFFF"/>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31" autoAdjust="0"/>
    <p:restoredTop sz="92691" autoAdjust="0"/>
  </p:normalViewPr>
  <p:slideViewPr>
    <p:cSldViewPr>
      <p:cViewPr varScale="1">
        <p:scale>
          <a:sx n="79" d="100"/>
          <a:sy n="79" d="100"/>
        </p:scale>
        <p:origin x="126" y="102"/>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BE119F4-F7CC-4430-A1DB-88C455E8BC26}" type="slidenum">
              <a:rPr lang="en-US" altLang="zh-CN"/>
              <a:pPr>
                <a:defRPr/>
              </a:pPr>
              <a:t>‹#›</a:t>
            </a:fld>
            <a:endParaRPr lang="en-US" altLang="zh-CN" dirty="0"/>
          </a:p>
        </p:txBody>
      </p:sp>
    </p:spTree>
    <p:extLst>
      <p:ext uri="{BB962C8B-B14F-4D97-AF65-F5344CB8AC3E}">
        <p14:creationId xmlns:p14="http://schemas.microsoft.com/office/powerpoint/2010/main" val="2762099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06DBFBB8-2C88-4EF5-ACA0-AB33D3C579D0}" type="slidenum">
              <a:rPr lang="en-US" altLang="zh-CN"/>
              <a:pPr>
                <a:defRPr/>
              </a:pPr>
              <a:t>‹#›</a:t>
            </a:fld>
            <a:endParaRPr lang="en-US" altLang="zh-CN" dirty="0"/>
          </a:p>
        </p:txBody>
      </p:sp>
    </p:spTree>
    <p:extLst>
      <p:ext uri="{BB962C8B-B14F-4D97-AF65-F5344CB8AC3E}">
        <p14:creationId xmlns:p14="http://schemas.microsoft.com/office/powerpoint/2010/main" val="295371329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29808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17538" y="566738"/>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20</a:t>
            </a:fld>
            <a:endParaRPr lang="zh-CN" altLang="en-US"/>
          </a:p>
        </p:txBody>
      </p:sp>
    </p:spTree>
    <p:extLst>
      <p:ext uri="{BB962C8B-B14F-4D97-AF65-F5344CB8AC3E}">
        <p14:creationId xmlns:p14="http://schemas.microsoft.com/office/powerpoint/2010/main" val="39358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17538" y="566738"/>
            <a:ext cx="5486400" cy="3086100"/>
          </a:xfrm>
        </p:spPr>
      </p:sp>
      <p:sp>
        <p:nvSpPr>
          <p:cNvPr id="3" name="备注占位符 2"/>
          <p:cNvSpPr>
            <a:spLocks noGrp="1"/>
          </p:cNvSpPr>
          <p:nvPr>
            <p:ph type="body" idx="1"/>
          </p:nvPr>
        </p:nvSpPr>
        <p:spPr/>
        <p:txBody>
          <a:bodyPr/>
          <a:lstStyle/>
          <a:p>
            <a:pPr lvl="0"/>
            <a:r>
              <a:rPr lang="zh-CN" altLang="en-US" dirty="0" smtClean="0"/>
              <a:t>提取因果，赋予标识符（</a:t>
            </a:r>
            <a:r>
              <a:rPr lang="zh-CN" altLang="en-US" b="1" dirty="0" smtClean="0">
                <a:solidFill>
                  <a:schemeClr val="tx2">
                    <a:lumMod val="60000"/>
                    <a:lumOff val="40000"/>
                  </a:schemeClr>
                </a:solidFill>
                <a:latin typeface="黑体" pitchFamily="2" charset="-122"/>
                <a:ea typeface="黑体" pitchFamily="2" charset="-122"/>
              </a:rPr>
              <a:t>原因常常是：输入条件或输入条件的等价类</a:t>
            </a:r>
            <a:r>
              <a:rPr lang="en-US" altLang="zh-CN" b="1" baseline="0" dirty="0" smtClean="0">
                <a:solidFill>
                  <a:schemeClr val="tx2">
                    <a:lumMod val="60000"/>
                    <a:lumOff val="40000"/>
                  </a:schemeClr>
                </a:solidFill>
                <a:latin typeface="黑体" pitchFamily="2" charset="-122"/>
                <a:ea typeface="黑体" pitchFamily="2" charset="-122"/>
              </a:rPr>
              <a:t>     </a:t>
            </a:r>
            <a:r>
              <a:rPr lang="zh-CN" altLang="en-US" b="1" dirty="0" smtClean="0">
                <a:solidFill>
                  <a:schemeClr val="tx2">
                    <a:lumMod val="60000"/>
                    <a:lumOff val="40000"/>
                  </a:schemeClr>
                </a:solidFill>
                <a:latin typeface="黑体" pitchFamily="2" charset="-122"/>
                <a:ea typeface="黑体" pitchFamily="2" charset="-122"/>
              </a:rPr>
              <a:t>结果：输出条件</a:t>
            </a:r>
            <a:r>
              <a:rPr lang="zh-CN" altLang="en-US" dirty="0" smtClean="0"/>
              <a:t>）</a:t>
            </a:r>
            <a:endParaRPr lang="en-US" altLang="zh-CN" dirty="0" smtClean="0"/>
          </a:p>
          <a:p>
            <a:r>
              <a:rPr lang="zh-CN" altLang="en-US" dirty="0" smtClean="0"/>
              <a:t>提取因果关系，绘制因果图</a:t>
            </a:r>
            <a:endParaRPr lang="en-US" altLang="zh-CN" dirty="0" smtClean="0"/>
          </a:p>
          <a:p>
            <a:r>
              <a:rPr lang="zh-CN" altLang="en-US" dirty="0" smtClean="0"/>
              <a:t>标明约束条件</a:t>
            </a:r>
            <a:endParaRPr lang="en-US" altLang="zh-CN" dirty="0" smtClean="0"/>
          </a:p>
          <a:p>
            <a:r>
              <a:rPr lang="zh-CN" altLang="en-US" dirty="0" smtClean="0"/>
              <a:t>转化判定表</a:t>
            </a:r>
            <a:endParaRPr lang="en-US" altLang="zh-CN" dirty="0" smtClean="0"/>
          </a:p>
          <a:p>
            <a:r>
              <a:rPr lang="zh-CN" altLang="en-US" dirty="0" smtClean="0"/>
              <a:t>设计用例</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黑体" pitchFamily="2" charset="-122"/>
                <a:ea typeface="黑体" pitchFamily="2" charset="-122"/>
              </a:rPr>
              <a:t>分析需求，提取原因和结果，并赋予标识符 </a:t>
            </a:r>
            <a:r>
              <a:rPr lang="zh-CN" altLang="en-US" dirty="0" smtClean="0"/>
              <a:t>（</a:t>
            </a:r>
            <a:r>
              <a:rPr lang="zh-CN" altLang="en-US" b="1" dirty="0" smtClean="0">
                <a:solidFill>
                  <a:schemeClr val="tx2">
                    <a:lumMod val="60000"/>
                    <a:lumOff val="40000"/>
                  </a:schemeClr>
                </a:solidFill>
                <a:latin typeface="黑体" pitchFamily="2" charset="-122"/>
                <a:ea typeface="黑体" pitchFamily="2" charset="-122"/>
              </a:rPr>
              <a:t>原因常常是：输入条件或输入条件的等价类</a:t>
            </a:r>
            <a:r>
              <a:rPr lang="en-US" altLang="zh-CN" b="1" baseline="0" dirty="0" smtClean="0">
                <a:solidFill>
                  <a:schemeClr val="tx2">
                    <a:lumMod val="60000"/>
                    <a:lumOff val="40000"/>
                  </a:schemeClr>
                </a:solidFill>
                <a:latin typeface="黑体" pitchFamily="2" charset="-122"/>
                <a:ea typeface="黑体" pitchFamily="2" charset="-122"/>
              </a:rPr>
              <a:t>     </a:t>
            </a:r>
            <a:r>
              <a:rPr lang="zh-CN" altLang="en-US" b="1" dirty="0" smtClean="0">
                <a:solidFill>
                  <a:schemeClr val="tx2">
                    <a:lumMod val="60000"/>
                    <a:lumOff val="40000"/>
                  </a:schemeClr>
                </a:solidFill>
                <a:latin typeface="黑体" pitchFamily="2" charset="-122"/>
                <a:ea typeface="黑体" pitchFamily="2" charset="-122"/>
              </a:rPr>
              <a:t>结果：输出条件</a:t>
            </a:r>
            <a:r>
              <a:rPr lang="zh-CN" altLang="en-US" dirty="0" smtClean="0"/>
              <a:t>）</a:t>
            </a:r>
            <a:endParaRPr lang="en-US" altLang="zh-CN" dirty="0" smtClean="0">
              <a:latin typeface="黑体" pitchFamily="2" charset="-122"/>
              <a:ea typeface="黑体"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黑体" pitchFamily="2" charset="-122"/>
                <a:ea typeface="黑体" pitchFamily="2" charset="-122"/>
              </a:rPr>
              <a:t>分析需求，提取因果关系，并表示成“因果图”</a:t>
            </a:r>
            <a:endParaRPr lang="en-US" altLang="zh-CN" sz="1200" dirty="0" smtClean="0">
              <a:latin typeface="黑体" pitchFamily="2" charset="-122"/>
              <a:ea typeface="黑体"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黑体" pitchFamily="2" charset="-122"/>
                <a:ea typeface="黑体" pitchFamily="2" charset="-122"/>
              </a:rPr>
              <a:t>标明因果图中约束条件</a:t>
            </a:r>
            <a:endParaRPr lang="zh-CN" altLang="en-US" b="1" dirty="0" smtClean="0">
              <a:latin typeface="黑体" pitchFamily="2" charset="-122"/>
              <a:ea typeface="黑体"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黑体" pitchFamily="2" charset="-122"/>
                <a:ea typeface="黑体" pitchFamily="2" charset="-122"/>
              </a:rPr>
              <a:t>因果图转换成判定表</a:t>
            </a:r>
            <a:endParaRPr lang="en-US" altLang="zh-CN" dirty="0" smtClean="0">
              <a:latin typeface="黑体" pitchFamily="2" charset="-122"/>
              <a:ea typeface="黑体"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黑体" pitchFamily="2" charset="-122"/>
                <a:ea typeface="黑体" pitchFamily="2" charset="-122"/>
              </a:rPr>
              <a:t>为判定表中每一列表示的情况设计测试用例</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latin typeface="黑体" pitchFamily="2" charset="-122"/>
              <a:ea typeface="黑体" pitchFamily="2" charset="-122"/>
            </a:endParaRPr>
          </a:p>
        </p:txBody>
      </p:sp>
      <p:sp>
        <p:nvSpPr>
          <p:cNvPr id="4" name="灯片编号占位符 3"/>
          <p:cNvSpPr>
            <a:spLocks noGrp="1"/>
          </p:cNvSpPr>
          <p:nvPr>
            <p:ph type="sldNum" sz="quarter" idx="10"/>
          </p:nvPr>
        </p:nvSpPr>
        <p:spPr/>
        <p:txBody>
          <a:bodyPr/>
          <a:lstStyle/>
          <a:p>
            <a:fld id="{346059E4-5EE4-4D75-A261-4421B84AC4CE}" type="slidenum">
              <a:rPr lang="zh-CN" altLang="en-US" smtClean="0"/>
              <a:t>23</a:t>
            </a:fld>
            <a:endParaRPr lang="zh-CN" altLang="en-US"/>
          </a:p>
        </p:txBody>
      </p:sp>
    </p:spTree>
    <p:extLst>
      <p:ext uri="{BB962C8B-B14F-4D97-AF65-F5344CB8AC3E}">
        <p14:creationId xmlns:p14="http://schemas.microsoft.com/office/powerpoint/2010/main" val="833685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17538" y="566738"/>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24</a:t>
            </a:fld>
            <a:endParaRPr lang="zh-CN" altLang="en-US"/>
          </a:p>
        </p:txBody>
      </p:sp>
    </p:spTree>
    <p:extLst>
      <p:ext uri="{BB962C8B-B14F-4D97-AF65-F5344CB8AC3E}">
        <p14:creationId xmlns:p14="http://schemas.microsoft.com/office/powerpoint/2010/main" val="138401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73544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定义：根据正交性原理，从全面试验中挑选部分</a:t>
            </a:r>
            <a:r>
              <a:rPr lang="zh-CN" altLang="en-US" dirty="0" smtClean="0">
                <a:solidFill>
                  <a:srgbClr val="FF0000"/>
                </a:solidFill>
              </a:rPr>
              <a:t>有代表性</a:t>
            </a:r>
            <a:r>
              <a:rPr lang="zh-CN" altLang="en-US" dirty="0" smtClean="0"/>
              <a:t>的试验点，并能求出最佳</a:t>
            </a:r>
            <a:r>
              <a:rPr lang="zh-CN" altLang="en-US" dirty="0" smtClean="0">
                <a:solidFill>
                  <a:srgbClr val="FF0000"/>
                </a:solidFill>
              </a:rPr>
              <a:t>工艺参数</a:t>
            </a:r>
            <a:r>
              <a:rPr lang="zh-CN" altLang="en-US" dirty="0" smtClean="0"/>
              <a:t>和</a:t>
            </a:r>
            <a:r>
              <a:rPr lang="zh-CN" altLang="en-US" dirty="0" smtClean="0">
                <a:solidFill>
                  <a:srgbClr val="FF0000"/>
                </a:solidFill>
              </a:rPr>
              <a:t>工艺条件</a:t>
            </a:r>
            <a:endParaRPr lang="en-US" altLang="zh-CN" dirty="0" smtClean="0">
              <a:solidFill>
                <a:srgbClr val="FF0000"/>
              </a:solidFill>
            </a:endParaRPr>
          </a:p>
          <a:p>
            <a:r>
              <a:rPr lang="zh-CN" altLang="en-US" dirty="0" smtClean="0"/>
              <a:t>特点：均衡分布，整齐可比</a:t>
            </a:r>
            <a:endParaRPr lang="en-US" altLang="zh-CN" dirty="0" smtClean="0"/>
          </a:p>
          <a:p>
            <a:r>
              <a:rPr lang="zh-CN" altLang="en-US" dirty="0" smtClean="0"/>
              <a:t>怎么用：</a:t>
            </a:r>
            <a:endParaRPr lang="en-US" altLang="zh-CN" dirty="0" smtClean="0"/>
          </a:p>
          <a:p>
            <a:endParaRPr lang="zh-CN" altLang="en-US" dirty="0"/>
          </a:p>
        </p:txBody>
      </p:sp>
    </p:spTree>
    <p:extLst>
      <p:ext uri="{BB962C8B-B14F-4D97-AF65-F5344CB8AC3E}">
        <p14:creationId xmlns:p14="http://schemas.microsoft.com/office/powerpoint/2010/main" val="594338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31937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B4444B0-044C-4A12-9CB9-2355A7533A2E}" type="slidenum">
              <a:rPr lang="zh-CN" altLang="en-US"/>
              <a:t>9</a:t>
            </a:fld>
            <a:endParaRPr lang="en-US" altLang="zh-CN"/>
          </a:p>
        </p:txBody>
      </p:sp>
      <p:sp>
        <p:nvSpPr>
          <p:cNvPr id="407554" name="Rectangle 2"/>
          <p:cNvSpPr>
            <a:spLocks noGrp="1" noRot="1" noChangeAspect="1" noChangeArrowheads="1" noTextEdit="1"/>
          </p:cNvSpPr>
          <p:nvPr>
            <p:ph type="sldImg"/>
          </p:nvPr>
        </p:nvSpPr>
        <p:spPr>
          <a:xfrm>
            <a:off x="381000" y="685800"/>
            <a:ext cx="6096000" cy="3429000"/>
          </a:xfrm>
        </p:spPr>
      </p:sp>
      <p:sp>
        <p:nvSpPr>
          <p:cNvPr id="40755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907636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17538" y="566738"/>
            <a:ext cx="5486400" cy="3086100"/>
          </a:xfrm>
        </p:spPr>
      </p:sp>
      <p:sp>
        <p:nvSpPr>
          <p:cNvPr id="3" name="备注占位符 2"/>
          <p:cNvSpPr>
            <a:spLocks noGrp="1"/>
          </p:cNvSpPr>
          <p:nvPr>
            <p:ph type="body" idx="1"/>
          </p:nvPr>
        </p:nvSpPr>
        <p:spPr/>
        <p:txBody>
          <a:bodyPr/>
          <a:lstStyle/>
          <a:p>
            <a:pPr lvl="1"/>
            <a:r>
              <a:rPr lang="zh-CN" altLang="en-US" dirty="0" smtClean="0"/>
              <a:t>每个节点表示状态</a:t>
            </a:r>
            <a:endParaRPr lang="en-US" altLang="zh-CN" dirty="0" smtClean="0"/>
          </a:p>
          <a:p>
            <a:pPr lvl="1"/>
            <a:r>
              <a:rPr lang="zh-CN" altLang="en-US" dirty="0" smtClean="0"/>
              <a:t>为了表示</a:t>
            </a:r>
            <a:r>
              <a:rPr lang="zh-CN" altLang="en-US" b="1" dirty="0" smtClean="0"/>
              <a:t>原因与原因</a:t>
            </a:r>
            <a:r>
              <a:rPr lang="zh-CN" altLang="en-US" dirty="0" smtClean="0"/>
              <a:t>之间、</a:t>
            </a:r>
            <a:r>
              <a:rPr lang="zh-CN" altLang="en-US" b="1" dirty="0" smtClean="0"/>
              <a:t>结果与结果</a:t>
            </a:r>
            <a:r>
              <a:rPr lang="zh-CN" altLang="en-US" dirty="0" smtClean="0"/>
              <a:t>之间可能存在的约束条件</a:t>
            </a:r>
            <a:r>
              <a:rPr lang="zh-CN" altLang="en-US" baseline="0" dirty="0" smtClean="0"/>
              <a:t>  因果图中附加一些表示约束条件的符号</a:t>
            </a:r>
            <a:endParaRPr lang="en-US" altLang="zh-CN" dirty="0" smtClean="0"/>
          </a:p>
          <a:p>
            <a:pPr lvl="1"/>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346059E4-5EE4-4D75-A261-4421B84AC4CE}" type="slidenum">
              <a:rPr lang="zh-CN" altLang="en-US" smtClean="0"/>
              <a:t>10</a:t>
            </a:fld>
            <a:endParaRPr lang="zh-CN" altLang="en-US"/>
          </a:p>
        </p:txBody>
      </p:sp>
    </p:spTree>
    <p:extLst>
      <p:ext uri="{BB962C8B-B14F-4D97-AF65-F5344CB8AC3E}">
        <p14:creationId xmlns:p14="http://schemas.microsoft.com/office/powerpoint/2010/main" val="2647095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53178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17538" y="566738"/>
            <a:ext cx="5486400" cy="3086100"/>
          </a:xfrm>
        </p:spPr>
      </p:sp>
      <p:sp>
        <p:nvSpPr>
          <p:cNvPr id="3" name="备注占位符 2"/>
          <p:cNvSpPr>
            <a:spLocks noGrp="1"/>
          </p:cNvSpPr>
          <p:nvPr>
            <p:ph type="body" idx="1"/>
          </p:nvPr>
        </p:nvSpPr>
        <p:spPr/>
        <p:txBody>
          <a:bodyPr/>
          <a:lstStyle/>
          <a:p>
            <a:pPr lvl="2"/>
            <a:r>
              <a:rPr lang="en-US" altLang="zh-CN" sz="1800" b="1" dirty="0" smtClean="0">
                <a:solidFill>
                  <a:srgbClr val="FF0000"/>
                </a:solidFill>
                <a:latin typeface="黑体" pitchFamily="2" charset="-122"/>
                <a:ea typeface="黑体" pitchFamily="2" charset="-122"/>
              </a:rPr>
              <a:t>E</a:t>
            </a:r>
            <a:r>
              <a:rPr lang="zh-CN" altLang="en-US" sz="1800" b="1" dirty="0" smtClean="0">
                <a:solidFill>
                  <a:srgbClr val="FF0000"/>
                </a:solidFill>
                <a:latin typeface="黑体" pitchFamily="2" charset="-122"/>
                <a:ea typeface="黑体" pitchFamily="2" charset="-122"/>
              </a:rPr>
              <a:t>（互斥</a:t>
            </a:r>
            <a:r>
              <a:rPr lang="en-US" altLang="zh-CN" sz="1800" b="1" dirty="0" smtClean="0">
                <a:solidFill>
                  <a:srgbClr val="FF0000"/>
                </a:solidFill>
                <a:latin typeface="黑体" pitchFamily="2" charset="-122"/>
                <a:ea typeface="黑体" pitchFamily="2" charset="-122"/>
              </a:rPr>
              <a:t>/</a:t>
            </a:r>
            <a:r>
              <a:rPr lang="zh-CN" altLang="en-US" sz="1800" b="1" dirty="0" smtClean="0">
                <a:solidFill>
                  <a:srgbClr val="FF0000"/>
                </a:solidFill>
                <a:latin typeface="黑体" pitchFamily="2" charset="-122"/>
                <a:ea typeface="黑体" pitchFamily="2" charset="-122"/>
              </a:rPr>
              <a:t>异或）</a:t>
            </a:r>
            <a:r>
              <a:rPr lang="en-US" altLang="zh-CN" sz="1800" b="1" dirty="0" smtClean="0">
                <a:solidFill>
                  <a:srgbClr val="FF0000"/>
                </a:solidFill>
                <a:latin typeface="黑体" pitchFamily="2" charset="-122"/>
                <a:ea typeface="黑体" pitchFamily="2" charset="-122"/>
              </a:rPr>
              <a:t>  </a:t>
            </a:r>
            <a:r>
              <a:rPr lang="zh-CN" altLang="en-US" sz="1800" b="1" dirty="0" smtClean="0">
                <a:solidFill>
                  <a:srgbClr val="FF0000"/>
                </a:solidFill>
                <a:latin typeface="黑体" pitchFamily="2" charset="-122"/>
                <a:ea typeface="黑体" pitchFamily="2" charset="-122"/>
              </a:rPr>
              <a:t>表示两原因不会同时成立，最多一个能成立</a:t>
            </a:r>
            <a:endParaRPr lang="en-US" altLang="zh-CN" sz="1800" b="1" dirty="0" smtClean="0">
              <a:solidFill>
                <a:srgbClr val="FF0000"/>
              </a:solidFill>
              <a:latin typeface="黑体" pitchFamily="2" charset="-122"/>
              <a:ea typeface="黑体" pitchFamily="2" charset="-122"/>
            </a:endParaRPr>
          </a:p>
          <a:p>
            <a:pPr lvl="2"/>
            <a:r>
              <a:rPr lang="zh-CN" altLang="en-US" sz="1800" b="1" dirty="0" smtClean="0">
                <a:solidFill>
                  <a:srgbClr val="FF0000"/>
                </a:solidFill>
                <a:latin typeface="黑体" pitchFamily="2" charset="-122"/>
                <a:ea typeface="黑体" pitchFamily="2" charset="-122"/>
              </a:rPr>
              <a:t>如果为必填项：</a:t>
            </a:r>
            <a:r>
              <a:rPr lang="en-US" altLang="zh-CN" sz="1800" dirty="0" smtClean="0">
                <a:solidFill>
                  <a:srgbClr val="FF0000"/>
                </a:solidFill>
                <a:latin typeface="黑体" pitchFamily="2" charset="-122"/>
                <a:ea typeface="黑体" pitchFamily="2" charset="-122"/>
              </a:rPr>
              <a:t> </a:t>
            </a:r>
            <a:r>
              <a:rPr lang="en-US" altLang="zh-CN" sz="1800" b="1" dirty="0" smtClean="0">
                <a:solidFill>
                  <a:srgbClr val="FF0000"/>
                </a:solidFill>
                <a:latin typeface="黑体" pitchFamily="2" charset="-122"/>
                <a:ea typeface="黑体" pitchFamily="2" charset="-122"/>
              </a:rPr>
              <a:t>O  </a:t>
            </a:r>
            <a:r>
              <a:rPr lang="zh-CN" altLang="en-US" sz="1800" b="1" dirty="0" smtClean="0">
                <a:solidFill>
                  <a:srgbClr val="FF0000"/>
                </a:solidFill>
                <a:latin typeface="黑体" pitchFamily="2" charset="-122"/>
                <a:ea typeface="黑体" pitchFamily="2" charset="-122"/>
              </a:rPr>
              <a:t>唯一 </a:t>
            </a:r>
            <a:endParaRPr lang="en-US" altLang="zh-CN" sz="1800" b="1" dirty="0" smtClean="0">
              <a:solidFill>
                <a:srgbClr val="FF0000"/>
              </a:solidFill>
              <a:latin typeface="黑体" pitchFamily="2" charset="-122"/>
              <a:ea typeface="黑体" pitchFamily="2" charset="-122"/>
            </a:endParaRPr>
          </a:p>
          <a:p>
            <a:pPr lvl="2"/>
            <a:endParaRPr lang="en-US" altLang="zh-CN" sz="1800" b="1" dirty="0" smtClean="0">
              <a:solidFill>
                <a:srgbClr val="FF0000"/>
              </a:solidFill>
              <a:latin typeface="黑体" pitchFamily="2" charset="-122"/>
              <a:ea typeface="黑体" pitchFamily="2" charset="-122"/>
            </a:endParaRPr>
          </a:p>
          <a:p>
            <a:pPr lvl="2"/>
            <a:r>
              <a:rPr lang="en-US" altLang="zh-CN" sz="1800" b="1" dirty="0" smtClean="0">
                <a:solidFill>
                  <a:srgbClr val="FF0000"/>
                </a:solidFill>
                <a:latin typeface="黑体" pitchFamily="2" charset="-122"/>
                <a:ea typeface="黑体" pitchFamily="2" charset="-122"/>
              </a:rPr>
              <a:t>R</a:t>
            </a:r>
            <a:r>
              <a:rPr lang="zh-CN" altLang="en-US" sz="1800" b="1" dirty="0" smtClean="0">
                <a:solidFill>
                  <a:srgbClr val="FF0000"/>
                </a:solidFill>
                <a:latin typeface="黑体" pitchFamily="2" charset="-122"/>
                <a:ea typeface="黑体" pitchFamily="2" charset="-122"/>
              </a:rPr>
              <a:t>（要求）  当</a:t>
            </a:r>
            <a:r>
              <a:rPr lang="en-US" altLang="zh-CN" sz="1800" b="1" dirty="0" smtClean="0">
                <a:solidFill>
                  <a:srgbClr val="FF0000"/>
                </a:solidFill>
                <a:latin typeface="黑体" pitchFamily="2" charset="-122"/>
                <a:ea typeface="黑体" pitchFamily="2" charset="-122"/>
              </a:rPr>
              <a:t>a</a:t>
            </a:r>
            <a:r>
              <a:rPr lang="zh-CN" altLang="en-US" sz="1800" b="1" dirty="0" smtClean="0">
                <a:solidFill>
                  <a:srgbClr val="FF0000"/>
                </a:solidFill>
                <a:latin typeface="黑体" pitchFamily="2" charset="-122"/>
                <a:ea typeface="黑体" pitchFamily="2" charset="-122"/>
              </a:rPr>
              <a:t>出现时，</a:t>
            </a:r>
            <a:r>
              <a:rPr lang="en-US" altLang="zh-CN" sz="1800" b="1" dirty="0" smtClean="0">
                <a:solidFill>
                  <a:srgbClr val="FF0000"/>
                </a:solidFill>
                <a:latin typeface="黑体" pitchFamily="2" charset="-122"/>
                <a:ea typeface="黑体" pitchFamily="2" charset="-122"/>
              </a:rPr>
              <a:t>b</a:t>
            </a:r>
            <a:r>
              <a:rPr lang="zh-CN" altLang="en-US" sz="1800" b="1" dirty="0" smtClean="0">
                <a:solidFill>
                  <a:srgbClr val="FF0000"/>
                </a:solidFill>
                <a:latin typeface="黑体" pitchFamily="2" charset="-122"/>
                <a:ea typeface="黑体" pitchFamily="2" charset="-122"/>
              </a:rPr>
              <a:t>必须也出现。不可能</a:t>
            </a:r>
            <a:r>
              <a:rPr lang="en-US" altLang="zh-CN" sz="1800" b="1" dirty="0" smtClean="0">
                <a:solidFill>
                  <a:srgbClr val="FF0000"/>
                </a:solidFill>
                <a:latin typeface="黑体" pitchFamily="2" charset="-122"/>
                <a:ea typeface="黑体" pitchFamily="2" charset="-122"/>
              </a:rPr>
              <a:t>a</a:t>
            </a:r>
            <a:r>
              <a:rPr lang="zh-CN" altLang="en-US" sz="1800" b="1" dirty="0" smtClean="0">
                <a:solidFill>
                  <a:srgbClr val="FF0000"/>
                </a:solidFill>
                <a:latin typeface="黑体" pitchFamily="2" charset="-122"/>
                <a:ea typeface="黑体" pitchFamily="2" charset="-122"/>
              </a:rPr>
              <a:t>出现</a:t>
            </a:r>
            <a:r>
              <a:rPr lang="en-US" altLang="zh-CN" sz="1800" b="1" dirty="0" smtClean="0">
                <a:solidFill>
                  <a:srgbClr val="FF0000"/>
                </a:solidFill>
                <a:latin typeface="黑体" pitchFamily="2" charset="-122"/>
                <a:ea typeface="黑体" pitchFamily="2" charset="-122"/>
              </a:rPr>
              <a:t>b</a:t>
            </a:r>
            <a:r>
              <a:rPr lang="zh-CN" altLang="en-US" sz="1800" b="1" dirty="0" smtClean="0">
                <a:solidFill>
                  <a:srgbClr val="FF0000"/>
                </a:solidFill>
                <a:latin typeface="黑体" pitchFamily="2" charset="-122"/>
                <a:ea typeface="黑体" pitchFamily="2" charset="-122"/>
              </a:rPr>
              <a:t>不出现</a:t>
            </a:r>
            <a:endParaRPr lang="en-US" altLang="zh-CN" sz="1800" b="1" dirty="0" smtClean="0">
              <a:solidFill>
                <a:srgbClr val="FF0000"/>
              </a:solidFill>
              <a:latin typeface="黑体" pitchFamily="2" charset="-122"/>
              <a:ea typeface="黑体" pitchFamily="2" charset="-122"/>
            </a:endParaRPr>
          </a:p>
          <a:p>
            <a:pPr lvl="2"/>
            <a:endParaRPr lang="en-US" altLang="zh-CN" sz="1800" b="1" dirty="0" smtClean="0">
              <a:solidFill>
                <a:srgbClr val="FF0000"/>
              </a:solidFill>
              <a:latin typeface="黑体" pitchFamily="2" charset="-122"/>
              <a:ea typeface="黑体" pitchFamily="2" charset="-122"/>
            </a:endParaRPr>
          </a:p>
          <a:p>
            <a:pPr lvl="2"/>
            <a:r>
              <a:rPr lang="en-US" altLang="zh-CN" sz="1800" b="1" dirty="0" smtClean="0">
                <a:solidFill>
                  <a:srgbClr val="FF0000"/>
                </a:solidFill>
                <a:latin typeface="黑体" pitchFamily="2" charset="-122"/>
                <a:ea typeface="黑体" pitchFamily="2" charset="-122"/>
              </a:rPr>
              <a:t>I</a:t>
            </a:r>
            <a:r>
              <a:rPr lang="zh-CN" altLang="en-US" sz="1800" b="1" dirty="0" smtClean="0">
                <a:solidFill>
                  <a:srgbClr val="FF0000"/>
                </a:solidFill>
                <a:latin typeface="黑体" pitchFamily="2" charset="-122"/>
                <a:ea typeface="黑体" pitchFamily="2" charset="-122"/>
              </a:rPr>
              <a:t>（包含）   </a:t>
            </a:r>
            <a:r>
              <a:rPr lang="en-US" altLang="zh-CN" sz="1800" b="1" dirty="0" smtClean="0">
                <a:solidFill>
                  <a:srgbClr val="FF0000"/>
                </a:solidFill>
                <a:latin typeface="黑体" pitchFamily="2" charset="-122"/>
                <a:ea typeface="黑体" pitchFamily="2" charset="-122"/>
              </a:rPr>
              <a:t> </a:t>
            </a:r>
            <a:r>
              <a:rPr lang="zh-CN" altLang="en-US" sz="1800" b="1" dirty="0" smtClean="0">
                <a:solidFill>
                  <a:srgbClr val="FF0000"/>
                </a:solidFill>
                <a:latin typeface="黑体" pitchFamily="2" charset="-122"/>
                <a:ea typeface="黑体" pitchFamily="2" charset="-122"/>
              </a:rPr>
              <a:t>三个原因中至少有一个必须成立</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346059E4-5EE4-4D75-A261-4421B84AC4CE}" type="slidenum">
              <a:rPr lang="zh-CN" altLang="en-US" smtClean="0"/>
              <a:t>14</a:t>
            </a:fld>
            <a:endParaRPr lang="zh-CN" altLang="en-US"/>
          </a:p>
        </p:txBody>
      </p:sp>
    </p:spTree>
    <p:extLst>
      <p:ext uri="{BB962C8B-B14F-4D97-AF65-F5344CB8AC3E}">
        <p14:creationId xmlns:p14="http://schemas.microsoft.com/office/powerpoint/2010/main" val="3257310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17538" y="566738"/>
            <a:ext cx="5486400" cy="3086100"/>
          </a:xfrm>
        </p:spPr>
      </p:sp>
      <p:sp>
        <p:nvSpPr>
          <p:cNvPr id="3" name="备注占位符 2"/>
          <p:cNvSpPr>
            <a:spLocks noGrp="1"/>
          </p:cNvSpPr>
          <p:nvPr>
            <p:ph type="body" idx="1"/>
          </p:nvPr>
        </p:nvSpPr>
        <p:spPr/>
        <p:txBody>
          <a:bodyPr/>
          <a:lstStyle/>
          <a:p>
            <a:pPr lvl="1"/>
            <a:r>
              <a:rPr lang="zh-CN" altLang="en-US" dirty="0" smtClean="0"/>
              <a:t>它是将自然语言规格说明转化为形式语言规格说明的一种严格的说法 还可以指出规格说明中存在的不完整性和二义性 刚才已经说了因果图法能处理 输入条件之间的有关系（组合关系 约束关系等）  且还考虑到输入和输出之间的关系  </a:t>
            </a:r>
            <a:endParaRPr lang="en-US" altLang="zh-CN" dirty="0" smtClean="0"/>
          </a:p>
          <a:p>
            <a:pPr lvl="1"/>
            <a:r>
              <a:rPr lang="zh-CN" altLang="en-US" dirty="0" smtClean="0"/>
              <a:t>在较为复杂的问题中  因果图法常常是十分有效的  它能够帮我们检查输入条件之间的组合 设计出非冗余、高效的测试用例</a:t>
            </a:r>
            <a:endParaRPr lang="en-US" altLang="zh-CN" dirty="0" smtClean="0"/>
          </a:p>
          <a:p>
            <a:pPr lvl="1"/>
            <a:r>
              <a:rPr lang="zh-CN" altLang="en-US" dirty="0" smtClean="0"/>
              <a:t>因果图到底什么样呢？</a:t>
            </a:r>
            <a:endParaRPr lang="en-US" altLang="zh-CN" dirty="0" smtClean="0"/>
          </a:p>
          <a:p>
            <a:pPr lvl="1"/>
            <a:r>
              <a:rPr lang="zh-CN" altLang="en-US" dirty="0" smtClean="0"/>
              <a:t>一起回顾一下</a:t>
            </a:r>
            <a:endParaRPr lang="en-US" altLang="zh-CN" dirty="0" smtClean="0"/>
          </a:p>
          <a:p>
            <a:pPr lvl="1"/>
            <a:endParaRPr lang="en-US" altLang="zh-CN" dirty="0" smtClean="0"/>
          </a:p>
          <a:p>
            <a:pPr lvl="1"/>
            <a:r>
              <a:rPr lang="zh-CN" altLang="en-US" dirty="0" smtClean="0"/>
              <a:t>主要就是来解决</a:t>
            </a:r>
            <a:r>
              <a:rPr lang="zh-CN" altLang="en-US" baseline="0" dirty="0" smtClean="0"/>
              <a:t> </a:t>
            </a:r>
            <a:r>
              <a:rPr lang="zh-CN" altLang="en-US" b="1" baseline="0" dirty="0" smtClean="0"/>
              <a:t>输入条件的各种组合情况</a:t>
            </a:r>
            <a:endParaRPr lang="en-US" altLang="zh-CN" b="1" dirty="0" smtClean="0"/>
          </a:p>
          <a:p>
            <a:pPr lvl="1"/>
            <a:r>
              <a:rPr lang="en-US" altLang="zh-CN" dirty="0" smtClean="0"/>
              <a:t>《</a:t>
            </a:r>
            <a:r>
              <a:rPr lang="zh-CN" altLang="en-US" dirty="0" smtClean="0"/>
              <a:t>软件评测师教程</a:t>
            </a:r>
            <a:r>
              <a:rPr lang="en-US" altLang="zh-CN" dirty="0" smtClean="0"/>
              <a:t>》P129</a:t>
            </a:r>
          </a:p>
          <a:p>
            <a:pPr lvl="1"/>
            <a:r>
              <a:rPr lang="zh-CN" altLang="en-US" dirty="0" smtClean="0"/>
              <a:t>恒等：表示原因结果一对一的</a:t>
            </a:r>
            <a:endParaRPr lang="en-US" altLang="zh-CN" dirty="0" smtClean="0"/>
          </a:p>
          <a:p>
            <a:pPr lvl="1">
              <a:buNone/>
            </a:pPr>
            <a:r>
              <a:rPr lang="en-US" altLang="zh-CN" dirty="0" smtClean="0"/>
              <a:t>            </a:t>
            </a:r>
            <a:r>
              <a:rPr lang="zh-CN" altLang="en-US" dirty="0" smtClean="0"/>
              <a:t>对应关系</a:t>
            </a:r>
            <a:endParaRPr lang="en-US" altLang="zh-CN" dirty="0" smtClean="0"/>
          </a:p>
          <a:p>
            <a:pPr lvl="1"/>
            <a:r>
              <a:rPr lang="zh-CN" altLang="en-US" dirty="0" smtClean="0"/>
              <a:t>非：表示原因结果是一种否定关系</a:t>
            </a:r>
            <a:endParaRPr lang="en-US" altLang="zh-CN" dirty="0" smtClean="0"/>
          </a:p>
          <a:p>
            <a:pPr lvl="1"/>
            <a:r>
              <a:rPr lang="zh-CN" altLang="en-US" dirty="0" smtClean="0"/>
              <a:t>或：表示几个原因中有一个出现，</a:t>
            </a:r>
            <a:endParaRPr lang="en-US" altLang="zh-CN" dirty="0" smtClean="0"/>
          </a:p>
          <a:p>
            <a:pPr lvl="1">
              <a:buNone/>
            </a:pPr>
            <a:r>
              <a:rPr lang="en-US" altLang="zh-CN" dirty="0" smtClean="0"/>
              <a:t>         </a:t>
            </a:r>
            <a:r>
              <a:rPr lang="zh-CN" altLang="en-US" dirty="0" smtClean="0"/>
              <a:t>则结果出现，只有当这几个原</a:t>
            </a:r>
            <a:endParaRPr lang="en-US" altLang="zh-CN" dirty="0" smtClean="0"/>
          </a:p>
          <a:p>
            <a:pPr lvl="1">
              <a:buNone/>
            </a:pPr>
            <a:r>
              <a:rPr lang="en-US" altLang="zh-CN" dirty="0" smtClean="0"/>
              <a:t>         </a:t>
            </a:r>
            <a:r>
              <a:rPr lang="zh-CN" altLang="en-US" dirty="0" smtClean="0"/>
              <a:t>因都不出现时，结果才不出现</a:t>
            </a:r>
            <a:endParaRPr lang="en-US" altLang="zh-CN" dirty="0" smtClean="0"/>
          </a:p>
          <a:p>
            <a:pPr lvl="1"/>
            <a:r>
              <a:rPr lang="zh-CN" altLang="en-US" dirty="0" smtClean="0"/>
              <a:t>与：表示若几个原因都出现，结果</a:t>
            </a:r>
            <a:endParaRPr lang="en-US" altLang="zh-CN" dirty="0" smtClean="0"/>
          </a:p>
          <a:p>
            <a:pPr lvl="1">
              <a:buNone/>
            </a:pPr>
            <a:r>
              <a:rPr lang="en-US" altLang="zh-CN" dirty="0" smtClean="0"/>
              <a:t>         </a:t>
            </a:r>
            <a:r>
              <a:rPr lang="zh-CN" altLang="en-US" dirty="0" smtClean="0"/>
              <a:t>才出现。若有一个不出现，结</a:t>
            </a:r>
            <a:endParaRPr lang="en-US" altLang="zh-CN" dirty="0" smtClean="0"/>
          </a:p>
          <a:p>
            <a:pPr lvl="1">
              <a:buNone/>
            </a:pPr>
            <a:r>
              <a:rPr lang="en-US" altLang="zh-CN" dirty="0" smtClean="0"/>
              <a:t>         </a:t>
            </a:r>
            <a:r>
              <a:rPr lang="zh-CN" altLang="en-US" dirty="0" smtClean="0"/>
              <a:t>果就不出现</a:t>
            </a:r>
            <a:endParaRPr lang="en-US" altLang="zh-CN"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346059E4-5EE4-4D75-A261-4421B84AC4CE}" type="slidenum">
              <a:rPr lang="zh-CN" altLang="en-US" smtClean="0"/>
              <a:t>16</a:t>
            </a:fld>
            <a:endParaRPr lang="zh-CN" altLang="en-US"/>
          </a:p>
        </p:txBody>
      </p:sp>
    </p:spTree>
    <p:extLst>
      <p:ext uri="{BB962C8B-B14F-4D97-AF65-F5344CB8AC3E}">
        <p14:creationId xmlns:p14="http://schemas.microsoft.com/office/powerpoint/2010/main" val="38124702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17538" y="566738"/>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19</a:t>
            </a:fld>
            <a:endParaRPr lang="zh-CN" altLang="en-US"/>
          </a:p>
        </p:txBody>
      </p:sp>
    </p:spTree>
    <p:extLst>
      <p:ext uri="{BB962C8B-B14F-4D97-AF65-F5344CB8AC3E}">
        <p14:creationId xmlns:p14="http://schemas.microsoft.com/office/powerpoint/2010/main" val="7294070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364467347"/>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846945651"/>
      </p:ext>
    </p:extLst>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B62FBA93-7C77-4D32-BA8C-F7EFDB1910E6}" type="slidenum">
              <a:rPr lang="en-US" altLang="zh-CN"/>
              <a:pPr>
                <a:defRPr/>
              </a:pPr>
              <a:t>‹#›</a:t>
            </a:fld>
            <a:endParaRPr lang="en-US" altLang="zh-CN" dirty="0"/>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5"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85100CE9-0662-4089-B8E8-68467DB42791}" type="slidenum">
              <a:rPr lang="en-US" altLang="zh-CN"/>
              <a:pPr>
                <a:defRPr/>
              </a:pPr>
              <a:t>‹#›</a:t>
            </a:fld>
            <a:endParaRPr lang="en-US" altLang="zh-CN" dirty="0"/>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15209603-DA32-4E08-B993-D56C85C4BB77}" type="slidenum">
              <a:rPr lang="en-US" altLang="zh-CN"/>
              <a:pPr>
                <a:defRPr/>
              </a:pPr>
              <a:t>‹#›</a:t>
            </a:fld>
            <a:endParaRPr lang="en-US" altLang="zh-CN" dirty="0"/>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pPr>
                <a:defRPr/>
              </a:pPr>
              <a:t>‹#›</a:t>
            </a:fld>
            <a:endParaRPr lang="en-US" altLang="zh-CN" dirty="0"/>
          </a:p>
        </p:txBody>
      </p:sp>
    </p:spTree>
    <p:extLst>
      <p:ext uri="{BB962C8B-B14F-4D97-AF65-F5344CB8AC3E}">
        <p14:creationId xmlns:p14="http://schemas.microsoft.com/office/powerpoint/2010/main" val="3284914725"/>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cSld name="21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244" y="152400"/>
            <a:ext cx="812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3600" smtClean="0">
              <a:latin typeface="楷体" panose="02010609060101010101" pitchFamily="49" charset="-122"/>
              <a:ea typeface="楷体" panose="02010609060101010101" pitchFamily="49" charset="-122"/>
            </a:endParaRPr>
          </a:p>
        </p:txBody>
      </p:sp>
      <p:sp>
        <p:nvSpPr>
          <p:cNvPr id="5" name="标题 1"/>
          <p:cNvSpPr txBox="1"/>
          <p:nvPr/>
        </p:nvSpPr>
        <p:spPr bwMode="auto">
          <a:xfrm>
            <a:off x="946244" y="152400"/>
            <a:ext cx="81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3600" smtClean="0">
              <a:latin typeface="楷体" panose="02010609060101010101" pitchFamily="49" charset="-122"/>
              <a:ea typeface="楷体" panose="02010609060101010101" pitchFamily="49" charset="-122"/>
            </a:endParaRPr>
          </a:p>
        </p:txBody>
      </p:sp>
      <p:sp>
        <p:nvSpPr>
          <p:cNvPr id="2" name="标题 1"/>
          <p:cNvSpPr>
            <a:spLocks noGrp="1"/>
          </p:cNvSpPr>
          <p:nvPr>
            <p:ph type="title"/>
          </p:nvPr>
        </p:nvSpPr>
        <p:spPr>
          <a:xfrm>
            <a:off x="624104" y="116957"/>
            <a:ext cx="10467355" cy="565820"/>
          </a:xfrm>
        </p:spPr>
        <p:txBody>
          <a:bodyPr/>
          <a:lstStyle>
            <a:lvl1pPr>
              <a:defRPr lang="zh-CN" altLang="en-US" sz="3600" kern="1200" dirty="0">
                <a:solidFill>
                  <a:schemeClr val="bg1"/>
                </a:solidFill>
                <a:latin typeface="Times New Roman" panose="02020603050405020304" pitchFamily="18" charset="0"/>
                <a:ea typeface="楷体" panose="02010609060101010101"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650232" y="895982"/>
            <a:ext cx="10506546" cy="5060681"/>
          </a:xfrm>
        </p:spPr>
        <p:txBody>
          <a:bodyPr/>
          <a:lstStyle>
            <a:lvl1pPr>
              <a:lnSpc>
                <a:spcPct val="150000"/>
              </a:lnSpc>
              <a:defRPr sz="2800">
                <a:latin typeface="Times New Roman" panose="02020603050405020304" pitchFamily="18" charset="0"/>
                <a:ea typeface="楷体" panose="02010609060101010101" pitchFamily="49" charset="-122"/>
              </a:defRPr>
            </a:lvl1pPr>
            <a:lvl2pPr>
              <a:lnSpc>
                <a:spcPct val="150000"/>
              </a:lnSpc>
              <a:defRPr sz="2700">
                <a:solidFill>
                  <a:schemeClr val="tx1"/>
                </a:solidFill>
                <a:latin typeface="Times New Roman" panose="02020603050405020304" pitchFamily="18" charset="0"/>
                <a:ea typeface="楷体" panose="02010609060101010101" pitchFamily="49" charset="-122"/>
              </a:defRPr>
            </a:lvl2pPr>
            <a:lvl3pPr>
              <a:lnSpc>
                <a:spcPct val="150000"/>
              </a:lnSpc>
              <a:defRPr sz="2600">
                <a:solidFill>
                  <a:schemeClr val="tx1"/>
                </a:solidFill>
                <a:latin typeface="Times New Roman" panose="02020603050405020304" pitchFamily="18" charset="0"/>
                <a:ea typeface="楷体" panose="02010609060101010101" pitchFamily="49" charset="-122"/>
              </a:defRPr>
            </a:lvl3pPr>
            <a:lvl4pPr>
              <a:lnSpc>
                <a:spcPct val="150000"/>
              </a:lnSpc>
              <a:defRPr sz="3600">
                <a:solidFill>
                  <a:schemeClr val="tx1"/>
                </a:solidFill>
                <a:latin typeface="Times New Roman" panose="02020603050405020304" pitchFamily="18" charset="0"/>
                <a:ea typeface="楷体" panose="02010609060101010101" pitchFamily="49" charset="-122"/>
              </a:defRPr>
            </a:lvl4pPr>
            <a:lvl5pPr>
              <a:lnSpc>
                <a:spcPct val="150000"/>
              </a:lnSpc>
              <a:defRPr sz="3600">
                <a:latin typeface="Times New Roman" panose="02020603050405020304" pitchFamily="18" charset="0"/>
                <a:ea typeface="楷体" panose="02010609060101010101"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620" y="6527802"/>
            <a:ext cx="465713" cy="207963"/>
          </a:xfrm>
          <a:prstGeom prst="rect">
            <a:avLst/>
          </a:prstGeom>
        </p:spPr>
        <p:txBody>
          <a:bodyPr/>
          <a:lstStyle>
            <a:lvl1pPr>
              <a:defRPr sz="3600">
                <a:latin typeface="楷体" panose="02010609060101010101" pitchFamily="49" charset="-122"/>
                <a:ea typeface="楷体" panose="02010609060101010101" pitchFamily="49" charset="-122"/>
              </a:defRPr>
            </a:lvl1pPr>
          </a:lstStyle>
          <a:p>
            <a:pPr>
              <a:defRPr/>
            </a:pPr>
            <a:fld id="{3576B2CC-02D7-4ACE-B452-D8C49738AD0A}" type="slidenum">
              <a:rPr lang="zh-CN" altLang="zh-CN" smtClean="0"/>
              <a:t>‹#›</a:t>
            </a:fld>
            <a:endParaRPr lang="zh-CN" altLang="zh-CN" b="0"/>
          </a:p>
        </p:txBody>
      </p:sp>
    </p:spTree>
    <p:extLst>
      <p:ext uri="{BB962C8B-B14F-4D97-AF65-F5344CB8AC3E}">
        <p14:creationId xmlns:p14="http://schemas.microsoft.com/office/powerpoint/2010/main" val="595079725"/>
      </p:ext>
    </p:extLst>
  </p:cSld>
  <p:clrMapOvr>
    <a:masterClrMapping/>
  </p:clrMapOvr>
  <p:transition>
    <p:blinds dir="vert"/>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92" r:id="rId1"/>
    <p:sldLayoutId id="2147483881" r:id="rId2"/>
    <p:sldLayoutId id="2147483922" r:id="rId3"/>
    <p:sldLayoutId id="2147483882" r:id="rId4"/>
    <p:sldLayoutId id="2147483883" r:id="rId5"/>
    <p:sldLayoutId id="2147483885" r:id="rId6"/>
    <p:sldLayoutId id="2147483923" r:id="rId7"/>
    <p:sldLayoutId id="2147483924" r:id="rId8"/>
  </p:sldLayoutIdLst>
  <p:transition>
    <p:blinds dir="vert"/>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695400" y="1700808"/>
            <a:ext cx="10363200" cy="1128192"/>
          </a:xfrm>
        </p:spPr>
        <p:txBody>
          <a:bodyPr/>
          <a:lstStyle/>
          <a:p>
            <a:pPr algn="ctr" eaLnBrk="1" hangingPunct="1"/>
            <a:r>
              <a:rPr lang="zh-CN" altLang="en-US" sz="6000" b="1" dirty="0">
                <a:ea typeface="华文隶书" pitchFamily="2" charset="-122"/>
              </a:rPr>
              <a:t>软件测试实用教程</a:t>
            </a:r>
            <a:r>
              <a:rPr lang="en-US" altLang="zh-CN" sz="6000" b="1" dirty="0">
                <a:ea typeface="华文隶书" pitchFamily="2" charset="-122"/>
              </a:rPr>
              <a:t/>
            </a:r>
            <a:br>
              <a:rPr lang="en-US" altLang="zh-CN" sz="6000" b="1" dirty="0">
                <a:ea typeface="华文隶书" pitchFamily="2" charset="-122"/>
              </a:rPr>
            </a:br>
            <a:r>
              <a:rPr lang="en-US" altLang="zh-CN" sz="6000" b="1" dirty="0">
                <a:ea typeface="华文隶书" pitchFamily="2" charset="-122"/>
              </a:rPr>
              <a:t>——</a:t>
            </a:r>
            <a:r>
              <a:rPr lang="zh-CN" altLang="en-US" sz="6000" b="1" dirty="0">
                <a:ea typeface="华文隶书" pitchFamily="2" charset="-122"/>
              </a:rPr>
              <a:t>方法与实践</a:t>
            </a:r>
          </a:p>
        </p:txBody>
      </p:sp>
      <p:sp>
        <p:nvSpPr>
          <p:cNvPr id="3076" name="Rectangle 3"/>
          <p:cNvSpPr>
            <a:spLocks noGrp="1" noChangeArrowheads="1"/>
          </p:cNvSpPr>
          <p:nvPr>
            <p:ph type="subTitle" idx="1"/>
          </p:nvPr>
        </p:nvSpPr>
        <p:spPr>
          <a:xfrm>
            <a:off x="1271464" y="3429000"/>
            <a:ext cx="10006136" cy="1656184"/>
          </a:xfrm>
        </p:spPr>
        <p:txBody>
          <a:bodyPr/>
          <a:lstStyle/>
          <a:p>
            <a:pPr algn="ctr" eaLnBrk="1" hangingPunct="1"/>
            <a:r>
              <a:rPr lang="en-US" altLang="zh-CN" sz="4400" dirty="0" err="1" smtClean="0">
                <a:latin typeface="华文隶书" pitchFamily="2" charset="-122"/>
                <a:ea typeface="华文隶书" pitchFamily="2" charset="-122"/>
              </a:rPr>
              <a:t>PartII</a:t>
            </a:r>
            <a:r>
              <a:rPr lang="en-US" altLang="zh-CN" sz="4400" dirty="0" smtClean="0">
                <a:latin typeface="华文隶书" pitchFamily="2" charset="-122"/>
                <a:ea typeface="华文隶书" pitchFamily="2" charset="-122"/>
              </a:rPr>
              <a:t>    </a:t>
            </a:r>
            <a:r>
              <a:rPr lang="zh-CN" altLang="en-US" sz="4400" dirty="0">
                <a:latin typeface="华文隶书" pitchFamily="2" charset="-122"/>
                <a:ea typeface="华文隶书" pitchFamily="2" charset="-122"/>
              </a:rPr>
              <a:t>软件测试</a:t>
            </a:r>
            <a:r>
              <a:rPr lang="zh-CN" altLang="en-US" sz="4400" dirty="0" smtClean="0">
                <a:latin typeface="华文隶书" pitchFamily="2" charset="-122"/>
                <a:ea typeface="华文隶书" pitchFamily="2" charset="-122"/>
              </a:rPr>
              <a:t>技术</a:t>
            </a:r>
            <a:r>
              <a:rPr lang="en-US" altLang="zh-CN" sz="4400" dirty="0" smtClean="0">
                <a:latin typeface="华文隶书" pitchFamily="2" charset="-122"/>
                <a:ea typeface="华文隶书" pitchFamily="2" charset="-122"/>
              </a:rPr>
              <a:t>—</a:t>
            </a:r>
            <a:r>
              <a:rPr lang="zh-CN" altLang="en-US" sz="4400" dirty="0" smtClean="0">
                <a:latin typeface="华文隶书" pitchFamily="2" charset="-122"/>
                <a:ea typeface="华文隶书" pitchFamily="2" charset="-122"/>
              </a:rPr>
              <a:t>因果图法设计测试用例</a:t>
            </a:r>
            <a:endParaRPr lang="zh-CN" altLang="en-US" sz="4400" dirty="0">
              <a:latin typeface="华文隶书" pitchFamily="2" charset="-122"/>
              <a:ea typeface="华文隶书" pitchFamily="2" charset="-122"/>
            </a:endParaRPr>
          </a:p>
          <a:p>
            <a:pPr algn="ctr" eaLnBrk="1" hangingPunct="1"/>
            <a:endParaRPr lang="zh-CN" altLang="en-US" sz="4400" b="1" dirty="0">
              <a:latin typeface="华文隶书" pitchFamily="2" charset="-122"/>
              <a:ea typeface="华文隶书" pitchFamily="2" charset="-122"/>
            </a:endParaRPr>
          </a:p>
        </p:txBody>
      </p:sp>
      <p:pic>
        <p:nvPicPr>
          <p:cNvPr id="5" name="图片 4"/>
          <p:cNvPicPr>
            <a:picLocks noChangeAspect="1"/>
          </p:cNvPicPr>
          <p:nvPr/>
        </p:nvPicPr>
        <p:blipFill>
          <a:blip r:embed="rId3"/>
          <a:stretch>
            <a:fillRect/>
          </a:stretch>
        </p:blipFill>
        <p:spPr>
          <a:xfrm>
            <a:off x="0" y="6146709"/>
            <a:ext cx="3514286" cy="666667"/>
          </a:xfrm>
          <a:prstGeom prst="rect">
            <a:avLst/>
          </a:prstGeom>
        </p:spPr>
      </p:pic>
    </p:spTree>
    <p:extLst>
      <p:ext uri="{BB962C8B-B14F-4D97-AF65-F5344CB8AC3E}">
        <p14:creationId xmlns:p14="http://schemas.microsoft.com/office/powerpoint/2010/main" val="207726562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1" name="Picture 2" descr="o_case7"/>
          <p:cNvPicPr>
            <a:picLocks noChangeAspect="1" noChangeArrowheads="1"/>
          </p:cNvPicPr>
          <p:nvPr/>
        </p:nvPicPr>
        <p:blipFill>
          <a:blip r:embed="rId3" cstate="print"/>
          <a:srcRect/>
          <a:stretch>
            <a:fillRect/>
          </a:stretch>
        </p:blipFill>
        <p:spPr bwMode="auto">
          <a:xfrm>
            <a:off x="6672064" y="1340768"/>
            <a:ext cx="3888432" cy="42191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2"/>
          <p:cNvSpPr txBox="1">
            <a:spLocks noChangeArrowheads="1"/>
          </p:cNvSpPr>
          <p:nvPr/>
        </p:nvSpPr>
        <p:spPr bwMode="auto">
          <a:xfrm>
            <a:off x="2063552" y="548681"/>
            <a:ext cx="5184576" cy="972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 </a:t>
            </a:r>
            <a:endParaRPr lang="zh-CN" altLang="en-US" sz="3800" b="1" dirty="0">
              <a:solidFill>
                <a:schemeClr val="tx2"/>
              </a:solidFill>
              <a:latin typeface="黑体" pitchFamily="2" charset="-122"/>
              <a:ea typeface="黑体" pitchFamily="2" charset="-122"/>
              <a:cs typeface="+mj-cs"/>
            </a:endParaRPr>
          </a:p>
        </p:txBody>
      </p:sp>
      <p:sp>
        <p:nvSpPr>
          <p:cNvPr id="7" name="标题 6"/>
          <p:cNvSpPr>
            <a:spLocks noGrp="1"/>
          </p:cNvSpPr>
          <p:nvPr>
            <p:ph type="title"/>
          </p:nvPr>
        </p:nvSpPr>
        <p:spPr/>
        <p:txBody>
          <a:bodyPr/>
          <a:lstStyle/>
          <a:p>
            <a:r>
              <a:rPr lang="zh-CN" altLang="en-US" smtClean="0"/>
              <a:t>因果图测试</a:t>
            </a:r>
            <a:endParaRPr lang="zh-CN" altLang="en-US" dirty="0"/>
          </a:p>
        </p:txBody>
      </p:sp>
      <p:sp>
        <p:nvSpPr>
          <p:cNvPr id="8" name="内容占位符 7"/>
          <p:cNvSpPr>
            <a:spLocks noGrp="1"/>
          </p:cNvSpPr>
          <p:nvPr>
            <p:ph idx="1"/>
          </p:nvPr>
        </p:nvSpPr>
        <p:spPr/>
        <p:txBody>
          <a:bodyPr/>
          <a:lstStyle/>
          <a:p>
            <a:r>
              <a:rPr lang="zh-CN" altLang="en-US" dirty="0" smtClean="0"/>
              <a:t>因果图常用符号：</a:t>
            </a:r>
            <a:endParaRPr lang="en-US" altLang="zh-CN" dirty="0" smtClean="0"/>
          </a:p>
          <a:p>
            <a:pPr lvl="1"/>
            <a:r>
              <a:rPr lang="en-US" altLang="zh-CN" dirty="0" smtClean="0"/>
              <a:t>Ci</a:t>
            </a:r>
            <a:r>
              <a:rPr lang="zh-CN" altLang="en-US" dirty="0" smtClean="0"/>
              <a:t>：原因</a:t>
            </a:r>
            <a:endParaRPr lang="en-US" altLang="zh-CN" dirty="0" smtClean="0"/>
          </a:p>
          <a:p>
            <a:pPr lvl="1"/>
            <a:r>
              <a:rPr lang="en-US" altLang="zh-CN" dirty="0" err="1" smtClean="0"/>
              <a:t>Ei</a:t>
            </a:r>
            <a:r>
              <a:rPr lang="zh-CN" altLang="en-US" dirty="0" smtClean="0"/>
              <a:t>：结果</a:t>
            </a:r>
            <a:endParaRPr lang="en-US" altLang="zh-CN" dirty="0" smtClean="0"/>
          </a:p>
          <a:p>
            <a:pPr lvl="1"/>
            <a:r>
              <a:rPr lang="zh-CN" altLang="en-US" dirty="0" smtClean="0"/>
              <a:t>恒等：原因结果同时出现</a:t>
            </a:r>
            <a:endParaRPr lang="en-US" altLang="zh-CN" dirty="0" smtClean="0"/>
          </a:p>
          <a:p>
            <a:pPr lvl="1"/>
            <a:r>
              <a:rPr lang="zh-CN" altLang="en-US" dirty="0" smtClean="0"/>
              <a:t>非</a:t>
            </a:r>
            <a:r>
              <a:rPr lang="en-US" altLang="zh-CN" dirty="0" smtClean="0"/>
              <a:t>~</a:t>
            </a:r>
            <a:r>
              <a:rPr lang="zh-CN" altLang="en-US" dirty="0" smtClean="0"/>
              <a:t>：原因出现，结果不出现</a:t>
            </a:r>
            <a:endParaRPr lang="en-US" altLang="zh-CN" dirty="0" smtClean="0"/>
          </a:p>
          <a:p>
            <a:pPr lvl="1"/>
            <a:r>
              <a:rPr lang="zh-CN" altLang="en-US" dirty="0" smtClean="0"/>
              <a:t>       原因不出现，结果出现</a:t>
            </a:r>
            <a:r>
              <a:rPr lang="en-US" altLang="zh-CN" dirty="0" smtClean="0"/>
              <a:t>     </a:t>
            </a:r>
          </a:p>
          <a:p>
            <a:pPr lvl="1"/>
            <a:endParaRPr lang="zh-CN" altLang="en-US" dirty="0" smtClean="0"/>
          </a:p>
          <a:p>
            <a:endParaRPr lang="zh-CN" altLang="en-US" dirty="0"/>
          </a:p>
        </p:txBody>
      </p:sp>
    </p:spTree>
    <p:extLst>
      <p:ext uri="{BB962C8B-B14F-4D97-AF65-F5344CB8AC3E}">
        <p14:creationId xmlns:p14="http://schemas.microsoft.com/office/powerpoint/2010/main" val="3388489171"/>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因果图法设计测试用例</a:t>
            </a:r>
            <a:endParaRPr lang="zh-CN" altLang="en-US" dirty="0"/>
          </a:p>
        </p:txBody>
      </p:sp>
      <p:sp>
        <p:nvSpPr>
          <p:cNvPr id="3" name="内容占位符 2"/>
          <p:cNvSpPr>
            <a:spLocks noGrp="1"/>
          </p:cNvSpPr>
          <p:nvPr>
            <p:ph idx="1"/>
          </p:nvPr>
        </p:nvSpPr>
        <p:spPr/>
        <p:txBody>
          <a:bodyPr/>
          <a:lstStyle/>
          <a:p>
            <a:pPr lvl="1"/>
            <a:r>
              <a:rPr lang="zh-CN" altLang="en-US" dirty="0"/>
              <a:t>或∨：原因</a:t>
            </a:r>
            <a:r>
              <a:rPr lang="en-US" altLang="zh-CN" dirty="0"/>
              <a:t>1</a:t>
            </a:r>
            <a:r>
              <a:rPr lang="zh-CN" altLang="en-US" dirty="0"/>
              <a:t>个出现，结果就出现</a:t>
            </a:r>
            <a:endParaRPr lang="en-US" altLang="zh-CN" dirty="0"/>
          </a:p>
          <a:p>
            <a:pPr marL="471487" lvl="1" indent="0">
              <a:buNone/>
            </a:pPr>
            <a:r>
              <a:rPr lang="en-US" altLang="zh-CN" dirty="0" smtClean="0"/>
              <a:t>      </a:t>
            </a:r>
            <a:r>
              <a:rPr lang="zh-CN" altLang="en-US" dirty="0"/>
              <a:t>原因都不出现，结果就不出现</a:t>
            </a:r>
            <a:endParaRPr lang="en-US" altLang="zh-CN" dirty="0"/>
          </a:p>
          <a:p>
            <a:pPr lvl="1"/>
            <a:r>
              <a:rPr lang="zh-CN" altLang="en-US" dirty="0"/>
              <a:t>且∧：原因都出现，结果才出现</a:t>
            </a:r>
            <a:endParaRPr lang="en-US" altLang="zh-CN" dirty="0"/>
          </a:p>
          <a:p>
            <a:pPr lvl="1"/>
            <a:endParaRPr lang="zh-CN" altLang="en-US" dirty="0"/>
          </a:p>
        </p:txBody>
      </p:sp>
    </p:spTree>
    <p:extLst>
      <p:ext uri="{BB962C8B-B14F-4D97-AF65-F5344CB8AC3E}">
        <p14:creationId xmlns:p14="http://schemas.microsoft.com/office/powerpoint/2010/main" val="2980955925"/>
      </p:ext>
    </p:extLst>
  </p:cSld>
  <p:clrMapOvr>
    <a:masterClrMapping/>
  </p:clrMapOvr>
  <p:transition>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smtClean="0"/>
              <a:t>因果图测试</a:t>
            </a:r>
            <a:endParaRPr lang="zh-CN" altLang="en-US" dirty="0"/>
          </a:p>
        </p:txBody>
      </p:sp>
      <p:sp>
        <p:nvSpPr>
          <p:cNvPr id="10" name="内容占位符 9"/>
          <p:cNvSpPr>
            <a:spLocks noGrp="1"/>
          </p:cNvSpPr>
          <p:nvPr>
            <p:ph idx="1"/>
          </p:nvPr>
        </p:nvSpPr>
        <p:spPr>
          <a:xfrm>
            <a:off x="695400" y="1320552"/>
            <a:ext cx="11017224" cy="4267200"/>
          </a:xfrm>
        </p:spPr>
        <p:txBody>
          <a:bodyPr/>
          <a:lstStyle/>
          <a:p>
            <a:r>
              <a:rPr lang="zh-CN" altLang="en-US" dirty="0" smtClean="0"/>
              <a:t>约束条件：</a:t>
            </a:r>
            <a:endParaRPr lang="en-US" altLang="zh-CN" dirty="0" smtClean="0"/>
          </a:p>
          <a:p>
            <a:pPr lvl="1"/>
            <a:r>
              <a:rPr lang="zh-CN" altLang="en-US" dirty="0" smtClean="0"/>
              <a:t>从输入考虑</a:t>
            </a:r>
            <a:endParaRPr lang="en-US" altLang="zh-CN" dirty="0" smtClean="0"/>
          </a:p>
          <a:p>
            <a:pPr lvl="2"/>
            <a:r>
              <a:rPr lang="en-US" altLang="zh-CN" dirty="0" smtClean="0"/>
              <a:t>E</a:t>
            </a:r>
            <a:r>
              <a:rPr lang="zh-CN" altLang="en-US" dirty="0" smtClean="0"/>
              <a:t>（互斥</a:t>
            </a:r>
            <a:r>
              <a:rPr lang="en-US" altLang="zh-CN" dirty="0" smtClean="0"/>
              <a:t>Exclusion</a:t>
            </a:r>
            <a:r>
              <a:rPr lang="zh-CN" altLang="en-US" dirty="0" smtClean="0"/>
              <a:t>）：表示</a:t>
            </a:r>
            <a:r>
              <a:rPr lang="en-US" altLang="zh-CN" dirty="0" smtClean="0"/>
              <a:t>ab</a:t>
            </a:r>
            <a:r>
              <a:rPr lang="zh-CN" altLang="en-US" dirty="0" smtClean="0"/>
              <a:t>两原因不会同时成立，最多一个能成立</a:t>
            </a:r>
            <a:endParaRPr lang="en-US" altLang="zh-CN" dirty="0" smtClean="0"/>
          </a:p>
          <a:p>
            <a:pPr lvl="2"/>
            <a:r>
              <a:rPr lang="en-US" altLang="zh-CN" dirty="0" smtClean="0"/>
              <a:t>I</a:t>
            </a:r>
            <a:r>
              <a:rPr lang="zh-CN" altLang="en-US" dirty="0" smtClean="0"/>
              <a:t>（包含</a:t>
            </a:r>
            <a:r>
              <a:rPr lang="en-US" altLang="zh-CN" dirty="0" smtClean="0"/>
              <a:t>Include</a:t>
            </a:r>
            <a:r>
              <a:rPr lang="zh-CN" altLang="en-US" dirty="0" smtClean="0"/>
              <a:t>）：</a:t>
            </a:r>
            <a:r>
              <a:rPr lang="en-US" altLang="zh-CN" dirty="0" err="1" smtClean="0"/>
              <a:t>abc</a:t>
            </a:r>
            <a:r>
              <a:rPr lang="zh-CN" altLang="en-US" dirty="0" smtClean="0"/>
              <a:t>三个原因中至少有一个必须成立</a:t>
            </a:r>
            <a:endParaRPr lang="en-US" altLang="zh-CN" dirty="0" smtClean="0"/>
          </a:p>
          <a:p>
            <a:pPr lvl="2"/>
            <a:r>
              <a:rPr lang="en-US" altLang="zh-CN" dirty="0" smtClean="0"/>
              <a:t>O</a:t>
            </a:r>
            <a:r>
              <a:rPr lang="zh-CN" altLang="en-US" dirty="0" smtClean="0"/>
              <a:t>（唯一</a:t>
            </a:r>
            <a:r>
              <a:rPr lang="en-US" altLang="zh-CN" dirty="0" smtClean="0"/>
              <a:t>Only</a:t>
            </a:r>
            <a:r>
              <a:rPr lang="zh-CN" altLang="en-US" dirty="0" smtClean="0"/>
              <a:t>）：</a:t>
            </a:r>
            <a:r>
              <a:rPr lang="en-US" altLang="zh-CN" dirty="0" smtClean="0"/>
              <a:t>ab</a:t>
            </a:r>
            <a:r>
              <a:rPr lang="zh-CN" altLang="en-US" dirty="0" smtClean="0"/>
              <a:t>当中必须有一个，且仅有一个成立</a:t>
            </a:r>
            <a:endParaRPr lang="en-US" altLang="zh-CN" dirty="0" smtClean="0"/>
          </a:p>
          <a:p>
            <a:pPr lvl="2"/>
            <a:r>
              <a:rPr lang="en-US" altLang="zh-CN" dirty="0" smtClean="0"/>
              <a:t>R</a:t>
            </a:r>
            <a:r>
              <a:rPr lang="zh-CN" altLang="en-US" dirty="0" smtClean="0"/>
              <a:t>（要求</a:t>
            </a:r>
            <a:r>
              <a:rPr lang="en-US" altLang="zh-CN" dirty="0" smtClean="0"/>
              <a:t>Require</a:t>
            </a:r>
            <a:r>
              <a:rPr lang="zh-CN" altLang="en-US" dirty="0" smtClean="0"/>
              <a:t>）：当</a:t>
            </a:r>
            <a:r>
              <a:rPr lang="en-US" altLang="zh-CN" dirty="0" smtClean="0"/>
              <a:t>a</a:t>
            </a:r>
            <a:r>
              <a:rPr lang="zh-CN" altLang="en-US" dirty="0" smtClean="0"/>
              <a:t>出现时，</a:t>
            </a:r>
            <a:r>
              <a:rPr lang="en-US" altLang="zh-CN" dirty="0" smtClean="0"/>
              <a:t>b</a:t>
            </a:r>
            <a:r>
              <a:rPr lang="zh-CN" altLang="en-US" dirty="0" smtClean="0"/>
              <a:t>必须也出现，不可能</a:t>
            </a:r>
            <a:r>
              <a:rPr lang="en-US" altLang="zh-CN" dirty="0" smtClean="0"/>
              <a:t>a</a:t>
            </a:r>
            <a:r>
              <a:rPr lang="zh-CN" altLang="en-US" dirty="0" smtClean="0"/>
              <a:t>出现</a:t>
            </a:r>
            <a:r>
              <a:rPr lang="en-US" altLang="zh-CN" dirty="0" smtClean="0"/>
              <a:t>b</a:t>
            </a:r>
            <a:r>
              <a:rPr lang="zh-CN" altLang="en-US" dirty="0" smtClean="0"/>
              <a:t>不出现</a:t>
            </a:r>
            <a:endParaRPr lang="en-US" altLang="zh-CN" dirty="0" smtClean="0"/>
          </a:p>
          <a:p>
            <a:endParaRPr lang="zh-CN" altLang="en-US" dirty="0"/>
          </a:p>
        </p:txBody>
      </p:sp>
      <p:sp>
        <p:nvSpPr>
          <p:cNvPr id="4" name="Rectangle 2"/>
          <p:cNvSpPr txBox="1">
            <a:spLocks noChangeArrowheads="1"/>
          </p:cNvSpPr>
          <p:nvPr/>
        </p:nvSpPr>
        <p:spPr bwMode="auto">
          <a:xfrm>
            <a:off x="2055440" y="304801"/>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 </a:t>
            </a:r>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714163219"/>
      </p:ext>
    </p:extLst>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t>因果图测试</a:t>
            </a:r>
          </a:p>
        </p:txBody>
      </p:sp>
      <p:sp>
        <p:nvSpPr>
          <p:cNvPr id="12" name="内容占位符 11"/>
          <p:cNvSpPr>
            <a:spLocks noGrp="1"/>
          </p:cNvSpPr>
          <p:nvPr>
            <p:ph idx="1"/>
          </p:nvPr>
        </p:nvSpPr>
        <p:spPr/>
        <p:txBody>
          <a:bodyPr/>
          <a:lstStyle/>
          <a:p>
            <a:pPr lvl="1" algn="just">
              <a:spcBef>
                <a:spcPts val="0"/>
              </a:spcBef>
            </a:pPr>
            <a:r>
              <a:rPr lang="zh-CN" altLang="en-US" dirty="0"/>
              <a:t>从输出考虑</a:t>
            </a:r>
            <a:endParaRPr lang="en-US" altLang="zh-CN" dirty="0"/>
          </a:p>
          <a:p>
            <a:pPr lvl="2"/>
            <a:r>
              <a:rPr lang="en-US" altLang="zh-CN" sz="2800" dirty="0">
                <a:solidFill>
                  <a:schemeClr val="tx1">
                    <a:lumMod val="10000"/>
                  </a:schemeClr>
                </a:solidFill>
                <a:ea typeface="楷体" pitchFamily="49" charset="-122"/>
              </a:rPr>
              <a:t>M(</a:t>
            </a:r>
            <a:r>
              <a:rPr lang="zh-CN" altLang="en-US" sz="2800" dirty="0">
                <a:solidFill>
                  <a:schemeClr val="tx1">
                    <a:lumMod val="10000"/>
                  </a:schemeClr>
                </a:solidFill>
                <a:ea typeface="楷体" pitchFamily="49" charset="-122"/>
              </a:rPr>
              <a:t>强制或屏蔽</a:t>
            </a:r>
            <a:r>
              <a:rPr lang="en-US" altLang="zh-CN" sz="2800" dirty="0">
                <a:solidFill>
                  <a:schemeClr val="tx1">
                    <a:lumMod val="10000"/>
                  </a:schemeClr>
                </a:solidFill>
                <a:ea typeface="楷体" pitchFamily="49" charset="-122"/>
              </a:rPr>
              <a:t>)</a:t>
            </a:r>
          </a:p>
          <a:p>
            <a:pPr lvl="2">
              <a:defRPr/>
            </a:pPr>
            <a:r>
              <a:rPr lang="en-US" altLang="zh-CN" sz="2300" dirty="0"/>
              <a:t>a</a:t>
            </a:r>
            <a:r>
              <a:rPr lang="zh-CN" altLang="en-US" sz="2300" dirty="0"/>
              <a:t>是</a:t>
            </a:r>
            <a:r>
              <a:rPr lang="en-US" altLang="zh-CN" sz="2300" dirty="0"/>
              <a:t>1</a:t>
            </a:r>
            <a:r>
              <a:rPr lang="zh-CN" altLang="en-US" sz="2300" dirty="0"/>
              <a:t>时，</a:t>
            </a:r>
            <a:r>
              <a:rPr lang="en-US" altLang="zh-CN" sz="2300" dirty="0"/>
              <a:t>b</a:t>
            </a:r>
            <a:r>
              <a:rPr lang="zh-CN" altLang="en-US" sz="2300" dirty="0"/>
              <a:t>必须是</a:t>
            </a:r>
            <a:r>
              <a:rPr lang="en-US" altLang="zh-CN" sz="2300" dirty="0"/>
              <a:t>0</a:t>
            </a:r>
          </a:p>
          <a:p>
            <a:pPr lvl="2">
              <a:defRPr/>
            </a:pPr>
            <a:r>
              <a:rPr lang="en-US" altLang="zh-CN" sz="2300" dirty="0"/>
              <a:t>a</a:t>
            </a:r>
            <a:r>
              <a:rPr lang="zh-CN" altLang="en-US" sz="2300" dirty="0"/>
              <a:t>是</a:t>
            </a:r>
            <a:r>
              <a:rPr lang="en-US" altLang="zh-CN" sz="2300" dirty="0"/>
              <a:t>0</a:t>
            </a:r>
            <a:r>
              <a:rPr lang="zh-CN" altLang="en-US" sz="2300" dirty="0"/>
              <a:t>时，</a:t>
            </a:r>
            <a:r>
              <a:rPr lang="en-US" altLang="zh-CN" sz="2300" dirty="0"/>
              <a:t>b</a:t>
            </a:r>
            <a:r>
              <a:rPr lang="zh-CN" altLang="en-US" sz="2300" dirty="0"/>
              <a:t>的值不定</a:t>
            </a:r>
          </a:p>
          <a:p>
            <a:endParaRPr lang="zh-CN" altLang="en-US" dirty="0"/>
          </a:p>
        </p:txBody>
      </p:sp>
      <p:pic>
        <p:nvPicPr>
          <p:cNvPr id="4" name="Picture 2"/>
          <p:cNvPicPr>
            <a:picLocks noChangeAspect="1" noChangeArrowheads="1"/>
          </p:cNvPicPr>
          <p:nvPr/>
        </p:nvPicPr>
        <p:blipFill>
          <a:blip r:embed="rId2" cstate="print"/>
          <a:srcRect/>
          <a:stretch>
            <a:fillRect/>
          </a:stretch>
        </p:blipFill>
        <p:spPr bwMode="auto">
          <a:xfrm>
            <a:off x="5411572" y="1916833"/>
            <a:ext cx="5581553" cy="33123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矩形 4"/>
          <p:cNvSpPr/>
          <p:nvPr/>
        </p:nvSpPr>
        <p:spPr>
          <a:xfrm>
            <a:off x="6023992" y="3140968"/>
            <a:ext cx="698846" cy="46127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互斥</a:t>
            </a:r>
            <a:endParaRPr lang="zh-CN" altLang="en-US" dirty="0"/>
          </a:p>
        </p:txBody>
      </p:sp>
      <p:sp>
        <p:nvSpPr>
          <p:cNvPr id="6" name="Rectangle 2"/>
          <p:cNvSpPr txBox="1">
            <a:spLocks noChangeArrowheads="1"/>
          </p:cNvSpPr>
          <p:nvPr/>
        </p:nvSpPr>
        <p:spPr bwMode="auto">
          <a:xfrm>
            <a:off x="2055440" y="304801"/>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 </a:t>
            </a:r>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2159488505"/>
      </p:ext>
    </p:extLst>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cstate="print"/>
          <a:srcRect/>
          <a:stretch>
            <a:fillRect/>
          </a:stretch>
        </p:blipFill>
        <p:spPr bwMode="auto">
          <a:xfrm>
            <a:off x="3215680" y="548680"/>
            <a:ext cx="8122835" cy="5914812"/>
          </a:xfrm>
          <a:prstGeom prst="rect">
            <a:avLst/>
          </a:prstGeom>
          <a:ln w="38100" cap="sq">
            <a:solidFill>
              <a:schemeClr val="bg1"/>
            </a:solidFill>
            <a:prstDash val="solid"/>
            <a:miter lim="800000"/>
          </a:ln>
          <a:effectLst>
            <a:outerShdw blurRad="50800" dist="38100" dir="2700000" algn="tl" rotWithShape="0">
              <a:srgbClr val="000000">
                <a:alpha val="43000"/>
              </a:srgbClr>
            </a:outerShdw>
          </a:effectLst>
        </p:spPr>
      </p:pic>
      <p:sp>
        <p:nvSpPr>
          <p:cNvPr id="4" name="矩形 3"/>
          <p:cNvSpPr/>
          <p:nvPr/>
        </p:nvSpPr>
        <p:spPr bwMode="auto">
          <a:xfrm>
            <a:off x="8243091" y="2204142"/>
            <a:ext cx="2801407" cy="3522415"/>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392" tIns="45696" rIns="91392" bIns="45696" numCol="1" rtlCol="0" anchor="t" anchorCtr="0" compatLnSpc="1">
            <a:prstTxWarp prst="textNoShape">
              <a:avLst/>
            </a:prstTxWarp>
          </a:bodyPr>
          <a:lstStyle/>
          <a:p>
            <a:pPr defTabSz="913943" eaLnBrk="0" hangingPunct="0"/>
            <a:endParaRPr lang="zh-CN" altLang="en-US" sz="2800" dirty="0">
              <a:latin typeface="楷体" panose="02010609060101010101" pitchFamily="49" charset="-122"/>
              <a:ea typeface="楷体" panose="02010609060101010101" pitchFamily="49" charset="-122"/>
            </a:endParaRPr>
          </a:p>
        </p:txBody>
      </p:sp>
      <p:cxnSp>
        <p:nvCxnSpPr>
          <p:cNvPr id="5" name="直接箭头连接符 4"/>
          <p:cNvCxnSpPr/>
          <p:nvPr/>
        </p:nvCxnSpPr>
        <p:spPr bwMode="auto">
          <a:xfrm flipH="1">
            <a:off x="6376747" y="2983145"/>
            <a:ext cx="1823510" cy="613903"/>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6" name="直接箭头连接符 5"/>
          <p:cNvCxnSpPr/>
          <p:nvPr/>
        </p:nvCxnSpPr>
        <p:spPr bwMode="auto">
          <a:xfrm flipH="1" flipV="1">
            <a:off x="7270366" y="4026536"/>
            <a:ext cx="1007918" cy="41564"/>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7" name="直接箭头连接符 6"/>
          <p:cNvCxnSpPr/>
          <p:nvPr/>
        </p:nvCxnSpPr>
        <p:spPr bwMode="auto">
          <a:xfrm flipH="1" flipV="1">
            <a:off x="6023458" y="4857811"/>
            <a:ext cx="2176799" cy="433957"/>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8" name="矩形 7"/>
          <p:cNvSpPr/>
          <p:nvPr/>
        </p:nvSpPr>
        <p:spPr>
          <a:xfrm>
            <a:off x="7320135" y="2660147"/>
            <a:ext cx="4248324" cy="954107"/>
          </a:xfrm>
          <a:prstGeom prst="rect">
            <a:avLst/>
          </a:prstGeom>
        </p:spPr>
        <p:txBody>
          <a:bodyPr wrap="square">
            <a:spAutoFit/>
          </a:bodyPr>
          <a:lstStyle/>
          <a:p>
            <a:pPr lvl="2"/>
            <a:r>
              <a:rPr lang="en-US" altLang="zh-CN" sz="2800" b="1" dirty="0">
                <a:solidFill>
                  <a:srgbClr val="FF0000"/>
                </a:solidFill>
                <a:latin typeface="楷体" panose="02010609060101010101" pitchFamily="49" charset="-122"/>
                <a:ea typeface="楷体" panose="02010609060101010101" pitchFamily="49" charset="-122"/>
              </a:rPr>
              <a:t>E</a:t>
            </a:r>
            <a:r>
              <a:rPr lang="zh-CN" altLang="en-US" sz="2800" b="1" dirty="0">
                <a:solidFill>
                  <a:srgbClr val="FF0000"/>
                </a:solidFill>
                <a:latin typeface="楷体" panose="02010609060101010101" pitchFamily="49" charset="-122"/>
                <a:ea typeface="楷体" panose="02010609060101010101" pitchFamily="49" charset="-122"/>
              </a:rPr>
              <a:t>（互斥</a:t>
            </a:r>
            <a:r>
              <a:rPr lang="en-US" altLang="zh-CN" sz="2800" b="1" dirty="0">
                <a:solidFill>
                  <a:srgbClr val="FF0000"/>
                </a:solidFill>
                <a:latin typeface="楷体" panose="02010609060101010101" pitchFamily="49" charset="-122"/>
                <a:ea typeface="楷体" panose="02010609060101010101" pitchFamily="49" charset="-122"/>
              </a:rPr>
              <a:t>/</a:t>
            </a:r>
            <a:r>
              <a:rPr lang="zh-CN" altLang="en-US" sz="2800" b="1" dirty="0">
                <a:solidFill>
                  <a:srgbClr val="FF0000"/>
                </a:solidFill>
                <a:latin typeface="楷体" panose="02010609060101010101" pitchFamily="49" charset="-122"/>
                <a:ea typeface="楷体" panose="02010609060101010101" pitchFamily="49" charset="-122"/>
              </a:rPr>
              <a:t>异或）</a:t>
            </a:r>
            <a:endParaRPr lang="en-US" altLang="zh-CN" sz="2800" b="1" dirty="0">
              <a:solidFill>
                <a:srgbClr val="FF0000"/>
              </a:solidFill>
              <a:latin typeface="楷体" panose="02010609060101010101" pitchFamily="49" charset="-122"/>
              <a:ea typeface="楷体" panose="02010609060101010101" pitchFamily="49" charset="-122"/>
            </a:endParaRPr>
          </a:p>
          <a:p>
            <a:pPr lvl="2"/>
            <a:r>
              <a:rPr lang="zh-CN" altLang="en-US" sz="2800" b="1" dirty="0">
                <a:solidFill>
                  <a:srgbClr val="FF0000"/>
                </a:solidFill>
                <a:latin typeface="楷体" panose="02010609060101010101" pitchFamily="49" charset="-122"/>
                <a:ea typeface="楷体" panose="02010609060101010101" pitchFamily="49" charset="-122"/>
              </a:rPr>
              <a:t>若必填：</a:t>
            </a:r>
            <a:r>
              <a:rPr lang="en-US" altLang="zh-CN" sz="2800" b="1" dirty="0">
                <a:solidFill>
                  <a:srgbClr val="FF0000"/>
                </a:solidFill>
                <a:latin typeface="楷体" panose="02010609060101010101" pitchFamily="49" charset="-122"/>
                <a:ea typeface="楷体" panose="02010609060101010101" pitchFamily="49" charset="-122"/>
              </a:rPr>
              <a:t>O</a:t>
            </a:r>
            <a:r>
              <a:rPr lang="zh-CN" altLang="en-US" sz="2800" b="1" dirty="0">
                <a:solidFill>
                  <a:srgbClr val="FF0000"/>
                </a:solidFill>
                <a:latin typeface="楷体" panose="02010609060101010101" pitchFamily="49" charset="-122"/>
                <a:ea typeface="楷体" panose="02010609060101010101" pitchFamily="49" charset="-122"/>
              </a:rPr>
              <a:t>（唯一）</a:t>
            </a:r>
            <a:endParaRPr lang="en-US" altLang="zh-CN" sz="2800" b="1" dirty="0">
              <a:solidFill>
                <a:srgbClr val="FF0000"/>
              </a:solidFill>
              <a:latin typeface="楷体" panose="02010609060101010101" pitchFamily="49" charset="-122"/>
              <a:ea typeface="楷体" panose="02010609060101010101" pitchFamily="49" charset="-122"/>
            </a:endParaRPr>
          </a:p>
        </p:txBody>
      </p:sp>
      <p:sp>
        <p:nvSpPr>
          <p:cNvPr id="9" name="矩形 8"/>
          <p:cNvSpPr/>
          <p:nvPr/>
        </p:nvSpPr>
        <p:spPr>
          <a:xfrm>
            <a:off x="7617283" y="3981882"/>
            <a:ext cx="4239357" cy="523220"/>
          </a:xfrm>
          <a:prstGeom prst="rect">
            <a:avLst/>
          </a:prstGeom>
        </p:spPr>
        <p:txBody>
          <a:bodyPr wrap="square">
            <a:spAutoFit/>
          </a:bodyPr>
          <a:lstStyle/>
          <a:p>
            <a:pPr lvl="2"/>
            <a:r>
              <a:rPr lang="en-US" altLang="zh-CN" sz="2800" b="1" dirty="0">
                <a:solidFill>
                  <a:srgbClr val="FF0000"/>
                </a:solidFill>
                <a:latin typeface="楷体" panose="02010609060101010101" pitchFamily="49" charset="-122"/>
                <a:ea typeface="楷体" panose="02010609060101010101" pitchFamily="49" charset="-122"/>
              </a:rPr>
              <a:t>R</a:t>
            </a:r>
            <a:r>
              <a:rPr lang="zh-CN" altLang="en-US" sz="2800" b="1" dirty="0">
                <a:solidFill>
                  <a:srgbClr val="FF0000"/>
                </a:solidFill>
                <a:latin typeface="楷体" panose="02010609060101010101" pitchFamily="49" charset="-122"/>
                <a:ea typeface="楷体" panose="02010609060101010101" pitchFamily="49" charset="-122"/>
              </a:rPr>
              <a:t>（要求）</a:t>
            </a:r>
            <a:endParaRPr lang="en-US" altLang="zh-CN" sz="2800" b="1" dirty="0">
              <a:solidFill>
                <a:srgbClr val="FF0000"/>
              </a:solidFill>
              <a:latin typeface="楷体" panose="02010609060101010101" pitchFamily="49" charset="-122"/>
              <a:ea typeface="楷体" panose="02010609060101010101" pitchFamily="49" charset="-122"/>
            </a:endParaRPr>
          </a:p>
        </p:txBody>
      </p:sp>
      <p:sp>
        <p:nvSpPr>
          <p:cNvPr id="10" name="矩形 9"/>
          <p:cNvSpPr/>
          <p:nvPr/>
        </p:nvSpPr>
        <p:spPr>
          <a:xfrm>
            <a:off x="7643891" y="5142697"/>
            <a:ext cx="2941693" cy="523220"/>
          </a:xfrm>
          <a:prstGeom prst="rect">
            <a:avLst/>
          </a:prstGeom>
          <a:noFill/>
        </p:spPr>
        <p:txBody>
          <a:bodyPr wrap="square">
            <a:spAutoFit/>
          </a:bodyPr>
          <a:lstStyle/>
          <a:p>
            <a:pPr lvl="2"/>
            <a:r>
              <a:rPr lang="en-US" altLang="zh-CN" sz="2800" b="1" dirty="0">
                <a:solidFill>
                  <a:srgbClr val="FF0000"/>
                </a:solidFill>
                <a:latin typeface="楷体" panose="02010609060101010101" pitchFamily="49" charset="-122"/>
                <a:ea typeface="楷体" panose="02010609060101010101" pitchFamily="49" charset="-122"/>
              </a:rPr>
              <a:t>I</a:t>
            </a:r>
            <a:r>
              <a:rPr lang="zh-CN" altLang="en-US" sz="2800" b="1" dirty="0">
                <a:solidFill>
                  <a:srgbClr val="FF0000"/>
                </a:solidFill>
                <a:latin typeface="楷体" panose="02010609060101010101" pitchFamily="49" charset="-122"/>
                <a:ea typeface="楷体" panose="02010609060101010101" pitchFamily="49" charset="-122"/>
              </a:rPr>
              <a:t>（包含）</a:t>
            </a:r>
            <a:endParaRPr lang="en-US" altLang="zh-CN" sz="2800" b="1" dirty="0">
              <a:solidFill>
                <a:srgbClr val="FF0000"/>
              </a:solidFill>
              <a:latin typeface="楷体" panose="02010609060101010101" pitchFamily="49" charset="-122"/>
              <a:ea typeface="楷体" panose="02010609060101010101" pitchFamily="49" charset="-122"/>
            </a:endParaRPr>
          </a:p>
        </p:txBody>
      </p:sp>
      <p:sp>
        <p:nvSpPr>
          <p:cNvPr id="11" name="Rectangle 2"/>
          <p:cNvSpPr txBox="1">
            <a:spLocks noChangeArrowheads="1"/>
          </p:cNvSpPr>
          <p:nvPr/>
        </p:nvSpPr>
        <p:spPr bwMode="auto">
          <a:xfrm>
            <a:off x="1847528" y="-451321"/>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 </a:t>
            </a:r>
            <a:endParaRPr lang="zh-CN" altLang="en-US" sz="3800" b="1" dirty="0">
              <a:solidFill>
                <a:schemeClr val="tx2"/>
              </a:solidFill>
              <a:latin typeface="黑体" pitchFamily="2" charset="-122"/>
              <a:ea typeface="黑体" pitchFamily="2" charset="-122"/>
              <a:cs typeface="+mj-cs"/>
            </a:endParaRPr>
          </a:p>
        </p:txBody>
      </p:sp>
      <p:sp>
        <p:nvSpPr>
          <p:cNvPr id="15" name="标题 14"/>
          <p:cNvSpPr>
            <a:spLocks noGrp="1"/>
          </p:cNvSpPr>
          <p:nvPr>
            <p:ph type="title"/>
          </p:nvPr>
        </p:nvSpPr>
        <p:spPr>
          <a:xfrm>
            <a:off x="623392" y="116632"/>
            <a:ext cx="10668000" cy="828130"/>
          </a:xfrm>
        </p:spPr>
        <p:txBody>
          <a:bodyPr/>
          <a:lstStyle/>
          <a:p>
            <a:r>
              <a:rPr lang="zh-CN" altLang="en-US" dirty="0"/>
              <a:t>因果图</a:t>
            </a:r>
            <a:r>
              <a:rPr lang="zh-CN" altLang="en-US" dirty="0"/>
              <a:t>测试</a:t>
            </a:r>
            <a:endParaRPr lang="zh-CN" altLang="en-US" dirty="0"/>
          </a:p>
        </p:txBody>
      </p:sp>
    </p:spTree>
    <p:extLst>
      <p:ext uri="{BB962C8B-B14F-4D97-AF65-F5344CB8AC3E}">
        <p14:creationId xmlns:p14="http://schemas.microsoft.com/office/powerpoint/2010/main" val="287280474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9"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因果图</a:t>
            </a:r>
            <a:r>
              <a:rPr lang="zh-CN" altLang="en-US" dirty="0"/>
              <a:t>测试</a:t>
            </a:r>
            <a:endParaRPr lang="zh-CN" altLang="en-US" dirty="0"/>
          </a:p>
        </p:txBody>
      </p:sp>
      <p:sp>
        <p:nvSpPr>
          <p:cNvPr id="10" name="内容占位符 9"/>
          <p:cNvSpPr>
            <a:spLocks noGrp="1"/>
          </p:cNvSpPr>
          <p:nvPr>
            <p:ph idx="1"/>
          </p:nvPr>
        </p:nvSpPr>
        <p:spPr/>
        <p:txBody>
          <a:bodyPr/>
          <a:lstStyle/>
          <a:p>
            <a:endParaRPr lang="zh-CN" altLang="en-US"/>
          </a:p>
        </p:txBody>
      </p:sp>
      <p:pic>
        <p:nvPicPr>
          <p:cNvPr id="3" name="Picture 2"/>
          <p:cNvPicPr>
            <a:picLocks noChangeAspect="1" noChangeArrowheads="1"/>
          </p:cNvPicPr>
          <p:nvPr/>
        </p:nvPicPr>
        <p:blipFill>
          <a:blip r:embed="rId2" cstate="print"/>
          <a:srcRect/>
          <a:stretch>
            <a:fillRect/>
          </a:stretch>
        </p:blipFill>
        <p:spPr bwMode="auto">
          <a:xfrm>
            <a:off x="3143672" y="548680"/>
            <a:ext cx="8196319" cy="5203276"/>
          </a:xfrm>
          <a:prstGeom prst="rect">
            <a:avLst/>
          </a:prstGeom>
          <a:noFill/>
          <a:ln w="9525">
            <a:noFill/>
            <a:miter lim="800000"/>
            <a:headEnd/>
            <a:tailEnd/>
          </a:ln>
          <a:effectLst/>
        </p:spPr>
      </p:pic>
    </p:spTree>
    <p:extLst>
      <p:ext uri="{BB962C8B-B14F-4D97-AF65-F5344CB8AC3E}">
        <p14:creationId xmlns:p14="http://schemas.microsoft.com/office/powerpoint/2010/main" val="3160827219"/>
      </p:ext>
    </p:extLst>
  </p:cSld>
  <p:clrMapOvr>
    <a:masterClrMapping/>
  </p:clrMapOvr>
  <p:transition>
    <p:blinds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图: 离页连接符 4"/>
          <p:cNvSpPr/>
          <p:nvPr/>
        </p:nvSpPr>
        <p:spPr>
          <a:xfrm>
            <a:off x="3110552" y="914400"/>
            <a:ext cx="5688677" cy="2347414"/>
          </a:xfrm>
          <a:prstGeom prst="flowChartOffpage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799"/>
          </a:p>
        </p:txBody>
      </p:sp>
      <p:sp>
        <p:nvSpPr>
          <p:cNvPr id="6" name="剪去对角的矩形 5"/>
          <p:cNvSpPr/>
          <p:nvPr/>
        </p:nvSpPr>
        <p:spPr bwMode="auto">
          <a:xfrm>
            <a:off x="3913671" y="1142431"/>
            <a:ext cx="1221531" cy="714008"/>
          </a:xfrm>
          <a:prstGeom prst="snip2Diag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392" tIns="45696" rIns="91392" bIns="45696" numCol="1" rtlCol="0" anchor="t" anchorCtr="0" compatLnSpc="1">
            <a:prstTxWarp prst="textNoShape">
              <a:avLst/>
            </a:prstTxWarp>
          </a:bodyPr>
          <a:lstStyle/>
          <a:p>
            <a:pPr algn="ctr" defTabSz="913943" eaLnBrk="0" hangingPunct="0"/>
            <a:r>
              <a:rPr lang="zh-CN" altLang="en-US" sz="3198" b="1" dirty="0">
                <a:solidFill>
                  <a:schemeClr val="tx1">
                    <a:lumMod val="10000"/>
                  </a:schemeClr>
                </a:solidFill>
                <a:latin typeface="楷体" panose="02010609060101010101" pitchFamily="49" charset="-122"/>
                <a:ea typeface="楷体" panose="02010609060101010101" pitchFamily="49" charset="-122"/>
              </a:rPr>
              <a:t>原因</a:t>
            </a:r>
          </a:p>
        </p:txBody>
      </p:sp>
      <p:sp>
        <p:nvSpPr>
          <p:cNvPr id="7" name="剪去对角的矩形 6"/>
          <p:cNvSpPr/>
          <p:nvPr/>
        </p:nvSpPr>
        <p:spPr bwMode="auto">
          <a:xfrm>
            <a:off x="6698012" y="1160709"/>
            <a:ext cx="1486220" cy="767130"/>
          </a:xfrm>
          <a:prstGeom prst="snip2Diag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392" tIns="45696" rIns="91392" bIns="45696" numCol="1" rtlCol="0" anchor="t" anchorCtr="0" compatLnSpc="1">
            <a:prstTxWarp prst="textNoShape">
              <a:avLst/>
            </a:prstTxWarp>
          </a:bodyPr>
          <a:lstStyle/>
          <a:p>
            <a:pPr algn="ctr" defTabSz="913943" eaLnBrk="0" hangingPunct="0"/>
            <a:r>
              <a:rPr lang="zh-CN" altLang="en-US" sz="3198" b="1" dirty="0">
                <a:solidFill>
                  <a:schemeClr val="tx1">
                    <a:lumMod val="10000"/>
                  </a:schemeClr>
                </a:solidFill>
                <a:latin typeface="楷体" panose="02010609060101010101" pitchFamily="49" charset="-122"/>
                <a:ea typeface="楷体" panose="02010609060101010101" pitchFamily="49" charset="-122"/>
              </a:rPr>
              <a:t>结果</a:t>
            </a:r>
          </a:p>
        </p:txBody>
      </p:sp>
      <p:sp>
        <p:nvSpPr>
          <p:cNvPr id="8" name="下箭头 7"/>
          <p:cNvSpPr/>
          <p:nvPr/>
        </p:nvSpPr>
        <p:spPr bwMode="auto">
          <a:xfrm>
            <a:off x="5734393" y="1856441"/>
            <a:ext cx="392987" cy="785409"/>
          </a:xfrm>
          <a:prstGeom prst="down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392" tIns="45696" rIns="91392" bIns="45696" numCol="1" rtlCol="0" anchor="t" anchorCtr="0" compatLnSpc="1">
            <a:prstTxWarp prst="textNoShape">
              <a:avLst/>
            </a:prstTxWarp>
          </a:bodyPr>
          <a:lstStyle/>
          <a:p>
            <a:pPr defTabSz="913943" eaLnBrk="0" hangingPunct="0"/>
            <a:endParaRPr lang="zh-CN" altLang="en-US" sz="1899">
              <a:solidFill>
                <a:schemeClr val="tx1"/>
              </a:solidFill>
              <a:latin typeface="Times New Roman" pitchFamily="18" charset="0"/>
            </a:endParaRPr>
          </a:p>
        </p:txBody>
      </p:sp>
      <p:sp>
        <p:nvSpPr>
          <p:cNvPr id="9" name="圆角矩形 8"/>
          <p:cNvSpPr/>
          <p:nvPr/>
        </p:nvSpPr>
        <p:spPr bwMode="auto">
          <a:xfrm>
            <a:off x="5191467" y="2817062"/>
            <a:ext cx="2042196" cy="538794"/>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392" tIns="45696" rIns="91392" bIns="45696" numCol="1" rtlCol="0" anchor="t" anchorCtr="0" compatLnSpc="1">
            <a:prstTxWarp prst="textNoShape">
              <a:avLst/>
            </a:prstTxWarp>
          </a:bodyPr>
          <a:lstStyle/>
          <a:p>
            <a:pPr algn="ctr" defTabSz="913943" eaLnBrk="0" hangingPunct="0"/>
            <a:r>
              <a:rPr lang="zh-CN" altLang="en-US" sz="2799" b="1" dirty="0">
                <a:solidFill>
                  <a:schemeClr val="tx1">
                    <a:lumMod val="10000"/>
                  </a:schemeClr>
                </a:solidFill>
                <a:latin typeface="楷体" panose="02010609060101010101" pitchFamily="49" charset="-122"/>
                <a:ea typeface="楷体" panose="02010609060101010101" pitchFamily="49" charset="-122"/>
              </a:rPr>
              <a:t>测试用例</a:t>
            </a:r>
          </a:p>
        </p:txBody>
      </p:sp>
      <p:sp>
        <p:nvSpPr>
          <p:cNvPr id="10" name="环形箭头 9"/>
          <p:cNvSpPr/>
          <p:nvPr/>
        </p:nvSpPr>
        <p:spPr>
          <a:xfrm rot="10800000" flipH="1">
            <a:off x="4074324" y="1428035"/>
            <a:ext cx="856810" cy="999611"/>
          </a:xfrm>
          <a:prstGeom prst="circularArrow">
            <a:avLst>
              <a:gd name="adj1" fmla="val 12500"/>
              <a:gd name="adj2" fmla="val 1142324"/>
              <a:gd name="adj3" fmla="val 20457681"/>
              <a:gd name="adj4" fmla="val 10800000"/>
              <a:gd name="adj5" fmla="val 12500"/>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799">
              <a:solidFill>
                <a:schemeClr val="tx1"/>
              </a:solidFill>
            </a:endParaRPr>
          </a:p>
        </p:txBody>
      </p:sp>
      <p:sp>
        <p:nvSpPr>
          <p:cNvPr id="11" name="环形箭头 10"/>
          <p:cNvSpPr/>
          <p:nvPr/>
        </p:nvSpPr>
        <p:spPr>
          <a:xfrm rot="10800000" flipH="1" flipV="1">
            <a:off x="5145336" y="1009150"/>
            <a:ext cx="1499417" cy="1418497"/>
          </a:xfrm>
          <a:prstGeom prst="circularArrow">
            <a:avLst>
              <a:gd name="adj1" fmla="val 10964"/>
              <a:gd name="adj2" fmla="val 1142324"/>
              <a:gd name="adj3" fmla="val 20377611"/>
              <a:gd name="adj4" fmla="val 10800000"/>
              <a:gd name="adj5" fmla="val 14551"/>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799">
              <a:solidFill>
                <a:schemeClr val="tx1"/>
              </a:solidFill>
            </a:endParaRPr>
          </a:p>
        </p:txBody>
      </p:sp>
      <p:sp>
        <p:nvSpPr>
          <p:cNvPr id="12" name="Rectangle 2"/>
          <p:cNvSpPr txBox="1">
            <a:spLocks noChangeArrowheads="1"/>
          </p:cNvSpPr>
          <p:nvPr/>
        </p:nvSpPr>
        <p:spPr bwMode="auto">
          <a:xfrm>
            <a:off x="1847528" y="-387424"/>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 </a:t>
            </a:r>
            <a:endParaRPr lang="zh-CN" altLang="en-US" sz="3800" b="1" dirty="0">
              <a:solidFill>
                <a:schemeClr val="tx2"/>
              </a:solidFill>
              <a:latin typeface="黑体" pitchFamily="2" charset="-122"/>
              <a:ea typeface="黑体" pitchFamily="2" charset="-122"/>
              <a:cs typeface="+mj-cs"/>
            </a:endParaRPr>
          </a:p>
        </p:txBody>
      </p:sp>
      <p:sp>
        <p:nvSpPr>
          <p:cNvPr id="15" name="标题 14"/>
          <p:cNvSpPr>
            <a:spLocks noGrp="1"/>
          </p:cNvSpPr>
          <p:nvPr>
            <p:ph type="title"/>
          </p:nvPr>
        </p:nvSpPr>
        <p:spPr>
          <a:xfrm>
            <a:off x="623392" y="260648"/>
            <a:ext cx="10668000" cy="828130"/>
          </a:xfrm>
        </p:spPr>
        <p:txBody>
          <a:bodyPr/>
          <a:lstStyle/>
          <a:p>
            <a:r>
              <a:rPr lang="zh-CN" altLang="en-US" dirty="0"/>
              <a:t>因果图</a:t>
            </a:r>
            <a:r>
              <a:rPr lang="zh-CN" altLang="en-US" dirty="0"/>
              <a:t>测试</a:t>
            </a:r>
            <a:endParaRPr lang="zh-CN" altLang="en-US" dirty="0"/>
          </a:p>
        </p:txBody>
      </p:sp>
      <p:sp>
        <p:nvSpPr>
          <p:cNvPr id="16" name="内容占位符 15"/>
          <p:cNvSpPr>
            <a:spLocks noGrp="1"/>
          </p:cNvSpPr>
          <p:nvPr>
            <p:ph idx="1"/>
          </p:nvPr>
        </p:nvSpPr>
        <p:spPr>
          <a:xfrm>
            <a:off x="695400" y="1124744"/>
            <a:ext cx="10668000" cy="4267200"/>
          </a:xfrm>
        </p:spPr>
        <p:txBody>
          <a:bodyPr/>
          <a:lstStyle/>
          <a:p>
            <a:endParaRPr lang="en-US" altLang="zh-CN" dirty="0" smtClean="0"/>
          </a:p>
          <a:p>
            <a:endParaRPr lang="en-US" altLang="zh-CN" dirty="0"/>
          </a:p>
          <a:p>
            <a:endParaRPr lang="en-US" altLang="zh-CN" dirty="0" smtClean="0"/>
          </a:p>
          <a:p>
            <a:r>
              <a:rPr lang="zh-CN" altLang="en-US" dirty="0">
                <a:solidFill>
                  <a:srgbClr val="5F5E5C"/>
                </a:solidFill>
                <a:latin typeface="楷体" panose="02010609060101010101" pitchFamily="49" charset="-122"/>
                <a:ea typeface="楷体" panose="02010609060101010101" pitchFamily="49" charset="-122"/>
              </a:rPr>
              <a:t>因果图法是</a:t>
            </a:r>
            <a:r>
              <a:rPr lang="zh-CN" altLang="en-US" dirty="0">
                <a:solidFill>
                  <a:srgbClr val="FF0000"/>
                </a:solidFill>
                <a:latin typeface="楷体" panose="02010609060101010101" pitchFamily="49" charset="-122"/>
                <a:ea typeface="楷体" panose="02010609060101010101" pitchFamily="49" charset="-122"/>
              </a:rPr>
              <a:t>从需求中</a:t>
            </a:r>
            <a:r>
              <a:rPr lang="zh-CN" altLang="en-US" dirty="0">
                <a:solidFill>
                  <a:srgbClr val="5F5E5C"/>
                </a:solidFill>
                <a:latin typeface="楷体" panose="02010609060101010101" pitchFamily="49" charset="-122"/>
                <a:ea typeface="楷体" panose="02010609060101010101" pitchFamily="49" charset="-122"/>
              </a:rPr>
              <a:t>找出</a:t>
            </a:r>
            <a:r>
              <a:rPr lang="zh-CN" altLang="en-US" dirty="0">
                <a:solidFill>
                  <a:srgbClr val="FF0000"/>
                </a:solidFill>
                <a:latin typeface="楷体" panose="02010609060101010101" pitchFamily="49" charset="-122"/>
                <a:ea typeface="楷体" panose="02010609060101010101" pitchFamily="49" charset="-122"/>
              </a:rPr>
              <a:t>因</a:t>
            </a:r>
            <a:r>
              <a:rPr lang="en-US" altLang="zh-CN" dirty="0">
                <a:solidFill>
                  <a:srgbClr val="5F5E5C"/>
                </a:solidFill>
                <a:latin typeface="楷体" panose="02010609060101010101" pitchFamily="49" charset="-122"/>
                <a:ea typeface="楷体" panose="02010609060101010101" pitchFamily="49" charset="-122"/>
              </a:rPr>
              <a:t>(</a:t>
            </a:r>
            <a:r>
              <a:rPr lang="zh-CN" altLang="en-US" dirty="0">
                <a:solidFill>
                  <a:srgbClr val="5F5E5C"/>
                </a:solidFill>
                <a:latin typeface="楷体" panose="02010609060101010101" pitchFamily="49" charset="-122"/>
                <a:ea typeface="楷体" panose="02010609060101010101" pitchFamily="49" charset="-122"/>
              </a:rPr>
              <a:t>输入条件</a:t>
            </a:r>
            <a:r>
              <a:rPr lang="en-US" altLang="zh-CN" dirty="0">
                <a:solidFill>
                  <a:srgbClr val="5F5E5C"/>
                </a:solidFill>
                <a:latin typeface="楷体" panose="02010609060101010101" pitchFamily="49" charset="-122"/>
                <a:ea typeface="楷体" panose="02010609060101010101" pitchFamily="49" charset="-122"/>
              </a:rPr>
              <a:t>)</a:t>
            </a:r>
            <a:r>
              <a:rPr lang="zh-CN" altLang="en-US" dirty="0">
                <a:solidFill>
                  <a:srgbClr val="5F5E5C"/>
                </a:solidFill>
                <a:latin typeface="楷体" panose="02010609060101010101" pitchFamily="49" charset="-122"/>
                <a:ea typeface="楷体" panose="02010609060101010101" pitchFamily="49" charset="-122"/>
              </a:rPr>
              <a:t>和</a:t>
            </a:r>
            <a:r>
              <a:rPr lang="zh-CN" altLang="en-US" dirty="0">
                <a:solidFill>
                  <a:srgbClr val="FF0000"/>
                </a:solidFill>
                <a:latin typeface="楷体" panose="02010609060101010101" pitchFamily="49" charset="-122"/>
                <a:ea typeface="楷体" panose="02010609060101010101" pitchFamily="49" charset="-122"/>
              </a:rPr>
              <a:t>果</a:t>
            </a:r>
            <a:r>
              <a:rPr lang="en-US" altLang="zh-CN" dirty="0">
                <a:solidFill>
                  <a:srgbClr val="5F5E5C"/>
                </a:solidFill>
                <a:latin typeface="楷体" panose="02010609060101010101" pitchFamily="49" charset="-122"/>
                <a:ea typeface="楷体" panose="02010609060101010101" pitchFamily="49" charset="-122"/>
              </a:rPr>
              <a:t>(</a:t>
            </a:r>
            <a:r>
              <a:rPr lang="zh-CN" altLang="en-US" dirty="0">
                <a:solidFill>
                  <a:srgbClr val="5F5E5C"/>
                </a:solidFill>
                <a:latin typeface="楷体" panose="02010609060101010101" pitchFamily="49" charset="-122"/>
                <a:ea typeface="楷体" panose="02010609060101010101" pitchFamily="49" charset="-122"/>
              </a:rPr>
              <a:t>输出或程序状态的改变</a:t>
            </a:r>
            <a:r>
              <a:rPr lang="en-US" altLang="zh-CN" dirty="0">
                <a:solidFill>
                  <a:srgbClr val="5F5E5C"/>
                </a:solidFill>
                <a:latin typeface="楷体" panose="02010609060101010101" pitchFamily="49" charset="-122"/>
                <a:ea typeface="楷体" panose="02010609060101010101" pitchFamily="49" charset="-122"/>
              </a:rPr>
              <a:t>)</a:t>
            </a:r>
            <a:r>
              <a:rPr lang="zh-CN" altLang="en-US" dirty="0">
                <a:solidFill>
                  <a:srgbClr val="5F5E5C"/>
                </a:solidFill>
                <a:latin typeface="楷体" panose="02010609060101010101" pitchFamily="49" charset="-122"/>
                <a:ea typeface="楷体" panose="02010609060101010101" pitchFamily="49" charset="-122"/>
              </a:rPr>
              <a:t>，通过因果图转化成判定表</a:t>
            </a:r>
            <a:endParaRPr lang="en-US" altLang="zh-CN" dirty="0">
              <a:solidFill>
                <a:srgbClr val="5F5E5C"/>
              </a:solidFill>
              <a:latin typeface="楷体" panose="02010609060101010101" pitchFamily="49" charset="-122"/>
              <a:ea typeface="楷体" panose="02010609060101010101" pitchFamily="49" charset="-122"/>
            </a:endParaRPr>
          </a:p>
          <a:p>
            <a:pPr lvl="1"/>
            <a:r>
              <a:rPr lang="zh-CN" altLang="en-US" sz="2800" dirty="0">
                <a:solidFill>
                  <a:srgbClr val="5F5E5C"/>
                </a:solidFill>
                <a:latin typeface="楷体" panose="02010609060101010101" pitchFamily="49" charset="-122"/>
                <a:ea typeface="楷体" panose="02010609060101010101" pitchFamily="49" charset="-122"/>
              </a:rPr>
              <a:t>输入</a:t>
            </a:r>
            <a:r>
              <a:rPr lang="zh-CN" altLang="en-US" sz="2800" dirty="0">
                <a:solidFill>
                  <a:srgbClr val="FF0000"/>
                </a:solidFill>
                <a:latin typeface="楷体" panose="02010609060101010101" pitchFamily="49" charset="-122"/>
                <a:ea typeface="楷体" panose="02010609060101010101" pitchFamily="49" charset="-122"/>
              </a:rPr>
              <a:t>条件</a:t>
            </a:r>
            <a:r>
              <a:rPr lang="zh-CN" altLang="en-US" sz="2800" dirty="0">
                <a:solidFill>
                  <a:srgbClr val="5F5E5C"/>
                </a:solidFill>
                <a:latin typeface="楷体" panose="02010609060101010101" pitchFamily="49" charset="-122"/>
                <a:ea typeface="楷体" panose="02010609060101010101" pitchFamily="49" charset="-122"/>
              </a:rPr>
              <a:t>之间的关系（组合关系、约束关系等）</a:t>
            </a:r>
            <a:endParaRPr lang="en-US" altLang="zh-CN" sz="2800" dirty="0">
              <a:solidFill>
                <a:srgbClr val="5F5E5C"/>
              </a:solidFill>
              <a:latin typeface="楷体" panose="02010609060101010101" pitchFamily="49" charset="-122"/>
              <a:ea typeface="楷体" panose="02010609060101010101" pitchFamily="49" charset="-122"/>
            </a:endParaRPr>
          </a:p>
          <a:p>
            <a:pPr lvl="1"/>
            <a:r>
              <a:rPr lang="zh-CN" altLang="en-US" sz="2800" dirty="0">
                <a:solidFill>
                  <a:srgbClr val="5F5E5C"/>
                </a:solidFill>
                <a:latin typeface="楷体" panose="02010609060101010101" pitchFamily="49" charset="-122"/>
                <a:ea typeface="楷体" panose="02010609060101010101" pitchFamily="49" charset="-122"/>
              </a:rPr>
              <a:t>输入和输出之间的关系</a:t>
            </a:r>
          </a:p>
          <a:p>
            <a:endParaRPr lang="zh-CN" altLang="en-US" dirty="0"/>
          </a:p>
        </p:txBody>
      </p:sp>
    </p:spTree>
    <p:extLst>
      <p:ext uri="{BB962C8B-B14F-4D97-AF65-F5344CB8AC3E}">
        <p14:creationId xmlns:p14="http://schemas.microsoft.com/office/powerpoint/2010/main" val="133167526"/>
      </p:ext>
    </p:extLst>
  </p:cSld>
  <p:clrMapOvr>
    <a:masterClrMapping/>
  </p:clrMapOvr>
  <p:transition>
    <p:blinds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标题 19"/>
          <p:cNvSpPr>
            <a:spLocks noGrp="1"/>
          </p:cNvSpPr>
          <p:nvPr>
            <p:ph type="title"/>
          </p:nvPr>
        </p:nvSpPr>
        <p:spPr/>
        <p:txBody>
          <a:bodyPr/>
          <a:lstStyle/>
          <a:p>
            <a:r>
              <a:rPr lang="zh-CN" altLang="en-US" dirty="0"/>
              <a:t>因果图测试</a:t>
            </a:r>
          </a:p>
        </p:txBody>
      </p:sp>
      <p:sp>
        <p:nvSpPr>
          <p:cNvPr id="21" name="内容占位符 20"/>
          <p:cNvSpPr>
            <a:spLocks noGrp="1"/>
          </p:cNvSpPr>
          <p:nvPr>
            <p:ph idx="1"/>
          </p:nvPr>
        </p:nvSpPr>
        <p:spPr/>
        <p:txBody>
          <a:bodyPr/>
          <a:lstStyle/>
          <a:p>
            <a:endParaRPr lang="zh-CN" altLang="en-US" dirty="0"/>
          </a:p>
        </p:txBody>
      </p:sp>
      <p:sp>
        <p:nvSpPr>
          <p:cNvPr id="6" name="圆角矩形 5"/>
          <p:cNvSpPr/>
          <p:nvPr/>
        </p:nvSpPr>
        <p:spPr>
          <a:xfrm>
            <a:off x="1415481" y="2246808"/>
            <a:ext cx="2847703" cy="88827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2800" b="1" dirty="0">
                <a:latin typeface="楷体" panose="02010609060101010101" pitchFamily="49" charset="-122"/>
                <a:ea typeface="楷体" panose="02010609060101010101" pitchFamily="49" charset="-122"/>
              </a:rPr>
              <a:t>因果图法设计用例步骤</a:t>
            </a:r>
          </a:p>
        </p:txBody>
      </p:sp>
      <p:sp>
        <p:nvSpPr>
          <p:cNvPr id="7" name="弧形 6"/>
          <p:cNvSpPr/>
          <p:nvPr/>
        </p:nvSpPr>
        <p:spPr>
          <a:xfrm rot="17841560">
            <a:off x="3123900" y="2318709"/>
            <a:ext cx="3030446" cy="718457"/>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圆角矩形 7"/>
          <p:cNvSpPr/>
          <p:nvPr/>
        </p:nvSpPr>
        <p:spPr>
          <a:xfrm>
            <a:off x="5491092" y="927460"/>
            <a:ext cx="4205308" cy="88827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 提取因果，赋予标识符</a:t>
            </a:r>
          </a:p>
        </p:txBody>
      </p:sp>
      <p:sp>
        <p:nvSpPr>
          <p:cNvPr id="9" name="圆角矩形 8"/>
          <p:cNvSpPr/>
          <p:nvPr/>
        </p:nvSpPr>
        <p:spPr>
          <a:xfrm>
            <a:off x="5595596" y="1867985"/>
            <a:ext cx="4100805" cy="88827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r>
              <a:rPr lang="en-US" altLang="zh-CN" sz="2800" b="1" dirty="0">
                <a:latin typeface="楷体" panose="02010609060101010101" pitchFamily="49" charset="-122"/>
                <a:ea typeface="楷体" panose="02010609060101010101" pitchFamily="49" charset="-122"/>
              </a:rPr>
              <a:t>2 </a:t>
            </a:r>
            <a:r>
              <a:rPr lang="zh-CN" altLang="en-US" sz="2800" b="1" dirty="0">
                <a:latin typeface="楷体" panose="02010609060101010101" pitchFamily="49" charset="-122"/>
                <a:ea typeface="楷体" panose="02010609060101010101" pitchFamily="49" charset="-122"/>
              </a:rPr>
              <a:t>提取因果关系，表示因果图</a:t>
            </a:r>
          </a:p>
        </p:txBody>
      </p:sp>
      <p:sp>
        <p:nvSpPr>
          <p:cNvPr id="10" name="圆角矩形 9"/>
          <p:cNvSpPr/>
          <p:nvPr/>
        </p:nvSpPr>
        <p:spPr>
          <a:xfrm>
            <a:off x="5582532" y="2939139"/>
            <a:ext cx="4113868" cy="88827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r>
              <a:rPr lang="en-US" altLang="zh-CN" sz="2800" b="1" dirty="0">
                <a:latin typeface="楷体" panose="02010609060101010101" pitchFamily="49" charset="-122"/>
                <a:ea typeface="楷体" panose="02010609060101010101" pitchFamily="49" charset="-122"/>
              </a:rPr>
              <a:t>3 </a:t>
            </a:r>
            <a:r>
              <a:rPr lang="zh-CN" altLang="en-US" sz="2800" b="1" dirty="0">
                <a:latin typeface="楷体" panose="02010609060101010101" pitchFamily="49" charset="-122"/>
                <a:ea typeface="楷体" panose="02010609060101010101" pitchFamily="49" charset="-122"/>
              </a:rPr>
              <a:t>标明约束条件</a:t>
            </a:r>
          </a:p>
        </p:txBody>
      </p:sp>
      <p:sp>
        <p:nvSpPr>
          <p:cNvPr id="11" name="圆角矩形 10"/>
          <p:cNvSpPr/>
          <p:nvPr/>
        </p:nvSpPr>
        <p:spPr>
          <a:xfrm>
            <a:off x="5591945" y="4005065"/>
            <a:ext cx="4061617" cy="88827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r>
              <a:rPr lang="en-US" altLang="zh-CN" sz="2800" b="1" dirty="0">
                <a:latin typeface="楷体" panose="02010609060101010101" pitchFamily="49" charset="-122"/>
                <a:ea typeface="楷体" panose="02010609060101010101" pitchFamily="49" charset="-122"/>
              </a:rPr>
              <a:t>4 </a:t>
            </a:r>
            <a:r>
              <a:rPr lang="zh-CN" altLang="en-US" sz="2800" b="1" dirty="0">
                <a:latin typeface="楷体" panose="02010609060101010101" pitchFamily="49" charset="-122"/>
                <a:ea typeface="楷体" panose="02010609060101010101" pitchFamily="49" charset="-122"/>
              </a:rPr>
              <a:t>转换判定表</a:t>
            </a:r>
          </a:p>
        </p:txBody>
      </p:sp>
      <p:sp>
        <p:nvSpPr>
          <p:cNvPr id="12" name="圆角矩形 11"/>
          <p:cNvSpPr/>
          <p:nvPr/>
        </p:nvSpPr>
        <p:spPr>
          <a:xfrm>
            <a:off x="5595595" y="5157193"/>
            <a:ext cx="4061617" cy="88827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r>
              <a:rPr lang="en-US" altLang="zh-CN" sz="2800" b="1" dirty="0">
                <a:latin typeface="楷体" panose="02010609060101010101" pitchFamily="49" charset="-122"/>
                <a:ea typeface="楷体" panose="02010609060101010101" pitchFamily="49" charset="-122"/>
              </a:rPr>
              <a:t>5 </a:t>
            </a:r>
            <a:r>
              <a:rPr lang="zh-CN" altLang="en-US" sz="2800" b="1" dirty="0">
                <a:latin typeface="楷体" panose="02010609060101010101" pitchFamily="49" charset="-122"/>
                <a:ea typeface="楷体" panose="02010609060101010101" pitchFamily="49" charset="-122"/>
              </a:rPr>
              <a:t>设计测试用例</a:t>
            </a:r>
          </a:p>
        </p:txBody>
      </p:sp>
      <p:sp>
        <p:nvSpPr>
          <p:cNvPr id="13" name="弧形 12"/>
          <p:cNvSpPr/>
          <p:nvPr/>
        </p:nvSpPr>
        <p:spPr>
          <a:xfrm rot="19349312">
            <a:off x="2854378" y="2849931"/>
            <a:ext cx="3316477" cy="718457"/>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内容占位符 2"/>
          <p:cNvSpPr txBox="1">
            <a:spLocks/>
          </p:cNvSpPr>
          <p:nvPr/>
        </p:nvSpPr>
        <p:spPr>
          <a:xfrm>
            <a:off x="2239483" y="1562188"/>
            <a:ext cx="10505512" cy="5060681"/>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36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36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15" name="弧形 14"/>
          <p:cNvSpPr/>
          <p:nvPr/>
        </p:nvSpPr>
        <p:spPr>
          <a:xfrm rot="729823">
            <a:off x="2632357" y="2985173"/>
            <a:ext cx="3014159" cy="87785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弧形 15"/>
          <p:cNvSpPr/>
          <p:nvPr/>
        </p:nvSpPr>
        <p:spPr>
          <a:xfrm rot="9219587">
            <a:off x="4021272" y="1059993"/>
            <a:ext cx="1239165" cy="3567140"/>
          </a:xfrm>
          <a:prstGeom prst="arc">
            <a:avLst>
              <a:gd name="adj1" fmla="val 15910665"/>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弧形 16"/>
          <p:cNvSpPr/>
          <p:nvPr/>
        </p:nvSpPr>
        <p:spPr>
          <a:xfrm rot="9219587">
            <a:off x="4375593" y="-260560"/>
            <a:ext cx="1239165" cy="6227586"/>
          </a:xfrm>
          <a:prstGeom prst="arc">
            <a:avLst>
              <a:gd name="adj1" fmla="val 16742652"/>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Rectangle 2"/>
          <p:cNvSpPr txBox="1">
            <a:spLocks noChangeArrowheads="1"/>
          </p:cNvSpPr>
          <p:nvPr/>
        </p:nvSpPr>
        <p:spPr bwMode="auto">
          <a:xfrm>
            <a:off x="1847528" y="-387424"/>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 </a:t>
            </a:r>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3405941709"/>
      </p:ext>
    </p:extLst>
  </p:cSld>
  <p:clrMapOvr>
    <a:masterClrMapping/>
  </p:clrMapOvr>
  <p:transition>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因果图测试</a:t>
            </a:r>
          </a:p>
        </p:txBody>
      </p:sp>
      <p:sp>
        <p:nvSpPr>
          <p:cNvPr id="10" name="内容占位符 9"/>
          <p:cNvSpPr>
            <a:spLocks noGrp="1"/>
          </p:cNvSpPr>
          <p:nvPr>
            <p:ph idx="1"/>
          </p:nvPr>
        </p:nvSpPr>
        <p:spPr/>
        <p:txBody>
          <a:bodyPr/>
          <a:lstStyle/>
          <a:p>
            <a:r>
              <a:rPr lang="zh-CN" altLang="en-US" dirty="0"/>
              <a:t>思路：</a:t>
            </a:r>
            <a:endParaRPr lang="en-US" altLang="zh-CN" dirty="0"/>
          </a:p>
          <a:p>
            <a:pPr marL="431799" lvl="2" indent="0">
              <a:buNone/>
            </a:pPr>
            <a:r>
              <a:rPr lang="en-US" altLang="zh-CN" sz="2600" dirty="0"/>
              <a:t>1</a:t>
            </a:r>
            <a:r>
              <a:rPr lang="zh-CN" altLang="en-US" sz="2600" dirty="0"/>
              <a:t>）分析需求，列出原因和结果。</a:t>
            </a:r>
            <a:endParaRPr lang="en-US" altLang="zh-CN" sz="2600" dirty="0"/>
          </a:p>
          <a:p>
            <a:pPr marL="431799" lvl="2" indent="0">
              <a:buNone/>
            </a:pPr>
            <a:r>
              <a:rPr lang="en-US" altLang="zh-CN" sz="2600" dirty="0"/>
              <a:t>2</a:t>
            </a:r>
            <a:r>
              <a:rPr lang="zh-CN" altLang="en-US" sz="2600" dirty="0"/>
              <a:t>）找出因果关系、原因与原因之间的约束关系，画出因果图。</a:t>
            </a:r>
            <a:endParaRPr lang="en-US" altLang="zh-CN" sz="2600" dirty="0"/>
          </a:p>
          <a:p>
            <a:pPr marL="431799" lvl="2" indent="0">
              <a:buNone/>
            </a:pPr>
            <a:r>
              <a:rPr lang="en-US" altLang="zh-CN" sz="2600" dirty="0"/>
              <a:t>3</a:t>
            </a:r>
            <a:r>
              <a:rPr lang="zh-CN" altLang="en-US" sz="2600" dirty="0"/>
              <a:t>）将因果图转换成决策表。</a:t>
            </a:r>
            <a:endParaRPr lang="en-US" altLang="zh-CN" sz="2600" dirty="0"/>
          </a:p>
          <a:p>
            <a:pPr marL="431799" lvl="2" indent="0">
              <a:buNone/>
            </a:pPr>
            <a:r>
              <a:rPr lang="en-US" altLang="zh-CN" sz="2600" dirty="0"/>
              <a:t>4</a:t>
            </a:r>
            <a:r>
              <a:rPr lang="zh-CN" altLang="en-US" sz="2600" dirty="0"/>
              <a:t>）根据（</a:t>
            </a:r>
            <a:r>
              <a:rPr lang="en-US" altLang="zh-CN" sz="2600" dirty="0"/>
              <a:t>3</a:t>
            </a:r>
            <a:r>
              <a:rPr lang="zh-CN" altLang="en-US" sz="2600" dirty="0"/>
              <a:t>）中的决策表，设计用例的输入数据和预期输出。 </a:t>
            </a:r>
            <a:br>
              <a:rPr lang="zh-CN" altLang="en-US" sz="2600" dirty="0"/>
            </a:br>
            <a:endParaRPr lang="zh-CN" altLang="en-US" sz="2600" dirty="0"/>
          </a:p>
          <a:p>
            <a:endParaRPr lang="zh-CN" altLang="en-US" dirty="0"/>
          </a:p>
        </p:txBody>
      </p:sp>
      <p:sp>
        <p:nvSpPr>
          <p:cNvPr id="3" name="Rectangle 2"/>
          <p:cNvSpPr txBox="1">
            <a:spLocks noChangeArrowheads="1"/>
          </p:cNvSpPr>
          <p:nvPr/>
        </p:nvSpPr>
        <p:spPr bwMode="auto">
          <a:xfrm>
            <a:off x="2207568" y="268760"/>
            <a:ext cx="764096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 </a:t>
            </a:r>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2018433068"/>
      </p:ext>
    </p:extLst>
  </p:cSld>
  <p:clrMapOvr>
    <a:masterClrMapping/>
  </p:clrMapOvr>
  <p:transition>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207568" y="268760"/>
            <a:ext cx="764096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 </a:t>
            </a:r>
            <a:endParaRPr lang="zh-CN" altLang="en-US" sz="3800" b="1" dirty="0">
              <a:solidFill>
                <a:schemeClr val="tx2"/>
              </a:solidFill>
              <a:latin typeface="黑体" pitchFamily="2" charset="-122"/>
              <a:ea typeface="黑体" pitchFamily="2" charset="-122"/>
              <a:cs typeface="+mj-cs"/>
            </a:endParaRPr>
          </a:p>
        </p:txBody>
      </p:sp>
      <p:sp>
        <p:nvSpPr>
          <p:cNvPr id="8" name="标题 7"/>
          <p:cNvSpPr>
            <a:spLocks noGrp="1"/>
          </p:cNvSpPr>
          <p:nvPr>
            <p:ph type="title"/>
          </p:nvPr>
        </p:nvSpPr>
        <p:spPr/>
        <p:txBody>
          <a:bodyPr/>
          <a:lstStyle/>
          <a:p>
            <a:r>
              <a:rPr lang="zh-CN" altLang="en-US" dirty="0"/>
              <a:t>因果图</a:t>
            </a:r>
            <a:r>
              <a:rPr lang="zh-CN" altLang="en-US" dirty="0"/>
              <a:t>测试</a:t>
            </a:r>
            <a:endParaRPr lang="zh-CN" altLang="en-US" dirty="0"/>
          </a:p>
        </p:txBody>
      </p:sp>
      <p:sp>
        <p:nvSpPr>
          <p:cNvPr id="9" name="内容占位符 8"/>
          <p:cNvSpPr>
            <a:spLocks noGrp="1"/>
          </p:cNvSpPr>
          <p:nvPr>
            <p:ph idx="1"/>
          </p:nvPr>
        </p:nvSpPr>
        <p:spPr/>
        <p:txBody>
          <a:bodyPr/>
          <a:lstStyle/>
          <a:p>
            <a:r>
              <a:rPr lang="zh-CN" altLang="en-US" sz="3100" dirty="0"/>
              <a:t>需求一：</a:t>
            </a:r>
            <a:endParaRPr lang="en-US" altLang="zh-CN" sz="3100" dirty="0"/>
          </a:p>
          <a:p>
            <a:pPr lvl="1"/>
            <a:r>
              <a:rPr lang="zh-CN" altLang="en-US" sz="2700" dirty="0"/>
              <a:t>某软件规格说明书包含这样的要求：第一列字符必须是</a:t>
            </a:r>
            <a:r>
              <a:rPr lang="en-US" altLang="zh-CN" sz="2700" dirty="0"/>
              <a:t>A</a:t>
            </a:r>
            <a:r>
              <a:rPr lang="zh-CN" altLang="en-US" sz="2700" dirty="0"/>
              <a:t>或</a:t>
            </a:r>
            <a:r>
              <a:rPr lang="en-US" altLang="zh-CN" sz="2700" dirty="0"/>
              <a:t>B</a:t>
            </a:r>
            <a:r>
              <a:rPr lang="zh-CN" altLang="en-US" sz="2700" dirty="0"/>
              <a:t>，第二列字符必须是一个数字，在此情况下进行文件的修改，但如果第一列字符不正确，则给出信息</a:t>
            </a:r>
            <a:r>
              <a:rPr lang="en-US" altLang="zh-CN" sz="2700" dirty="0"/>
              <a:t>L</a:t>
            </a:r>
            <a:r>
              <a:rPr lang="zh-CN" altLang="en-US" sz="2700" dirty="0"/>
              <a:t>；如果第二列字符不是数字，则给出信息</a:t>
            </a:r>
            <a:r>
              <a:rPr lang="en-US" altLang="zh-CN" sz="2700" dirty="0"/>
              <a:t>M</a:t>
            </a:r>
          </a:p>
          <a:p>
            <a:endParaRPr lang="zh-CN" altLang="en-US" dirty="0"/>
          </a:p>
        </p:txBody>
      </p:sp>
    </p:spTree>
    <p:extLst>
      <p:ext uri="{BB962C8B-B14F-4D97-AF65-F5344CB8AC3E}">
        <p14:creationId xmlns:p14="http://schemas.microsoft.com/office/powerpoint/2010/main" val="604691336"/>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lstStyle/>
          <a:p>
            <a:r>
              <a:rPr lang="zh-CN" altLang="en-US" dirty="0" smtClean="0"/>
              <a:t>正交实验法设计测试用例</a:t>
            </a:r>
            <a:endParaRPr lang="en-US" altLang="zh-CN" dirty="0" smtClean="0"/>
          </a:p>
          <a:p>
            <a:pPr lvl="1"/>
            <a:r>
              <a:rPr lang="zh-CN" altLang="en-US" dirty="0" smtClean="0"/>
              <a:t>概述：什么是正交实验法，正交实验法的写法</a:t>
            </a:r>
            <a:endParaRPr lang="en-US" altLang="zh-CN" dirty="0" smtClean="0"/>
          </a:p>
          <a:p>
            <a:pPr lvl="1"/>
            <a:r>
              <a:rPr lang="zh-CN" altLang="en-US" dirty="0" smtClean="0"/>
              <a:t>正交实验法有什么特点</a:t>
            </a:r>
            <a:endParaRPr lang="en-US" altLang="zh-CN" dirty="0" smtClean="0"/>
          </a:p>
          <a:p>
            <a:pPr lvl="1"/>
            <a:r>
              <a:rPr lang="zh-CN" altLang="en-US" dirty="0" smtClean="0"/>
              <a:t>正交实验法怎样用（怎样选择正交表）</a:t>
            </a:r>
            <a:endParaRPr lang="en-US" altLang="zh-CN" dirty="0" smtClean="0"/>
          </a:p>
          <a:p>
            <a:r>
              <a:rPr lang="zh-CN" altLang="en-US" dirty="0" smtClean="0"/>
              <a:t>正交实验设计测试用例的步骤</a:t>
            </a:r>
            <a:endParaRPr lang="en-US" altLang="zh-CN" dirty="0" smtClean="0"/>
          </a:p>
          <a:p>
            <a:pPr lvl="1"/>
            <a:r>
              <a:rPr lang="zh-CN" altLang="en-US" dirty="0"/>
              <a:t>将整体输入域拆分为个体输入域，确定所有输入条件及其最大取值范围</a:t>
            </a:r>
            <a:endParaRPr lang="en-US" altLang="zh-CN" dirty="0"/>
          </a:p>
          <a:p>
            <a:pPr lvl="1"/>
            <a:endParaRPr lang="en-US" altLang="zh-CN" dirty="0" smtClean="0"/>
          </a:p>
          <a:p>
            <a:pPr lvl="1"/>
            <a:endParaRPr lang="zh-CN" altLang="en-US" dirty="0"/>
          </a:p>
        </p:txBody>
      </p:sp>
    </p:spTree>
    <p:extLst>
      <p:ext uri="{BB962C8B-B14F-4D97-AF65-F5344CB8AC3E}">
        <p14:creationId xmlns:p14="http://schemas.microsoft.com/office/powerpoint/2010/main" val="361356850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300184" y="1844824"/>
            <a:ext cx="8042705" cy="2815001"/>
          </a:xfrm>
          <a:prstGeom prst="rect">
            <a:avLst/>
          </a:prstGeom>
        </p:spPr>
        <p:txBody>
          <a:bodyPr wrap="square">
            <a:spAutoFit/>
          </a:bodyPr>
          <a:lstStyle/>
          <a:p>
            <a:pPr>
              <a:lnSpc>
                <a:spcPct val="150000"/>
              </a:lnSpc>
            </a:pPr>
            <a:endParaRPr lang="en-US" altLang="zh-CN" sz="1999" b="1" dirty="0">
              <a:solidFill>
                <a:srgbClr val="5F5E5C"/>
              </a:solidFill>
              <a:latin typeface="微软雅黑" pitchFamily="34" charset="-122"/>
              <a:ea typeface="微软雅黑" pitchFamily="34" charset="-122"/>
            </a:endParaRPr>
          </a:p>
          <a:p>
            <a:pPr>
              <a:lnSpc>
                <a:spcPct val="150000"/>
              </a:lnSpc>
            </a:pPr>
            <a:endParaRPr lang="en-US" altLang="zh-CN" sz="1999" b="1" dirty="0">
              <a:solidFill>
                <a:srgbClr val="5F5E5C"/>
              </a:solidFill>
              <a:latin typeface="微软雅黑" pitchFamily="34" charset="-122"/>
              <a:ea typeface="微软雅黑" pitchFamily="34" charset="-122"/>
            </a:endParaRPr>
          </a:p>
          <a:p>
            <a:pPr>
              <a:lnSpc>
                <a:spcPct val="150000"/>
              </a:lnSpc>
            </a:pPr>
            <a:endParaRPr lang="en-US" altLang="zh-CN" sz="1999" b="1" dirty="0">
              <a:solidFill>
                <a:srgbClr val="5F5E5C"/>
              </a:solidFill>
              <a:latin typeface="微软雅黑" pitchFamily="34" charset="-122"/>
              <a:ea typeface="微软雅黑" pitchFamily="34" charset="-122"/>
            </a:endParaRPr>
          </a:p>
          <a:p>
            <a:pPr>
              <a:lnSpc>
                <a:spcPct val="150000"/>
              </a:lnSpc>
            </a:pPr>
            <a:endParaRPr lang="en-US" altLang="zh-CN" sz="1999" b="1" dirty="0">
              <a:solidFill>
                <a:srgbClr val="5F5E5C"/>
              </a:solidFill>
              <a:latin typeface="微软雅黑" pitchFamily="34" charset="-122"/>
              <a:ea typeface="微软雅黑" pitchFamily="34" charset="-122"/>
            </a:endParaRPr>
          </a:p>
          <a:p>
            <a:pPr>
              <a:lnSpc>
                <a:spcPct val="150000"/>
              </a:lnSpc>
            </a:pPr>
            <a:endParaRPr lang="en-US" altLang="zh-CN" sz="1999" b="1" dirty="0">
              <a:solidFill>
                <a:srgbClr val="5F5E5C"/>
              </a:solidFill>
              <a:latin typeface="微软雅黑" pitchFamily="34" charset="-122"/>
              <a:ea typeface="微软雅黑" pitchFamily="34" charset="-122"/>
            </a:endParaRPr>
          </a:p>
          <a:p>
            <a:pPr>
              <a:lnSpc>
                <a:spcPct val="150000"/>
              </a:lnSpc>
            </a:pPr>
            <a:endParaRPr lang="zh-CN" altLang="en-US" sz="1799" dirty="0"/>
          </a:p>
        </p:txBody>
      </p:sp>
      <p:graphicFrame>
        <p:nvGraphicFramePr>
          <p:cNvPr id="9" name="表格 8"/>
          <p:cNvGraphicFramePr>
            <a:graphicFrameLocks noGrp="1"/>
          </p:cNvGraphicFramePr>
          <p:nvPr>
            <p:extLst/>
          </p:nvPr>
        </p:nvGraphicFramePr>
        <p:xfrm>
          <a:off x="1631504" y="2420888"/>
          <a:ext cx="7900273" cy="2392384"/>
        </p:xfrm>
        <a:graphic>
          <a:graphicData uri="http://schemas.openxmlformats.org/drawingml/2006/table">
            <a:tbl>
              <a:tblPr firstRow="1" bandRow="1">
                <a:tableStyleId>{93296810-A885-4BE3-A3E7-6D5BEEA58F35}</a:tableStyleId>
              </a:tblPr>
              <a:tblGrid>
                <a:gridCol w="4546384"/>
                <a:gridCol w="3353889"/>
              </a:tblGrid>
              <a:tr h="459555">
                <a:tc>
                  <a:txBody>
                    <a:bodyPr/>
                    <a:lstStyle/>
                    <a:p>
                      <a:pPr algn="ctr"/>
                      <a:r>
                        <a:rPr lang="zh-CN" altLang="en-US" sz="2800" b="1" dirty="0" smtClean="0">
                          <a:latin typeface="楷体" panose="02010609060101010101" pitchFamily="49" charset="-122"/>
                          <a:ea typeface="楷体" panose="02010609060101010101" pitchFamily="49" charset="-122"/>
                        </a:rPr>
                        <a:t>原因</a:t>
                      </a:r>
                      <a:endParaRPr lang="zh-CN" altLang="en-US" sz="2800" b="1" dirty="0">
                        <a:solidFill>
                          <a:srgbClr val="0070C0"/>
                        </a:solidFill>
                        <a:latin typeface="楷体" panose="02010609060101010101" pitchFamily="49" charset="-122"/>
                        <a:ea typeface="楷体" panose="02010609060101010101" pitchFamily="49" charset="-122"/>
                      </a:endParaRPr>
                    </a:p>
                  </a:txBody>
                  <a:tcPr marL="68544" marR="68544" marT="45696" marB="45696"/>
                </a:tc>
                <a:tc>
                  <a:txBody>
                    <a:bodyPr/>
                    <a:lstStyle/>
                    <a:p>
                      <a:pPr algn="ctr"/>
                      <a:r>
                        <a:rPr lang="zh-CN" altLang="en-US" sz="2800" b="1" dirty="0" smtClean="0">
                          <a:latin typeface="楷体" panose="02010609060101010101" pitchFamily="49" charset="-122"/>
                          <a:ea typeface="楷体" panose="02010609060101010101" pitchFamily="49" charset="-122"/>
                        </a:rPr>
                        <a:t>结果</a:t>
                      </a:r>
                      <a:endParaRPr lang="zh-CN" altLang="en-US" sz="2800" b="1" dirty="0">
                        <a:solidFill>
                          <a:srgbClr val="0070C0"/>
                        </a:solidFill>
                        <a:latin typeface="楷体" panose="02010609060101010101" pitchFamily="49" charset="-122"/>
                        <a:ea typeface="楷体" panose="02010609060101010101" pitchFamily="49" charset="-122"/>
                      </a:endParaRPr>
                    </a:p>
                  </a:txBody>
                  <a:tcPr marL="68544" marR="68544" marT="45696" marB="45696"/>
                </a:tc>
              </a:tr>
              <a:tr h="500730">
                <a:tc>
                  <a:txBody>
                    <a:bodyPr/>
                    <a:lstStyle/>
                    <a:p>
                      <a:r>
                        <a:rPr lang="en-US" altLang="zh-CN" sz="2800" b="1" dirty="0" smtClean="0">
                          <a:latin typeface="楷体" panose="02010609060101010101" pitchFamily="49" charset="-122"/>
                          <a:ea typeface="楷体" panose="02010609060101010101" pitchFamily="49" charset="-122"/>
                        </a:rPr>
                        <a:t>c1</a:t>
                      </a:r>
                      <a:r>
                        <a:rPr lang="zh-CN" altLang="en-US" sz="2800" b="1" dirty="0" smtClean="0">
                          <a:latin typeface="楷体" panose="02010609060101010101" pitchFamily="49" charset="-122"/>
                          <a:ea typeface="楷体" panose="02010609060101010101" pitchFamily="49" charset="-122"/>
                        </a:rPr>
                        <a:t>：第一个字符是</a:t>
                      </a:r>
                      <a:r>
                        <a:rPr lang="en-US" altLang="zh-CN" sz="2800" b="1" dirty="0" smtClean="0">
                          <a:latin typeface="楷体" panose="02010609060101010101" pitchFamily="49" charset="-122"/>
                          <a:ea typeface="楷体" panose="02010609060101010101" pitchFamily="49" charset="-122"/>
                        </a:rPr>
                        <a:t>A</a:t>
                      </a:r>
                      <a:endParaRPr lang="zh-CN" altLang="en-US" sz="2800" b="1" dirty="0">
                        <a:solidFill>
                          <a:srgbClr val="0070C0"/>
                        </a:solidFill>
                        <a:latin typeface="楷体" panose="02010609060101010101" pitchFamily="49" charset="-122"/>
                        <a:ea typeface="楷体" panose="02010609060101010101" pitchFamily="49" charset="-122"/>
                      </a:endParaRPr>
                    </a:p>
                  </a:txBody>
                  <a:tcPr marL="68544" marR="68544" marT="45696" marB="45696"/>
                </a:tc>
                <a:tc>
                  <a:txBody>
                    <a:bodyPr/>
                    <a:lstStyle/>
                    <a:p>
                      <a:r>
                        <a:rPr lang="en-US" altLang="zh-CN" sz="2800" b="1" dirty="0" smtClean="0">
                          <a:latin typeface="楷体" panose="02010609060101010101" pitchFamily="49" charset="-122"/>
                          <a:ea typeface="楷体" panose="02010609060101010101" pitchFamily="49" charset="-122"/>
                        </a:rPr>
                        <a:t>    e1</a:t>
                      </a:r>
                      <a:r>
                        <a:rPr lang="zh-CN" altLang="en-US" sz="2800" b="1" dirty="0" smtClean="0">
                          <a:latin typeface="楷体" panose="02010609060101010101" pitchFamily="49" charset="-122"/>
                          <a:ea typeface="楷体" panose="02010609060101010101" pitchFamily="49" charset="-122"/>
                        </a:rPr>
                        <a:t>：给出信息</a:t>
                      </a:r>
                      <a:r>
                        <a:rPr lang="en-US" altLang="zh-CN" sz="2800" b="1" dirty="0" smtClean="0">
                          <a:latin typeface="楷体" panose="02010609060101010101" pitchFamily="49" charset="-122"/>
                          <a:ea typeface="楷体" panose="02010609060101010101" pitchFamily="49" charset="-122"/>
                        </a:rPr>
                        <a:t>L</a:t>
                      </a:r>
                      <a:endParaRPr lang="zh-CN" altLang="en-US" sz="2800" b="1" dirty="0">
                        <a:solidFill>
                          <a:srgbClr val="0070C0"/>
                        </a:solidFill>
                        <a:latin typeface="楷体" panose="02010609060101010101" pitchFamily="49" charset="-122"/>
                        <a:ea typeface="楷体" panose="02010609060101010101" pitchFamily="49" charset="-122"/>
                      </a:endParaRPr>
                    </a:p>
                  </a:txBody>
                  <a:tcPr marL="68544" marR="68544" marT="45696" marB="45696"/>
                </a:tc>
              </a:tr>
              <a:tr h="500730">
                <a:tc>
                  <a:txBody>
                    <a:bodyPr/>
                    <a:lstStyle/>
                    <a:p>
                      <a:r>
                        <a:rPr lang="en-US" altLang="zh-CN" sz="2800" b="1" dirty="0" smtClean="0">
                          <a:latin typeface="楷体" panose="02010609060101010101" pitchFamily="49" charset="-122"/>
                          <a:ea typeface="楷体" panose="02010609060101010101" pitchFamily="49" charset="-122"/>
                        </a:rPr>
                        <a:t>c2: </a:t>
                      </a:r>
                      <a:r>
                        <a:rPr lang="zh-CN" altLang="en-US" sz="2800" b="1" dirty="0" smtClean="0">
                          <a:latin typeface="楷体" panose="02010609060101010101" pitchFamily="49" charset="-122"/>
                          <a:ea typeface="楷体" panose="02010609060101010101" pitchFamily="49" charset="-122"/>
                        </a:rPr>
                        <a:t>第一个字符是</a:t>
                      </a:r>
                      <a:r>
                        <a:rPr lang="en-US" altLang="zh-CN" sz="2800" b="1" dirty="0" smtClean="0">
                          <a:latin typeface="楷体" panose="02010609060101010101" pitchFamily="49" charset="-122"/>
                          <a:ea typeface="楷体" panose="02010609060101010101" pitchFamily="49" charset="-122"/>
                        </a:rPr>
                        <a:t>B</a:t>
                      </a:r>
                      <a:endParaRPr lang="zh-CN" altLang="en-US" sz="2800" b="1" dirty="0">
                        <a:solidFill>
                          <a:srgbClr val="0070C0"/>
                        </a:solidFill>
                        <a:latin typeface="楷体" panose="02010609060101010101" pitchFamily="49" charset="-122"/>
                        <a:ea typeface="楷体" panose="02010609060101010101" pitchFamily="49" charset="-122"/>
                      </a:endParaRPr>
                    </a:p>
                  </a:txBody>
                  <a:tcPr marL="68544" marR="68544" marT="45696" marB="45696"/>
                </a:tc>
                <a:tc>
                  <a:txBody>
                    <a:bodyPr/>
                    <a:lstStyle/>
                    <a:p>
                      <a:r>
                        <a:rPr lang="en-US" altLang="zh-CN" sz="2800" b="1" dirty="0" smtClean="0">
                          <a:latin typeface="楷体" panose="02010609060101010101" pitchFamily="49" charset="-122"/>
                          <a:ea typeface="楷体" panose="02010609060101010101" pitchFamily="49" charset="-122"/>
                        </a:rPr>
                        <a:t>    e2</a:t>
                      </a:r>
                      <a:r>
                        <a:rPr lang="zh-CN" altLang="en-US" sz="2800" b="1" dirty="0" smtClean="0">
                          <a:latin typeface="楷体" panose="02010609060101010101" pitchFamily="49" charset="-122"/>
                          <a:ea typeface="楷体" panose="02010609060101010101" pitchFamily="49" charset="-122"/>
                        </a:rPr>
                        <a:t>：修改文件</a:t>
                      </a:r>
                      <a:endParaRPr lang="zh-CN" altLang="en-US" sz="2800" b="1" dirty="0">
                        <a:solidFill>
                          <a:srgbClr val="0070C0"/>
                        </a:solidFill>
                        <a:latin typeface="楷体" panose="02010609060101010101" pitchFamily="49" charset="-122"/>
                        <a:ea typeface="楷体" panose="02010609060101010101" pitchFamily="49" charset="-122"/>
                      </a:endParaRPr>
                    </a:p>
                  </a:txBody>
                  <a:tcPr marL="68544" marR="68544" marT="45696" marB="45696"/>
                </a:tc>
              </a:tr>
              <a:tr h="838048">
                <a:tc>
                  <a:txBody>
                    <a:bodyPr/>
                    <a:lstStyle/>
                    <a:p>
                      <a:r>
                        <a:rPr lang="en-US" altLang="zh-CN" sz="2800" b="1" dirty="0" smtClean="0">
                          <a:latin typeface="楷体" panose="02010609060101010101" pitchFamily="49" charset="-122"/>
                          <a:ea typeface="楷体" panose="02010609060101010101" pitchFamily="49" charset="-122"/>
                        </a:rPr>
                        <a:t>c3</a:t>
                      </a:r>
                      <a:r>
                        <a:rPr lang="zh-CN" altLang="en-US" sz="2800" b="1" dirty="0" smtClean="0">
                          <a:latin typeface="楷体" panose="02010609060101010101" pitchFamily="49" charset="-122"/>
                          <a:ea typeface="楷体" panose="02010609060101010101" pitchFamily="49" charset="-122"/>
                        </a:rPr>
                        <a:t>：第二个字符是一个数字</a:t>
                      </a:r>
                      <a:endParaRPr lang="zh-CN" altLang="en-US" sz="2800" b="1" dirty="0">
                        <a:solidFill>
                          <a:srgbClr val="0070C0"/>
                        </a:solidFill>
                        <a:latin typeface="楷体" panose="02010609060101010101" pitchFamily="49" charset="-122"/>
                        <a:ea typeface="楷体" panose="02010609060101010101" pitchFamily="49" charset="-122"/>
                      </a:endParaRPr>
                    </a:p>
                  </a:txBody>
                  <a:tcPr marL="68544" marR="68544" marT="45696" marB="45696"/>
                </a:tc>
                <a:tc>
                  <a:txBody>
                    <a:bodyPr/>
                    <a:lstStyle/>
                    <a:p>
                      <a:r>
                        <a:rPr lang="en-US" altLang="zh-CN" sz="2800" b="1" dirty="0" smtClean="0">
                          <a:latin typeface="楷体" panose="02010609060101010101" pitchFamily="49" charset="-122"/>
                          <a:ea typeface="楷体" panose="02010609060101010101" pitchFamily="49" charset="-122"/>
                        </a:rPr>
                        <a:t>    e3</a:t>
                      </a:r>
                      <a:r>
                        <a:rPr lang="zh-CN" altLang="en-US" sz="2800" b="1" dirty="0" smtClean="0">
                          <a:latin typeface="楷体" panose="02010609060101010101" pitchFamily="49" charset="-122"/>
                          <a:ea typeface="楷体" panose="02010609060101010101" pitchFamily="49" charset="-122"/>
                        </a:rPr>
                        <a:t>：给出信息</a:t>
                      </a:r>
                      <a:r>
                        <a:rPr lang="en-US" altLang="zh-CN" sz="2800" b="1" dirty="0" smtClean="0">
                          <a:latin typeface="楷体" panose="02010609060101010101" pitchFamily="49" charset="-122"/>
                          <a:ea typeface="楷体" panose="02010609060101010101" pitchFamily="49" charset="-122"/>
                        </a:rPr>
                        <a:t>M</a:t>
                      </a:r>
                      <a:endParaRPr lang="zh-CN" altLang="en-US" sz="2800" b="1" dirty="0">
                        <a:solidFill>
                          <a:srgbClr val="0070C0"/>
                        </a:solidFill>
                        <a:latin typeface="楷体" panose="02010609060101010101" pitchFamily="49" charset="-122"/>
                        <a:ea typeface="楷体" panose="02010609060101010101" pitchFamily="49" charset="-122"/>
                      </a:endParaRPr>
                    </a:p>
                  </a:txBody>
                  <a:tcPr marL="68544" marR="68544" marT="45696" marB="45696"/>
                </a:tc>
              </a:tr>
            </a:tbl>
          </a:graphicData>
        </a:graphic>
      </p:graphicFrame>
      <p:sp>
        <p:nvSpPr>
          <p:cNvPr id="6" name="Rectangle 2"/>
          <p:cNvSpPr txBox="1">
            <a:spLocks noChangeArrowheads="1"/>
          </p:cNvSpPr>
          <p:nvPr/>
        </p:nvSpPr>
        <p:spPr bwMode="auto">
          <a:xfrm>
            <a:off x="2127448" y="268760"/>
            <a:ext cx="764096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 </a:t>
            </a:r>
            <a:endParaRPr lang="zh-CN" altLang="en-US" sz="3800" b="1" dirty="0">
              <a:solidFill>
                <a:schemeClr val="tx2"/>
              </a:solidFill>
              <a:latin typeface="黑体" pitchFamily="2" charset="-122"/>
              <a:ea typeface="黑体" pitchFamily="2" charset="-122"/>
              <a:cs typeface="+mj-cs"/>
            </a:endParaRPr>
          </a:p>
        </p:txBody>
      </p:sp>
      <p:sp>
        <p:nvSpPr>
          <p:cNvPr id="7" name="标题 6"/>
          <p:cNvSpPr>
            <a:spLocks noGrp="1"/>
          </p:cNvSpPr>
          <p:nvPr>
            <p:ph type="title"/>
          </p:nvPr>
        </p:nvSpPr>
        <p:spPr/>
        <p:txBody>
          <a:bodyPr/>
          <a:lstStyle/>
          <a:p>
            <a:r>
              <a:rPr lang="zh-CN" altLang="en-US" dirty="0"/>
              <a:t>因果图</a:t>
            </a:r>
            <a:r>
              <a:rPr lang="zh-CN" altLang="en-US" dirty="0"/>
              <a:t>测试</a:t>
            </a:r>
            <a:endParaRPr lang="zh-CN" altLang="en-US" dirty="0"/>
          </a:p>
        </p:txBody>
      </p:sp>
      <p:sp>
        <p:nvSpPr>
          <p:cNvPr id="10" name="内容占位符 9"/>
          <p:cNvSpPr>
            <a:spLocks noGrp="1"/>
          </p:cNvSpPr>
          <p:nvPr>
            <p:ph idx="1"/>
          </p:nvPr>
        </p:nvSpPr>
        <p:spPr>
          <a:xfrm>
            <a:off x="695400" y="1340768"/>
            <a:ext cx="10668000" cy="4267200"/>
          </a:xfrm>
        </p:spPr>
        <p:txBody>
          <a:bodyPr/>
          <a:lstStyle/>
          <a:p>
            <a:r>
              <a:rPr lang="en-US" altLang="zh-CN" sz="2000" dirty="0">
                <a:latin typeface="+mn-ea"/>
              </a:rPr>
              <a:t>1</a:t>
            </a:r>
            <a:r>
              <a:rPr lang="zh-CN" altLang="en-US" sz="2000" dirty="0">
                <a:latin typeface="+mn-ea"/>
              </a:rPr>
              <a:t>）</a:t>
            </a:r>
            <a:r>
              <a:rPr lang="zh-CN" altLang="en-US" dirty="0">
                <a:solidFill>
                  <a:schemeClr val="tx1">
                    <a:lumMod val="10000"/>
                  </a:schemeClr>
                </a:solidFill>
                <a:latin typeface="+mn-ea"/>
              </a:rPr>
              <a:t>分析原因和结果：</a:t>
            </a:r>
            <a:endParaRPr lang="en-US" altLang="zh-CN" dirty="0">
              <a:solidFill>
                <a:schemeClr val="tx1">
                  <a:lumMod val="10000"/>
                </a:schemeClr>
              </a:solidFill>
              <a:latin typeface="+mn-ea"/>
            </a:endParaRPr>
          </a:p>
          <a:p>
            <a:endParaRPr lang="zh-CN" altLang="en-US" dirty="0"/>
          </a:p>
        </p:txBody>
      </p:sp>
    </p:spTree>
    <p:extLst>
      <p:ext uri="{BB962C8B-B14F-4D97-AF65-F5344CB8AC3E}">
        <p14:creationId xmlns:p14="http://schemas.microsoft.com/office/powerpoint/2010/main" val="2584809106"/>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zh-CN" altLang="en-US" dirty="0"/>
              <a:t>因果图</a:t>
            </a:r>
            <a:r>
              <a:rPr lang="zh-CN" altLang="en-US" dirty="0"/>
              <a:t>测试</a:t>
            </a:r>
            <a:endParaRPr lang="zh-CN" altLang="en-US" dirty="0"/>
          </a:p>
        </p:txBody>
      </p:sp>
      <p:sp>
        <p:nvSpPr>
          <p:cNvPr id="11" name="内容占位符 10"/>
          <p:cNvSpPr>
            <a:spLocks noGrp="1"/>
          </p:cNvSpPr>
          <p:nvPr>
            <p:ph idx="1"/>
          </p:nvPr>
        </p:nvSpPr>
        <p:spPr/>
        <p:txBody>
          <a:bodyPr/>
          <a:lstStyle/>
          <a:p>
            <a:pPr marL="0" indent="0">
              <a:buNone/>
            </a:pPr>
            <a:r>
              <a:rPr lang="en-US" altLang="zh-CN" dirty="0">
                <a:latin typeface="+mn-ea"/>
              </a:rPr>
              <a:t>2</a:t>
            </a:r>
            <a:r>
              <a:rPr lang="zh-CN" altLang="en-US" dirty="0">
                <a:latin typeface="+mn-ea"/>
              </a:rPr>
              <a:t>）找出因果逻辑关系、约束关系，画出因果图：</a:t>
            </a:r>
            <a:endParaRPr lang="en-US" altLang="zh-CN" dirty="0">
              <a:latin typeface="+mn-ea"/>
            </a:endParaRPr>
          </a:p>
          <a:p>
            <a:endParaRPr lang="en-US" altLang="zh-CN" sz="1400" dirty="0">
              <a:solidFill>
                <a:srgbClr val="5F5E5C"/>
              </a:solidFill>
              <a:latin typeface="微软雅黑" pitchFamily="34" charset="-122"/>
              <a:ea typeface="微软雅黑" pitchFamily="34" charset="-122"/>
            </a:endParaRPr>
          </a:p>
          <a:p>
            <a:endParaRPr lang="en-US" altLang="zh-CN" sz="1400" dirty="0">
              <a:solidFill>
                <a:srgbClr val="5F5E5C"/>
              </a:solidFill>
              <a:latin typeface="微软雅黑" pitchFamily="34" charset="-122"/>
              <a:ea typeface="微软雅黑" pitchFamily="34" charset="-122"/>
            </a:endParaRPr>
          </a:p>
          <a:p>
            <a:endParaRPr lang="en-US" altLang="zh-CN" sz="1400" dirty="0">
              <a:solidFill>
                <a:srgbClr val="5F5E5C"/>
              </a:solidFill>
              <a:latin typeface="微软雅黑" pitchFamily="34" charset="-122"/>
              <a:ea typeface="微软雅黑" pitchFamily="34" charset="-122"/>
            </a:endParaRPr>
          </a:p>
          <a:p>
            <a:endParaRPr lang="zh-CN" altLang="en-US" sz="1200" dirty="0"/>
          </a:p>
          <a:p>
            <a:endParaRPr lang="zh-CN" altLang="en-US" dirty="0"/>
          </a:p>
        </p:txBody>
      </p:sp>
      <p:pic>
        <p:nvPicPr>
          <p:cNvPr id="4" name="Picture 5"/>
          <p:cNvPicPr>
            <a:picLocks noChangeAspect="1" noChangeArrowheads="1"/>
          </p:cNvPicPr>
          <p:nvPr/>
        </p:nvPicPr>
        <p:blipFill>
          <a:blip r:embed="rId2" cstate="print"/>
          <a:srcRect/>
          <a:stretch>
            <a:fillRect/>
          </a:stretch>
        </p:blipFill>
        <p:spPr bwMode="auto">
          <a:xfrm>
            <a:off x="1559496" y="2204863"/>
            <a:ext cx="8352928" cy="3538767"/>
          </a:xfrm>
          <a:prstGeom prst="rect">
            <a:avLst/>
          </a:prstGeom>
          <a:noFill/>
          <a:ln w="9525">
            <a:noFill/>
            <a:miter lim="800000"/>
            <a:headEnd/>
            <a:tailEnd/>
          </a:ln>
          <a:effectLst/>
        </p:spPr>
      </p:pic>
      <p:sp>
        <p:nvSpPr>
          <p:cNvPr id="5" name="Rectangle 2"/>
          <p:cNvSpPr txBox="1">
            <a:spLocks noChangeArrowheads="1"/>
          </p:cNvSpPr>
          <p:nvPr/>
        </p:nvSpPr>
        <p:spPr bwMode="auto">
          <a:xfrm>
            <a:off x="2127448" y="268760"/>
            <a:ext cx="764096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 </a:t>
            </a:r>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264709544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cstate="print"/>
          <a:srcRect/>
          <a:stretch>
            <a:fillRect/>
          </a:stretch>
        </p:blipFill>
        <p:spPr bwMode="auto">
          <a:xfrm>
            <a:off x="4340904" y="233345"/>
            <a:ext cx="5814045" cy="3866610"/>
          </a:xfrm>
          <a:prstGeom prst="rect">
            <a:avLst/>
          </a:prstGeom>
          <a:noFill/>
          <a:ln w="9525">
            <a:noFill/>
            <a:miter lim="800000"/>
            <a:headEnd/>
            <a:tailEnd/>
          </a:ln>
          <a:effectLst/>
        </p:spPr>
      </p:pic>
      <p:sp>
        <p:nvSpPr>
          <p:cNvPr id="6" name="TextBox 5"/>
          <p:cNvSpPr txBox="1"/>
          <p:nvPr/>
        </p:nvSpPr>
        <p:spPr>
          <a:xfrm>
            <a:off x="6776646" y="4098262"/>
            <a:ext cx="453440" cy="1446550"/>
          </a:xfrm>
          <a:prstGeom prst="rect">
            <a:avLst/>
          </a:prstGeom>
          <a:noFill/>
        </p:spPr>
        <p:txBody>
          <a:bodyPr wrap="square" rtlCol="0">
            <a:spAutoFit/>
          </a:bodyPr>
          <a:lstStyle/>
          <a:p>
            <a:r>
              <a:rPr lang="zh-CN" altLang="en-US" sz="2200" b="1" dirty="0">
                <a:solidFill>
                  <a:srgbClr val="FF0000"/>
                </a:solidFill>
                <a:latin typeface="楷体" panose="02010609060101010101" pitchFamily="49" charset="-122"/>
                <a:ea typeface="楷体" panose="02010609060101010101" pitchFamily="49" charset="-122"/>
              </a:rPr>
              <a:t>修改文件  </a:t>
            </a:r>
          </a:p>
        </p:txBody>
      </p:sp>
      <p:sp>
        <p:nvSpPr>
          <p:cNvPr id="7" name="TextBox 6"/>
          <p:cNvSpPr txBox="1"/>
          <p:nvPr/>
        </p:nvSpPr>
        <p:spPr>
          <a:xfrm>
            <a:off x="7302153" y="4092168"/>
            <a:ext cx="569891" cy="1785104"/>
          </a:xfrm>
          <a:prstGeom prst="rect">
            <a:avLst/>
          </a:prstGeom>
          <a:noFill/>
        </p:spPr>
        <p:txBody>
          <a:bodyPr wrap="square" rtlCol="0">
            <a:spAutoFit/>
          </a:bodyPr>
          <a:lstStyle/>
          <a:p>
            <a:r>
              <a:rPr lang="zh-CN" altLang="en-US" sz="2200" b="1" dirty="0">
                <a:solidFill>
                  <a:srgbClr val="FF0000"/>
                </a:solidFill>
                <a:latin typeface="楷体" panose="02010609060101010101" pitchFamily="49" charset="-122"/>
                <a:ea typeface="楷体" panose="02010609060101010101" pitchFamily="49" charset="-122"/>
              </a:rPr>
              <a:t>给出信息 </a:t>
            </a:r>
            <a:r>
              <a:rPr lang="en-US" altLang="zh-CN" sz="2200" b="1" dirty="0">
                <a:solidFill>
                  <a:srgbClr val="FF0000"/>
                </a:solidFill>
                <a:latin typeface="楷体" panose="02010609060101010101" pitchFamily="49" charset="-122"/>
                <a:ea typeface="楷体" panose="02010609060101010101" pitchFamily="49" charset="-122"/>
              </a:rPr>
              <a:t>M</a:t>
            </a:r>
            <a:endParaRPr lang="zh-CN" altLang="en-US" sz="2200" b="1" dirty="0">
              <a:solidFill>
                <a:srgbClr val="FF0000"/>
              </a:solidFill>
              <a:latin typeface="楷体" panose="02010609060101010101" pitchFamily="49" charset="-122"/>
              <a:ea typeface="楷体" panose="02010609060101010101" pitchFamily="49" charset="-122"/>
            </a:endParaRPr>
          </a:p>
        </p:txBody>
      </p:sp>
      <p:sp>
        <p:nvSpPr>
          <p:cNvPr id="8" name="TextBox 7"/>
          <p:cNvSpPr txBox="1"/>
          <p:nvPr/>
        </p:nvSpPr>
        <p:spPr>
          <a:xfrm>
            <a:off x="7960178" y="4092169"/>
            <a:ext cx="453440" cy="1446550"/>
          </a:xfrm>
          <a:prstGeom prst="rect">
            <a:avLst/>
          </a:prstGeom>
          <a:noFill/>
        </p:spPr>
        <p:txBody>
          <a:bodyPr wrap="square" rtlCol="0">
            <a:spAutoFit/>
          </a:bodyPr>
          <a:lstStyle/>
          <a:p>
            <a:r>
              <a:rPr lang="zh-CN" altLang="en-US" sz="2200" b="1" dirty="0">
                <a:solidFill>
                  <a:srgbClr val="FF0000"/>
                </a:solidFill>
                <a:latin typeface="楷体" panose="02010609060101010101" pitchFamily="49" charset="-122"/>
                <a:ea typeface="楷体" panose="02010609060101010101" pitchFamily="49" charset="-122"/>
              </a:rPr>
              <a:t>修改文件  </a:t>
            </a:r>
          </a:p>
        </p:txBody>
      </p:sp>
      <p:sp>
        <p:nvSpPr>
          <p:cNvPr id="9" name="TextBox 8"/>
          <p:cNvSpPr txBox="1"/>
          <p:nvPr/>
        </p:nvSpPr>
        <p:spPr>
          <a:xfrm>
            <a:off x="8458265" y="4098261"/>
            <a:ext cx="616900" cy="1446550"/>
          </a:xfrm>
          <a:prstGeom prst="rect">
            <a:avLst/>
          </a:prstGeom>
          <a:noFill/>
        </p:spPr>
        <p:txBody>
          <a:bodyPr wrap="square" rtlCol="0">
            <a:spAutoFit/>
          </a:bodyPr>
          <a:lstStyle/>
          <a:p>
            <a:r>
              <a:rPr lang="zh-CN" altLang="en-US" sz="2200" b="1" dirty="0">
                <a:solidFill>
                  <a:srgbClr val="FF0000"/>
                </a:solidFill>
                <a:latin typeface="楷体" panose="02010609060101010101" pitchFamily="49" charset="-122"/>
                <a:ea typeface="楷体" panose="02010609060101010101" pitchFamily="49" charset="-122"/>
              </a:rPr>
              <a:t>给出信息</a:t>
            </a:r>
            <a:r>
              <a:rPr lang="en-US" altLang="zh-CN" sz="2200" b="1" dirty="0">
                <a:solidFill>
                  <a:srgbClr val="FF0000"/>
                </a:solidFill>
                <a:latin typeface="楷体" panose="02010609060101010101" pitchFamily="49" charset="-122"/>
                <a:ea typeface="楷体" panose="02010609060101010101" pitchFamily="49" charset="-122"/>
              </a:rPr>
              <a:t>M</a:t>
            </a:r>
            <a:endParaRPr lang="zh-CN" altLang="en-US" sz="2200" b="1" dirty="0">
              <a:solidFill>
                <a:srgbClr val="FF0000"/>
              </a:solidFill>
              <a:latin typeface="楷体" panose="02010609060101010101" pitchFamily="49" charset="-122"/>
              <a:ea typeface="楷体" panose="02010609060101010101" pitchFamily="49" charset="-122"/>
            </a:endParaRPr>
          </a:p>
        </p:txBody>
      </p:sp>
      <p:sp>
        <p:nvSpPr>
          <p:cNvPr id="10" name="TextBox 9"/>
          <p:cNvSpPr txBox="1"/>
          <p:nvPr/>
        </p:nvSpPr>
        <p:spPr>
          <a:xfrm>
            <a:off x="9075165" y="4092167"/>
            <a:ext cx="598490" cy="1785104"/>
          </a:xfrm>
          <a:prstGeom prst="rect">
            <a:avLst/>
          </a:prstGeom>
          <a:noFill/>
        </p:spPr>
        <p:txBody>
          <a:bodyPr wrap="square" rtlCol="0">
            <a:spAutoFit/>
          </a:bodyPr>
          <a:lstStyle/>
          <a:p>
            <a:r>
              <a:rPr lang="zh-CN" altLang="en-US" sz="2200" b="1" dirty="0">
                <a:solidFill>
                  <a:srgbClr val="FF0000"/>
                </a:solidFill>
                <a:latin typeface="楷体" panose="02010609060101010101" pitchFamily="49" charset="-122"/>
                <a:ea typeface="楷体" panose="02010609060101010101" pitchFamily="49" charset="-122"/>
              </a:rPr>
              <a:t>给出信息 </a:t>
            </a:r>
            <a:r>
              <a:rPr lang="en-US" altLang="zh-CN" sz="2200" b="1" dirty="0">
                <a:solidFill>
                  <a:srgbClr val="FF0000"/>
                </a:solidFill>
                <a:latin typeface="楷体" panose="02010609060101010101" pitchFamily="49" charset="-122"/>
                <a:ea typeface="楷体" panose="02010609060101010101" pitchFamily="49" charset="-122"/>
              </a:rPr>
              <a:t>N</a:t>
            </a:r>
            <a:endParaRPr lang="zh-CN" altLang="en-US" sz="2200" b="1" dirty="0">
              <a:solidFill>
                <a:srgbClr val="FF0000"/>
              </a:solidFill>
              <a:latin typeface="楷体" panose="02010609060101010101" pitchFamily="49" charset="-122"/>
              <a:ea typeface="楷体" panose="02010609060101010101" pitchFamily="49" charset="-122"/>
            </a:endParaRPr>
          </a:p>
        </p:txBody>
      </p:sp>
      <p:sp>
        <p:nvSpPr>
          <p:cNvPr id="11" name="TextBox 10"/>
          <p:cNvSpPr txBox="1"/>
          <p:nvPr/>
        </p:nvSpPr>
        <p:spPr>
          <a:xfrm>
            <a:off x="9589132" y="4098263"/>
            <a:ext cx="1331404" cy="769441"/>
          </a:xfrm>
          <a:prstGeom prst="rect">
            <a:avLst/>
          </a:prstGeom>
          <a:noFill/>
        </p:spPr>
        <p:txBody>
          <a:bodyPr wrap="square" rtlCol="0">
            <a:spAutoFit/>
          </a:bodyPr>
          <a:lstStyle/>
          <a:p>
            <a:r>
              <a:rPr lang="zh-CN" altLang="en-US" sz="2200" b="1" dirty="0">
                <a:solidFill>
                  <a:srgbClr val="FF0000"/>
                </a:solidFill>
                <a:latin typeface="楷体" panose="02010609060101010101" pitchFamily="49" charset="-122"/>
                <a:ea typeface="楷体" panose="02010609060101010101" pitchFamily="49" charset="-122"/>
              </a:rPr>
              <a:t>给出信息</a:t>
            </a:r>
            <a:r>
              <a:rPr lang="en-US" altLang="zh-CN" sz="2200" b="1" dirty="0">
                <a:solidFill>
                  <a:srgbClr val="FF0000"/>
                </a:solidFill>
                <a:latin typeface="楷体" panose="02010609060101010101" pitchFamily="49" charset="-122"/>
                <a:ea typeface="楷体" panose="02010609060101010101" pitchFamily="49" charset="-122"/>
              </a:rPr>
              <a:t>L</a:t>
            </a:r>
            <a:r>
              <a:rPr lang="zh-CN" altLang="en-US" sz="2200" b="1" dirty="0">
                <a:solidFill>
                  <a:srgbClr val="FF0000"/>
                </a:solidFill>
                <a:latin typeface="楷体" panose="02010609060101010101" pitchFamily="49" charset="-122"/>
                <a:ea typeface="楷体" panose="02010609060101010101" pitchFamily="49" charset="-122"/>
              </a:rPr>
              <a:t>和</a:t>
            </a:r>
            <a:r>
              <a:rPr lang="en-US" altLang="zh-CN" sz="2200" b="1" dirty="0">
                <a:solidFill>
                  <a:srgbClr val="FF0000"/>
                </a:solidFill>
                <a:latin typeface="楷体" panose="02010609060101010101" pitchFamily="49" charset="-122"/>
                <a:ea typeface="楷体" panose="02010609060101010101" pitchFamily="49" charset="-122"/>
              </a:rPr>
              <a:t>M</a:t>
            </a:r>
            <a:endParaRPr lang="zh-CN" altLang="en-US" sz="2200" b="1" dirty="0">
              <a:solidFill>
                <a:srgbClr val="FF0000"/>
              </a:solidFill>
              <a:latin typeface="楷体" panose="02010609060101010101" pitchFamily="49" charset="-122"/>
              <a:ea typeface="楷体" panose="02010609060101010101" pitchFamily="49" charset="-122"/>
            </a:endParaRPr>
          </a:p>
        </p:txBody>
      </p:sp>
      <p:sp>
        <p:nvSpPr>
          <p:cNvPr id="12" name="TextBox 11"/>
          <p:cNvSpPr txBox="1"/>
          <p:nvPr/>
        </p:nvSpPr>
        <p:spPr>
          <a:xfrm>
            <a:off x="3719737" y="4195864"/>
            <a:ext cx="1928354" cy="523220"/>
          </a:xfrm>
          <a:prstGeom prst="rect">
            <a:avLst/>
          </a:prstGeom>
          <a:noFill/>
        </p:spPr>
        <p:txBody>
          <a:bodyPr wrap="square" rtlCol="0">
            <a:spAutoFit/>
          </a:bodyPr>
          <a:lstStyle/>
          <a:p>
            <a:r>
              <a:rPr lang="zh-CN" altLang="en-US" sz="2800" b="1" dirty="0">
                <a:solidFill>
                  <a:schemeClr val="tx1">
                    <a:lumMod val="10000"/>
                  </a:schemeClr>
                </a:solidFill>
                <a:latin typeface="楷体" panose="02010609060101010101" pitchFamily="49" charset="-122"/>
                <a:ea typeface="楷体" panose="02010609060101010101" pitchFamily="49" charset="-122"/>
              </a:rPr>
              <a:t>预期输出</a:t>
            </a:r>
          </a:p>
        </p:txBody>
      </p:sp>
      <p:sp>
        <p:nvSpPr>
          <p:cNvPr id="2" name="矩形 1"/>
          <p:cNvSpPr/>
          <p:nvPr/>
        </p:nvSpPr>
        <p:spPr>
          <a:xfrm>
            <a:off x="4423448" y="1827520"/>
            <a:ext cx="391886"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4" name="矩形 13"/>
          <p:cNvSpPr/>
          <p:nvPr/>
        </p:nvSpPr>
        <p:spPr>
          <a:xfrm>
            <a:off x="4423448" y="1853646"/>
            <a:ext cx="391886"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7" name="矩形 16"/>
          <p:cNvSpPr/>
          <p:nvPr/>
        </p:nvSpPr>
        <p:spPr>
          <a:xfrm>
            <a:off x="6722511" y="1888480"/>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0" name="矩形 19"/>
          <p:cNvSpPr/>
          <p:nvPr/>
        </p:nvSpPr>
        <p:spPr>
          <a:xfrm>
            <a:off x="7329934" y="1901542"/>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2" name="矩形 21"/>
          <p:cNvSpPr/>
          <p:nvPr/>
        </p:nvSpPr>
        <p:spPr>
          <a:xfrm>
            <a:off x="7300542" y="1836227"/>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4" name="矩形 23"/>
          <p:cNvSpPr/>
          <p:nvPr/>
        </p:nvSpPr>
        <p:spPr>
          <a:xfrm>
            <a:off x="7320137" y="1810102"/>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6" name="矩形 25"/>
          <p:cNvSpPr/>
          <p:nvPr/>
        </p:nvSpPr>
        <p:spPr>
          <a:xfrm>
            <a:off x="7434437" y="1962502"/>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9" name="矩形 28"/>
          <p:cNvSpPr/>
          <p:nvPr/>
        </p:nvSpPr>
        <p:spPr>
          <a:xfrm>
            <a:off x="7872043" y="1879770"/>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30" name="矩形 29"/>
          <p:cNvSpPr/>
          <p:nvPr/>
        </p:nvSpPr>
        <p:spPr>
          <a:xfrm>
            <a:off x="8518654" y="1892833"/>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31" name="矩形 30"/>
          <p:cNvSpPr/>
          <p:nvPr/>
        </p:nvSpPr>
        <p:spPr>
          <a:xfrm>
            <a:off x="9077091" y="1918959"/>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32" name="矩形 31"/>
          <p:cNvSpPr/>
          <p:nvPr/>
        </p:nvSpPr>
        <p:spPr>
          <a:xfrm rot="10800000" flipV="1">
            <a:off x="9673655" y="1932024"/>
            <a:ext cx="268828" cy="1797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1" name="文本框 20"/>
          <p:cNvSpPr txBox="1"/>
          <p:nvPr/>
        </p:nvSpPr>
        <p:spPr>
          <a:xfrm>
            <a:off x="1375991" y="1340768"/>
            <a:ext cx="615553" cy="4536504"/>
          </a:xfrm>
          <a:prstGeom prst="rect">
            <a:avLst/>
          </a:prstGeom>
          <a:noFill/>
        </p:spPr>
        <p:txBody>
          <a:bodyPr vert="eaVert" wrap="square" rtlCol="0">
            <a:spAutoFit/>
          </a:bodyPr>
          <a:lstStyle/>
          <a:p>
            <a:r>
              <a:rPr lang="en-US" altLang="zh-CN" sz="2800" b="1" dirty="0">
                <a:solidFill>
                  <a:srgbClr val="5F5E5C"/>
                </a:solidFill>
                <a:latin typeface="楷体" panose="02010609060101010101" pitchFamily="49" charset="-122"/>
                <a:ea typeface="楷体" panose="02010609060101010101" pitchFamily="49" charset="-122"/>
              </a:rPr>
              <a:t>3</a:t>
            </a:r>
            <a:r>
              <a:rPr lang="zh-CN" altLang="en-US" sz="2800" b="1" dirty="0">
                <a:solidFill>
                  <a:srgbClr val="5F5E5C"/>
                </a:solidFill>
                <a:latin typeface="楷体" panose="02010609060101010101" pitchFamily="49" charset="-122"/>
                <a:ea typeface="楷体" panose="02010609060101010101" pitchFamily="49" charset="-122"/>
              </a:rPr>
              <a:t>）</a:t>
            </a:r>
            <a:r>
              <a:rPr lang="zh-CN" altLang="en-US" sz="2800" b="1" dirty="0">
                <a:solidFill>
                  <a:schemeClr val="tx1">
                    <a:lumMod val="10000"/>
                  </a:schemeClr>
                </a:solidFill>
                <a:latin typeface="楷体" panose="02010609060101010101" pitchFamily="49" charset="-122"/>
                <a:ea typeface="楷体" panose="02010609060101010101" pitchFamily="49" charset="-122"/>
              </a:rPr>
              <a:t>将因果图转换成决策表</a:t>
            </a:r>
            <a:endParaRPr lang="zh-CN" altLang="en-US"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646545509"/>
      </p:ext>
    </p:extLst>
  </p:cSld>
  <p:clrMapOvr>
    <a:masterClrMapping/>
  </p:clrMapOvr>
  <p:transition>
    <p:blinds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因果图测试</a:t>
            </a:r>
            <a:r>
              <a:rPr lang="en-US" altLang="zh-CN" dirty="0"/>
              <a:t>-</a:t>
            </a:r>
            <a:r>
              <a:rPr lang="zh-CN" altLang="en-US" dirty="0"/>
              <a:t>总结</a:t>
            </a:r>
            <a:endParaRPr lang="zh-CN" altLang="en-US" dirty="0"/>
          </a:p>
        </p:txBody>
      </p:sp>
      <p:sp>
        <p:nvSpPr>
          <p:cNvPr id="6" name="内容占位符 5"/>
          <p:cNvSpPr>
            <a:spLocks noGrp="1"/>
          </p:cNvSpPr>
          <p:nvPr>
            <p:ph idx="1"/>
          </p:nvPr>
        </p:nvSpPr>
        <p:spPr/>
        <p:txBody>
          <a:bodyPr/>
          <a:lstStyle/>
          <a:p>
            <a:r>
              <a:rPr lang="zh-CN" altLang="en-US" dirty="0" smtClean="0"/>
              <a:t>应用场合</a:t>
            </a:r>
            <a:endParaRPr lang="en-US" altLang="zh-CN" dirty="0" smtClean="0"/>
          </a:p>
          <a:p>
            <a:pPr lvl="1"/>
            <a:r>
              <a:rPr lang="zh-CN" altLang="en-US" dirty="0" smtClean="0"/>
              <a:t>当软件的输入条件过多时，可以考虑输入的所有排列组合情况，考虑条件之间和条件结果之间关系，防止遗漏</a:t>
            </a:r>
            <a:endParaRPr lang="en-US" altLang="zh-CN" dirty="0" smtClean="0"/>
          </a:p>
          <a:p>
            <a:r>
              <a:rPr lang="zh-CN" altLang="en-US" dirty="0" smtClean="0"/>
              <a:t>局限性</a:t>
            </a:r>
            <a:endParaRPr lang="en-US" altLang="zh-CN" dirty="0" smtClean="0"/>
          </a:p>
          <a:p>
            <a:pPr lvl="1"/>
            <a:r>
              <a:rPr lang="zh-CN" altLang="en-US" dirty="0" smtClean="0"/>
              <a:t>测试用例数目可能会很大，不便于维护</a:t>
            </a:r>
            <a:endParaRPr lang="en-US" altLang="zh-CN" dirty="0" smtClean="0"/>
          </a:p>
          <a:p>
            <a:r>
              <a:rPr lang="en-US" altLang="zh-CN" dirty="0" smtClean="0"/>
              <a:t>N</a:t>
            </a:r>
            <a:r>
              <a:rPr lang="zh-CN" altLang="en-US" dirty="0" smtClean="0"/>
              <a:t>个条件：</a:t>
            </a:r>
            <a:r>
              <a:rPr lang="en-US" altLang="zh-CN" dirty="0" smtClean="0"/>
              <a:t>2</a:t>
            </a:r>
            <a:r>
              <a:rPr lang="zh-CN" altLang="en-US" dirty="0" smtClean="0"/>
              <a:t>的</a:t>
            </a:r>
            <a:r>
              <a:rPr lang="en-US" altLang="zh-CN" dirty="0" smtClean="0"/>
              <a:t>N</a:t>
            </a:r>
            <a:r>
              <a:rPr lang="zh-CN" altLang="en-US" dirty="0" smtClean="0"/>
              <a:t>次方种组合</a:t>
            </a:r>
            <a:endParaRPr lang="en-US" altLang="zh-CN" dirty="0" smtClean="0"/>
          </a:p>
          <a:p>
            <a:endParaRPr lang="en-US" altLang="zh-CN" dirty="0" smtClean="0"/>
          </a:p>
          <a:p>
            <a:endParaRPr lang="zh-CN" altLang="en-US" dirty="0"/>
          </a:p>
        </p:txBody>
      </p:sp>
      <p:sp>
        <p:nvSpPr>
          <p:cNvPr id="5" name="Rectangle 2"/>
          <p:cNvSpPr txBox="1">
            <a:spLocks noChangeArrowheads="1"/>
          </p:cNvSpPr>
          <p:nvPr/>
        </p:nvSpPr>
        <p:spPr bwMode="auto">
          <a:xfrm>
            <a:off x="2279576" y="268760"/>
            <a:ext cx="7568952"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 </a:t>
            </a:r>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56158321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 calcmode="lin" valueType="num">
                                      <p:cBhvr additive="base">
                                        <p:cTn id="2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 calcmode="lin" valueType="num">
                                      <p:cBhvr additive="base">
                                        <p:cTn id="2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solidFill>
                  <a:schemeClr val="tx1"/>
                </a:solidFill>
                <a:cs typeface="+mn-cs"/>
              </a:rPr>
              <a:t>因果图测试</a:t>
            </a:r>
            <a:r>
              <a:rPr lang="en-US" altLang="zh-CN" dirty="0">
                <a:solidFill>
                  <a:schemeClr val="tx1"/>
                </a:solidFill>
                <a:cs typeface="+mn-cs"/>
              </a:rPr>
              <a:t>-</a:t>
            </a:r>
            <a:r>
              <a:rPr lang="zh-CN" altLang="en-US" dirty="0">
                <a:solidFill>
                  <a:schemeClr val="tx1"/>
                </a:solidFill>
                <a:cs typeface="+mn-cs"/>
              </a:rPr>
              <a:t>练习</a:t>
            </a:r>
            <a:endParaRPr lang="zh-CN" altLang="en-US" dirty="0">
              <a:solidFill>
                <a:schemeClr val="tx1"/>
              </a:solidFill>
              <a:cs typeface="+mn-cs"/>
            </a:endParaRPr>
          </a:p>
        </p:txBody>
      </p:sp>
      <p:sp>
        <p:nvSpPr>
          <p:cNvPr id="3" name="内容占位符 2"/>
          <p:cNvSpPr>
            <a:spLocks noGrp="1"/>
          </p:cNvSpPr>
          <p:nvPr>
            <p:ph idx="1"/>
          </p:nvPr>
        </p:nvSpPr>
        <p:spPr/>
        <p:txBody>
          <a:bodyPr/>
          <a:lstStyle/>
          <a:p>
            <a:r>
              <a:rPr lang="zh-CN" altLang="en-US" dirty="0" smtClean="0"/>
              <a:t>需求：</a:t>
            </a:r>
            <a:endParaRPr lang="en-US" altLang="zh-CN" dirty="0" smtClean="0"/>
          </a:p>
          <a:p>
            <a:pPr lvl="1"/>
            <a:r>
              <a:rPr lang="zh-CN" altLang="en-US" dirty="0" smtClean="0"/>
              <a:t>有一个处理单价为</a:t>
            </a:r>
            <a:r>
              <a:rPr lang="en-US" altLang="zh-CN" dirty="0" smtClean="0"/>
              <a:t>1</a:t>
            </a:r>
            <a:r>
              <a:rPr lang="zh-CN" altLang="en-US" dirty="0" smtClean="0"/>
              <a:t>元</a:t>
            </a:r>
            <a:r>
              <a:rPr lang="en-US" altLang="zh-CN" dirty="0" smtClean="0"/>
              <a:t>5</a:t>
            </a:r>
            <a:r>
              <a:rPr lang="zh-CN" altLang="en-US" dirty="0" smtClean="0"/>
              <a:t>角的盒装饮料的自动售货机软件。若投入</a:t>
            </a:r>
            <a:r>
              <a:rPr lang="en-US" altLang="zh-CN" dirty="0" smtClean="0"/>
              <a:t>1</a:t>
            </a:r>
            <a:r>
              <a:rPr lang="zh-CN" altLang="en-US" dirty="0" smtClean="0"/>
              <a:t>元</a:t>
            </a:r>
            <a:r>
              <a:rPr lang="en-US" altLang="zh-CN" dirty="0" smtClean="0"/>
              <a:t>5</a:t>
            </a:r>
            <a:r>
              <a:rPr lang="zh-CN" altLang="en-US" dirty="0" smtClean="0"/>
              <a:t>角硬币，按下“可乐”、“雪碧”或“红茶”按钮，相应的饮料就送出来。若投入的是</a:t>
            </a:r>
            <a:r>
              <a:rPr lang="en-US" altLang="zh-CN" dirty="0" smtClean="0"/>
              <a:t>2</a:t>
            </a:r>
            <a:r>
              <a:rPr lang="zh-CN" altLang="en-US" dirty="0" smtClean="0"/>
              <a:t>元硬币，在送出饮料的同时退还</a:t>
            </a:r>
            <a:r>
              <a:rPr lang="en-US" altLang="zh-CN" dirty="0" smtClean="0"/>
              <a:t>5</a:t>
            </a:r>
            <a:r>
              <a:rPr lang="zh-CN" altLang="en-US" dirty="0" smtClean="0"/>
              <a:t>角硬币。</a:t>
            </a:r>
            <a:endParaRPr lang="en-US" altLang="zh-CN" dirty="0" smtClean="0"/>
          </a:p>
          <a:p>
            <a:r>
              <a:rPr lang="zh-CN" altLang="en-US" dirty="0" smtClean="0"/>
              <a:t>问题：使用因果图法设计测试用例</a:t>
            </a:r>
            <a:endParaRPr lang="zh-CN" altLang="en-US" dirty="0"/>
          </a:p>
        </p:txBody>
      </p:sp>
      <p:sp>
        <p:nvSpPr>
          <p:cNvPr id="4" name="Rectangle 2"/>
          <p:cNvSpPr txBox="1">
            <a:spLocks noChangeArrowheads="1"/>
          </p:cNvSpPr>
          <p:nvPr/>
        </p:nvSpPr>
        <p:spPr bwMode="auto">
          <a:xfrm>
            <a:off x="2248752" y="220527"/>
            <a:ext cx="7568952"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 </a:t>
            </a:r>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263680213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a:spLocks noChangeArrowheads="1"/>
          </p:cNvSpPr>
          <p:nvPr/>
        </p:nvSpPr>
        <p:spPr bwMode="auto">
          <a:xfrm>
            <a:off x="3447224" y="1052736"/>
            <a:ext cx="1050032" cy="878731"/>
          </a:xfrm>
          <a:prstGeom prst="ellipse">
            <a:avLst/>
          </a:prstGeom>
          <a:solidFill>
            <a:schemeClr val="accent2">
              <a:lumMod val="20000"/>
              <a:lumOff val="80000"/>
            </a:schemeClr>
          </a:solidFill>
          <a:ln>
            <a:noFill/>
          </a:ln>
          <a:effectLst/>
        </p:spPr>
        <p:txBody>
          <a:bodyPr wrap="none" anchor="ctr"/>
          <a:lstStyle/>
          <a:p>
            <a:r>
              <a:rPr lang="en-US" altLang="zh-CN" sz="2000" dirty="0" smtClean="0">
                <a:solidFill>
                  <a:srgbClr val="FF0000"/>
                </a:solidFill>
                <a:effectLst>
                  <a:outerShdw blurRad="38100" dist="38100" dir="2700000" algn="tl">
                    <a:srgbClr val="000000"/>
                  </a:outerShdw>
                </a:effectLst>
                <a:latin typeface="Arial" panose="020B0604020202020204" pitchFamily="34" charset="0"/>
              </a:rPr>
              <a:t>1</a:t>
            </a:r>
            <a:r>
              <a:rPr lang="zh-CN" altLang="en-US" sz="2000" dirty="0" smtClean="0">
                <a:solidFill>
                  <a:srgbClr val="FF0000"/>
                </a:solidFill>
                <a:effectLst>
                  <a:outerShdw blurRad="38100" dist="38100" dir="2700000" algn="tl">
                    <a:srgbClr val="000000"/>
                  </a:outerShdw>
                </a:effectLst>
                <a:latin typeface="Arial" panose="020B0604020202020204" pitchFamily="34" charset="0"/>
              </a:rPr>
              <a:t>元</a:t>
            </a:r>
            <a:r>
              <a:rPr lang="en-US" altLang="zh-CN" sz="2000" dirty="0" smtClean="0">
                <a:solidFill>
                  <a:srgbClr val="FF0000"/>
                </a:solidFill>
                <a:effectLst>
                  <a:outerShdw blurRad="38100" dist="38100" dir="2700000" algn="tl">
                    <a:srgbClr val="000000"/>
                  </a:outerShdw>
                </a:effectLst>
                <a:latin typeface="Arial" panose="020B0604020202020204" pitchFamily="34" charset="0"/>
              </a:rPr>
              <a:t>5</a:t>
            </a:r>
            <a:r>
              <a:rPr lang="zh-CN" altLang="en-US" sz="2000" dirty="0" smtClean="0">
                <a:solidFill>
                  <a:srgbClr val="FF0000"/>
                </a:solidFill>
                <a:effectLst>
                  <a:outerShdw blurRad="38100" dist="38100" dir="2700000" algn="tl">
                    <a:srgbClr val="000000"/>
                  </a:outerShdw>
                </a:effectLst>
                <a:latin typeface="Arial" panose="020B0604020202020204" pitchFamily="34" charset="0"/>
              </a:rPr>
              <a:t>角</a:t>
            </a:r>
            <a:endParaRPr lang="en-US" altLang="zh-CN" sz="2000" dirty="0">
              <a:solidFill>
                <a:srgbClr val="FF0000"/>
              </a:solidFill>
              <a:effectLst>
                <a:outerShdw blurRad="38100" dist="38100" dir="2700000" algn="tl">
                  <a:srgbClr val="000000"/>
                </a:outerShdw>
              </a:effectLst>
              <a:latin typeface="Arial" panose="020B0604020202020204" pitchFamily="34" charset="0"/>
            </a:endParaRPr>
          </a:p>
        </p:txBody>
      </p:sp>
      <p:sp>
        <p:nvSpPr>
          <p:cNvPr id="9" name="Line 17"/>
          <p:cNvSpPr>
            <a:spLocks noChangeShapeType="1"/>
          </p:cNvSpPr>
          <p:nvPr/>
        </p:nvSpPr>
        <p:spPr bwMode="auto">
          <a:xfrm flipH="1">
            <a:off x="2546504" y="1485872"/>
            <a:ext cx="1066800" cy="649598"/>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18"/>
          <p:cNvSpPr>
            <a:spLocks noChangeShapeType="1"/>
          </p:cNvSpPr>
          <p:nvPr/>
        </p:nvSpPr>
        <p:spPr bwMode="auto">
          <a:xfrm>
            <a:off x="2546504" y="2135470"/>
            <a:ext cx="1066800" cy="360888"/>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Text Box 19"/>
          <p:cNvSpPr txBox="1">
            <a:spLocks noChangeArrowheads="1"/>
          </p:cNvSpPr>
          <p:nvPr/>
        </p:nvSpPr>
        <p:spPr bwMode="auto">
          <a:xfrm>
            <a:off x="2013848" y="1918937"/>
            <a:ext cx="914400" cy="583565"/>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3200" dirty="0">
                <a:solidFill>
                  <a:schemeClr val="accent2"/>
                </a:solidFill>
                <a:ea typeface="宋体" panose="02010600030101010101" pitchFamily="2" charset="-122"/>
              </a:rPr>
              <a:t>E</a:t>
            </a:r>
          </a:p>
        </p:txBody>
      </p:sp>
      <p:sp>
        <p:nvSpPr>
          <p:cNvPr id="12" name="Oval 5"/>
          <p:cNvSpPr>
            <a:spLocks noChangeArrowheads="1"/>
          </p:cNvSpPr>
          <p:nvPr/>
        </p:nvSpPr>
        <p:spPr bwMode="auto">
          <a:xfrm>
            <a:off x="6054680" y="1598756"/>
            <a:ext cx="837496" cy="717158"/>
          </a:xfrm>
          <a:prstGeom prst="ellipse">
            <a:avLst/>
          </a:prstGeom>
          <a:solidFill>
            <a:schemeClr val="accent2">
              <a:lumMod val="20000"/>
              <a:lumOff val="80000"/>
            </a:schemeClr>
          </a:solidFill>
          <a:ln>
            <a:noFill/>
          </a:ln>
          <a:effectLst/>
        </p:spPr>
        <p:txBody>
          <a:bodyPr wrap="none" anchor="ctr"/>
          <a:lstStyle/>
          <a:p>
            <a:r>
              <a:rPr lang="en-US" altLang="zh-CN" sz="2800" dirty="0" smtClean="0">
                <a:solidFill>
                  <a:srgbClr val="FF0000"/>
                </a:solidFill>
                <a:effectLst>
                  <a:outerShdw blurRad="38100" dist="38100" dir="2700000" algn="tl">
                    <a:srgbClr val="000000"/>
                  </a:outerShdw>
                </a:effectLst>
                <a:latin typeface="Arial" panose="020B0604020202020204" pitchFamily="34" charset="0"/>
              </a:rPr>
              <a:t>a11</a:t>
            </a:r>
            <a:endParaRPr lang="zh-CN" altLang="en-US" sz="2800" dirty="0">
              <a:solidFill>
                <a:srgbClr val="FF0000"/>
              </a:solidFill>
              <a:effectLst>
                <a:outerShdw blurRad="38100" dist="38100" dir="2700000" algn="tl">
                  <a:srgbClr val="000000"/>
                </a:outerShdw>
              </a:effectLst>
              <a:latin typeface="Arial" panose="020B0604020202020204" pitchFamily="34" charset="0"/>
            </a:endParaRPr>
          </a:p>
        </p:txBody>
      </p:sp>
      <p:sp>
        <p:nvSpPr>
          <p:cNvPr id="13" name="Line 6"/>
          <p:cNvSpPr>
            <a:spLocks noChangeShapeType="1"/>
          </p:cNvSpPr>
          <p:nvPr/>
        </p:nvSpPr>
        <p:spPr bwMode="auto">
          <a:xfrm>
            <a:off x="4482336" y="1423730"/>
            <a:ext cx="1544677" cy="552431"/>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6"/>
          <p:cNvSpPr>
            <a:spLocks noChangeShapeType="1"/>
          </p:cNvSpPr>
          <p:nvPr/>
        </p:nvSpPr>
        <p:spPr bwMode="auto">
          <a:xfrm flipV="1">
            <a:off x="4375304" y="2094401"/>
            <a:ext cx="1679376" cy="40195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Oval 6"/>
          <p:cNvSpPr>
            <a:spLocks noChangeArrowheads="1"/>
          </p:cNvSpPr>
          <p:nvPr/>
        </p:nvSpPr>
        <p:spPr bwMode="auto">
          <a:xfrm>
            <a:off x="8688888" y="1131235"/>
            <a:ext cx="762000" cy="721775"/>
          </a:xfrm>
          <a:prstGeom prst="ellipse">
            <a:avLst/>
          </a:prstGeom>
          <a:solidFill>
            <a:schemeClr val="accent2">
              <a:lumMod val="20000"/>
              <a:lumOff val="80000"/>
            </a:schemeClr>
          </a:solidFill>
          <a:ln>
            <a:noFill/>
          </a:ln>
          <a:effectLst/>
        </p:spPr>
        <p:txBody>
          <a:bodyPr wrap="none" anchor="ctr"/>
          <a:lstStyle/>
          <a:p>
            <a:r>
              <a:rPr lang="en-US" altLang="zh-CN" sz="3600" dirty="0">
                <a:solidFill>
                  <a:srgbClr val="FF0000"/>
                </a:solidFill>
                <a:effectLst>
                  <a:outerShdw blurRad="38100" dist="38100" dir="2700000" algn="tl">
                    <a:srgbClr val="000000"/>
                  </a:outerShdw>
                </a:effectLst>
                <a:latin typeface="Arial" panose="020B0604020202020204" pitchFamily="34" charset="0"/>
              </a:rPr>
              <a:t>e</a:t>
            </a:r>
            <a:r>
              <a:rPr lang="en-US" altLang="zh-CN" sz="3600" dirty="0" smtClean="0">
                <a:solidFill>
                  <a:srgbClr val="FF0000"/>
                </a:solidFill>
                <a:effectLst>
                  <a:outerShdw blurRad="38100" dist="38100" dir="2700000" algn="tl">
                    <a:srgbClr val="000000"/>
                  </a:outerShdw>
                </a:effectLst>
                <a:latin typeface="Arial" panose="020B0604020202020204" pitchFamily="34" charset="0"/>
              </a:rPr>
              <a:t>1</a:t>
            </a:r>
            <a:endParaRPr lang="en-US" altLang="zh-CN" sz="3600" dirty="0">
              <a:solidFill>
                <a:srgbClr val="FF0000"/>
              </a:solidFill>
              <a:effectLst>
                <a:outerShdw blurRad="38100" dist="38100" dir="2700000" algn="tl">
                  <a:srgbClr val="000000"/>
                </a:outerShdw>
              </a:effectLst>
              <a:latin typeface="Arial" panose="020B0604020202020204" pitchFamily="34" charset="0"/>
            </a:endParaRPr>
          </a:p>
        </p:txBody>
      </p:sp>
      <p:sp>
        <p:nvSpPr>
          <p:cNvPr id="17" name="Line 6"/>
          <p:cNvSpPr>
            <a:spLocks noChangeShapeType="1"/>
          </p:cNvSpPr>
          <p:nvPr/>
        </p:nvSpPr>
        <p:spPr bwMode="auto">
          <a:xfrm flipH="1">
            <a:off x="4482337" y="1485872"/>
            <a:ext cx="4206551" cy="12952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Oval 5"/>
          <p:cNvSpPr>
            <a:spLocks noChangeArrowheads="1"/>
          </p:cNvSpPr>
          <p:nvPr/>
        </p:nvSpPr>
        <p:spPr bwMode="auto">
          <a:xfrm>
            <a:off x="6511176" y="4010926"/>
            <a:ext cx="881568" cy="729298"/>
          </a:xfrm>
          <a:prstGeom prst="ellipse">
            <a:avLst/>
          </a:prstGeom>
          <a:solidFill>
            <a:schemeClr val="accent2">
              <a:lumMod val="20000"/>
              <a:lumOff val="80000"/>
            </a:schemeClr>
          </a:solidFill>
          <a:ln>
            <a:noFill/>
          </a:ln>
          <a:effectLst/>
        </p:spPr>
        <p:txBody>
          <a:bodyPr wrap="none" anchor="ctr"/>
          <a:lstStyle/>
          <a:p>
            <a:r>
              <a:rPr lang="en-US" altLang="zh-CN" sz="2800" dirty="0" smtClean="0">
                <a:solidFill>
                  <a:srgbClr val="FF0000"/>
                </a:solidFill>
                <a:effectLst>
                  <a:outerShdw blurRad="38100" dist="38100" dir="2700000" algn="tl">
                    <a:srgbClr val="000000"/>
                  </a:outerShdw>
                </a:effectLst>
                <a:latin typeface="Arial" panose="020B0604020202020204" pitchFamily="34" charset="0"/>
              </a:rPr>
              <a:t>a12</a:t>
            </a:r>
            <a:endParaRPr lang="en-US" altLang="zh-CN" sz="2800" dirty="0">
              <a:solidFill>
                <a:srgbClr val="FF0000"/>
              </a:solidFill>
              <a:effectLst>
                <a:outerShdw blurRad="38100" dist="38100" dir="2700000" algn="tl">
                  <a:srgbClr val="000000"/>
                </a:outerShdw>
              </a:effectLst>
              <a:latin typeface="Arial" panose="020B0604020202020204" pitchFamily="34" charset="0"/>
            </a:endParaRPr>
          </a:p>
        </p:txBody>
      </p:sp>
      <p:sp>
        <p:nvSpPr>
          <p:cNvPr id="23" name="Line 6"/>
          <p:cNvSpPr>
            <a:spLocks noChangeShapeType="1"/>
          </p:cNvSpPr>
          <p:nvPr/>
        </p:nvSpPr>
        <p:spPr bwMode="auto">
          <a:xfrm>
            <a:off x="4375303" y="4010927"/>
            <a:ext cx="2135873" cy="36088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弧形 25"/>
          <p:cNvSpPr/>
          <p:nvPr/>
        </p:nvSpPr>
        <p:spPr>
          <a:xfrm>
            <a:off x="5735061" y="4185236"/>
            <a:ext cx="770755" cy="914400"/>
          </a:xfrm>
          <a:prstGeom prst="arc">
            <a:avLst>
              <a:gd name="adj1" fmla="val 7416559"/>
              <a:gd name="adj2" fmla="val 14021334"/>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Oval 6"/>
          <p:cNvSpPr>
            <a:spLocks noChangeArrowheads="1"/>
          </p:cNvSpPr>
          <p:nvPr/>
        </p:nvSpPr>
        <p:spPr bwMode="auto">
          <a:xfrm>
            <a:off x="3514950" y="2211324"/>
            <a:ext cx="1050032" cy="878731"/>
          </a:xfrm>
          <a:prstGeom prst="ellipse">
            <a:avLst/>
          </a:prstGeom>
          <a:solidFill>
            <a:schemeClr val="accent2">
              <a:lumMod val="20000"/>
              <a:lumOff val="80000"/>
            </a:schemeClr>
          </a:solidFill>
          <a:ln>
            <a:noFill/>
          </a:ln>
          <a:effectLst/>
        </p:spPr>
        <p:txBody>
          <a:bodyPr wrap="none" anchor="ctr"/>
          <a:lstStyle/>
          <a:p>
            <a:r>
              <a:rPr lang="en-US" altLang="zh-CN" sz="2000" dirty="0" smtClean="0">
                <a:solidFill>
                  <a:srgbClr val="FF0000"/>
                </a:solidFill>
                <a:effectLst>
                  <a:outerShdw blurRad="38100" dist="38100" dir="2700000" algn="tl">
                    <a:srgbClr val="000000"/>
                  </a:outerShdw>
                </a:effectLst>
                <a:latin typeface="Arial" panose="020B0604020202020204" pitchFamily="34" charset="0"/>
              </a:rPr>
              <a:t>2</a:t>
            </a:r>
            <a:r>
              <a:rPr lang="zh-CN" altLang="en-US" sz="2000" dirty="0" smtClean="0">
                <a:solidFill>
                  <a:srgbClr val="FF0000"/>
                </a:solidFill>
                <a:effectLst>
                  <a:outerShdw blurRad="38100" dist="38100" dir="2700000" algn="tl">
                    <a:srgbClr val="000000"/>
                  </a:outerShdw>
                </a:effectLst>
                <a:latin typeface="Arial" panose="020B0604020202020204" pitchFamily="34" charset="0"/>
              </a:rPr>
              <a:t>元</a:t>
            </a:r>
            <a:endParaRPr lang="en-US" altLang="zh-CN" sz="2000" dirty="0">
              <a:solidFill>
                <a:srgbClr val="FF0000"/>
              </a:solidFill>
              <a:effectLst>
                <a:outerShdw blurRad="38100" dist="38100" dir="2700000" algn="tl">
                  <a:srgbClr val="000000"/>
                </a:outerShdw>
              </a:effectLst>
              <a:latin typeface="Arial" panose="020B0604020202020204" pitchFamily="34" charset="0"/>
            </a:endParaRPr>
          </a:p>
        </p:txBody>
      </p:sp>
      <p:sp>
        <p:nvSpPr>
          <p:cNvPr id="29" name="Oval 6"/>
          <p:cNvSpPr>
            <a:spLocks noChangeArrowheads="1"/>
          </p:cNvSpPr>
          <p:nvPr/>
        </p:nvSpPr>
        <p:spPr bwMode="auto">
          <a:xfrm>
            <a:off x="3447224" y="3304437"/>
            <a:ext cx="1050032" cy="878731"/>
          </a:xfrm>
          <a:prstGeom prst="ellipse">
            <a:avLst/>
          </a:prstGeom>
          <a:solidFill>
            <a:schemeClr val="accent2">
              <a:lumMod val="20000"/>
              <a:lumOff val="80000"/>
            </a:schemeClr>
          </a:solidFill>
          <a:ln>
            <a:noFill/>
          </a:ln>
          <a:effectLst/>
        </p:spPr>
        <p:txBody>
          <a:bodyPr wrap="none" anchor="ctr"/>
          <a:lstStyle/>
          <a:p>
            <a:r>
              <a:rPr lang="zh-CN" altLang="en-US" sz="2000" dirty="0" smtClean="0">
                <a:solidFill>
                  <a:srgbClr val="FF0000"/>
                </a:solidFill>
                <a:effectLst>
                  <a:outerShdw blurRad="38100" dist="38100" dir="2700000" algn="tl">
                    <a:srgbClr val="000000"/>
                  </a:outerShdw>
                </a:effectLst>
                <a:latin typeface="Arial" panose="020B0604020202020204" pitchFamily="34" charset="0"/>
              </a:rPr>
              <a:t>可乐</a:t>
            </a:r>
            <a:endParaRPr lang="en-US" altLang="zh-CN" sz="2000" dirty="0">
              <a:solidFill>
                <a:srgbClr val="FF0000"/>
              </a:solidFill>
              <a:effectLst>
                <a:outerShdw blurRad="38100" dist="38100" dir="2700000" algn="tl">
                  <a:srgbClr val="000000"/>
                </a:outerShdw>
              </a:effectLst>
              <a:latin typeface="Arial" panose="020B0604020202020204" pitchFamily="34" charset="0"/>
            </a:endParaRPr>
          </a:p>
        </p:txBody>
      </p:sp>
      <p:sp>
        <p:nvSpPr>
          <p:cNvPr id="30" name="Oval 6"/>
          <p:cNvSpPr>
            <a:spLocks noChangeArrowheads="1"/>
          </p:cNvSpPr>
          <p:nvPr/>
        </p:nvSpPr>
        <p:spPr bwMode="auto">
          <a:xfrm>
            <a:off x="3432304" y="4293336"/>
            <a:ext cx="1050032" cy="878731"/>
          </a:xfrm>
          <a:prstGeom prst="ellipse">
            <a:avLst/>
          </a:prstGeom>
          <a:solidFill>
            <a:schemeClr val="accent2">
              <a:lumMod val="20000"/>
              <a:lumOff val="80000"/>
            </a:schemeClr>
          </a:solidFill>
          <a:ln>
            <a:noFill/>
          </a:ln>
          <a:effectLst/>
        </p:spPr>
        <p:txBody>
          <a:bodyPr wrap="none" anchor="ctr"/>
          <a:lstStyle/>
          <a:p>
            <a:r>
              <a:rPr lang="zh-CN" altLang="en-US" sz="2000" dirty="0" smtClean="0">
                <a:solidFill>
                  <a:srgbClr val="FF0000"/>
                </a:solidFill>
                <a:effectLst>
                  <a:outerShdw blurRad="38100" dist="38100" dir="2700000" algn="tl">
                    <a:srgbClr val="000000"/>
                  </a:outerShdw>
                </a:effectLst>
                <a:latin typeface="Arial" panose="020B0604020202020204" pitchFamily="34" charset="0"/>
              </a:rPr>
              <a:t>雪碧</a:t>
            </a:r>
            <a:endParaRPr lang="en-US" altLang="zh-CN" sz="2000" dirty="0">
              <a:solidFill>
                <a:srgbClr val="FF0000"/>
              </a:solidFill>
              <a:effectLst>
                <a:outerShdw blurRad="38100" dist="38100" dir="2700000" algn="tl">
                  <a:srgbClr val="000000"/>
                </a:outerShdw>
              </a:effectLst>
              <a:latin typeface="Arial" panose="020B0604020202020204" pitchFamily="34" charset="0"/>
            </a:endParaRPr>
          </a:p>
        </p:txBody>
      </p:sp>
      <p:sp>
        <p:nvSpPr>
          <p:cNvPr id="31" name="Oval 6"/>
          <p:cNvSpPr>
            <a:spLocks noChangeArrowheads="1"/>
          </p:cNvSpPr>
          <p:nvPr/>
        </p:nvSpPr>
        <p:spPr bwMode="auto">
          <a:xfrm>
            <a:off x="3432304" y="5316083"/>
            <a:ext cx="1050032" cy="878731"/>
          </a:xfrm>
          <a:prstGeom prst="ellipse">
            <a:avLst/>
          </a:prstGeom>
          <a:solidFill>
            <a:schemeClr val="accent2">
              <a:lumMod val="20000"/>
              <a:lumOff val="80000"/>
            </a:schemeClr>
          </a:solidFill>
          <a:ln>
            <a:noFill/>
          </a:ln>
          <a:effectLst/>
        </p:spPr>
        <p:txBody>
          <a:bodyPr wrap="none" anchor="ctr"/>
          <a:lstStyle/>
          <a:p>
            <a:r>
              <a:rPr lang="zh-CN" altLang="en-US" sz="2000" dirty="0" smtClean="0">
                <a:solidFill>
                  <a:srgbClr val="FF0000"/>
                </a:solidFill>
                <a:effectLst>
                  <a:outerShdw blurRad="38100" dist="38100" dir="2700000" algn="tl">
                    <a:srgbClr val="000000"/>
                  </a:outerShdw>
                </a:effectLst>
                <a:latin typeface="Arial" panose="020B0604020202020204" pitchFamily="34" charset="0"/>
              </a:rPr>
              <a:t>红茶</a:t>
            </a:r>
            <a:endParaRPr lang="en-US" altLang="zh-CN" sz="2000" dirty="0">
              <a:solidFill>
                <a:srgbClr val="FF0000"/>
              </a:solidFill>
              <a:effectLst>
                <a:outerShdw blurRad="38100" dist="38100" dir="2700000" algn="tl">
                  <a:srgbClr val="000000"/>
                </a:outerShdw>
              </a:effectLst>
              <a:latin typeface="Arial" panose="020B0604020202020204" pitchFamily="34" charset="0"/>
            </a:endParaRPr>
          </a:p>
        </p:txBody>
      </p:sp>
      <p:sp>
        <p:nvSpPr>
          <p:cNvPr id="32" name="Line 17"/>
          <p:cNvSpPr>
            <a:spLocks noChangeShapeType="1"/>
          </p:cNvSpPr>
          <p:nvPr/>
        </p:nvSpPr>
        <p:spPr bwMode="auto">
          <a:xfrm flipH="1">
            <a:off x="2241704" y="3872255"/>
            <a:ext cx="1066800" cy="649598"/>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18"/>
          <p:cNvSpPr>
            <a:spLocks noChangeShapeType="1"/>
          </p:cNvSpPr>
          <p:nvPr/>
        </p:nvSpPr>
        <p:spPr bwMode="auto">
          <a:xfrm>
            <a:off x="2166248" y="4597707"/>
            <a:ext cx="1142256" cy="285034"/>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Text Box 19"/>
          <p:cNvSpPr txBox="1">
            <a:spLocks noChangeArrowheads="1"/>
          </p:cNvSpPr>
          <p:nvPr/>
        </p:nvSpPr>
        <p:spPr bwMode="auto">
          <a:xfrm>
            <a:off x="1709048" y="4305320"/>
            <a:ext cx="914400" cy="583565"/>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3200" dirty="0">
                <a:solidFill>
                  <a:schemeClr val="accent2"/>
                </a:solidFill>
                <a:ea typeface="宋体" panose="02010600030101010101" pitchFamily="2" charset="-122"/>
              </a:rPr>
              <a:t>E</a:t>
            </a:r>
          </a:p>
        </p:txBody>
      </p:sp>
      <p:sp>
        <p:nvSpPr>
          <p:cNvPr id="35" name="Line 18"/>
          <p:cNvSpPr>
            <a:spLocks noChangeShapeType="1"/>
          </p:cNvSpPr>
          <p:nvPr/>
        </p:nvSpPr>
        <p:spPr bwMode="auto">
          <a:xfrm>
            <a:off x="2090048" y="4845298"/>
            <a:ext cx="1424902" cy="744182"/>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6"/>
          <p:cNvSpPr>
            <a:spLocks noChangeShapeType="1"/>
          </p:cNvSpPr>
          <p:nvPr/>
        </p:nvSpPr>
        <p:spPr bwMode="auto">
          <a:xfrm flipV="1">
            <a:off x="4497257" y="4521853"/>
            <a:ext cx="2013919" cy="21837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6"/>
          <p:cNvSpPr>
            <a:spLocks noChangeShapeType="1"/>
          </p:cNvSpPr>
          <p:nvPr/>
        </p:nvSpPr>
        <p:spPr bwMode="auto">
          <a:xfrm flipV="1">
            <a:off x="4482337" y="4631037"/>
            <a:ext cx="2028839" cy="1124409"/>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Text Box 27"/>
          <p:cNvSpPr txBox="1">
            <a:spLocks noChangeArrowheads="1"/>
          </p:cNvSpPr>
          <p:nvPr/>
        </p:nvSpPr>
        <p:spPr bwMode="auto">
          <a:xfrm>
            <a:off x="4865691" y="4341854"/>
            <a:ext cx="533400" cy="521970"/>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chemeClr val="accent2"/>
                </a:solidFill>
                <a:ea typeface="宋体" panose="02010600030101010101" pitchFamily="2" charset="-122"/>
              </a:rPr>
              <a:t>∨</a:t>
            </a:r>
          </a:p>
        </p:txBody>
      </p:sp>
      <p:sp>
        <p:nvSpPr>
          <p:cNvPr id="40" name="Text Box 27"/>
          <p:cNvSpPr txBox="1">
            <a:spLocks noChangeArrowheads="1"/>
          </p:cNvSpPr>
          <p:nvPr/>
        </p:nvSpPr>
        <p:spPr bwMode="auto">
          <a:xfrm>
            <a:off x="4667759" y="1835237"/>
            <a:ext cx="533400" cy="521970"/>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chemeClr val="accent2"/>
                </a:solidFill>
                <a:ea typeface="宋体" panose="02010600030101010101" pitchFamily="2" charset="-122"/>
              </a:rPr>
              <a:t>∨</a:t>
            </a:r>
          </a:p>
        </p:txBody>
      </p:sp>
      <p:sp>
        <p:nvSpPr>
          <p:cNvPr id="41" name="弧形 40"/>
          <p:cNvSpPr/>
          <p:nvPr/>
        </p:nvSpPr>
        <p:spPr>
          <a:xfrm>
            <a:off x="5201159" y="1736289"/>
            <a:ext cx="770755" cy="914400"/>
          </a:xfrm>
          <a:prstGeom prst="arc">
            <a:avLst>
              <a:gd name="adj1" fmla="val 9995193"/>
              <a:gd name="adj2" fmla="val 14021334"/>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Oval 6"/>
          <p:cNvSpPr>
            <a:spLocks noChangeArrowheads="1"/>
          </p:cNvSpPr>
          <p:nvPr/>
        </p:nvSpPr>
        <p:spPr bwMode="auto">
          <a:xfrm>
            <a:off x="8646072" y="2262059"/>
            <a:ext cx="762000" cy="721775"/>
          </a:xfrm>
          <a:prstGeom prst="ellipse">
            <a:avLst/>
          </a:prstGeom>
          <a:solidFill>
            <a:schemeClr val="accent2">
              <a:lumMod val="20000"/>
              <a:lumOff val="80000"/>
            </a:schemeClr>
          </a:solidFill>
          <a:ln>
            <a:noFill/>
          </a:ln>
          <a:effectLst/>
        </p:spPr>
        <p:txBody>
          <a:bodyPr wrap="none" anchor="ctr"/>
          <a:lstStyle/>
          <a:p>
            <a:r>
              <a:rPr lang="en-US" altLang="zh-CN" sz="3600" dirty="0" smtClean="0">
                <a:solidFill>
                  <a:srgbClr val="FF0000"/>
                </a:solidFill>
                <a:effectLst>
                  <a:outerShdw blurRad="38100" dist="38100" dir="2700000" algn="tl">
                    <a:srgbClr val="000000"/>
                  </a:outerShdw>
                </a:effectLst>
                <a:latin typeface="Arial" panose="020B0604020202020204" pitchFamily="34" charset="0"/>
              </a:rPr>
              <a:t>e</a:t>
            </a:r>
            <a:r>
              <a:rPr lang="en-US" altLang="zh-CN" sz="3600" dirty="0">
                <a:solidFill>
                  <a:srgbClr val="FF0000"/>
                </a:solidFill>
                <a:effectLst>
                  <a:outerShdw blurRad="38100" dist="38100" dir="2700000" algn="tl">
                    <a:srgbClr val="000000"/>
                  </a:outerShdw>
                </a:effectLst>
                <a:latin typeface="Arial" panose="020B0604020202020204" pitchFamily="34" charset="0"/>
              </a:rPr>
              <a:t>2</a:t>
            </a:r>
          </a:p>
        </p:txBody>
      </p:sp>
      <p:sp>
        <p:nvSpPr>
          <p:cNvPr id="43" name="Oval 6"/>
          <p:cNvSpPr>
            <a:spLocks noChangeArrowheads="1"/>
          </p:cNvSpPr>
          <p:nvPr/>
        </p:nvSpPr>
        <p:spPr bwMode="auto">
          <a:xfrm>
            <a:off x="8670528" y="3583545"/>
            <a:ext cx="762000" cy="721775"/>
          </a:xfrm>
          <a:prstGeom prst="ellipse">
            <a:avLst/>
          </a:prstGeom>
          <a:solidFill>
            <a:schemeClr val="accent2">
              <a:lumMod val="20000"/>
              <a:lumOff val="80000"/>
            </a:schemeClr>
          </a:solidFill>
          <a:ln>
            <a:noFill/>
          </a:ln>
          <a:effectLst/>
        </p:spPr>
        <p:txBody>
          <a:bodyPr wrap="none" anchor="ctr"/>
          <a:lstStyle/>
          <a:p>
            <a:r>
              <a:rPr lang="en-US" altLang="zh-CN" sz="3600" dirty="0" smtClean="0">
                <a:solidFill>
                  <a:srgbClr val="FF0000"/>
                </a:solidFill>
                <a:effectLst>
                  <a:outerShdw blurRad="38100" dist="38100" dir="2700000" algn="tl">
                    <a:srgbClr val="000000"/>
                  </a:outerShdw>
                </a:effectLst>
                <a:latin typeface="Arial" panose="020B0604020202020204" pitchFamily="34" charset="0"/>
              </a:rPr>
              <a:t>e3</a:t>
            </a:r>
            <a:endParaRPr lang="en-US" altLang="zh-CN" sz="3600" dirty="0">
              <a:solidFill>
                <a:srgbClr val="FF0000"/>
              </a:solidFill>
              <a:effectLst>
                <a:outerShdw blurRad="38100" dist="38100" dir="2700000" algn="tl">
                  <a:srgbClr val="000000"/>
                </a:outerShdw>
              </a:effectLst>
              <a:latin typeface="Arial" panose="020B0604020202020204" pitchFamily="34" charset="0"/>
            </a:endParaRPr>
          </a:p>
        </p:txBody>
      </p:sp>
      <p:sp>
        <p:nvSpPr>
          <p:cNvPr id="44" name="Oval 6"/>
          <p:cNvSpPr>
            <a:spLocks noChangeArrowheads="1"/>
          </p:cNvSpPr>
          <p:nvPr/>
        </p:nvSpPr>
        <p:spPr bwMode="auto">
          <a:xfrm>
            <a:off x="8724288" y="4867705"/>
            <a:ext cx="762000" cy="721775"/>
          </a:xfrm>
          <a:prstGeom prst="ellipse">
            <a:avLst/>
          </a:prstGeom>
          <a:solidFill>
            <a:schemeClr val="accent2">
              <a:lumMod val="20000"/>
              <a:lumOff val="80000"/>
            </a:schemeClr>
          </a:solidFill>
          <a:ln>
            <a:noFill/>
          </a:ln>
          <a:effectLst/>
        </p:spPr>
        <p:txBody>
          <a:bodyPr wrap="none" anchor="ctr"/>
          <a:lstStyle/>
          <a:p>
            <a:r>
              <a:rPr lang="en-US" altLang="zh-CN" sz="3600" dirty="0" smtClean="0">
                <a:solidFill>
                  <a:srgbClr val="FF0000"/>
                </a:solidFill>
                <a:effectLst>
                  <a:outerShdw blurRad="38100" dist="38100" dir="2700000" algn="tl">
                    <a:srgbClr val="000000"/>
                  </a:outerShdw>
                </a:effectLst>
                <a:latin typeface="Arial" panose="020B0604020202020204" pitchFamily="34" charset="0"/>
              </a:rPr>
              <a:t>e</a:t>
            </a:r>
            <a:r>
              <a:rPr lang="en-US" altLang="zh-CN" sz="3600" dirty="0">
                <a:solidFill>
                  <a:srgbClr val="FF0000"/>
                </a:solidFill>
                <a:effectLst>
                  <a:outerShdw blurRad="38100" dist="38100" dir="2700000" algn="tl">
                    <a:srgbClr val="000000"/>
                  </a:outerShdw>
                </a:effectLst>
                <a:latin typeface="Arial" panose="020B0604020202020204" pitchFamily="34" charset="0"/>
              </a:rPr>
              <a:t>4</a:t>
            </a:r>
          </a:p>
        </p:txBody>
      </p:sp>
      <p:sp>
        <p:nvSpPr>
          <p:cNvPr id="45" name="Line 6"/>
          <p:cNvSpPr>
            <a:spLocks noChangeShapeType="1"/>
          </p:cNvSpPr>
          <p:nvPr/>
        </p:nvSpPr>
        <p:spPr bwMode="auto">
          <a:xfrm flipH="1">
            <a:off x="4375304" y="2650689"/>
            <a:ext cx="4313584" cy="93285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6"/>
          <p:cNvSpPr>
            <a:spLocks noChangeShapeType="1"/>
          </p:cNvSpPr>
          <p:nvPr/>
        </p:nvSpPr>
        <p:spPr bwMode="auto">
          <a:xfrm flipH="1">
            <a:off x="4375304" y="3872255"/>
            <a:ext cx="4270768" cy="64959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6"/>
          <p:cNvSpPr>
            <a:spLocks noChangeShapeType="1"/>
          </p:cNvSpPr>
          <p:nvPr/>
        </p:nvSpPr>
        <p:spPr bwMode="auto">
          <a:xfrm flipH="1">
            <a:off x="4482336" y="5228592"/>
            <a:ext cx="4316136" cy="36088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6"/>
          <p:cNvSpPr>
            <a:spLocks noChangeShapeType="1"/>
          </p:cNvSpPr>
          <p:nvPr/>
        </p:nvSpPr>
        <p:spPr bwMode="auto">
          <a:xfrm flipH="1">
            <a:off x="6951959" y="1638271"/>
            <a:ext cx="1889328" cy="237265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弧形 48"/>
          <p:cNvSpPr/>
          <p:nvPr/>
        </p:nvSpPr>
        <p:spPr>
          <a:xfrm>
            <a:off x="8070532" y="1518961"/>
            <a:ext cx="770755" cy="914400"/>
          </a:xfrm>
          <a:prstGeom prst="arc">
            <a:avLst>
              <a:gd name="adj1" fmla="val 7165587"/>
              <a:gd name="adj2" fmla="val 14021334"/>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0" name="Text Box 27"/>
          <p:cNvSpPr txBox="1">
            <a:spLocks noChangeArrowheads="1"/>
          </p:cNvSpPr>
          <p:nvPr/>
        </p:nvSpPr>
        <p:spPr bwMode="auto">
          <a:xfrm rot="10961385">
            <a:off x="7537132" y="1876305"/>
            <a:ext cx="533400" cy="521970"/>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chemeClr val="accent2"/>
                </a:solidFill>
                <a:ea typeface="宋体" panose="02010600030101010101" pitchFamily="2" charset="-122"/>
              </a:rPr>
              <a:t>∨</a:t>
            </a:r>
          </a:p>
        </p:txBody>
      </p:sp>
      <p:sp>
        <p:nvSpPr>
          <p:cNvPr id="51" name="Line 6"/>
          <p:cNvSpPr>
            <a:spLocks noChangeShapeType="1"/>
          </p:cNvSpPr>
          <p:nvPr/>
        </p:nvSpPr>
        <p:spPr bwMode="auto">
          <a:xfrm flipH="1" flipV="1">
            <a:off x="6859496" y="2135470"/>
            <a:ext cx="1829392" cy="32911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弧形 51"/>
          <p:cNvSpPr/>
          <p:nvPr/>
        </p:nvSpPr>
        <p:spPr>
          <a:xfrm>
            <a:off x="7457101" y="2135469"/>
            <a:ext cx="770755" cy="914400"/>
          </a:xfrm>
          <a:prstGeom prst="arc">
            <a:avLst>
              <a:gd name="adj1" fmla="val 8505010"/>
              <a:gd name="adj2" fmla="val 14021334"/>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3" name="Text Box 27"/>
          <p:cNvSpPr txBox="1">
            <a:spLocks noChangeArrowheads="1"/>
          </p:cNvSpPr>
          <p:nvPr/>
        </p:nvSpPr>
        <p:spPr bwMode="auto">
          <a:xfrm rot="10961385">
            <a:off x="6882384" y="2419094"/>
            <a:ext cx="533400" cy="521970"/>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chemeClr val="accent2"/>
                </a:solidFill>
                <a:ea typeface="宋体" panose="02010600030101010101" pitchFamily="2" charset="-122"/>
              </a:rPr>
              <a:t>∨</a:t>
            </a:r>
          </a:p>
        </p:txBody>
      </p:sp>
      <p:sp>
        <p:nvSpPr>
          <p:cNvPr id="54" name="Line 6"/>
          <p:cNvSpPr>
            <a:spLocks noChangeShapeType="1"/>
          </p:cNvSpPr>
          <p:nvPr/>
        </p:nvSpPr>
        <p:spPr bwMode="auto">
          <a:xfrm flipH="1" flipV="1">
            <a:off x="6744672" y="2262059"/>
            <a:ext cx="1979616" cy="148174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6"/>
          <p:cNvSpPr>
            <a:spLocks noChangeShapeType="1"/>
          </p:cNvSpPr>
          <p:nvPr/>
        </p:nvSpPr>
        <p:spPr bwMode="auto">
          <a:xfrm flipH="1" flipV="1">
            <a:off x="6585612" y="2353565"/>
            <a:ext cx="2291076" cy="2659849"/>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弧形 56"/>
          <p:cNvSpPr/>
          <p:nvPr/>
        </p:nvSpPr>
        <p:spPr>
          <a:xfrm>
            <a:off x="8329626" y="4432895"/>
            <a:ext cx="770755" cy="914400"/>
          </a:xfrm>
          <a:prstGeom prst="arc">
            <a:avLst>
              <a:gd name="adj1" fmla="val 7165587"/>
              <a:gd name="adj2" fmla="val 14021334"/>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8" name="弧形 57"/>
          <p:cNvSpPr/>
          <p:nvPr/>
        </p:nvSpPr>
        <p:spPr>
          <a:xfrm>
            <a:off x="8113517" y="3415055"/>
            <a:ext cx="770755" cy="595872"/>
          </a:xfrm>
          <a:prstGeom prst="arc">
            <a:avLst>
              <a:gd name="adj1" fmla="val 8495005"/>
              <a:gd name="adj2" fmla="val 14021334"/>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9" name="Text Box 27"/>
          <p:cNvSpPr txBox="1">
            <a:spLocks noChangeArrowheads="1"/>
          </p:cNvSpPr>
          <p:nvPr/>
        </p:nvSpPr>
        <p:spPr bwMode="auto">
          <a:xfrm rot="10961385">
            <a:off x="7682588" y="4662682"/>
            <a:ext cx="533400" cy="521970"/>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chemeClr val="accent2"/>
                </a:solidFill>
                <a:ea typeface="宋体" panose="02010600030101010101" pitchFamily="2" charset="-122"/>
              </a:rPr>
              <a:t>∨</a:t>
            </a:r>
          </a:p>
        </p:txBody>
      </p:sp>
      <p:sp>
        <p:nvSpPr>
          <p:cNvPr id="60" name="Text Box 27"/>
          <p:cNvSpPr txBox="1">
            <a:spLocks noChangeArrowheads="1"/>
          </p:cNvSpPr>
          <p:nvPr/>
        </p:nvSpPr>
        <p:spPr bwMode="auto">
          <a:xfrm rot="10961385">
            <a:off x="7675846" y="3413874"/>
            <a:ext cx="533400" cy="521970"/>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chemeClr val="accent2"/>
                </a:solidFill>
                <a:ea typeface="宋体" panose="02010600030101010101" pitchFamily="2" charset="-122"/>
              </a:rPr>
              <a:t>∨</a:t>
            </a:r>
          </a:p>
        </p:txBody>
      </p:sp>
      <p:sp>
        <p:nvSpPr>
          <p:cNvPr id="5" name="Rectangle 2"/>
          <p:cNvSpPr txBox="1">
            <a:spLocks noChangeArrowheads="1"/>
          </p:cNvSpPr>
          <p:nvPr/>
        </p:nvSpPr>
        <p:spPr bwMode="auto">
          <a:xfrm>
            <a:off x="695400" y="188640"/>
            <a:ext cx="8001000" cy="783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zh-CN" altLang="en-US" b="1" dirty="0" smtClean="0">
                <a:latin typeface="楷体" panose="02010609060101010101" pitchFamily="49" charset="-122"/>
                <a:ea typeface="楷体" panose="02010609060101010101" pitchFamily="49" charset="-122"/>
                <a:cs typeface="楷体" panose="02010609060101010101" pitchFamily="49" charset="-122"/>
              </a:rPr>
              <a:t>因果</a:t>
            </a:r>
            <a:r>
              <a:rPr lang="zh-CN" altLang="en-US" b="1" dirty="0" smtClean="0">
                <a:latin typeface="楷体" panose="02010609060101010101" pitchFamily="49" charset="-122"/>
                <a:ea typeface="楷体" panose="02010609060101010101" pitchFamily="49" charset="-122"/>
                <a:cs typeface="楷体" panose="02010609060101010101" pitchFamily="49" charset="-122"/>
              </a:rPr>
              <a:t>图测试 </a:t>
            </a:r>
            <a:r>
              <a:rPr lang="en-US" altLang="zh-CN" b="1" dirty="0" smtClean="0">
                <a:latin typeface="楷体" panose="02010609060101010101" pitchFamily="49" charset="-122"/>
                <a:ea typeface="楷体" panose="02010609060101010101" pitchFamily="49" charset="-122"/>
                <a:cs typeface="楷体" panose="02010609060101010101" pitchFamily="49" charset="-122"/>
              </a:rPr>
              <a:t>— </a:t>
            </a:r>
            <a:r>
              <a:rPr lang="zh-CN" altLang="en-US" b="1" dirty="0" smtClean="0">
                <a:latin typeface="楷体" panose="02010609060101010101" pitchFamily="49" charset="-122"/>
                <a:ea typeface="楷体" panose="02010609060101010101" pitchFamily="49" charset="-122"/>
                <a:cs typeface="楷体" panose="02010609060101010101" pitchFamily="49" charset="-122"/>
              </a:rPr>
              <a:t>练习</a:t>
            </a:r>
          </a:p>
        </p:txBody>
      </p:sp>
    </p:spTree>
    <p:extLst>
      <p:ext uri="{BB962C8B-B14F-4D97-AF65-F5344CB8AC3E}">
        <p14:creationId xmlns:p14="http://schemas.microsoft.com/office/powerpoint/2010/main" val="884756677"/>
      </p:ext>
    </p:extLst>
  </p:cSld>
  <p:clrMapOvr>
    <a:masterClrMapping/>
  </p:clrMapOvr>
  <p:transition>
    <p:blinds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695400" y="-1714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zh-CN" altLang="en-US" b="1" dirty="0" smtClean="0">
                <a:latin typeface="楷体" panose="02010609060101010101" pitchFamily="49" charset="-122"/>
                <a:ea typeface="楷体" panose="02010609060101010101" pitchFamily="49" charset="-122"/>
                <a:cs typeface="楷体" panose="02010609060101010101" pitchFamily="49" charset="-122"/>
              </a:rPr>
              <a:t>因果</a:t>
            </a:r>
            <a:r>
              <a:rPr lang="zh-CN" altLang="en-US" b="1" dirty="0" smtClean="0">
                <a:latin typeface="楷体" panose="02010609060101010101" pitchFamily="49" charset="-122"/>
                <a:ea typeface="楷体" panose="02010609060101010101" pitchFamily="49" charset="-122"/>
                <a:cs typeface="楷体" panose="02010609060101010101" pitchFamily="49" charset="-122"/>
              </a:rPr>
              <a:t>图测试 </a:t>
            </a:r>
            <a:r>
              <a:rPr lang="en-US" altLang="zh-CN" b="1" dirty="0" smtClean="0">
                <a:latin typeface="楷体" panose="02010609060101010101" pitchFamily="49" charset="-122"/>
                <a:ea typeface="楷体" panose="02010609060101010101" pitchFamily="49" charset="-122"/>
                <a:cs typeface="楷体" panose="02010609060101010101" pitchFamily="49" charset="-122"/>
              </a:rPr>
              <a:t>— </a:t>
            </a:r>
            <a:r>
              <a:rPr lang="zh-CN" altLang="en-US" b="1" dirty="0" smtClean="0">
                <a:latin typeface="楷体" panose="02010609060101010101" pitchFamily="49" charset="-122"/>
                <a:ea typeface="楷体" panose="02010609060101010101" pitchFamily="49" charset="-122"/>
                <a:cs typeface="楷体" panose="02010609060101010101" pitchFamily="49" charset="-122"/>
              </a:rPr>
              <a:t>练习</a:t>
            </a:r>
          </a:p>
        </p:txBody>
      </p:sp>
      <p:grpSp>
        <p:nvGrpSpPr>
          <p:cNvPr id="4" name="组合 3"/>
          <p:cNvGrpSpPr/>
          <p:nvPr/>
        </p:nvGrpSpPr>
        <p:grpSpPr>
          <a:xfrm>
            <a:off x="119336" y="1412776"/>
            <a:ext cx="11901170" cy="4245610"/>
            <a:chOff x="119336" y="1412776"/>
            <a:chExt cx="11901170" cy="4245610"/>
          </a:xfrm>
        </p:grpSpPr>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336" y="1412776"/>
              <a:ext cx="11901170" cy="4245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文本框 2"/>
            <p:cNvSpPr txBox="1"/>
            <p:nvPr/>
          </p:nvSpPr>
          <p:spPr>
            <a:xfrm>
              <a:off x="1271464" y="3995772"/>
              <a:ext cx="360040" cy="369332"/>
            </a:xfrm>
            <a:prstGeom prst="rect">
              <a:avLst/>
            </a:prstGeom>
            <a:solidFill>
              <a:schemeClr val="accent1">
                <a:lumMod val="60000"/>
                <a:lumOff val="40000"/>
              </a:schemeClr>
            </a:solidFill>
          </p:spPr>
          <p:txBody>
            <a:bodyPr wrap="square" rtlCol="0">
              <a:spAutoFit/>
            </a:bodyPr>
            <a:lstStyle/>
            <a:p>
              <a:r>
                <a:rPr lang="zh-CN" altLang="en-US" dirty="0">
                  <a:latin typeface="微软雅黑" panose="020B0503020204020204" charset="-122"/>
                  <a:ea typeface="微软雅黑" panose="020B0503020204020204" charset="-122"/>
                </a:rPr>
                <a:t>已</a:t>
              </a:r>
            </a:p>
          </p:txBody>
        </p:sp>
      </p:grpSp>
    </p:spTree>
    <p:extLst>
      <p:ext uri="{BB962C8B-B14F-4D97-AF65-F5344CB8AC3E}">
        <p14:creationId xmlns:p14="http://schemas.microsoft.com/office/powerpoint/2010/main" val="3349953648"/>
      </p:ext>
    </p:extLst>
  </p:cSld>
  <p:clrMapOvr>
    <a:masterClrMapping/>
  </p:clrMapOvr>
  <p:transition>
    <p:blinds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5400" y="1124744"/>
            <a:ext cx="10629900" cy="5060950"/>
          </a:xfrm>
        </p:spPr>
        <p:txBody>
          <a:bodyPr/>
          <a:lstStyle/>
          <a:p>
            <a:pPr marL="469900" lvl="1" indent="-469900">
              <a:buSzPct val="80000"/>
              <a:buFont typeface="Wingdings" panose="05000000000000000000" pitchFamily="2" charset="2"/>
              <a:buChar char="o"/>
            </a:pPr>
            <a:r>
              <a:rPr lang="zh-CN" altLang="en-US" sz="3100" b="1" dirty="0" smtClean="0">
                <a:latin typeface="楷体" panose="02010609060101010101" pitchFamily="49" charset="-122"/>
                <a:cs typeface="楷体" panose="02010609060101010101" pitchFamily="49" charset="-122"/>
              </a:rPr>
              <a:t>需求</a:t>
            </a:r>
            <a:endParaRPr lang="en-US" altLang="zh-CN" sz="3100" b="1" dirty="0">
              <a:latin typeface="楷体" panose="02010609060101010101" pitchFamily="49" charset="-122"/>
              <a:cs typeface="楷体" panose="02010609060101010101" pitchFamily="49" charset="-122"/>
            </a:endParaRPr>
          </a:p>
          <a:p>
            <a:pPr marL="471170" lvl="1" indent="0">
              <a:lnSpc>
                <a:spcPct val="100000"/>
              </a:lnSpc>
              <a:buSzPct val="80000"/>
              <a:buNone/>
            </a:pPr>
            <a:r>
              <a:rPr lang="zh-CN" altLang="en-US" sz="2800" b="1" dirty="0" smtClean="0">
                <a:latin typeface="楷体" panose="02010609060101010101" pitchFamily="49" charset="-122"/>
                <a:cs typeface="楷体" panose="02010609060101010101" pitchFamily="49" charset="-122"/>
              </a:rPr>
              <a:t>某</a:t>
            </a:r>
            <a:r>
              <a:rPr lang="zh-CN" altLang="en-US" sz="2800" b="1" dirty="0">
                <a:latin typeface="楷体" panose="02010609060101010101" pitchFamily="49" charset="-122"/>
                <a:cs typeface="楷体" panose="02010609060101010101" pitchFamily="49" charset="-122"/>
              </a:rPr>
              <a:t>软件的一个模块的需求规格说明书中描述：</a:t>
            </a:r>
          </a:p>
          <a:p>
            <a:pPr marL="471170" lvl="1" indent="0">
              <a:lnSpc>
                <a:spcPct val="100000"/>
              </a:lnSpc>
              <a:buSzPct val="80000"/>
              <a:buNone/>
            </a:pPr>
            <a:r>
              <a:rPr lang="zh-CN" altLang="en-US" sz="2800" b="1" dirty="0">
                <a:latin typeface="楷体" panose="02010609060101010101" pitchFamily="49" charset="-122"/>
                <a:cs typeface="楷体" panose="02010609060101010101" pitchFamily="49" charset="-122"/>
              </a:rPr>
              <a:t>（</a:t>
            </a:r>
            <a:r>
              <a:rPr lang="en-US" altLang="zh-CN" sz="2800" b="1" dirty="0">
                <a:latin typeface="楷体" panose="02010609060101010101" pitchFamily="49" charset="-122"/>
                <a:cs typeface="楷体" panose="02010609060101010101" pitchFamily="49" charset="-122"/>
              </a:rPr>
              <a:t>1</a:t>
            </a:r>
            <a:r>
              <a:rPr lang="zh-CN" altLang="en-US" sz="2800" b="1" dirty="0">
                <a:latin typeface="楷体" panose="02010609060101010101" pitchFamily="49" charset="-122"/>
                <a:cs typeface="楷体" panose="02010609060101010101" pitchFamily="49" charset="-122"/>
              </a:rPr>
              <a:t>）年薪制员工：严重过失，扣年终风险金的</a:t>
            </a:r>
            <a:r>
              <a:rPr lang="en-US" altLang="zh-CN" sz="2800" b="1" dirty="0">
                <a:latin typeface="楷体" panose="02010609060101010101" pitchFamily="49" charset="-122"/>
                <a:cs typeface="楷体" panose="02010609060101010101" pitchFamily="49" charset="-122"/>
              </a:rPr>
              <a:t>4%</a:t>
            </a:r>
            <a:r>
              <a:rPr lang="zh-CN" altLang="en-US" sz="2800" b="1" dirty="0">
                <a:latin typeface="楷体" panose="02010609060101010101" pitchFamily="49" charset="-122"/>
                <a:cs typeface="楷体" panose="02010609060101010101" pitchFamily="49" charset="-122"/>
              </a:rPr>
              <a:t>；过失，扣年终风险金的</a:t>
            </a:r>
            <a:r>
              <a:rPr lang="en-US" altLang="zh-CN" sz="2800" b="1" dirty="0">
                <a:latin typeface="楷体" panose="02010609060101010101" pitchFamily="49" charset="-122"/>
                <a:cs typeface="楷体" panose="02010609060101010101" pitchFamily="49" charset="-122"/>
              </a:rPr>
              <a:t>2%</a:t>
            </a:r>
            <a:r>
              <a:rPr lang="zh-CN" altLang="en-US" sz="2800" b="1" dirty="0">
                <a:latin typeface="楷体" panose="02010609060101010101" pitchFamily="49" charset="-122"/>
                <a:cs typeface="楷体" panose="02010609060101010101" pitchFamily="49" charset="-122"/>
              </a:rPr>
              <a:t>。</a:t>
            </a:r>
          </a:p>
          <a:p>
            <a:pPr marL="471170" lvl="1" indent="0">
              <a:lnSpc>
                <a:spcPct val="100000"/>
              </a:lnSpc>
              <a:buSzPct val="80000"/>
              <a:buNone/>
            </a:pPr>
            <a:r>
              <a:rPr lang="zh-CN" altLang="en-US" sz="2800" b="1" dirty="0">
                <a:latin typeface="楷体" panose="02010609060101010101" pitchFamily="49" charset="-122"/>
                <a:cs typeface="楷体" panose="02010609060101010101" pitchFamily="49" charset="-122"/>
              </a:rPr>
              <a:t>（</a:t>
            </a:r>
            <a:r>
              <a:rPr lang="en-US" altLang="zh-CN" sz="2800" b="1" dirty="0">
                <a:latin typeface="楷体" panose="02010609060101010101" pitchFamily="49" charset="-122"/>
                <a:cs typeface="楷体" panose="02010609060101010101" pitchFamily="49" charset="-122"/>
              </a:rPr>
              <a:t>2</a:t>
            </a:r>
            <a:r>
              <a:rPr lang="zh-CN" altLang="en-US" sz="2800" b="1" dirty="0">
                <a:latin typeface="楷体" panose="02010609060101010101" pitchFamily="49" charset="-122"/>
                <a:cs typeface="楷体" panose="02010609060101010101" pitchFamily="49" charset="-122"/>
              </a:rPr>
              <a:t>）非年薪制员工：严重过失，扣当月薪资的</a:t>
            </a:r>
            <a:r>
              <a:rPr lang="en-US" altLang="zh-CN" sz="2800" b="1" dirty="0">
                <a:latin typeface="楷体" panose="02010609060101010101" pitchFamily="49" charset="-122"/>
                <a:cs typeface="楷体" panose="02010609060101010101" pitchFamily="49" charset="-122"/>
              </a:rPr>
              <a:t>8%</a:t>
            </a:r>
            <a:r>
              <a:rPr lang="zh-CN" altLang="en-US" sz="2800" b="1" dirty="0">
                <a:latin typeface="楷体" panose="02010609060101010101" pitchFamily="49" charset="-122"/>
                <a:cs typeface="楷体" panose="02010609060101010101" pitchFamily="49" charset="-122"/>
              </a:rPr>
              <a:t>；过失，扣当月薪资的</a:t>
            </a:r>
            <a:r>
              <a:rPr lang="en-US" altLang="zh-CN" sz="2800" b="1" dirty="0">
                <a:latin typeface="楷体" panose="02010609060101010101" pitchFamily="49" charset="-122"/>
                <a:cs typeface="楷体" panose="02010609060101010101" pitchFamily="49" charset="-122"/>
              </a:rPr>
              <a:t>4%</a:t>
            </a:r>
            <a:r>
              <a:rPr lang="zh-CN" altLang="en-US" sz="2800" b="1" dirty="0" smtClean="0">
                <a:latin typeface="楷体" panose="02010609060101010101" pitchFamily="49" charset="-122"/>
                <a:cs typeface="楷体" panose="02010609060101010101" pitchFamily="49" charset="-122"/>
              </a:rPr>
              <a:t>。</a:t>
            </a:r>
            <a:endParaRPr lang="en-US" altLang="zh-CN" sz="2800" b="1" dirty="0" smtClean="0">
              <a:latin typeface="楷体" panose="02010609060101010101" pitchFamily="49" charset="-122"/>
              <a:cs typeface="楷体" panose="02010609060101010101" pitchFamily="49" charset="-122"/>
            </a:endParaRPr>
          </a:p>
          <a:p>
            <a:pPr marL="469900" lvl="1" indent="-469900">
              <a:buSzPct val="80000"/>
              <a:buFont typeface="Wingdings" panose="05000000000000000000" pitchFamily="2" charset="2"/>
              <a:buChar char="o"/>
            </a:pPr>
            <a:r>
              <a:rPr lang="zh-CN" altLang="en-US" sz="3100" b="1" dirty="0">
                <a:latin typeface="楷体" panose="02010609060101010101" pitchFamily="49" charset="-122"/>
                <a:cs typeface="楷体" panose="02010609060101010101" pitchFamily="49" charset="-122"/>
              </a:rPr>
              <a:t>问题：使用因果图法设计</a:t>
            </a:r>
            <a:r>
              <a:rPr lang="zh-CN" altLang="en-US" sz="3100" b="1" dirty="0" smtClean="0">
                <a:latin typeface="楷体" panose="02010609060101010101" pitchFamily="49" charset="-122"/>
                <a:cs typeface="楷体" panose="02010609060101010101" pitchFamily="49" charset="-122"/>
              </a:rPr>
              <a:t>测试用例</a:t>
            </a:r>
            <a:endParaRPr lang="en-US" altLang="zh-CN" sz="2400" b="1" dirty="0">
              <a:latin typeface="楷体" panose="02010609060101010101" pitchFamily="49" charset="-122"/>
              <a:cs typeface="楷体" panose="02010609060101010101" pitchFamily="49" charset="-122"/>
            </a:endParaRPr>
          </a:p>
          <a:p>
            <a:endParaRPr lang="zh-CN" altLang="en-US" dirty="0">
              <a:latin typeface="楷体" panose="02010609060101010101" pitchFamily="49" charset="-122"/>
              <a:cs typeface="楷体" panose="02010609060101010101" pitchFamily="49" charset="-122"/>
            </a:endParaRPr>
          </a:p>
        </p:txBody>
      </p:sp>
      <p:sp>
        <p:nvSpPr>
          <p:cNvPr id="5" name="Rectangle 2"/>
          <p:cNvSpPr txBox="1">
            <a:spLocks noChangeArrowheads="1"/>
          </p:cNvSpPr>
          <p:nvPr/>
        </p:nvSpPr>
        <p:spPr bwMode="auto">
          <a:xfrm>
            <a:off x="551384" y="260648"/>
            <a:ext cx="8001000" cy="711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zh-CN" altLang="en-US" b="1" dirty="0" smtClean="0">
                <a:latin typeface="楷体" panose="02010609060101010101" pitchFamily="49" charset="-122"/>
                <a:ea typeface="楷体" panose="02010609060101010101" pitchFamily="49" charset="-122"/>
                <a:cs typeface="楷体" panose="02010609060101010101" pitchFamily="49" charset="-122"/>
              </a:rPr>
              <a:t>因果</a:t>
            </a:r>
            <a:r>
              <a:rPr lang="zh-CN" altLang="en-US" b="1" dirty="0" smtClean="0">
                <a:latin typeface="楷体" panose="02010609060101010101" pitchFamily="49" charset="-122"/>
                <a:ea typeface="楷体" panose="02010609060101010101" pitchFamily="49" charset="-122"/>
                <a:cs typeface="楷体" panose="02010609060101010101" pitchFamily="49" charset="-122"/>
              </a:rPr>
              <a:t>图测试 </a:t>
            </a:r>
            <a:r>
              <a:rPr lang="en-US" altLang="zh-CN" b="1" dirty="0" smtClean="0">
                <a:latin typeface="楷体" panose="02010609060101010101" pitchFamily="49" charset="-122"/>
                <a:ea typeface="楷体" panose="02010609060101010101" pitchFamily="49" charset="-122"/>
                <a:cs typeface="楷体" panose="02010609060101010101" pitchFamily="49" charset="-122"/>
              </a:rPr>
              <a:t>— </a:t>
            </a:r>
            <a:r>
              <a:rPr lang="zh-CN" altLang="en-US" b="1" dirty="0" smtClean="0">
                <a:latin typeface="楷体" panose="02010609060101010101" pitchFamily="49" charset="-122"/>
                <a:ea typeface="楷体" panose="02010609060101010101" pitchFamily="49" charset="-122"/>
                <a:cs typeface="楷体" panose="02010609060101010101" pitchFamily="49" charset="-122"/>
              </a:rPr>
              <a:t>练习</a:t>
            </a:r>
          </a:p>
        </p:txBody>
      </p:sp>
    </p:spTree>
    <p:extLst>
      <p:ext uri="{BB962C8B-B14F-4D97-AF65-F5344CB8AC3E}">
        <p14:creationId xmlns:p14="http://schemas.microsoft.com/office/powerpoint/2010/main" val="214273157"/>
      </p:ext>
    </p:extLst>
  </p:cSld>
  <p:clrMapOvr>
    <a:masterClrMapping/>
  </p:clrMapOvr>
  <p:transition>
    <p:blinds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r>
              <a:rPr lang="en-US" altLang="zh-CN" dirty="0"/>
              <a:t> </a:t>
            </a:r>
            <a:r>
              <a:rPr lang="zh-CN" altLang="en-US" dirty="0"/>
              <a:t>内容</a:t>
            </a:r>
            <a:r>
              <a:rPr lang="zh-CN" altLang="en-US" dirty="0"/>
              <a:t>总结</a:t>
            </a:r>
            <a:endParaRPr lang="zh-CN" altLang="en-US" dirty="0"/>
          </a:p>
        </p:txBody>
      </p:sp>
      <p:sp>
        <p:nvSpPr>
          <p:cNvPr id="3" name="内容占位符 2"/>
          <p:cNvSpPr>
            <a:spLocks noGrp="1"/>
          </p:cNvSpPr>
          <p:nvPr>
            <p:ph idx="1"/>
          </p:nvPr>
        </p:nvSpPr>
        <p:spPr/>
        <p:txBody>
          <a:bodyPr/>
          <a:lstStyle/>
          <a:p>
            <a:r>
              <a:rPr lang="zh-CN" altLang="en-US" smtClean="0"/>
              <a:t>什么情况使用因果图法</a:t>
            </a:r>
            <a:endParaRPr lang="en-US" altLang="zh-CN" smtClean="0"/>
          </a:p>
          <a:p>
            <a:pPr lvl="1"/>
            <a:r>
              <a:rPr lang="zh-CN" altLang="en-US" smtClean="0"/>
              <a:t>应用的输出结果依赖于各种输入条件的组合或各种输入条件之间有某种相互制约关系时</a:t>
            </a:r>
          </a:p>
          <a:p>
            <a:r>
              <a:rPr lang="zh-CN" altLang="en-US" smtClean="0"/>
              <a:t>因果图法是什么</a:t>
            </a:r>
            <a:endParaRPr lang="en-US" altLang="zh-CN" smtClean="0"/>
          </a:p>
          <a:p>
            <a:pPr lvl="1"/>
            <a:r>
              <a:rPr lang="zh-CN" altLang="en-US" smtClean="0"/>
              <a:t>表示输入的各种组合关系，写出判定表，从而设计相应的测试用例</a:t>
            </a:r>
            <a:endParaRPr lang="en-US" altLang="zh-CN" smtClean="0"/>
          </a:p>
          <a:p>
            <a:r>
              <a:rPr lang="zh-CN" altLang="en-US" smtClean="0"/>
              <a:t>因果图法使用步骤</a:t>
            </a:r>
            <a:endParaRPr lang="zh-CN" altLang="en-US" dirty="0"/>
          </a:p>
        </p:txBody>
      </p:sp>
      <p:sp>
        <p:nvSpPr>
          <p:cNvPr id="5" name="Rectangle 2"/>
          <p:cNvSpPr txBox="1">
            <a:spLocks noChangeArrowheads="1"/>
          </p:cNvSpPr>
          <p:nvPr/>
        </p:nvSpPr>
        <p:spPr bwMode="auto">
          <a:xfrm>
            <a:off x="2248752" y="220527"/>
            <a:ext cx="7568952"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31674034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1991544" y="2595776"/>
            <a:ext cx="8001000" cy="1769328"/>
          </a:xfrm>
        </p:spPr>
        <p:txBody>
          <a:bodyPr/>
          <a:lstStyle/>
          <a:p>
            <a:pPr marL="0" indent="0" algn="ctr">
              <a:buNone/>
            </a:pPr>
            <a:r>
              <a:rPr lang="en-US" altLang="zh-CN" sz="4400" b="1" dirty="0" smtClean="0">
                <a:ea typeface="黑体" pitchFamily="49" charset="-122"/>
                <a:cs typeface="Times New Roman" panose="02020603050405020304" pitchFamily="18" charset="0"/>
              </a:rPr>
              <a:t>Question</a:t>
            </a:r>
            <a:endParaRPr lang="zh-CN" altLang="en-US" sz="4400" dirty="0">
              <a:cs typeface="Times New Roman" panose="02020603050405020304" pitchFamily="18" charset="0"/>
            </a:endParaRPr>
          </a:p>
        </p:txBody>
      </p:sp>
    </p:spTree>
    <p:extLst>
      <p:ext uri="{BB962C8B-B14F-4D97-AF65-F5344CB8AC3E}">
        <p14:creationId xmlns:p14="http://schemas.microsoft.com/office/powerpoint/2010/main" val="370091114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lstStyle/>
          <a:p>
            <a:pPr lvl="1"/>
            <a:r>
              <a:rPr lang="zh-CN" altLang="en-US" dirty="0"/>
              <a:t>确定每个输入条件的取值个数</a:t>
            </a:r>
            <a:endParaRPr lang="en-US" altLang="zh-CN" dirty="0"/>
          </a:p>
          <a:p>
            <a:pPr lvl="1"/>
            <a:r>
              <a:rPr lang="zh-CN" altLang="en-US" dirty="0"/>
              <a:t>选择合适的正交表</a:t>
            </a:r>
            <a:endParaRPr lang="en-US" altLang="zh-CN" dirty="0"/>
          </a:p>
          <a:p>
            <a:pPr lvl="1"/>
            <a:r>
              <a:rPr lang="zh-CN" altLang="en-US" dirty="0"/>
              <a:t>建立正交表</a:t>
            </a:r>
            <a:endParaRPr lang="en-US" altLang="zh-CN" dirty="0"/>
          </a:p>
          <a:p>
            <a:pPr lvl="1"/>
            <a:r>
              <a:rPr lang="zh-CN" altLang="en-US" dirty="0"/>
              <a:t>测试结果</a:t>
            </a:r>
            <a:r>
              <a:rPr lang="zh-CN" altLang="en-US" dirty="0" smtClean="0"/>
              <a:t>分析</a:t>
            </a:r>
            <a:endParaRPr lang="en-US" altLang="zh-CN" dirty="0" smtClean="0"/>
          </a:p>
          <a:p>
            <a:r>
              <a:rPr lang="zh-CN" altLang="en-US" dirty="0" smtClean="0"/>
              <a:t>什么情况使用正交表</a:t>
            </a:r>
            <a:endParaRPr lang="en-US" altLang="zh-CN" dirty="0" smtClean="0"/>
          </a:p>
          <a:p>
            <a:pPr lvl="1"/>
            <a:r>
              <a:rPr lang="zh-CN" altLang="en-US" dirty="0"/>
              <a:t>被</a:t>
            </a:r>
            <a:r>
              <a:rPr lang="zh-CN" altLang="en-US" dirty="0" smtClean="0"/>
              <a:t>测条件和条件取值非常多时，可以使用正交表法抽取测试数据</a:t>
            </a:r>
            <a:endParaRPr lang="zh-CN" altLang="en-US" dirty="0"/>
          </a:p>
          <a:p>
            <a:pPr lvl="1"/>
            <a:endParaRPr lang="zh-CN" altLang="en-US" dirty="0"/>
          </a:p>
        </p:txBody>
      </p:sp>
    </p:spTree>
    <p:extLst>
      <p:ext uri="{BB962C8B-B14F-4D97-AF65-F5344CB8AC3E}">
        <p14:creationId xmlns:p14="http://schemas.microsoft.com/office/powerpoint/2010/main" val="132595501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lstStyle/>
          <a:p>
            <a:r>
              <a:rPr lang="zh-CN" altLang="en-US" dirty="0" smtClean="0"/>
              <a:t>决策表法设计测试用例</a:t>
            </a:r>
            <a:endParaRPr lang="en-US" altLang="zh-CN" dirty="0" smtClean="0"/>
          </a:p>
          <a:p>
            <a:pPr lvl="1"/>
            <a:r>
              <a:rPr lang="zh-CN" altLang="en-US" dirty="0" smtClean="0"/>
              <a:t>定义：</a:t>
            </a:r>
            <a:r>
              <a:rPr lang="zh-CN" altLang="en-US" sz="2400" dirty="0">
                <a:latin typeface="+mj-ea"/>
              </a:rPr>
              <a:t>是一个用表格形式来整理逻辑关系的工具，由横向的</a:t>
            </a:r>
            <a:r>
              <a:rPr lang="zh-CN" altLang="en-US" sz="2400" dirty="0">
                <a:solidFill>
                  <a:srgbClr val="FF0000"/>
                </a:solidFill>
                <a:latin typeface="+mj-ea"/>
              </a:rPr>
              <a:t>条件</a:t>
            </a:r>
            <a:r>
              <a:rPr lang="zh-CN" altLang="en-US" sz="2400" dirty="0">
                <a:latin typeface="+mj-ea"/>
              </a:rPr>
              <a:t>（因）和</a:t>
            </a:r>
            <a:r>
              <a:rPr lang="zh-CN" altLang="en-US" sz="2400" dirty="0">
                <a:solidFill>
                  <a:srgbClr val="FF0000"/>
                </a:solidFill>
                <a:latin typeface="+mj-ea"/>
              </a:rPr>
              <a:t>动作</a:t>
            </a:r>
            <a:r>
              <a:rPr lang="zh-CN" altLang="en-US" sz="2400" dirty="0">
                <a:latin typeface="+mj-ea"/>
              </a:rPr>
              <a:t>（果）和纵向的</a:t>
            </a:r>
            <a:r>
              <a:rPr lang="zh-CN" altLang="en-US" sz="2400" dirty="0">
                <a:solidFill>
                  <a:srgbClr val="FF0000"/>
                </a:solidFill>
                <a:latin typeface="+mj-ea"/>
              </a:rPr>
              <a:t>规则</a:t>
            </a:r>
            <a:r>
              <a:rPr lang="zh-CN" altLang="en-US" sz="2400" dirty="0">
                <a:latin typeface="+mj-ea"/>
              </a:rPr>
              <a:t>（测试用例）</a:t>
            </a:r>
            <a:r>
              <a:rPr lang="zh-CN" altLang="en-US" dirty="0">
                <a:latin typeface="楷体" panose="02010609060101010101" pitchFamily="49" charset="-122"/>
                <a:ea typeface="楷体" panose="02010609060101010101" pitchFamily="49" charset="-122"/>
              </a:rPr>
              <a:t>组合而</a:t>
            </a:r>
            <a:r>
              <a:rPr lang="zh-CN" altLang="en-US" dirty="0" smtClean="0">
                <a:latin typeface="楷体" panose="02010609060101010101" pitchFamily="49" charset="-122"/>
                <a:ea typeface="楷体" panose="02010609060101010101" pitchFamily="49" charset="-122"/>
              </a:rPr>
              <a:t>成</a:t>
            </a:r>
            <a:endParaRPr lang="en-US" altLang="zh-CN" dirty="0" smtClean="0">
              <a:latin typeface="楷体" panose="02010609060101010101" pitchFamily="49" charset="-122"/>
              <a:ea typeface="楷体" panose="02010609060101010101" pitchFamily="49" charset="-122"/>
            </a:endParaRPr>
          </a:p>
          <a:p>
            <a:pPr lvl="1"/>
            <a:r>
              <a:rPr lang="zh-CN" altLang="en-US" dirty="0" smtClean="0">
                <a:latin typeface="楷体" panose="02010609060101010101" pitchFamily="49" charset="-122"/>
                <a:ea typeface="楷体" panose="02010609060101010101" pitchFamily="49" charset="-122"/>
              </a:rPr>
              <a:t>条件桩、动作桩、条件项、动作项、规则</a:t>
            </a:r>
            <a:endParaRPr lang="en-US" altLang="zh-CN" dirty="0">
              <a:latin typeface="楷体" panose="02010609060101010101" pitchFamily="49" charset="-122"/>
              <a:ea typeface="楷体" panose="02010609060101010101" pitchFamily="49" charset="-122"/>
            </a:endParaRPr>
          </a:p>
          <a:p>
            <a:pPr lvl="1"/>
            <a:r>
              <a:rPr lang="zh-CN" altLang="en-US" dirty="0" smtClean="0"/>
              <a:t>使用步骤</a:t>
            </a:r>
            <a:endParaRPr lang="en-US" altLang="zh-CN" dirty="0" smtClean="0"/>
          </a:p>
          <a:p>
            <a:pPr lvl="2"/>
            <a:r>
              <a:rPr lang="zh-CN" altLang="en-US" dirty="0" smtClean="0"/>
              <a:t>分析条件和动作</a:t>
            </a:r>
            <a:endParaRPr lang="en-US" altLang="zh-CN" dirty="0" smtClean="0"/>
          </a:p>
          <a:p>
            <a:pPr lvl="2"/>
            <a:r>
              <a:rPr lang="zh-CN" altLang="en-US" dirty="0" smtClean="0"/>
              <a:t>简化决策表</a:t>
            </a:r>
            <a:r>
              <a:rPr lang="en-US" altLang="zh-CN" dirty="0" smtClean="0"/>
              <a:t>	</a:t>
            </a:r>
          </a:p>
        </p:txBody>
      </p:sp>
      <p:sp>
        <p:nvSpPr>
          <p:cNvPr id="4" name="内容占位符 2"/>
          <p:cNvSpPr txBox="1">
            <a:spLocks/>
          </p:cNvSpPr>
          <p:nvPr/>
        </p:nvSpPr>
        <p:spPr bwMode="auto">
          <a:xfrm>
            <a:off x="3935760" y="4725144"/>
            <a:ext cx="3456384"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3863" indent="-387350" algn="l" rtl="0" eaLnBrk="0" fontAlgn="base" hangingPunct="0">
              <a:lnSpc>
                <a:spcPct val="150000"/>
              </a:lnSpc>
              <a:spcBef>
                <a:spcPct val="20000"/>
              </a:spcBef>
              <a:spcAft>
                <a:spcPct val="0"/>
              </a:spcAft>
              <a:buClr>
                <a:schemeClr val="accent2"/>
              </a:buClr>
              <a:buFont typeface="Wingdings"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lvl="2">
              <a:buFont typeface="Arial" panose="020B0604020202020204" pitchFamily="34" charset="0"/>
              <a:buChar char="•"/>
            </a:pPr>
            <a:r>
              <a:rPr lang="zh-CN" altLang="en-US" dirty="0">
                <a:latin typeface="华文楷体" panose="02010600040101010101" pitchFamily="2" charset="-122"/>
                <a:ea typeface="楷体" panose="02010609060101010101" pitchFamily="49" charset="-122"/>
              </a:rPr>
              <a:t>生成决策表</a:t>
            </a:r>
            <a:endParaRPr lang="en-US" altLang="zh-CN" dirty="0">
              <a:latin typeface="华文楷体" panose="02010600040101010101" pitchFamily="2" charset="-122"/>
              <a:ea typeface="楷体" panose="02010609060101010101" pitchFamily="49" charset="-122"/>
            </a:endParaRPr>
          </a:p>
          <a:p>
            <a:pPr lvl="2">
              <a:buFont typeface="Arial" panose="020B0604020202020204" pitchFamily="34" charset="0"/>
              <a:buChar char="•"/>
            </a:pPr>
            <a:r>
              <a:rPr lang="zh-CN" altLang="en-US" dirty="0">
                <a:latin typeface="华文楷体" panose="02010600040101010101" pitchFamily="2" charset="-122"/>
                <a:ea typeface="楷体" panose="02010609060101010101" pitchFamily="49" charset="-122"/>
              </a:rPr>
              <a:t>转成测试用例</a:t>
            </a:r>
          </a:p>
          <a:p>
            <a:pPr lvl="1"/>
            <a:endParaRPr lang="zh-CN" altLang="en-US" kern="0" dirty="0"/>
          </a:p>
        </p:txBody>
      </p:sp>
    </p:spTree>
    <p:extLst>
      <p:ext uri="{BB962C8B-B14F-4D97-AF65-F5344CB8AC3E}">
        <p14:creationId xmlns:p14="http://schemas.microsoft.com/office/powerpoint/2010/main" val="5993386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 calcmode="lin" valueType="num">
                                      <p:cBhvr additive="base">
                                        <p:cTn id="3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1" end="1"/>
                                            </p:txEl>
                                          </p:spTgt>
                                        </p:tgtEl>
                                        <p:attrNameLst>
                                          <p:attrName>style.visibility</p:attrName>
                                        </p:attrNameLst>
                                      </p:cBhvr>
                                      <p:to>
                                        <p:strVal val="visible"/>
                                      </p:to>
                                    </p:set>
                                    <p:anim calcmode="lin" valueType="num">
                                      <p:cBhvr additive="base">
                                        <p:cTn id="4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4" name="内容占位符 3"/>
          <p:cNvSpPr>
            <a:spLocks noGrp="1"/>
          </p:cNvSpPr>
          <p:nvPr>
            <p:ph idx="1"/>
          </p:nvPr>
        </p:nvSpPr>
        <p:spPr/>
        <p:txBody>
          <a:bodyPr/>
          <a:lstStyle/>
          <a:p>
            <a:r>
              <a:rPr lang="zh-CN" altLang="en-US" dirty="0" smtClean="0"/>
              <a:t>决策表法设计测试用例实用场景</a:t>
            </a:r>
            <a:endParaRPr lang="en-US" altLang="zh-CN" dirty="0" smtClean="0"/>
          </a:p>
          <a:p>
            <a:pPr lvl="1"/>
            <a:r>
              <a:rPr lang="zh-CN" altLang="en-US" dirty="0" smtClean="0"/>
              <a:t>程序中，输入输出较多，且相互制约的条件较多</a:t>
            </a:r>
            <a:endParaRPr lang="zh-CN" altLang="en-US" dirty="0"/>
          </a:p>
        </p:txBody>
      </p:sp>
    </p:spTree>
    <p:extLst>
      <p:ext uri="{BB962C8B-B14F-4D97-AF65-F5344CB8AC3E}">
        <p14:creationId xmlns:p14="http://schemas.microsoft.com/office/powerpoint/2010/main" val="163187445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algn="ctr" eaLnBrk="1" hangingPunct="1"/>
            <a:r>
              <a:rPr lang="zh-CN" altLang="en-US" b="1" dirty="0" smtClean="0">
                <a:latin typeface="楷体" panose="02010609060101010101" pitchFamily="49" charset="-122"/>
              </a:rPr>
              <a:t>目 录 </a:t>
            </a:r>
          </a:p>
        </p:txBody>
      </p:sp>
      <p:sp>
        <p:nvSpPr>
          <p:cNvPr id="4100" name="Rectangle 3"/>
          <p:cNvSpPr>
            <a:spLocks noGrp="1" noChangeArrowheads="1"/>
          </p:cNvSpPr>
          <p:nvPr>
            <p:ph idx="1"/>
          </p:nvPr>
        </p:nvSpPr>
        <p:spPr>
          <a:xfrm>
            <a:off x="4007768" y="1196752"/>
            <a:ext cx="4608512" cy="4267200"/>
          </a:xfrm>
        </p:spPr>
        <p:txBody>
          <a:bodyPr/>
          <a:lstStyle/>
          <a:p>
            <a:pPr eaLnBrk="1" hangingPunct="1"/>
            <a:r>
              <a:rPr lang="zh-CN" altLang="en-US" sz="3000" b="1" dirty="0" smtClean="0">
                <a:solidFill>
                  <a:schemeClr val="tx1">
                    <a:lumMod val="95000"/>
                    <a:lumOff val="5000"/>
                  </a:schemeClr>
                </a:solidFill>
                <a:latin typeface="+mn-ea"/>
              </a:rPr>
              <a:t>因果</a:t>
            </a:r>
            <a:r>
              <a:rPr lang="zh-CN" altLang="en-US" sz="3000" b="1" dirty="0">
                <a:solidFill>
                  <a:schemeClr val="tx1">
                    <a:lumMod val="95000"/>
                    <a:lumOff val="5000"/>
                  </a:schemeClr>
                </a:solidFill>
                <a:latin typeface="+mn-ea"/>
              </a:rPr>
              <a:t>图法的概述</a:t>
            </a:r>
            <a:r>
              <a:rPr lang="en-US" altLang="zh-CN" sz="3000" b="1" dirty="0">
                <a:solidFill>
                  <a:schemeClr val="tx1">
                    <a:lumMod val="95000"/>
                    <a:lumOff val="5000"/>
                  </a:schemeClr>
                </a:solidFill>
                <a:latin typeface="+mn-ea"/>
              </a:rPr>
              <a:t>	</a:t>
            </a:r>
          </a:p>
          <a:p>
            <a:pPr eaLnBrk="1" hangingPunct="1">
              <a:defRPr/>
            </a:pPr>
            <a:r>
              <a:rPr lang="zh-CN" altLang="en-US" sz="3000" b="1" dirty="0">
                <a:solidFill>
                  <a:schemeClr val="tx1">
                    <a:lumMod val="95000"/>
                    <a:lumOff val="5000"/>
                  </a:schemeClr>
                </a:solidFill>
                <a:latin typeface="+mn-ea"/>
              </a:rPr>
              <a:t>实例讲解及演练</a:t>
            </a:r>
            <a:endParaRPr lang="en-US" altLang="zh-CN" sz="3000" b="1" dirty="0">
              <a:solidFill>
                <a:schemeClr val="tx1">
                  <a:lumMod val="95000"/>
                  <a:lumOff val="5000"/>
                </a:schemeClr>
              </a:solidFill>
              <a:latin typeface="+mn-ea"/>
            </a:endParaRPr>
          </a:p>
          <a:p>
            <a:pPr>
              <a:defRPr/>
            </a:pPr>
            <a:endParaRPr lang="en-US" altLang="zh-CN" sz="2800" b="1" dirty="0">
              <a:solidFill>
                <a:schemeClr val="tx1">
                  <a:lumMod val="10000"/>
                </a:schemeClr>
              </a:solidFill>
              <a:latin typeface="楷体" pitchFamily="49" charset="-122"/>
              <a:ea typeface="楷体" pitchFamily="49" charset="-122"/>
            </a:endParaRPr>
          </a:p>
        </p:txBody>
      </p:sp>
    </p:spTree>
    <p:extLst>
      <p:ext uri="{BB962C8B-B14F-4D97-AF65-F5344CB8AC3E}">
        <p14:creationId xmlns:p14="http://schemas.microsoft.com/office/powerpoint/2010/main" val="326486751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r>
              <a:rPr lang="en-US" altLang="zh-CN" dirty="0" smtClean="0"/>
              <a:t> </a:t>
            </a:r>
            <a:r>
              <a:rPr lang="zh-CN" altLang="en-US" dirty="0" smtClean="0"/>
              <a:t>因果图测试</a:t>
            </a:r>
            <a:endParaRPr lang="zh-CN" altLang="en-US" dirty="0"/>
          </a:p>
        </p:txBody>
      </p:sp>
      <p:sp>
        <p:nvSpPr>
          <p:cNvPr id="3" name="内容占位符 2"/>
          <p:cNvSpPr>
            <a:spLocks noGrp="1"/>
          </p:cNvSpPr>
          <p:nvPr>
            <p:ph idx="1"/>
          </p:nvPr>
        </p:nvSpPr>
        <p:spPr>
          <a:xfrm>
            <a:off x="695400" y="1124744"/>
            <a:ext cx="10668000" cy="4267200"/>
          </a:xfrm>
        </p:spPr>
        <p:txBody>
          <a:bodyPr/>
          <a:lstStyle/>
          <a:p>
            <a:pPr>
              <a:lnSpc>
                <a:spcPct val="130000"/>
              </a:lnSpc>
            </a:pPr>
            <a:r>
              <a:rPr lang="zh-CN" altLang="en-US" dirty="0" smtClean="0"/>
              <a:t>设计测试用例</a:t>
            </a:r>
            <a:endParaRPr lang="en-US" altLang="zh-CN" dirty="0" smtClean="0"/>
          </a:p>
          <a:p>
            <a:pPr lvl="1">
              <a:lnSpc>
                <a:spcPct val="130000"/>
              </a:lnSpc>
            </a:pPr>
            <a:r>
              <a:rPr lang="zh-CN" altLang="en-US" dirty="0" smtClean="0"/>
              <a:t>某软件规格说明书包含这样的要求：第一列字符必须是</a:t>
            </a:r>
            <a:r>
              <a:rPr lang="en-US" altLang="zh-CN" dirty="0" smtClean="0"/>
              <a:t>A</a:t>
            </a:r>
            <a:r>
              <a:rPr lang="zh-CN" altLang="en-US" dirty="0" smtClean="0"/>
              <a:t>或</a:t>
            </a:r>
            <a:r>
              <a:rPr lang="en-US" altLang="zh-CN" dirty="0" smtClean="0"/>
              <a:t>B</a:t>
            </a:r>
            <a:r>
              <a:rPr lang="zh-CN" altLang="en-US" dirty="0" smtClean="0"/>
              <a:t>，第二列字符必须是一个数字，在此情况下进行文件的修改，但如果第一列字符不正确，则给出信息</a:t>
            </a:r>
            <a:r>
              <a:rPr lang="en-US" altLang="zh-CN" dirty="0" smtClean="0"/>
              <a:t>L</a:t>
            </a:r>
            <a:r>
              <a:rPr lang="zh-CN" altLang="en-US" dirty="0" smtClean="0"/>
              <a:t>；如果第二列字符不是数字，则给出信息</a:t>
            </a:r>
            <a:r>
              <a:rPr lang="en-US" altLang="zh-CN" dirty="0" smtClean="0"/>
              <a:t>M</a:t>
            </a:r>
          </a:p>
          <a:p>
            <a:pPr lvl="1">
              <a:lnSpc>
                <a:spcPct val="130000"/>
              </a:lnSpc>
            </a:pPr>
            <a:r>
              <a:rPr lang="zh-CN" altLang="en-US" dirty="0" smtClean="0"/>
              <a:t>等价类划分</a:t>
            </a:r>
            <a:endParaRPr lang="en-US" altLang="zh-CN" dirty="0" smtClean="0"/>
          </a:p>
          <a:p>
            <a:pPr lvl="1">
              <a:lnSpc>
                <a:spcPct val="130000"/>
              </a:lnSpc>
            </a:pPr>
            <a:r>
              <a:rPr lang="zh-CN" altLang="en-US" dirty="0" smtClean="0"/>
              <a:t>决策表法</a:t>
            </a:r>
            <a:endParaRPr lang="en-US" altLang="zh-CN" dirty="0" smtClean="0"/>
          </a:p>
          <a:p>
            <a:pPr lvl="1">
              <a:lnSpc>
                <a:spcPct val="130000"/>
              </a:lnSpc>
            </a:pPr>
            <a:r>
              <a:rPr lang="zh-CN" altLang="en-US" dirty="0" smtClean="0"/>
              <a:t>因果图</a:t>
            </a:r>
            <a:br>
              <a:rPr lang="zh-CN" altLang="en-US" dirty="0" smtClean="0"/>
            </a:br>
            <a:endParaRPr lang="zh-CN" altLang="en-US" dirty="0"/>
          </a:p>
        </p:txBody>
      </p:sp>
    </p:spTree>
    <p:extLst>
      <p:ext uri="{BB962C8B-B14F-4D97-AF65-F5344CB8AC3E}">
        <p14:creationId xmlns:p14="http://schemas.microsoft.com/office/powerpoint/2010/main" val="2574960174"/>
      </p:ext>
    </p:extLst>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zh-CN" altLang="en-US" dirty="0"/>
              <a:t>因果图测试</a:t>
            </a:r>
            <a:r>
              <a:rPr lang="en-US" altLang="zh-CN" dirty="0"/>
              <a:t>-</a:t>
            </a:r>
            <a:r>
              <a:rPr lang="zh-CN" altLang="en-US" dirty="0"/>
              <a:t>概述</a:t>
            </a:r>
            <a:endParaRPr lang="zh-CN" altLang="en-US" dirty="0"/>
          </a:p>
        </p:txBody>
      </p:sp>
      <p:sp>
        <p:nvSpPr>
          <p:cNvPr id="3" name="内容占位符 2"/>
          <p:cNvSpPr>
            <a:spLocks noGrp="1"/>
          </p:cNvSpPr>
          <p:nvPr>
            <p:ph idx="1"/>
          </p:nvPr>
        </p:nvSpPr>
        <p:spPr>
          <a:xfrm>
            <a:off x="695400" y="1052736"/>
            <a:ext cx="10668000" cy="4267200"/>
          </a:xfrm>
        </p:spPr>
        <p:txBody>
          <a:bodyPr/>
          <a:lstStyle/>
          <a:p>
            <a:endParaRPr lang="en-US" altLang="zh-CN" dirty="0" smtClean="0">
              <a:latin typeface="+mj-ea"/>
              <a:ea typeface="+mj-ea"/>
            </a:endParaRPr>
          </a:p>
          <a:p>
            <a:endParaRPr lang="en-US" altLang="zh-CN" dirty="0" smtClean="0">
              <a:latin typeface="+mj-ea"/>
              <a:ea typeface="+mj-ea"/>
            </a:endParaRPr>
          </a:p>
          <a:p>
            <a:endParaRPr lang="zh-CN" altLang="en-US" dirty="0">
              <a:latin typeface="+mj-ea"/>
              <a:ea typeface="+mj-ea"/>
            </a:endParaRPr>
          </a:p>
        </p:txBody>
      </p:sp>
      <p:sp>
        <p:nvSpPr>
          <p:cNvPr id="4" name="TextBox 8"/>
          <p:cNvSpPr txBox="1"/>
          <p:nvPr/>
        </p:nvSpPr>
        <p:spPr>
          <a:xfrm rot="20283524">
            <a:off x="2542179" y="2350746"/>
            <a:ext cx="1189220" cy="369204"/>
          </a:xfrm>
          <a:prstGeom prst="rect">
            <a:avLst/>
          </a:prstGeom>
          <a:noFill/>
        </p:spPr>
        <p:txBody>
          <a:bodyPr wrap="square" rtlCol="0">
            <a:spAutoFit/>
          </a:bodyPr>
          <a:lstStyle/>
          <a:p>
            <a:r>
              <a:rPr lang="en-US" altLang="zh-CN" sz="1799" b="1" dirty="0">
                <a:solidFill>
                  <a:schemeClr val="tx1">
                    <a:lumMod val="10000"/>
                  </a:schemeClr>
                </a:solidFill>
                <a:latin typeface="+mj-ea"/>
                <a:ea typeface="+mj-ea"/>
              </a:rPr>
              <a:t>--------</a:t>
            </a:r>
            <a:endParaRPr lang="zh-CN" altLang="en-US" sz="1799" b="1" dirty="0">
              <a:solidFill>
                <a:schemeClr val="tx1">
                  <a:lumMod val="10000"/>
                </a:schemeClr>
              </a:solidFill>
              <a:latin typeface="+mj-ea"/>
              <a:ea typeface="+mj-ea"/>
            </a:endParaRPr>
          </a:p>
        </p:txBody>
      </p:sp>
      <p:sp>
        <p:nvSpPr>
          <p:cNvPr id="6" name="TextBox 10"/>
          <p:cNvSpPr txBox="1"/>
          <p:nvPr/>
        </p:nvSpPr>
        <p:spPr>
          <a:xfrm>
            <a:off x="3333259" y="2139361"/>
            <a:ext cx="603731" cy="369204"/>
          </a:xfrm>
          <a:prstGeom prst="rect">
            <a:avLst/>
          </a:prstGeom>
          <a:noFill/>
        </p:spPr>
        <p:txBody>
          <a:bodyPr wrap="square" rtlCol="0">
            <a:spAutoFit/>
          </a:bodyPr>
          <a:lstStyle/>
          <a:p>
            <a:r>
              <a:rPr lang="en-US" altLang="zh-CN" sz="1799" b="1" dirty="0">
                <a:solidFill>
                  <a:schemeClr val="tx1">
                    <a:lumMod val="10000"/>
                  </a:schemeClr>
                </a:solidFill>
                <a:latin typeface="+mj-ea"/>
                <a:ea typeface="+mj-ea"/>
              </a:rPr>
              <a:t>(1)</a:t>
            </a:r>
            <a:endParaRPr lang="zh-CN" altLang="en-US" sz="1799" b="1" dirty="0">
              <a:solidFill>
                <a:schemeClr val="tx1">
                  <a:lumMod val="10000"/>
                </a:schemeClr>
              </a:solidFill>
              <a:latin typeface="+mj-ea"/>
              <a:ea typeface="+mj-ea"/>
            </a:endParaRPr>
          </a:p>
        </p:txBody>
      </p:sp>
      <p:sp>
        <p:nvSpPr>
          <p:cNvPr id="7" name="TextBox 11"/>
          <p:cNvSpPr txBox="1"/>
          <p:nvPr/>
        </p:nvSpPr>
        <p:spPr>
          <a:xfrm>
            <a:off x="3349987" y="2967986"/>
            <a:ext cx="658151" cy="369204"/>
          </a:xfrm>
          <a:prstGeom prst="rect">
            <a:avLst/>
          </a:prstGeom>
          <a:noFill/>
        </p:spPr>
        <p:txBody>
          <a:bodyPr wrap="square" rtlCol="0">
            <a:spAutoFit/>
          </a:bodyPr>
          <a:lstStyle/>
          <a:p>
            <a:r>
              <a:rPr lang="en-US" altLang="zh-CN" sz="1799" b="1" dirty="0">
                <a:solidFill>
                  <a:schemeClr val="tx1">
                    <a:lumMod val="10000"/>
                  </a:schemeClr>
                </a:solidFill>
                <a:latin typeface="+mj-ea"/>
                <a:ea typeface="+mj-ea"/>
              </a:rPr>
              <a:t>(2)</a:t>
            </a:r>
            <a:endParaRPr lang="zh-CN" altLang="en-US" sz="1799" b="1" dirty="0">
              <a:solidFill>
                <a:schemeClr val="tx1">
                  <a:lumMod val="10000"/>
                </a:schemeClr>
              </a:solidFill>
              <a:latin typeface="+mj-ea"/>
              <a:ea typeface="+mj-ea"/>
            </a:endParaRPr>
          </a:p>
        </p:txBody>
      </p:sp>
      <p:cxnSp>
        <p:nvCxnSpPr>
          <p:cNvPr id="8" name="直接连接符 7"/>
          <p:cNvCxnSpPr/>
          <p:nvPr/>
        </p:nvCxnSpPr>
        <p:spPr bwMode="auto">
          <a:xfrm>
            <a:off x="3719736" y="2348880"/>
            <a:ext cx="888093" cy="378169"/>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9" name="直接连接符 8"/>
          <p:cNvCxnSpPr>
            <a:endCxn id="10" idx="1"/>
          </p:cNvCxnSpPr>
          <p:nvPr/>
        </p:nvCxnSpPr>
        <p:spPr bwMode="auto">
          <a:xfrm flipV="1">
            <a:off x="3809035" y="2793113"/>
            <a:ext cx="709444" cy="359477"/>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sp>
        <p:nvSpPr>
          <p:cNvPr id="10" name="TextBox 14"/>
          <p:cNvSpPr txBox="1"/>
          <p:nvPr/>
        </p:nvSpPr>
        <p:spPr>
          <a:xfrm>
            <a:off x="4518480" y="2608510"/>
            <a:ext cx="641417" cy="369204"/>
          </a:xfrm>
          <a:prstGeom prst="rect">
            <a:avLst/>
          </a:prstGeom>
          <a:noFill/>
        </p:spPr>
        <p:txBody>
          <a:bodyPr wrap="square" rtlCol="0">
            <a:spAutoFit/>
          </a:bodyPr>
          <a:lstStyle/>
          <a:p>
            <a:r>
              <a:rPr lang="en-US" altLang="zh-CN" sz="1799" b="1" dirty="0">
                <a:solidFill>
                  <a:schemeClr val="tx1">
                    <a:lumMod val="10000"/>
                  </a:schemeClr>
                </a:solidFill>
                <a:latin typeface="+mj-ea"/>
                <a:ea typeface="+mj-ea"/>
              </a:rPr>
              <a:t>(</a:t>
            </a:r>
            <a:r>
              <a:rPr lang="en-US" altLang="zh-CN" sz="1799" b="1" dirty="0" smtClean="0">
                <a:solidFill>
                  <a:schemeClr val="tx1">
                    <a:lumMod val="10000"/>
                  </a:schemeClr>
                </a:solidFill>
                <a:latin typeface="+mj-ea"/>
                <a:ea typeface="+mj-ea"/>
              </a:rPr>
              <a:t>10)</a:t>
            </a:r>
            <a:endParaRPr lang="zh-CN" altLang="en-US" sz="1799" b="1" dirty="0">
              <a:solidFill>
                <a:schemeClr val="tx1">
                  <a:lumMod val="10000"/>
                </a:schemeClr>
              </a:solidFill>
              <a:latin typeface="+mj-ea"/>
              <a:ea typeface="+mj-ea"/>
            </a:endParaRPr>
          </a:p>
        </p:txBody>
      </p:sp>
      <p:sp>
        <p:nvSpPr>
          <p:cNvPr id="11" name="TextBox 36"/>
          <p:cNvSpPr txBox="1"/>
          <p:nvPr/>
        </p:nvSpPr>
        <p:spPr>
          <a:xfrm>
            <a:off x="4008138" y="2516240"/>
            <a:ext cx="384760" cy="523220"/>
          </a:xfrm>
          <a:prstGeom prst="rect">
            <a:avLst/>
          </a:prstGeom>
          <a:noFill/>
        </p:spPr>
        <p:txBody>
          <a:bodyPr wrap="square" rtlCol="0">
            <a:spAutoFit/>
          </a:bodyPr>
          <a:lstStyle/>
          <a:p>
            <a:r>
              <a:rPr lang="en-US" altLang="zh-CN" sz="2800" b="1" dirty="0">
                <a:solidFill>
                  <a:srgbClr val="FF0000"/>
                </a:solidFill>
                <a:latin typeface="+mj-ea"/>
                <a:ea typeface="+mj-ea"/>
              </a:rPr>
              <a:t>v</a:t>
            </a:r>
            <a:endParaRPr lang="zh-CN" altLang="en-US" sz="2800" b="1" dirty="0">
              <a:solidFill>
                <a:srgbClr val="FF0000"/>
              </a:solidFill>
              <a:latin typeface="+mj-ea"/>
              <a:ea typeface="+mj-ea"/>
            </a:endParaRPr>
          </a:p>
        </p:txBody>
      </p:sp>
      <p:sp>
        <p:nvSpPr>
          <p:cNvPr id="18" name="文本框 17"/>
          <p:cNvSpPr txBox="1"/>
          <p:nvPr/>
        </p:nvSpPr>
        <p:spPr>
          <a:xfrm>
            <a:off x="7990114" y="2427974"/>
            <a:ext cx="862148" cy="523220"/>
          </a:xfrm>
          <a:prstGeom prst="rect">
            <a:avLst/>
          </a:prstGeom>
          <a:noFill/>
        </p:spPr>
        <p:txBody>
          <a:bodyPr wrap="square" rtlCol="0">
            <a:spAutoFit/>
          </a:bodyPr>
          <a:lstStyle/>
          <a:p>
            <a:r>
              <a:rPr lang="en-US" altLang="zh-CN" sz="2800" b="1" dirty="0">
                <a:latin typeface="Times New Roman" panose="02020603050405020304" pitchFamily="18" charset="0"/>
                <a:ea typeface="+mj-ea"/>
                <a:cs typeface="Times New Roman" panose="02020603050405020304" pitchFamily="18" charset="0"/>
              </a:rPr>
              <a:t>L</a:t>
            </a:r>
            <a:endParaRPr lang="zh-CN" altLang="en-US" sz="2800" b="1" dirty="0">
              <a:latin typeface="Times New Roman" panose="02020603050405020304" pitchFamily="18" charset="0"/>
              <a:ea typeface="+mj-ea"/>
              <a:cs typeface="Times New Roman" panose="02020603050405020304" pitchFamily="18" charset="0"/>
            </a:endParaRPr>
          </a:p>
        </p:txBody>
      </p:sp>
      <p:sp>
        <p:nvSpPr>
          <p:cNvPr id="19" name="文本框 18"/>
          <p:cNvSpPr txBox="1"/>
          <p:nvPr/>
        </p:nvSpPr>
        <p:spPr>
          <a:xfrm>
            <a:off x="2223061" y="3856178"/>
            <a:ext cx="1192173" cy="523220"/>
          </a:xfrm>
          <a:prstGeom prst="rect">
            <a:avLst/>
          </a:prstGeom>
          <a:noFill/>
        </p:spPr>
        <p:txBody>
          <a:bodyPr wrap="square" rtlCol="0">
            <a:spAutoFit/>
          </a:bodyPr>
          <a:lstStyle/>
          <a:p>
            <a:r>
              <a:rPr lang="zh-CN" altLang="en-US" sz="2800" b="1" dirty="0">
                <a:latin typeface="楷体" panose="02010609060101010101" pitchFamily="49" charset="-122"/>
                <a:ea typeface="楷体" panose="02010609060101010101" pitchFamily="49" charset="-122"/>
              </a:rPr>
              <a:t>数字</a:t>
            </a:r>
          </a:p>
        </p:txBody>
      </p:sp>
      <p:grpSp>
        <p:nvGrpSpPr>
          <p:cNvPr id="21" name="组合 20"/>
          <p:cNvGrpSpPr/>
          <p:nvPr/>
        </p:nvGrpSpPr>
        <p:grpSpPr>
          <a:xfrm rot="214893">
            <a:off x="3015860" y="4278855"/>
            <a:ext cx="6053646" cy="405101"/>
            <a:chOff x="4634034" y="1907176"/>
            <a:chExt cx="3660880" cy="405101"/>
          </a:xfrm>
        </p:grpSpPr>
        <p:cxnSp>
          <p:nvCxnSpPr>
            <p:cNvPr id="22" name="直接连接符 21"/>
            <p:cNvCxnSpPr/>
            <p:nvPr/>
          </p:nvCxnSpPr>
          <p:spPr>
            <a:xfrm flipV="1">
              <a:off x="4634034" y="2116183"/>
              <a:ext cx="3660880" cy="12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5434149" y="1907176"/>
              <a:ext cx="505574" cy="405101"/>
            </a:xfrm>
            <a:custGeom>
              <a:avLst/>
              <a:gdLst>
                <a:gd name="connsiteX0" fmla="*/ 0 w 505574"/>
                <a:gd name="connsiteY0" fmla="*/ 0 h 418164"/>
                <a:gd name="connsiteX1" fmla="*/ 156754 w 505574"/>
                <a:gd name="connsiteY1" fmla="*/ 418012 h 418164"/>
                <a:gd name="connsiteX2" fmla="*/ 300445 w 505574"/>
                <a:gd name="connsiteY2" fmla="*/ 52252 h 418164"/>
                <a:gd name="connsiteX3" fmla="*/ 496388 w 505574"/>
                <a:gd name="connsiteY3" fmla="*/ 378823 h 418164"/>
                <a:gd name="connsiteX4" fmla="*/ 457200 w 505574"/>
                <a:gd name="connsiteY4" fmla="*/ 326572 h 4181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574" h="418164">
                  <a:moveTo>
                    <a:pt x="0" y="0"/>
                  </a:moveTo>
                  <a:cubicBezTo>
                    <a:pt x="53340" y="204651"/>
                    <a:pt x="106680" y="409303"/>
                    <a:pt x="156754" y="418012"/>
                  </a:cubicBezTo>
                  <a:cubicBezTo>
                    <a:pt x="206828" y="426721"/>
                    <a:pt x="243839" y="58783"/>
                    <a:pt x="300445" y="52252"/>
                  </a:cubicBezTo>
                  <a:cubicBezTo>
                    <a:pt x="357051" y="45721"/>
                    <a:pt x="470262" y="333103"/>
                    <a:pt x="496388" y="378823"/>
                  </a:cubicBezTo>
                  <a:cubicBezTo>
                    <a:pt x="522514" y="424543"/>
                    <a:pt x="487680" y="337458"/>
                    <a:pt x="457200" y="32657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j-ea"/>
                <a:ea typeface="+mj-ea"/>
              </a:endParaRPr>
            </a:p>
          </p:txBody>
        </p:sp>
      </p:grpSp>
      <p:sp>
        <p:nvSpPr>
          <p:cNvPr id="24" name="文本框 23"/>
          <p:cNvSpPr txBox="1"/>
          <p:nvPr/>
        </p:nvSpPr>
        <p:spPr>
          <a:xfrm>
            <a:off x="8852262" y="4257737"/>
            <a:ext cx="862148" cy="523220"/>
          </a:xfrm>
          <a:prstGeom prst="rect">
            <a:avLst/>
          </a:prstGeom>
          <a:noFill/>
        </p:spPr>
        <p:txBody>
          <a:bodyPr wrap="square" rtlCol="0">
            <a:spAutoFit/>
          </a:bodyPr>
          <a:lstStyle/>
          <a:p>
            <a:r>
              <a:rPr lang="en-US" altLang="zh-CN" sz="2800" b="1" dirty="0">
                <a:latin typeface="Times New Roman" panose="02020603050405020304" pitchFamily="18" charset="0"/>
                <a:ea typeface="+mj-ea"/>
                <a:cs typeface="Times New Roman" panose="02020603050405020304" pitchFamily="18" charset="0"/>
              </a:rPr>
              <a:t>M</a:t>
            </a:r>
            <a:endParaRPr lang="zh-CN" altLang="en-US" sz="2800" b="1" dirty="0">
              <a:latin typeface="Times New Roman" panose="02020603050405020304" pitchFamily="18" charset="0"/>
              <a:ea typeface="+mj-ea"/>
              <a:cs typeface="Times New Roman" panose="02020603050405020304" pitchFamily="18" charset="0"/>
            </a:endParaRPr>
          </a:p>
        </p:txBody>
      </p:sp>
      <p:cxnSp>
        <p:nvCxnSpPr>
          <p:cNvPr id="26" name="直接连接符 25"/>
          <p:cNvCxnSpPr>
            <a:stCxn id="10" idx="2"/>
          </p:cNvCxnSpPr>
          <p:nvPr/>
        </p:nvCxnSpPr>
        <p:spPr>
          <a:xfrm>
            <a:off x="4839189" y="2977714"/>
            <a:ext cx="3738755" cy="5736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3044234" y="3616696"/>
            <a:ext cx="5504318" cy="5010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8"/>
          <p:cNvSpPr txBox="1"/>
          <p:nvPr/>
        </p:nvSpPr>
        <p:spPr>
          <a:xfrm rot="10800000">
            <a:off x="7320136" y="3406863"/>
            <a:ext cx="686474" cy="461537"/>
          </a:xfrm>
          <a:prstGeom prst="rect">
            <a:avLst/>
          </a:prstGeom>
          <a:noFill/>
        </p:spPr>
        <p:txBody>
          <a:bodyPr wrap="square" rtlCol="0">
            <a:spAutoFit/>
          </a:bodyPr>
          <a:lstStyle/>
          <a:p>
            <a:r>
              <a:rPr lang="en-US" altLang="zh-CN" sz="2399" b="1" dirty="0">
                <a:solidFill>
                  <a:srgbClr val="FF0000"/>
                </a:solidFill>
                <a:latin typeface="+mj-ea"/>
                <a:ea typeface="+mj-ea"/>
              </a:rPr>
              <a:t>v</a:t>
            </a:r>
            <a:endParaRPr lang="zh-CN" altLang="en-US" sz="2399" b="1" dirty="0">
              <a:solidFill>
                <a:srgbClr val="FF0000"/>
              </a:solidFill>
              <a:latin typeface="+mj-ea"/>
              <a:ea typeface="+mj-ea"/>
            </a:endParaRPr>
          </a:p>
        </p:txBody>
      </p:sp>
      <p:sp>
        <p:nvSpPr>
          <p:cNvPr id="32" name="文本框 31"/>
          <p:cNvSpPr txBox="1"/>
          <p:nvPr/>
        </p:nvSpPr>
        <p:spPr>
          <a:xfrm>
            <a:off x="8620560" y="3284548"/>
            <a:ext cx="1939937" cy="523220"/>
          </a:xfrm>
          <a:prstGeom prst="rect">
            <a:avLst/>
          </a:prstGeom>
          <a:noFill/>
        </p:spPr>
        <p:txBody>
          <a:bodyPr wrap="square" rtlCol="0">
            <a:spAutoFit/>
          </a:bodyPr>
          <a:lstStyle/>
          <a:p>
            <a:r>
              <a:rPr lang="zh-CN" altLang="en-US" sz="2800" b="1" dirty="0">
                <a:latin typeface="楷体" panose="02010609060101010101" pitchFamily="49" charset="-122"/>
                <a:ea typeface="楷体" panose="02010609060101010101" pitchFamily="49" charset="-122"/>
              </a:rPr>
              <a:t>文件修改</a:t>
            </a:r>
          </a:p>
        </p:txBody>
      </p:sp>
      <p:sp>
        <p:nvSpPr>
          <p:cNvPr id="36" name="内容占位符 2"/>
          <p:cNvSpPr txBox="1">
            <a:spLocks/>
          </p:cNvSpPr>
          <p:nvPr/>
        </p:nvSpPr>
        <p:spPr>
          <a:xfrm>
            <a:off x="1487488" y="4762575"/>
            <a:ext cx="8828968" cy="1042689"/>
          </a:xfrm>
          <a:prstGeom prst="rect">
            <a:avLst/>
          </a:prstGeom>
        </p:spPr>
        <p:txBody>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sz="2400" dirty="0">
                <a:latin typeface="楷体" panose="02010609060101010101" pitchFamily="49" charset="-122"/>
              </a:rPr>
              <a:t>因果图：用图解的方法表示输入的各种</a:t>
            </a:r>
            <a:r>
              <a:rPr lang="zh-CN" altLang="en-US" sz="2400" dirty="0">
                <a:solidFill>
                  <a:srgbClr val="FF0000"/>
                </a:solidFill>
                <a:latin typeface="楷体" panose="02010609060101010101" pitchFamily="49" charset="-122"/>
              </a:rPr>
              <a:t>组合关系</a:t>
            </a:r>
            <a:r>
              <a:rPr lang="zh-CN" altLang="en-US" sz="2400" dirty="0">
                <a:latin typeface="楷体" panose="02010609060101010101" pitchFamily="49" charset="-122"/>
              </a:rPr>
              <a:t>，写出判定表，从而设计相应的测试用例</a:t>
            </a:r>
            <a:endParaRPr lang="en-US" altLang="zh-CN" sz="2400" dirty="0">
              <a:latin typeface="楷体" panose="02010609060101010101" pitchFamily="49" charset="-122"/>
            </a:endParaRPr>
          </a:p>
          <a:p>
            <a:pPr lvl="1"/>
            <a:endParaRPr lang="en-US" altLang="zh-CN" dirty="0">
              <a:latin typeface="楷体" panose="02010609060101010101" pitchFamily="49" charset="-122"/>
            </a:endParaRPr>
          </a:p>
          <a:p>
            <a:endParaRPr lang="zh-CN" altLang="en-US" dirty="0">
              <a:latin typeface="楷体" panose="02010609060101010101" pitchFamily="49" charset="-122"/>
            </a:endParaRPr>
          </a:p>
        </p:txBody>
      </p:sp>
      <p:sp>
        <p:nvSpPr>
          <p:cNvPr id="37" name="TextBox 42"/>
          <p:cNvSpPr txBox="1"/>
          <p:nvPr/>
        </p:nvSpPr>
        <p:spPr>
          <a:xfrm>
            <a:off x="2063552" y="1369363"/>
            <a:ext cx="3525664" cy="523220"/>
          </a:xfrm>
          <a:prstGeom prst="rect">
            <a:avLst/>
          </a:prstGeom>
          <a:noFill/>
        </p:spPr>
        <p:txBody>
          <a:bodyPr wrap="square" rtlCol="0">
            <a:spAutoFit/>
          </a:bodyPr>
          <a:lstStyle/>
          <a:p>
            <a:r>
              <a:rPr lang="zh-CN" altLang="en-US" sz="2800" b="1" dirty="0">
                <a:solidFill>
                  <a:srgbClr val="FF0000"/>
                </a:solidFill>
                <a:latin typeface="楷体" panose="02010609060101010101" pitchFamily="49" charset="-122"/>
                <a:ea typeface="楷体" panose="02010609060101010101" pitchFamily="49" charset="-122"/>
              </a:rPr>
              <a:t>输入条件（原因</a:t>
            </a:r>
            <a:r>
              <a:rPr lang="en-US" altLang="zh-CN" sz="2800" b="1" dirty="0">
                <a:solidFill>
                  <a:srgbClr val="FF0000"/>
                </a:solidFill>
                <a:latin typeface="楷体" panose="02010609060101010101" pitchFamily="49" charset="-122"/>
                <a:ea typeface="楷体" panose="02010609060101010101" pitchFamily="49" charset="-122"/>
              </a:rPr>
              <a:t>C</a:t>
            </a:r>
            <a:r>
              <a:rPr lang="zh-CN" altLang="en-US" sz="2800" b="1" dirty="0">
                <a:solidFill>
                  <a:srgbClr val="FF0000"/>
                </a:solidFill>
                <a:latin typeface="楷体" panose="02010609060101010101" pitchFamily="49" charset="-122"/>
                <a:ea typeface="楷体" panose="02010609060101010101" pitchFamily="49" charset="-122"/>
              </a:rPr>
              <a:t>）</a:t>
            </a:r>
          </a:p>
        </p:txBody>
      </p:sp>
      <p:sp>
        <p:nvSpPr>
          <p:cNvPr id="38" name="TextBox 43"/>
          <p:cNvSpPr txBox="1"/>
          <p:nvPr/>
        </p:nvSpPr>
        <p:spPr>
          <a:xfrm>
            <a:off x="7369590" y="1530292"/>
            <a:ext cx="3406930" cy="523220"/>
          </a:xfrm>
          <a:prstGeom prst="rect">
            <a:avLst/>
          </a:prstGeom>
          <a:noFill/>
        </p:spPr>
        <p:txBody>
          <a:bodyPr wrap="square" rtlCol="0">
            <a:spAutoFit/>
          </a:bodyPr>
          <a:lstStyle/>
          <a:p>
            <a:r>
              <a:rPr lang="zh-CN" altLang="en-US" sz="2800" b="1" dirty="0">
                <a:solidFill>
                  <a:srgbClr val="FF0000"/>
                </a:solidFill>
                <a:latin typeface="楷体" panose="02010609060101010101" pitchFamily="49" charset="-122"/>
                <a:ea typeface="楷体" panose="02010609060101010101" pitchFamily="49" charset="-122"/>
              </a:rPr>
              <a:t>输出条件（结果</a:t>
            </a:r>
            <a:r>
              <a:rPr lang="en-US" altLang="zh-CN" sz="2800" b="1" dirty="0">
                <a:solidFill>
                  <a:srgbClr val="FF0000"/>
                </a:solidFill>
                <a:latin typeface="楷体" panose="02010609060101010101" pitchFamily="49" charset="-122"/>
                <a:ea typeface="楷体" panose="02010609060101010101" pitchFamily="49" charset="-122"/>
              </a:rPr>
              <a:t>E</a:t>
            </a:r>
            <a:r>
              <a:rPr lang="zh-CN" altLang="en-US" sz="2800" b="1" dirty="0">
                <a:solidFill>
                  <a:srgbClr val="FF0000"/>
                </a:solidFill>
                <a:latin typeface="楷体" panose="02010609060101010101" pitchFamily="49" charset="-122"/>
                <a:ea typeface="楷体" panose="02010609060101010101" pitchFamily="49" charset="-122"/>
              </a:rPr>
              <a:t>）</a:t>
            </a:r>
          </a:p>
        </p:txBody>
      </p:sp>
      <p:sp>
        <p:nvSpPr>
          <p:cNvPr id="33" name="Rectangle 2"/>
          <p:cNvSpPr txBox="1">
            <a:spLocks noChangeArrowheads="1"/>
          </p:cNvSpPr>
          <p:nvPr/>
        </p:nvSpPr>
        <p:spPr bwMode="auto">
          <a:xfrm>
            <a:off x="2098675" y="304801"/>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 </a:t>
            </a:r>
            <a:endParaRPr lang="zh-CN" altLang="en-US" sz="3800" b="1" dirty="0">
              <a:solidFill>
                <a:schemeClr val="tx2"/>
              </a:solidFill>
              <a:latin typeface="黑体" pitchFamily="2" charset="-122"/>
              <a:ea typeface="黑体" pitchFamily="2" charset="-122"/>
              <a:cs typeface="+mj-cs"/>
            </a:endParaRPr>
          </a:p>
        </p:txBody>
      </p:sp>
      <p:sp>
        <p:nvSpPr>
          <p:cNvPr id="34" name="TextBox 8"/>
          <p:cNvSpPr txBox="1"/>
          <p:nvPr/>
        </p:nvSpPr>
        <p:spPr>
          <a:xfrm rot="646475">
            <a:off x="2447620" y="2922641"/>
            <a:ext cx="1189220" cy="369204"/>
          </a:xfrm>
          <a:prstGeom prst="rect">
            <a:avLst/>
          </a:prstGeom>
          <a:noFill/>
        </p:spPr>
        <p:txBody>
          <a:bodyPr wrap="square" rtlCol="0">
            <a:spAutoFit/>
          </a:bodyPr>
          <a:lstStyle/>
          <a:p>
            <a:r>
              <a:rPr lang="en-US" altLang="zh-CN" sz="1799" b="1" dirty="0">
                <a:solidFill>
                  <a:schemeClr val="tx1">
                    <a:lumMod val="10000"/>
                  </a:schemeClr>
                </a:solidFill>
                <a:latin typeface="+mj-ea"/>
                <a:ea typeface="+mj-ea"/>
              </a:rPr>
              <a:t>--------</a:t>
            </a:r>
            <a:endParaRPr lang="zh-CN" altLang="en-US" sz="1799" b="1" dirty="0">
              <a:solidFill>
                <a:schemeClr val="tx1">
                  <a:lumMod val="10000"/>
                </a:schemeClr>
              </a:solidFill>
              <a:latin typeface="+mj-ea"/>
              <a:ea typeface="+mj-ea"/>
            </a:endParaRPr>
          </a:p>
        </p:txBody>
      </p:sp>
      <p:sp>
        <p:nvSpPr>
          <p:cNvPr id="25" name="TextBox 24"/>
          <p:cNvSpPr txBox="1"/>
          <p:nvPr/>
        </p:nvSpPr>
        <p:spPr>
          <a:xfrm>
            <a:off x="2279576" y="2564904"/>
            <a:ext cx="596734" cy="523220"/>
          </a:xfrm>
          <a:prstGeom prst="rect">
            <a:avLst/>
          </a:prstGeom>
          <a:noFill/>
        </p:spPr>
        <p:txBody>
          <a:bodyPr wrap="square" rtlCol="0">
            <a:spAutoFit/>
          </a:bodyPr>
          <a:lstStyle/>
          <a:p>
            <a:r>
              <a:rPr lang="en-US" altLang="zh-CN" sz="2800" b="1" dirty="0" smtClean="0">
                <a:latin typeface="Times New Roman" panose="02020603050405020304" pitchFamily="18" charset="0"/>
                <a:ea typeface="+mj-ea"/>
                <a:cs typeface="Times New Roman" panose="02020603050405020304" pitchFamily="18" charset="0"/>
              </a:rPr>
              <a:t>E</a:t>
            </a:r>
            <a:endParaRPr lang="zh-CN" altLang="en-US" sz="2800" b="1" dirty="0">
              <a:latin typeface="Times New Roman" panose="02020603050405020304" pitchFamily="18" charset="0"/>
              <a:ea typeface="+mj-ea"/>
              <a:cs typeface="Times New Roman" panose="02020603050405020304" pitchFamily="18" charset="0"/>
            </a:endParaRPr>
          </a:p>
        </p:txBody>
      </p:sp>
      <p:grpSp>
        <p:nvGrpSpPr>
          <p:cNvPr id="42" name="组合 41"/>
          <p:cNvGrpSpPr/>
          <p:nvPr/>
        </p:nvGrpSpPr>
        <p:grpSpPr>
          <a:xfrm>
            <a:off x="5129065" y="2706649"/>
            <a:ext cx="3003652" cy="405101"/>
            <a:chOff x="4634034" y="1907176"/>
            <a:chExt cx="3660880" cy="405101"/>
          </a:xfrm>
        </p:grpSpPr>
        <p:cxnSp>
          <p:nvCxnSpPr>
            <p:cNvPr id="43" name="直接连接符 42"/>
            <p:cNvCxnSpPr/>
            <p:nvPr/>
          </p:nvCxnSpPr>
          <p:spPr>
            <a:xfrm flipV="1">
              <a:off x="4634034" y="2116183"/>
              <a:ext cx="3660880" cy="12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任意多边形 43"/>
            <p:cNvSpPr/>
            <p:nvPr/>
          </p:nvSpPr>
          <p:spPr>
            <a:xfrm>
              <a:off x="5434149" y="1907176"/>
              <a:ext cx="505574" cy="405101"/>
            </a:xfrm>
            <a:custGeom>
              <a:avLst/>
              <a:gdLst>
                <a:gd name="connsiteX0" fmla="*/ 0 w 505574"/>
                <a:gd name="connsiteY0" fmla="*/ 0 h 418164"/>
                <a:gd name="connsiteX1" fmla="*/ 156754 w 505574"/>
                <a:gd name="connsiteY1" fmla="*/ 418012 h 418164"/>
                <a:gd name="connsiteX2" fmla="*/ 300445 w 505574"/>
                <a:gd name="connsiteY2" fmla="*/ 52252 h 418164"/>
                <a:gd name="connsiteX3" fmla="*/ 496388 w 505574"/>
                <a:gd name="connsiteY3" fmla="*/ 378823 h 418164"/>
                <a:gd name="connsiteX4" fmla="*/ 457200 w 505574"/>
                <a:gd name="connsiteY4" fmla="*/ 326572 h 4181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574" h="418164">
                  <a:moveTo>
                    <a:pt x="0" y="0"/>
                  </a:moveTo>
                  <a:cubicBezTo>
                    <a:pt x="53340" y="204651"/>
                    <a:pt x="106680" y="409303"/>
                    <a:pt x="156754" y="418012"/>
                  </a:cubicBezTo>
                  <a:cubicBezTo>
                    <a:pt x="206828" y="426721"/>
                    <a:pt x="243839" y="58783"/>
                    <a:pt x="300445" y="52252"/>
                  </a:cubicBezTo>
                  <a:cubicBezTo>
                    <a:pt x="357051" y="45721"/>
                    <a:pt x="470262" y="333103"/>
                    <a:pt x="496388" y="378823"/>
                  </a:cubicBezTo>
                  <a:cubicBezTo>
                    <a:pt x="522514" y="424543"/>
                    <a:pt x="487680" y="337458"/>
                    <a:pt x="457200" y="32657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j-ea"/>
                <a:ea typeface="+mj-ea"/>
              </a:endParaRPr>
            </a:p>
          </p:txBody>
        </p:sp>
      </p:grpSp>
    </p:spTree>
    <p:extLst>
      <p:ext uri="{BB962C8B-B14F-4D97-AF65-F5344CB8AC3E}">
        <p14:creationId xmlns:p14="http://schemas.microsoft.com/office/powerpoint/2010/main" val="354255573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5" name="Rectangle 3"/>
          <p:cNvSpPr>
            <a:spLocks noGrp="1" noChangeArrowheads="1"/>
          </p:cNvSpPr>
          <p:nvPr>
            <p:ph type="body" idx="1"/>
          </p:nvPr>
        </p:nvSpPr>
        <p:spPr>
          <a:xfrm>
            <a:off x="623392" y="1340768"/>
            <a:ext cx="7847012" cy="792162"/>
          </a:xfrm>
        </p:spPr>
        <p:txBody>
          <a:bodyPr/>
          <a:lstStyle/>
          <a:p>
            <a:pPr algn="just" eaLnBrk="1" hangingPunct="1">
              <a:lnSpc>
                <a:spcPct val="130000"/>
              </a:lnSpc>
              <a:defRPr/>
            </a:pPr>
            <a:r>
              <a:rPr lang="zh-CN" altLang="en-US" sz="2600" b="1" dirty="0" smtClean="0"/>
              <a:t>因果图中用来表示</a:t>
            </a:r>
            <a:r>
              <a:rPr lang="en-US" altLang="zh-CN" sz="2600" b="1" dirty="0" smtClean="0"/>
              <a:t>4</a:t>
            </a:r>
            <a:r>
              <a:rPr lang="zh-CN" altLang="en-US" sz="2600" b="1" dirty="0" smtClean="0"/>
              <a:t>种因果关系的基本符号：</a:t>
            </a:r>
            <a:endParaRPr lang="zh-CN" altLang="en-US" sz="2600" b="1" dirty="0"/>
          </a:p>
        </p:txBody>
      </p:sp>
      <p:sp>
        <p:nvSpPr>
          <p:cNvPr id="156676" name="Oval 4"/>
          <p:cNvSpPr>
            <a:spLocks noChangeArrowheads="1"/>
          </p:cNvSpPr>
          <p:nvPr/>
        </p:nvSpPr>
        <p:spPr bwMode="auto">
          <a:xfrm>
            <a:off x="2927950" y="2170583"/>
            <a:ext cx="762000" cy="754811"/>
          </a:xfrm>
          <a:prstGeom prst="ellipse">
            <a:avLst/>
          </a:prstGeom>
          <a:solidFill>
            <a:schemeClr val="accent2">
              <a:lumMod val="20000"/>
              <a:lumOff val="80000"/>
            </a:schemeClr>
          </a:solidFill>
          <a:ln>
            <a:noFill/>
          </a:ln>
          <a:effectLst/>
        </p:spPr>
        <p:txBody>
          <a:bodyPr wrap="none" anchor="ctr"/>
          <a:lstStyle/>
          <a:p>
            <a:r>
              <a:rPr lang="en-US" altLang="zh-CN" sz="3600"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c</a:t>
            </a:r>
            <a:r>
              <a:rPr lang="en-US" altLang="zh-CN" sz="3600" baseline="-14000"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1</a:t>
            </a:r>
          </a:p>
        </p:txBody>
      </p:sp>
      <p:sp>
        <p:nvSpPr>
          <p:cNvPr id="156677" name="Oval 5"/>
          <p:cNvSpPr>
            <a:spLocks noChangeArrowheads="1"/>
          </p:cNvSpPr>
          <p:nvPr/>
        </p:nvSpPr>
        <p:spPr bwMode="auto">
          <a:xfrm>
            <a:off x="4756750" y="2170583"/>
            <a:ext cx="762000" cy="754811"/>
          </a:xfrm>
          <a:prstGeom prst="ellipse">
            <a:avLst/>
          </a:prstGeom>
          <a:solidFill>
            <a:schemeClr val="accent2">
              <a:lumMod val="20000"/>
              <a:lumOff val="80000"/>
            </a:schemeClr>
          </a:solidFill>
          <a:ln>
            <a:noFill/>
          </a:ln>
          <a:effectLst/>
        </p:spPr>
        <p:txBody>
          <a:bodyPr wrap="none" anchor="ctr"/>
          <a:lstStyle/>
          <a:p>
            <a:r>
              <a:rPr lang="en-US" altLang="zh-CN" sz="3600">
                <a:solidFill>
                  <a:srgbClr val="FF0000"/>
                </a:solidFill>
                <a:effectLst>
                  <a:outerShdw blurRad="38100" dist="38100" dir="2700000" algn="tl">
                    <a:srgbClr val="000000"/>
                  </a:outerShdw>
                </a:effectLst>
                <a:latin typeface="Arial" panose="020B0604020202020204" pitchFamily="34" charset="0"/>
              </a:rPr>
              <a:t>e1</a:t>
            </a:r>
            <a:endParaRPr lang="zh-CN" altLang="en-US" sz="3600">
              <a:solidFill>
                <a:srgbClr val="FF0000"/>
              </a:solidFill>
              <a:effectLst>
                <a:outerShdw blurRad="38100" dist="38100" dir="2700000" algn="tl">
                  <a:srgbClr val="000000"/>
                </a:outerShdw>
              </a:effectLst>
              <a:latin typeface="Arial" panose="020B0604020202020204" pitchFamily="34" charset="0"/>
            </a:endParaRPr>
          </a:p>
        </p:txBody>
      </p:sp>
      <p:sp>
        <p:nvSpPr>
          <p:cNvPr id="156678" name="Line 6"/>
          <p:cNvSpPr>
            <a:spLocks noChangeShapeType="1"/>
          </p:cNvSpPr>
          <p:nvPr/>
        </p:nvSpPr>
        <p:spPr bwMode="auto">
          <a:xfrm>
            <a:off x="3689950" y="2547989"/>
            <a:ext cx="106680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79" name="Text Box 7"/>
          <p:cNvSpPr txBox="1">
            <a:spLocks noChangeArrowheads="1"/>
          </p:cNvSpPr>
          <p:nvPr/>
        </p:nvSpPr>
        <p:spPr bwMode="auto">
          <a:xfrm>
            <a:off x="3820160" y="2925703"/>
            <a:ext cx="975360" cy="521970"/>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0">
                <a:solidFill>
                  <a:schemeClr val="accent2"/>
                </a:solidFill>
                <a:latin typeface="楷体" panose="02010609060101010101" pitchFamily="49" charset="-122"/>
                <a:ea typeface="楷体" panose="02010609060101010101" pitchFamily="49" charset="-122"/>
              </a:rPr>
              <a:t>恒等</a:t>
            </a:r>
          </a:p>
        </p:txBody>
      </p:sp>
      <p:sp>
        <p:nvSpPr>
          <p:cNvPr id="156682" name="Oval 10"/>
          <p:cNvSpPr>
            <a:spLocks noChangeArrowheads="1"/>
          </p:cNvSpPr>
          <p:nvPr/>
        </p:nvSpPr>
        <p:spPr bwMode="auto">
          <a:xfrm>
            <a:off x="6312500" y="2170583"/>
            <a:ext cx="762000" cy="713828"/>
          </a:xfrm>
          <a:prstGeom prst="ellipse">
            <a:avLst/>
          </a:prstGeom>
          <a:solidFill>
            <a:schemeClr val="accent2">
              <a:lumMod val="20000"/>
              <a:lumOff val="80000"/>
            </a:schemeClr>
          </a:solidFill>
          <a:ln>
            <a:noFill/>
          </a:ln>
          <a:effectLst/>
        </p:spPr>
        <p:txBody>
          <a:bodyPr wrap="none" anchor="ctr"/>
          <a:lstStyle/>
          <a:p>
            <a:r>
              <a:rPr lang="en-US" altLang="zh-CN" sz="3600" dirty="0">
                <a:solidFill>
                  <a:srgbClr val="FF0000"/>
                </a:solidFill>
                <a:effectLst>
                  <a:outerShdw blurRad="38100" dist="38100" dir="2700000" algn="tl">
                    <a:srgbClr val="000000"/>
                  </a:outerShdw>
                </a:effectLst>
                <a:latin typeface="Arial" panose="020B0604020202020204" pitchFamily="34" charset="0"/>
              </a:rPr>
              <a:t>c1</a:t>
            </a:r>
          </a:p>
        </p:txBody>
      </p:sp>
      <p:sp>
        <p:nvSpPr>
          <p:cNvPr id="156683" name="Oval 11"/>
          <p:cNvSpPr>
            <a:spLocks noChangeArrowheads="1"/>
          </p:cNvSpPr>
          <p:nvPr/>
        </p:nvSpPr>
        <p:spPr bwMode="auto">
          <a:xfrm>
            <a:off x="8141300" y="2170583"/>
            <a:ext cx="762000" cy="713828"/>
          </a:xfrm>
          <a:prstGeom prst="ellipse">
            <a:avLst/>
          </a:prstGeom>
          <a:solidFill>
            <a:schemeClr val="accent2">
              <a:lumMod val="20000"/>
              <a:lumOff val="80000"/>
            </a:schemeClr>
          </a:solidFill>
          <a:ln>
            <a:noFill/>
          </a:ln>
          <a:effectLst/>
        </p:spPr>
        <p:txBody>
          <a:bodyPr wrap="none" anchor="ctr"/>
          <a:lstStyle/>
          <a:p>
            <a:r>
              <a:rPr lang="en-US" altLang="zh-CN" sz="3600" dirty="0">
                <a:solidFill>
                  <a:srgbClr val="FF0000"/>
                </a:solidFill>
                <a:effectLst>
                  <a:outerShdw blurRad="38100" dist="38100" dir="2700000" algn="tl">
                    <a:srgbClr val="000000"/>
                  </a:outerShdw>
                </a:effectLst>
                <a:latin typeface="Arial" panose="020B0604020202020204" pitchFamily="34" charset="0"/>
              </a:rPr>
              <a:t>e1</a:t>
            </a:r>
            <a:endParaRPr lang="zh-CN" altLang="en-US" sz="3600" dirty="0">
              <a:solidFill>
                <a:srgbClr val="FF0000"/>
              </a:solidFill>
              <a:effectLst>
                <a:outerShdw blurRad="38100" dist="38100" dir="2700000" algn="tl">
                  <a:srgbClr val="000000"/>
                </a:outerShdw>
              </a:effectLst>
              <a:latin typeface="Arial" panose="020B0604020202020204" pitchFamily="34" charset="0"/>
            </a:endParaRPr>
          </a:p>
        </p:txBody>
      </p:sp>
      <p:sp>
        <p:nvSpPr>
          <p:cNvPr id="156684" name="Line 12"/>
          <p:cNvSpPr>
            <a:spLocks noChangeShapeType="1"/>
          </p:cNvSpPr>
          <p:nvPr/>
        </p:nvSpPr>
        <p:spPr bwMode="auto">
          <a:xfrm>
            <a:off x="7074500" y="2527497"/>
            <a:ext cx="106680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85" name="Text Box 13"/>
          <p:cNvSpPr txBox="1">
            <a:spLocks noChangeArrowheads="1"/>
          </p:cNvSpPr>
          <p:nvPr/>
        </p:nvSpPr>
        <p:spPr bwMode="auto">
          <a:xfrm>
            <a:off x="7204710" y="2812673"/>
            <a:ext cx="814705" cy="583565"/>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3200" b="0">
                <a:solidFill>
                  <a:schemeClr val="accent2"/>
                </a:solidFill>
                <a:ea typeface="宋体" panose="02010600030101010101" pitchFamily="2" charset="-122"/>
              </a:rPr>
              <a:t> </a:t>
            </a:r>
            <a:r>
              <a:rPr lang="zh-CN" altLang="en-US" sz="2800" b="0">
                <a:solidFill>
                  <a:schemeClr val="accent2"/>
                </a:solidFill>
                <a:latin typeface="楷体" panose="02010609060101010101" pitchFamily="49" charset="-122"/>
                <a:ea typeface="楷体" panose="02010609060101010101" pitchFamily="49" charset="-122"/>
              </a:rPr>
              <a:t>非</a:t>
            </a:r>
          </a:p>
        </p:txBody>
      </p:sp>
      <p:sp>
        <p:nvSpPr>
          <p:cNvPr id="156687" name="Text Box 15"/>
          <p:cNvSpPr txBox="1">
            <a:spLocks noChangeArrowheads="1"/>
          </p:cNvSpPr>
          <p:nvPr/>
        </p:nvSpPr>
        <p:spPr bwMode="auto">
          <a:xfrm>
            <a:off x="7150700" y="2456114"/>
            <a:ext cx="838200" cy="583565"/>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dirty="0">
                <a:solidFill>
                  <a:schemeClr val="accent2"/>
                </a:solidFill>
                <a:ea typeface="宋体" panose="02010600030101010101" pitchFamily="2" charset="-122"/>
              </a:rPr>
              <a:t>～</a:t>
            </a:r>
          </a:p>
        </p:txBody>
      </p:sp>
      <p:grpSp>
        <p:nvGrpSpPr>
          <p:cNvPr id="156700" name="Group 28"/>
          <p:cNvGrpSpPr/>
          <p:nvPr/>
        </p:nvGrpSpPr>
        <p:grpSpPr bwMode="auto">
          <a:xfrm>
            <a:off x="2927950" y="3467571"/>
            <a:ext cx="2590800" cy="2206802"/>
            <a:chOff x="720" y="2208"/>
            <a:chExt cx="1632" cy="1554"/>
          </a:xfrm>
        </p:grpSpPr>
        <p:sp>
          <p:nvSpPr>
            <p:cNvPr id="156690" name="Oval 18"/>
            <p:cNvSpPr>
              <a:spLocks noChangeArrowheads="1"/>
            </p:cNvSpPr>
            <p:nvPr/>
          </p:nvSpPr>
          <p:spPr bwMode="auto">
            <a:xfrm>
              <a:off x="720" y="2208"/>
              <a:ext cx="480" cy="480"/>
            </a:xfrm>
            <a:prstGeom prst="ellipse">
              <a:avLst/>
            </a:prstGeom>
            <a:solidFill>
              <a:schemeClr val="accent2">
                <a:lumMod val="20000"/>
                <a:lumOff val="80000"/>
              </a:schemeClr>
            </a:solidFill>
            <a:ln>
              <a:noFill/>
            </a:ln>
            <a:effectLst/>
          </p:spPr>
          <p:txBody>
            <a:bodyPr wrap="none" anchor="ctr"/>
            <a:lstStyle/>
            <a:p>
              <a:r>
                <a:rPr lang="en-US" altLang="zh-CN" sz="3600" dirty="0">
                  <a:solidFill>
                    <a:srgbClr val="FF0000"/>
                  </a:solidFill>
                  <a:effectLst>
                    <a:outerShdw blurRad="38100" dist="38100" dir="2700000" algn="tl">
                      <a:srgbClr val="000000"/>
                    </a:outerShdw>
                  </a:effectLst>
                  <a:latin typeface="Arial" panose="020B0604020202020204" pitchFamily="34" charset="0"/>
                </a:rPr>
                <a:t>c1</a:t>
              </a:r>
            </a:p>
          </p:txBody>
        </p:sp>
        <p:sp>
          <p:nvSpPr>
            <p:cNvPr id="156691" name="Oval 19"/>
            <p:cNvSpPr>
              <a:spLocks noChangeArrowheads="1"/>
            </p:cNvSpPr>
            <p:nvPr/>
          </p:nvSpPr>
          <p:spPr bwMode="auto">
            <a:xfrm>
              <a:off x="1872" y="2736"/>
              <a:ext cx="480" cy="480"/>
            </a:xfrm>
            <a:prstGeom prst="ellipse">
              <a:avLst/>
            </a:prstGeom>
            <a:solidFill>
              <a:schemeClr val="accent2">
                <a:lumMod val="20000"/>
                <a:lumOff val="80000"/>
              </a:schemeClr>
            </a:solidFill>
            <a:ln>
              <a:noFill/>
            </a:ln>
            <a:effectLst/>
          </p:spPr>
          <p:txBody>
            <a:bodyPr wrap="none" anchor="ctr"/>
            <a:lstStyle/>
            <a:p>
              <a:r>
                <a:rPr lang="en-US" altLang="zh-CN" sz="3600" dirty="0">
                  <a:solidFill>
                    <a:srgbClr val="FF0000"/>
                  </a:solidFill>
                  <a:effectLst>
                    <a:outerShdw blurRad="38100" dist="38100" dir="2700000" algn="tl">
                      <a:srgbClr val="000000"/>
                    </a:outerShdw>
                  </a:effectLst>
                  <a:latin typeface="Arial" panose="020B0604020202020204" pitchFamily="34" charset="0"/>
                </a:rPr>
                <a:t>e1</a:t>
              </a:r>
              <a:endParaRPr lang="zh-CN" altLang="en-US" sz="3600" dirty="0">
                <a:solidFill>
                  <a:srgbClr val="FF0000"/>
                </a:solidFill>
                <a:effectLst>
                  <a:outerShdw blurRad="38100" dist="38100" dir="2700000" algn="tl">
                    <a:srgbClr val="000000"/>
                  </a:outerShdw>
                </a:effectLst>
                <a:latin typeface="Arial" panose="020B0604020202020204" pitchFamily="34" charset="0"/>
              </a:endParaRPr>
            </a:p>
          </p:txBody>
        </p:sp>
        <p:sp>
          <p:nvSpPr>
            <p:cNvPr id="156693" name="Text Box 21"/>
            <p:cNvSpPr txBox="1">
              <a:spLocks noChangeArrowheads="1"/>
            </p:cNvSpPr>
            <p:nvPr/>
          </p:nvSpPr>
          <p:spPr bwMode="auto">
            <a:xfrm>
              <a:off x="1509" y="3394"/>
              <a:ext cx="336" cy="368"/>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0">
                  <a:solidFill>
                    <a:schemeClr val="accent2"/>
                  </a:solidFill>
                  <a:latin typeface="楷体" panose="02010609060101010101" pitchFamily="49" charset="-122"/>
                  <a:ea typeface="楷体" panose="02010609060101010101" pitchFamily="49" charset="-122"/>
                </a:rPr>
                <a:t>或</a:t>
              </a:r>
            </a:p>
          </p:txBody>
        </p:sp>
        <p:sp>
          <p:nvSpPr>
            <p:cNvPr id="156694" name="Oval 22"/>
            <p:cNvSpPr>
              <a:spLocks noChangeArrowheads="1"/>
            </p:cNvSpPr>
            <p:nvPr/>
          </p:nvSpPr>
          <p:spPr bwMode="auto">
            <a:xfrm>
              <a:off x="720" y="2736"/>
              <a:ext cx="480" cy="480"/>
            </a:xfrm>
            <a:prstGeom prst="ellipse">
              <a:avLst/>
            </a:prstGeom>
            <a:solidFill>
              <a:schemeClr val="accent2">
                <a:lumMod val="20000"/>
                <a:lumOff val="80000"/>
              </a:schemeClr>
            </a:solidFill>
            <a:ln>
              <a:noFill/>
            </a:ln>
            <a:effectLst/>
          </p:spPr>
          <p:txBody>
            <a:bodyPr wrap="none" anchor="ctr"/>
            <a:lstStyle/>
            <a:p>
              <a:r>
                <a:rPr lang="en-US" altLang="zh-CN" sz="3600" dirty="0">
                  <a:solidFill>
                    <a:srgbClr val="FF0000"/>
                  </a:solidFill>
                  <a:effectLst>
                    <a:outerShdw blurRad="38100" dist="38100" dir="2700000" algn="tl">
                      <a:srgbClr val="000000"/>
                    </a:outerShdw>
                  </a:effectLst>
                  <a:latin typeface="Arial" panose="020B0604020202020204" pitchFamily="34" charset="0"/>
                </a:rPr>
                <a:t>c2</a:t>
              </a:r>
            </a:p>
          </p:txBody>
        </p:sp>
        <p:sp>
          <p:nvSpPr>
            <p:cNvPr id="156695" name="Oval 23"/>
            <p:cNvSpPr>
              <a:spLocks noChangeArrowheads="1"/>
            </p:cNvSpPr>
            <p:nvPr/>
          </p:nvSpPr>
          <p:spPr bwMode="auto">
            <a:xfrm>
              <a:off x="720" y="3264"/>
              <a:ext cx="480" cy="480"/>
            </a:xfrm>
            <a:prstGeom prst="ellipse">
              <a:avLst/>
            </a:prstGeom>
            <a:solidFill>
              <a:schemeClr val="accent2">
                <a:lumMod val="20000"/>
                <a:lumOff val="80000"/>
              </a:schemeClr>
            </a:solidFill>
            <a:ln>
              <a:noFill/>
            </a:ln>
            <a:effectLst/>
          </p:spPr>
          <p:txBody>
            <a:bodyPr wrap="none" anchor="ctr"/>
            <a:lstStyle/>
            <a:p>
              <a:r>
                <a:rPr lang="en-US" altLang="zh-CN" sz="3600">
                  <a:solidFill>
                    <a:srgbClr val="FF0000"/>
                  </a:solidFill>
                  <a:effectLst>
                    <a:outerShdw blurRad="38100" dist="38100" dir="2700000" algn="tl">
                      <a:srgbClr val="000000"/>
                    </a:outerShdw>
                  </a:effectLst>
                  <a:latin typeface="Arial" panose="020B0604020202020204" pitchFamily="34" charset="0"/>
                </a:rPr>
                <a:t>c3</a:t>
              </a:r>
            </a:p>
          </p:txBody>
        </p:sp>
        <p:sp>
          <p:nvSpPr>
            <p:cNvPr id="156696" name="Line 24"/>
            <p:cNvSpPr>
              <a:spLocks noChangeShapeType="1"/>
            </p:cNvSpPr>
            <p:nvPr/>
          </p:nvSpPr>
          <p:spPr bwMode="auto">
            <a:xfrm>
              <a:off x="1200" y="2976"/>
              <a:ext cx="672"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97" name="Line 25"/>
            <p:cNvSpPr>
              <a:spLocks noChangeShapeType="1"/>
            </p:cNvSpPr>
            <p:nvPr/>
          </p:nvSpPr>
          <p:spPr bwMode="auto">
            <a:xfrm flipV="1">
              <a:off x="1200" y="3072"/>
              <a:ext cx="720" cy="43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98" name="Line 26"/>
            <p:cNvSpPr>
              <a:spLocks noChangeShapeType="1"/>
            </p:cNvSpPr>
            <p:nvPr/>
          </p:nvSpPr>
          <p:spPr bwMode="auto">
            <a:xfrm>
              <a:off x="1200" y="2496"/>
              <a:ext cx="720" cy="3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99" name="Text Box 27"/>
            <p:cNvSpPr txBox="1">
              <a:spLocks noChangeArrowheads="1"/>
            </p:cNvSpPr>
            <p:nvPr/>
          </p:nvSpPr>
          <p:spPr bwMode="auto">
            <a:xfrm>
              <a:off x="1440" y="2688"/>
              <a:ext cx="336" cy="368"/>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chemeClr val="accent2"/>
                  </a:solidFill>
                  <a:ea typeface="宋体" panose="02010600030101010101" pitchFamily="2" charset="-122"/>
                </a:rPr>
                <a:t>∨</a:t>
              </a:r>
            </a:p>
          </p:txBody>
        </p:sp>
      </p:grpSp>
      <p:sp>
        <p:nvSpPr>
          <p:cNvPr id="163845" name="Arc 5"/>
          <p:cNvSpPr/>
          <p:nvPr/>
        </p:nvSpPr>
        <p:spPr bwMode="auto">
          <a:xfrm flipH="1">
            <a:off x="4512275" y="4259734"/>
            <a:ext cx="215900" cy="503238"/>
          </a:xfrm>
          <a:custGeom>
            <a:avLst/>
            <a:gdLst>
              <a:gd name="G0" fmla="+- 4607 0 0"/>
              <a:gd name="G1" fmla="+- 21600 0 0"/>
              <a:gd name="G2" fmla="+- 21600 0 0"/>
              <a:gd name="T0" fmla="*/ 4607 w 26207"/>
              <a:gd name="T1" fmla="*/ 0 h 43200"/>
              <a:gd name="T2" fmla="*/ 0 w 26207"/>
              <a:gd name="T3" fmla="*/ 42703 h 43200"/>
              <a:gd name="T4" fmla="*/ 4607 w 26207"/>
              <a:gd name="T5" fmla="*/ 21600 h 43200"/>
            </a:gdLst>
            <a:ahLst/>
            <a:cxnLst>
              <a:cxn ang="0">
                <a:pos x="T0" y="T1"/>
              </a:cxn>
              <a:cxn ang="0">
                <a:pos x="T2" y="T3"/>
              </a:cxn>
              <a:cxn ang="0">
                <a:pos x="T4" y="T5"/>
              </a:cxn>
            </a:cxnLst>
            <a:rect l="0" t="0" r="r" b="b"/>
            <a:pathLst>
              <a:path w="26207" h="43200" fill="none" extrusionOk="0">
                <a:moveTo>
                  <a:pt x="4606" y="0"/>
                </a:moveTo>
                <a:cubicBezTo>
                  <a:pt x="16536" y="0"/>
                  <a:pt x="26207" y="9670"/>
                  <a:pt x="26207" y="21600"/>
                </a:cubicBezTo>
                <a:cubicBezTo>
                  <a:pt x="26207" y="33529"/>
                  <a:pt x="16536" y="43200"/>
                  <a:pt x="4607" y="43200"/>
                </a:cubicBezTo>
                <a:cubicBezTo>
                  <a:pt x="3057" y="43200"/>
                  <a:pt x="1513" y="43033"/>
                  <a:pt x="0" y="42702"/>
                </a:cubicBezTo>
              </a:path>
              <a:path w="26207" h="43200" stroke="0" extrusionOk="0">
                <a:moveTo>
                  <a:pt x="4606" y="0"/>
                </a:moveTo>
                <a:cubicBezTo>
                  <a:pt x="16536" y="0"/>
                  <a:pt x="26207" y="9670"/>
                  <a:pt x="26207" y="21600"/>
                </a:cubicBezTo>
                <a:cubicBezTo>
                  <a:pt x="26207" y="33529"/>
                  <a:pt x="16536" y="43200"/>
                  <a:pt x="4607" y="43200"/>
                </a:cubicBezTo>
                <a:cubicBezTo>
                  <a:pt x="3057" y="43200"/>
                  <a:pt x="1513" y="43033"/>
                  <a:pt x="0" y="42702"/>
                </a:cubicBezTo>
                <a:lnTo>
                  <a:pt x="4607" y="21600"/>
                </a:lnTo>
                <a:close/>
              </a:path>
            </a:pathLst>
          </a:custGeom>
          <a:noFill/>
          <a:ln w="12700">
            <a:solidFill>
              <a:schemeClr val="tx1"/>
            </a:solidFill>
            <a:round/>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02" name="Oval 30"/>
          <p:cNvSpPr>
            <a:spLocks noChangeArrowheads="1"/>
          </p:cNvSpPr>
          <p:nvPr/>
        </p:nvSpPr>
        <p:spPr bwMode="auto">
          <a:xfrm>
            <a:off x="6383938" y="3539008"/>
            <a:ext cx="762000" cy="702103"/>
          </a:xfrm>
          <a:prstGeom prst="ellipse">
            <a:avLst/>
          </a:prstGeom>
          <a:solidFill>
            <a:schemeClr val="accent2">
              <a:lumMod val="20000"/>
              <a:lumOff val="80000"/>
            </a:schemeClr>
          </a:solidFill>
          <a:ln>
            <a:noFill/>
          </a:ln>
          <a:effectLst/>
        </p:spPr>
        <p:txBody>
          <a:bodyPr wrap="none" anchor="ctr"/>
          <a:lstStyle/>
          <a:p>
            <a:r>
              <a:rPr lang="en-US" altLang="zh-CN" sz="3600" dirty="0">
                <a:solidFill>
                  <a:srgbClr val="FF0000"/>
                </a:solidFill>
                <a:effectLst>
                  <a:outerShdw blurRad="38100" dist="38100" dir="2700000" algn="tl">
                    <a:srgbClr val="000000"/>
                  </a:outerShdw>
                </a:effectLst>
                <a:latin typeface="Arial" panose="020B0604020202020204" pitchFamily="34" charset="0"/>
              </a:rPr>
              <a:t>c1</a:t>
            </a:r>
          </a:p>
        </p:txBody>
      </p:sp>
      <p:sp>
        <p:nvSpPr>
          <p:cNvPr id="156703" name="Oval 31"/>
          <p:cNvSpPr>
            <a:spLocks noChangeArrowheads="1"/>
          </p:cNvSpPr>
          <p:nvPr/>
        </p:nvSpPr>
        <p:spPr bwMode="auto">
          <a:xfrm>
            <a:off x="8212738" y="4170901"/>
            <a:ext cx="762000" cy="702103"/>
          </a:xfrm>
          <a:prstGeom prst="ellipse">
            <a:avLst/>
          </a:prstGeom>
          <a:solidFill>
            <a:schemeClr val="accent2">
              <a:lumMod val="20000"/>
              <a:lumOff val="80000"/>
            </a:schemeClr>
          </a:solidFill>
          <a:ln>
            <a:noFill/>
          </a:ln>
          <a:effectLst/>
        </p:spPr>
        <p:txBody>
          <a:bodyPr wrap="none" anchor="ctr"/>
          <a:lstStyle/>
          <a:p>
            <a:r>
              <a:rPr lang="en-US" altLang="zh-CN" sz="3600" dirty="0">
                <a:solidFill>
                  <a:srgbClr val="FF0000"/>
                </a:solidFill>
                <a:effectLst>
                  <a:outerShdw blurRad="38100" dist="38100" dir="2700000" algn="tl">
                    <a:srgbClr val="000000"/>
                  </a:outerShdw>
                </a:effectLst>
                <a:latin typeface="Arial" panose="020B0604020202020204" pitchFamily="34" charset="0"/>
              </a:rPr>
              <a:t>e1</a:t>
            </a:r>
            <a:endParaRPr lang="zh-CN" altLang="en-US" sz="3600" dirty="0">
              <a:solidFill>
                <a:srgbClr val="FF0000"/>
              </a:solidFill>
              <a:effectLst>
                <a:outerShdw blurRad="38100" dist="38100" dir="2700000" algn="tl">
                  <a:srgbClr val="000000"/>
                </a:outerShdw>
              </a:effectLst>
              <a:latin typeface="Arial" panose="020B0604020202020204" pitchFamily="34" charset="0"/>
            </a:endParaRPr>
          </a:p>
        </p:txBody>
      </p:sp>
      <p:sp>
        <p:nvSpPr>
          <p:cNvPr id="156704" name="Text Box 32"/>
          <p:cNvSpPr txBox="1">
            <a:spLocks noChangeArrowheads="1"/>
          </p:cNvSpPr>
          <p:nvPr/>
        </p:nvSpPr>
        <p:spPr bwMode="auto">
          <a:xfrm>
            <a:off x="7546340" y="5075813"/>
            <a:ext cx="551180" cy="521970"/>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0" dirty="0">
                <a:solidFill>
                  <a:schemeClr val="accent2"/>
                </a:solidFill>
                <a:latin typeface="楷体" panose="02010609060101010101" pitchFamily="49" charset="-122"/>
                <a:ea typeface="楷体" panose="02010609060101010101" pitchFamily="49" charset="-122"/>
              </a:rPr>
              <a:t>与</a:t>
            </a:r>
          </a:p>
        </p:txBody>
      </p:sp>
      <p:sp>
        <p:nvSpPr>
          <p:cNvPr id="156706" name="Oval 34"/>
          <p:cNvSpPr>
            <a:spLocks noChangeArrowheads="1"/>
          </p:cNvSpPr>
          <p:nvPr/>
        </p:nvSpPr>
        <p:spPr bwMode="auto">
          <a:xfrm>
            <a:off x="6383938" y="4873004"/>
            <a:ext cx="762000" cy="702103"/>
          </a:xfrm>
          <a:prstGeom prst="ellipse">
            <a:avLst/>
          </a:prstGeom>
          <a:solidFill>
            <a:schemeClr val="accent2">
              <a:lumMod val="20000"/>
              <a:lumOff val="80000"/>
            </a:schemeClr>
          </a:solidFill>
          <a:ln>
            <a:noFill/>
          </a:ln>
          <a:effectLst/>
        </p:spPr>
        <p:txBody>
          <a:bodyPr wrap="none" anchor="ctr"/>
          <a:lstStyle/>
          <a:p>
            <a:r>
              <a:rPr lang="en-US" altLang="zh-CN" sz="3600" dirty="0">
                <a:solidFill>
                  <a:srgbClr val="FF0000"/>
                </a:solidFill>
                <a:effectLst>
                  <a:outerShdw blurRad="38100" dist="38100" dir="2700000" algn="tl">
                    <a:srgbClr val="000000"/>
                  </a:outerShdw>
                </a:effectLst>
                <a:latin typeface="Arial" panose="020B0604020202020204" pitchFamily="34" charset="0"/>
              </a:rPr>
              <a:t>c2</a:t>
            </a:r>
          </a:p>
        </p:txBody>
      </p:sp>
      <p:sp>
        <p:nvSpPr>
          <p:cNvPr id="156708" name="Line 36"/>
          <p:cNvSpPr>
            <a:spLocks noChangeShapeType="1"/>
          </p:cNvSpPr>
          <p:nvPr/>
        </p:nvSpPr>
        <p:spPr bwMode="auto">
          <a:xfrm flipV="1">
            <a:off x="7145938" y="4592162"/>
            <a:ext cx="1143000" cy="63189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09" name="Line 37"/>
          <p:cNvSpPr>
            <a:spLocks noChangeShapeType="1"/>
          </p:cNvSpPr>
          <p:nvPr/>
        </p:nvSpPr>
        <p:spPr bwMode="auto">
          <a:xfrm>
            <a:off x="7145938" y="3890059"/>
            <a:ext cx="1143000" cy="49147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10" name="Text Box 38"/>
          <p:cNvSpPr txBox="1">
            <a:spLocks noChangeArrowheads="1"/>
          </p:cNvSpPr>
          <p:nvPr/>
        </p:nvSpPr>
        <p:spPr bwMode="auto">
          <a:xfrm>
            <a:off x="7450738" y="4309859"/>
            <a:ext cx="533400" cy="521970"/>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chemeClr val="accent2"/>
                </a:solidFill>
                <a:ea typeface="宋体" panose="02010600030101010101" pitchFamily="2" charset="-122"/>
              </a:rPr>
              <a:t>∧</a:t>
            </a:r>
          </a:p>
        </p:txBody>
      </p:sp>
      <p:sp>
        <p:nvSpPr>
          <p:cNvPr id="163846" name="Arc 6"/>
          <p:cNvSpPr/>
          <p:nvPr/>
        </p:nvSpPr>
        <p:spPr bwMode="auto">
          <a:xfrm flipH="1">
            <a:off x="7968263" y="4272433"/>
            <a:ext cx="177800" cy="474663"/>
          </a:xfrm>
          <a:custGeom>
            <a:avLst/>
            <a:gdLst>
              <a:gd name="G0" fmla="+- 0 0 0"/>
              <a:gd name="G1" fmla="+- 20555 0 0"/>
              <a:gd name="G2" fmla="+- 21600 0 0"/>
              <a:gd name="T0" fmla="*/ 6637 w 21600"/>
              <a:gd name="T1" fmla="*/ 0 h 40733"/>
              <a:gd name="T2" fmla="*/ 7708 w 21600"/>
              <a:gd name="T3" fmla="*/ 40733 h 40733"/>
              <a:gd name="T4" fmla="*/ 0 w 21600"/>
              <a:gd name="T5" fmla="*/ 20555 h 40733"/>
            </a:gdLst>
            <a:ahLst/>
            <a:cxnLst>
              <a:cxn ang="0">
                <a:pos x="T0" y="T1"/>
              </a:cxn>
              <a:cxn ang="0">
                <a:pos x="T2" y="T3"/>
              </a:cxn>
              <a:cxn ang="0">
                <a:pos x="T4" y="T5"/>
              </a:cxn>
            </a:cxnLst>
            <a:rect l="0" t="0" r="r" b="b"/>
            <a:pathLst>
              <a:path w="21600" h="40733" fill="none" extrusionOk="0">
                <a:moveTo>
                  <a:pt x="6637" y="-1"/>
                </a:moveTo>
                <a:cubicBezTo>
                  <a:pt x="15555" y="2879"/>
                  <a:pt x="21600" y="11182"/>
                  <a:pt x="21600" y="20555"/>
                </a:cubicBezTo>
                <a:cubicBezTo>
                  <a:pt x="21600" y="29510"/>
                  <a:pt x="16073" y="37537"/>
                  <a:pt x="7707" y="40732"/>
                </a:cubicBezTo>
              </a:path>
              <a:path w="21600" h="40733" stroke="0" extrusionOk="0">
                <a:moveTo>
                  <a:pt x="6637" y="-1"/>
                </a:moveTo>
                <a:cubicBezTo>
                  <a:pt x="15555" y="2879"/>
                  <a:pt x="21600" y="11182"/>
                  <a:pt x="21600" y="20555"/>
                </a:cubicBezTo>
                <a:cubicBezTo>
                  <a:pt x="21600" y="29510"/>
                  <a:pt x="16073" y="37537"/>
                  <a:pt x="7707" y="40732"/>
                </a:cubicBezTo>
                <a:lnTo>
                  <a:pt x="0" y="20555"/>
                </a:lnTo>
                <a:close/>
              </a:path>
            </a:pathLst>
          </a:custGeom>
          <a:noFill/>
          <a:ln w="12700">
            <a:solidFill>
              <a:schemeClr val="tx1"/>
            </a:solidFill>
            <a:round/>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2"/>
          <p:cNvSpPr txBox="1">
            <a:spLocks noChangeArrowheads="1"/>
          </p:cNvSpPr>
          <p:nvPr/>
        </p:nvSpPr>
        <p:spPr bwMode="auto">
          <a:xfrm>
            <a:off x="767408" y="196751"/>
            <a:ext cx="8001000" cy="711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zh-CN" altLang="en-US" b="1" dirty="0" smtClean="0">
                <a:latin typeface="楷体" panose="02010609060101010101" pitchFamily="49" charset="-122"/>
                <a:ea typeface="楷体" panose="02010609060101010101" pitchFamily="49" charset="-122"/>
                <a:cs typeface="楷体" panose="02010609060101010101" pitchFamily="49" charset="-122"/>
              </a:rPr>
              <a:t>因果</a:t>
            </a:r>
            <a:r>
              <a:rPr lang="zh-CN" altLang="en-US" b="1" dirty="0" smtClean="0">
                <a:latin typeface="楷体" panose="02010609060101010101" pitchFamily="49" charset="-122"/>
                <a:ea typeface="楷体" panose="02010609060101010101" pitchFamily="49" charset="-122"/>
                <a:cs typeface="楷体" panose="02010609060101010101" pitchFamily="49" charset="-122"/>
              </a:rPr>
              <a:t>图测试</a:t>
            </a:r>
            <a:endParaRPr lang="zh-CN" altLang="en-US" b="1" dirty="0">
              <a:latin typeface="楷体" panose="02010609060101010101" pitchFamily="49" charset="-122"/>
              <a:ea typeface="楷体" panose="02010609060101010101" pitchFamily="49" charset="-122"/>
              <a:cs typeface="楷体" panose="02010609060101010101" pitchFamily="49" charset="-122"/>
            </a:endParaRPr>
          </a:p>
        </p:txBody>
      </p:sp>
    </p:spTree>
    <p:extLst>
      <p:ext uri="{BB962C8B-B14F-4D97-AF65-F5344CB8AC3E}">
        <p14:creationId xmlns:p14="http://schemas.microsoft.com/office/powerpoint/2010/main" val="273501241"/>
      </p:ext>
    </p:extLst>
  </p:cSld>
  <p:clrMapOvr>
    <a:masterClrMapping/>
  </p:clrMapOvr>
  <p:transition>
    <p:blinds dir="vert"/>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20643</TotalTime>
  <Words>1640</Words>
  <Application>Microsoft Office PowerPoint</Application>
  <PresentationFormat>宽屏</PresentationFormat>
  <Paragraphs>260</Paragraphs>
  <Slides>29</Slides>
  <Notes>13</Notes>
  <HiddenSlides>2</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29</vt:i4>
      </vt:variant>
    </vt:vector>
  </HeadingPairs>
  <TitlesOfParts>
    <vt:vector size="41" baseType="lpstr">
      <vt:lpstr>黑体</vt:lpstr>
      <vt:lpstr>华文楷体</vt:lpstr>
      <vt:lpstr>华文隶书</vt:lpstr>
      <vt:lpstr>华文新魏</vt:lpstr>
      <vt:lpstr>楷体</vt:lpstr>
      <vt:lpstr>宋体</vt:lpstr>
      <vt:lpstr>微软雅黑</vt:lpstr>
      <vt:lpstr>Arial</vt:lpstr>
      <vt:lpstr>Times New Roman</vt:lpstr>
      <vt:lpstr>Verdana</vt:lpstr>
      <vt:lpstr>Wingdings</vt:lpstr>
      <vt:lpstr>Profile</vt:lpstr>
      <vt:lpstr>软件测试实用教程 ——方法与实践</vt:lpstr>
      <vt:lpstr>内容回顾</vt:lpstr>
      <vt:lpstr>内容回顾</vt:lpstr>
      <vt:lpstr>内容回顾</vt:lpstr>
      <vt:lpstr>内容回顾</vt:lpstr>
      <vt:lpstr>目 录 </vt:lpstr>
      <vt:lpstr> 因果图测试</vt:lpstr>
      <vt:lpstr>因果图测试-概述</vt:lpstr>
      <vt:lpstr>PowerPoint 演示文稿</vt:lpstr>
      <vt:lpstr>因果图测试</vt:lpstr>
      <vt:lpstr>因果图法设计测试用例</vt:lpstr>
      <vt:lpstr>因果图测试</vt:lpstr>
      <vt:lpstr>因果图测试</vt:lpstr>
      <vt:lpstr>因果图测试</vt:lpstr>
      <vt:lpstr>因果图测试</vt:lpstr>
      <vt:lpstr>因果图测试</vt:lpstr>
      <vt:lpstr>因果图测试</vt:lpstr>
      <vt:lpstr>因果图测试</vt:lpstr>
      <vt:lpstr>因果图测试</vt:lpstr>
      <vt:lpstr>因果图测试</vt:lpstr>
      <vt:lpstr>因果图测试</vt:lpstr>
      <vt:lpstr>PowerPoint 演示文稿</vt:lpstr>
      <vt:lpstr>因果图测试-总结</vt:lpstr>
      <vt:lpstr>因果图测试-练习</vt:lpstr>
      <vt:lpstr>PowerPoint 演示文稿</vt:lpstr>
      <vt:lpstr>PowerPoint 演示文稿</vt:lpstr>
      <vt:lpstr>PowerPoint 演示文稿</vt:lpstr>
      <vt:lpstr> 内容总结</vt:lpstr>
      <vt:lpstr>PowerPoint 演示文稿</vt:lpstr>
    </vt:vector>
  </TitlesOfParts>
  <Company>福建163软件园</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刘兴梅</cp:lastModifiedBy>
  <cp:revision>314</cp:revision>
  <dcterms:created xsi:type="dcterms:W3CDTF">2008-07-27T05:17:11Z</dcterms:created>
  <dcterms:modified xsi:type="dcterms:W3CDTF">2018-10-29T08:20:49Z</dcterms:modified>
</cp:coreProperties>
</file>