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66"/>
  </p:notesMasterIdLst>
  <p:handoutMasterIdLst>
    <p:handoutMasterId r:id="rId67"/>
  </p:handoutMasterIdLst>
  <p:sldIdLst>
    <p:sldId id="256" r:id="rId2"/>
    <p:sldId id="386" r:id="rId3"/>
    <p:sldId id="331" r:id="rId4"/>
    <p:sldId id="332" r:id="rId5"/>
    <p:sldId id="333" r:id="rId6"/>
    <p:sldId id="334" r:id="rId7"/>
    <p:sldId id="396" r:id="rId8"/>
    <p:sldId id="397" r:id="rId9"/>
    <p:sldId id="398" r:id="rId10"/>
    <p:sldId id="399" r:id="rId11"/>
    <p:sldId id="400" r:id="rId12"/>
    <p:sldId id="391" r:id="rId13"/>
    <p:sldId id="390" r:id="rId14"/>
    <p:sldId id="389" r:id="rId15"/>
    <p:sldId id="388" r:id="rId16"/>
    <p:sldId id="392" r:id="rId17"/>
    <p:sldId id="387" r:id="rId18"/>
    <p:sldId id="335" r:id="rId19"/>
    <p:sldId id="336" r:id="rId20"/>
    <p:sldId id="337" r:id="rId21"/>
    <p:sldId id="338" r:id="rId22"/>
    <p:sldId id="405" r:id="rId23"/>
    <p:sldId id="406" r:id="rId24"/>
    <p:sldId id="341" r:id="rId25"/>
    <p:sldId id="342" r:id="rId26"/>
    <p:sldId id="343" r:id="rId27"/>
    <p:sldId id="393" r:id="rId28"/>
    <p:sldId id="344" r:id="rId29"/>
    <p:sldId id="402" r:id="rId30"/>
    <p:sldId id="404" r:id="rId31"/>
    <p:sldId id="403" r:id="rId32"/>
    <p:sldId id="346" r:id="rId33"/>
    <p:sldId id="384" r:id="rId34"/>
    <p:sldId id="350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95" r:id="rId64"/>
    <p:sldId id="330" r:id="rId6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94" autoAdjust="0"/>
    <p:restoredTop sz="94414" autoAdjust="0"/>
  </p:normalViewPr>
  <p:slideViewPr>
    <p:cSldViewPr>
      <p:cViewPr>
        <p:scale>
          <a:sx n="75" d="100"/>
          <a:sy n="75" d="100"/>
        </p:scale>
        <p:origin x="-228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4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61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604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这一页不知道是什么意思？这个图需要讲解。</a:t>
            </a:r>
          </a:p>
        </p:txBody>
      </p:sp>
    </p:spTree>
    <p:extLst>
      <p:ext uri="{BB962C8B-B14F-4D97-AF65-F5344CB8AC3E}">
        <p14:creationId xmlns:p14="http://schemas.microsoft.com/office/powerpoint/2010/main" val="296664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31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712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778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word</a:t>
            </a:r>
            <a:r>
              <a:rPr lang="zh-CN" altLang="en-US" smtClean="0">
                <a:latin typeface="Arial" panose="020B0604020202020204" pitchFamily="34" charset="0"/>
              </a:rPr>
              <a:t>的非正常关闭例子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350BAB-2387-4DEC-A5EC-C06743F946D1}" type="slidenum">
              <a:rPr lang="en-US" altLang="zh-CN" smtClean="0">
                <a:latin typeface="Arial" panose="020B0604020202020204" pitchFamily="34" charset="0"/>
              </a:rPr>
              <a:t>36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7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如何确保缺陷重现？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E167D2-9FD6-4CE7-AE93-C43B709CD1AD}" type="slidenum">
              <a:rPr lang="en-US" altLang="zh-CN" smtClean="0">
                <a:latin typeface="Arial" panose="020B0604020202020204" pitchFamily="34" charset="0"/>
              </a:rPr>
              <a:t>44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2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888964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841076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88379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650370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849296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7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1" y="860426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468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2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2" y="853128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66339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2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2" y="853128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29620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2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2" y="853128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39926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2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2" y="853128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317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2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2" y="853128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86331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2208"/>
            <a:ext cx="10668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20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2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2" y="853128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03171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2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2" y="853128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25274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2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2" y="853128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0194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2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2" y="853128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67305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7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1" y="860426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355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7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1" y="860426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103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7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1" y="860426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534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7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1" y="860426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56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7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1" y="860426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130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7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1" y="860426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374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2208"/>
            <a:ext cx="10668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576" y="1340768"/>
            <a:ext cx="7272808" cy="475252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2227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9193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2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8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814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0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30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8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268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5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4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861015"/>
      </p:ext>
    </p:extLst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8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2990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5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04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11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28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9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44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29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638500"/>
      </p:ext>
    </p:extLst>
  </p:cSld>
  <p:clrMapOvr>
    <a:masterClrMapping/>
  </p:clrMapOvr>
  <p:transition>
    <p:blinds dir="vert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251" y="1484313"/>
            <a:ext cx="10221383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21714950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251" y="1484313"/>
            <a:ext cx="10221383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245844504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251" y="1484313"/>
            <a:ext cx="10221383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20557101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86350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60813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251768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296160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-99392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551" y="13462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767408" y="1196752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7" r:id="rId2"/>
    <p:sldLayoutId id="2147483959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9" r:id="rId14"/>
    <p:sldLayoutId id="2147483920" r:id="rId15"/>
    <p:sldLayoutId id="2147483921" r:id="rId16"/>
    <p:sldLayoutId id="2147483922" r:id="rId17"/>
    <p:sldLayoutId id="2147483923" r:id="rId18"/>
    <p:sldLayoutId id="2147483924" r:id="rId19"/>
    <p:sldLayoutId id="2147483925" r:id="rId20"/>
    <p:sldLayoutId id="2147483926" r:id="rId21"/>
    <p:sldLayoutId id="2147483927" r:id="rId22"/>
    <p:sldLayoutId id="2147483928" r:id="rId23"/>
    <p:sldLayoutId id="2147483929" r:id="rId24"/>
    <p:sldLayoutId id="2147483930" r:id="rId25"/>
    <p:sldLayoutId id="2147483931" r:id="rId26"/>
    <p:sldLayoutId id="2147483932" r:id="rId27"/>
    <p:sldLayoutId id="2147483933" r:id="rId28"/>
    <p:sldLayoutId id="2147483934" r:id="rId29"/>
    <p:sldLayoutId id="2147483935" r:id="rId30"/>
    <p:sldLayoutId id="2147483936" r:id="rId31"/>
    <p:sldLayoutId id="2147483937" r:id="rId32"/>
    <p:sldLayoutId id="2147483938" r:id="rId33"/>
    <p:sldLayoutId id="2147483939" r:id="rId34"/>
    <p:sldLayoutId id="2147483940" r:id="rId35"/>
    <p:sldLayoutId id="2147483941" r:id="rId36"/>
    <p:sldLayoutId id="2147483942" r:id="rId37"/>
    <p:sldLayoutId id="2147483943" r:id="rId38"/>
    <p:sldLayoutId id="2147483944" r:id="rId39"/>
    <p:sldLayoutId id="2147483945" r:id="rId40"/>
    <p:sldLayoutId id="2147483946" r:id="rId41"/>
    <p:sldLayoutId id="2147483947" r:id="rId42"/>
    <p:sldLayoutId id="2147483948" r:id="rId43"/>
    <p:sldLayoutId id="2147483949" r:id="rId44"/>
    <p:sldLayoutId id="2147483950" r:id="rId45"/>
    <p:sldLayoutId id="2147483951" r:id="rId46"/>
    <p:sldLayoutId id="2147483952" r:id="rId47"/>
    <p:sldLayoutId id="2147483953" r:id="rId48"/>
    <p:sldLayoutId id="2147483954" r:id="rId49"/>
    <p:sldLayoutId id="2147483956" r:id="rId50"/>
    <p:sldLayoutId id="2147483957" r:id="rId51"/>
    <p:sldLayoutId id="2147483958" r:id="rId52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itchFamily="2" charset="-122"/>
              </a:rPr>
              <a:t>软件测试实用教程</a:t>
            </a:r>
            <a:r>
              <a:rPr lang="en-US" altLang="zh-CN" sz="6000" b="1">
                <a:ea typeface="华文隶书" pitchFamily="2" charset="-122"/>
              </a:rPr>
              <a:t/>
            </a:r>
            <a:br>
              <a:rPr lang="en-US" altLang="zh-CN" sz="6000" b="1">
                <a:ea typeface="华文隶书" pitchFamily="2" charset="-122"/>
              </a:rPr>
            </a:br>
            <a:r>
              <a:rPr lang="en-US" altLang="zh-CN" sz="6000" b="1">
                <a:ea typeface="华文隶书" pitchFamily="2" charset="-122"/>
              </a:rPr>
              <a:t>——</a:t>
            </a:r>
            <a:r>
              <a:rPr lang="zh-CN" altLang="en-US" sz="6000" b="1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软件测试技术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测试过程管理（用例、缺陷管理）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测试团队的管理</a:t>
            </a:r>
            <a:endParaRPr lang="zh-CN" altLang="en-US" dirty="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测试团队各角色职责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dirty="0" smtClean="0"/>
              <a:t>项目经理</a:t>
            </a:r>
            <a:r>
              <a:rPr lang="zh-CN" altLang="en-US" dirty="0" smtClean="0"/>
              <a:t>：对整个项目负责</a:t>
            </a:r>
            <a:endParaRPr lang="en-US" altLang="zh-CN" dirty="0" smtClean="0"/>
          </a:p>
          <a:p>
            <a:pPr lvl="1"/>
            <a:r>
              <a:rPr lang="zh-CN" dirty="0" smtClean="0"/>
              <a:t>测试组长</a:t>
            </a:r>
            <a:r>
              <a:rPr lang="zh-CN" altLang="en-US" dirty="0" smtClean="0"/>
              <a:t>：对测试项目的管理</a:t>
            </a:r>
            <a:r>
              <a:rPr lang="zh-CN" altLang="en-US" dirty="0" smtClean="0"/>
              <a:t>负责</a:t>
            </a:r>
            <a:endParaRPr lang="en-US" altLang="zh-CN" dirty="0" smtClean="0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20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测试团队的管理</a:t>
            </a:r>
            <a:endParaRPr lang="zh-CN" altLang="en-US" dirty="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测试团队的责任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尽早并尽可能多地发现软件产品中的严重缺陷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督促开发人员尽快修复程序中已发现的缺陷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帮助项目管理人员制订合理的开发计划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分析、总结和跟踪发现的缺陷，便于让项目管理者和负责人清楚了解系统当前的质量情况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帮助改善开发流程，提高产品的开发效率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督促开发人员遵循良好的编码习惯，提高代码的规范性、可读性和可维护性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73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dirty="0" smtClean="0"/>
              <a:t>相关知识回顾</a:t>
            </a:r>
            <a:endParaRPr lang="en-US" altLang="zh-CN" sz="2800" b="1" dirty="0" smtClean="0"/>
          </a:p>
          <a:p>
            <a:pPr lvl="1" eaLnBrk="1" hangingPunct="1">
              <a:defRPr/>
            </a:pPr>
            <a:r>
              <a:rPr lang="zh-CN" altLang="en-US" sz="2800" dirty="0"/>
              <a:t>项目团队及相关职责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测试过程开始前的准备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sz="2800" dirty="0" smtClean="0"/>
              <a:t>测试用例管理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缺陷管理</a:t>
            </a:r>
            <a:endParaRPr lang="en-US" altLang="zh-CN" sz="2800" dirty="0" smtClean="0"/>
          </a:p>
          <a:p>
            <a:pPr marL="471487" lvl="1" indent="0" eaLnBrk="1" hangingPunct="1">
              <a:buNone/>
              <a:defRPr/>
            </a:pPr>
            <a:endParaRPr lang="en-US" altLang="zh-CN" sz="2800" dirty="0" smtClean="0"/>
          </a:p>
          <a:p>
            <a:pPr lvl="1" eaLnBrk="1" hangingPunct="1">
              <a:defRPr/>
            </a:pPr>
            <a:endParaRPr lang="en-US" altLang="zh-CN" sz="2800" dirty="0" smtClean="0"/>
          </a:p>
          <a:p>
            <a:pPr marL="471170" lvl="1" indent="0" eaLnBrk="1" hangingPunct="1">
              <a:buNone/>
              <a:defRPr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383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产品与项目的区别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产品</a:t>
            </a:r>
            <a:r>
              <a:rPr lang="zh-CN" altLang="en-US" dirty="0" smtClean="0"/>
              <a:t>：</a:t>
            </a:r>
            <a:r>
              <a:rPr lang="zh-CN" altLang="en-US" dirty="0"/>
              <a:t>产品是指能够供给</a:t>
            </a:r>
            <a:r>
              <a:rPr lang="zh-CN" altLang="en-US" dirty="0" smtClean="0"/>
              <a:t>市场</a:t>
            </a:r>
            <a:r>
              <a:rPr lang="zh-CN" altLang="en-US" dirty="0"/>
              <a:t> ，被人们使用和消费，并能满足人们某种需求的任何东西，包括有形的物品、无形的服务、组织、观念或它们的组合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项目</a:t>
            </a:r>
            <a:r>
              <a:rPr lang="zh-CN" altLang="en-US" dirty="0" smtClean="0"/>
              <a:t>：是为创造独特的产品、服务或成果而进行的</a:t>
            </a:r>
            <a:r>
              <a:rPr lang="zh-CN" altLang="en-US" dirty="0" smtClean="0">
                <a:solidFill>
                  <a:srgbClr val="FF0000"/>
                </a:solidFill>
              </a:rPr>
              <a:t>临时性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4486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熟悉用户需求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用户需求文档管理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420888"/>
            <a:ext cx="11898702" cy="282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145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测试计划管理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132856"/>
            <a:ext cx="11401306" cy="29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48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dirty="0" smtClean="0"/>
              <a:t>相关知识回顾</a:t>
            </a:r>
            <a:endParaRPr lang="en-US" altLang="zh-CN" sz="2800" b="1" dirty="0" smtClean="0"/>
          </a:p>
          <a:p>
            <a:pPr lvl="1" eaLnBrk="1" hangingPunct="1">
              <a:defRPr/>
            </a:pPr>
            <a:r>
              <a:rPr lang="zh-CN" altLang="en-US" sz="2800" dirty="0"/>
              <a:t>项目团队及相关职责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800" dirty="0" smtClean="0"/>
              <a:t>测试过程开始前的准备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测试用例管理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sz="2800" dirty="0" smtClean="0"/>
              <a:t>缺陷管理</a:t>
            </a:r>
            <a:endParaRPr lang="en-US" altLang="zh-CN" sz="2800" dirty="0" smtClean="0"/>
          </a:p>
          <a:p>
            <a:pPr marL="471487" lvl="1" indent="0" eaLnBrk="1" hangingPunct="1">
              <a:buNone/>
              <a:defRPr/>
            </a:pPr>
            <a:endParaRPr lang="en-US" altLang="zh-CN" sz="2800" dirty="0" smtClean="0"/>
          </a:p>
          <a:p>
            <a:pPr lvl="1" eaLnBrk="1" hangingPunct="1">
              <a:defRPr/>
            </a:pPr>
            <a:endParaRPr lang="en-US" altLang="zh-CN" sz="2800" dirty="0" smtClean="0"/>
          </a:p>
          <a:p>
            <a:pPr marL="471170" lvl="1" indent="0" eaLnBrk="1" hangingPunct="1">
              <a:buNone/>
              <a:defRPr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292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测试用例标准格式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110349"/>
              </p:ext>
            </p:extLst>
          </p:nvPr>
        </p:nvGraphicFramePr>
        <p:xfrm>
          <a:off x="695325" y="1268760"/>
          <a:ext cx="10667627" cy="5033010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35172"/>
                <a:gridCol w="2558583"/>
                <a:gridCol w="1962844"/>
                <a:gridCol w="2048184"/>
                <a:gridCol w="1962844"/>
              </a:tblGrid>
              <a:tr h="1788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2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执行条件</a:t>
                      </a:r>
                    </a:p>
                    <a:p>
                      <a:pPr algn="l"/>
                      <a:endParaRPr lang="zh-CN" altLang="en-US" sz="2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5" marR="83545"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在后台添加</a:t>
                      </a:r>
                      <a:r>
                        <a:rPr lang="en-US" altLang="zh-CN" sz="2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2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个前台用户，用户名为</a:t>
                      </a:r>
                      <a:r>
                        <a:rPr lang="en-US" altLang="zh-CN" sz="2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</a:t>
                      </a:r>
                      <a:r>
                        <a:rPr lang="zh-CN" altLang="en-US" sz="2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，密码为</a:t>
                      </a:r>
                      <a:r>
                        <a:rPr lang="en-US" altLang="zh-CN" sz="2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a1</a:t>
                      </a:r>
                      <a:r>
                        <a:rPr lang="zh-CN" altLang="en-US" sz="2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，进入系统前台登录页面</a:t>
                      </a:r>
                      <a:endParaRPr lang="en-US" altLang="zh-CN" sz="28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endParaRPr lang="zh-CN" altLang="en-US" sz="2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5" marR="83545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33901">
                <a:tc>
                  <a:txBody>
                    <a:bodyPr/>
                    <a:lstStyle/>
                    <a:p>
                      <a:pPr indent="200025" algn="l">
                        <a:spcAft>
                          <a:spcPts val="600"/>
                        </a:spcAft>
                      </a:pPr>
                      <a:r>
                        <a:rPr lang="zh-CN" sz="2800" b="1" kern="100" dirty="0" smtClean="0">
                          <a:latin typeface="+mn-ea"/>
                          <a:ea typeface="+mn-ea"/>
                        </a:rPr>
                        <a:t>用例编号</a:t>
                      </a:r>
                      <a:endParaRPr lang="en-US" altLang="zh-CN" sz="2800" b="1" kern="100" dirty="0" smtClean="0">
                        <a:latin typeface="+mn-ea"/>
                        <a:ea typeface="+mn-ea"/>
                      </a:endParaRPr>
                    </a:p>
                    <a:p>
                      <a:pPr indent="200025" algn="l">
                        <a:spcAft>
                          <a:spcPts val="600"/>
                        </a:spcAft>
                      </a:pPr>
                      <a:endParaRPr lang="zh-CN" sz="280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703" marR="8703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200025" algn="l">
                        <a:spcAft>
                          <a:spcPts val="600"/>
                        </a:spcAft>
                      </a:pPr>
                      <a:r>
                        <a:rPr lang="en-US" altLang="zh-CN" sz="2800" b="1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sz="2800" b="1" kern="100" dirty="0" smtClean="0">
                          <a:latin typeface="+mn-ea"/>
                          <a:ea typeface="+mn-ea"/>
                        </a:rPr>
                        <a:t>操作</a:t>
                      </a:r>
                      <a:r>
                        <a:rPr lang="zh-CN" sz="2800" b="1" kern="100" dirty="0">
                          <a:latin typeface="+mn-ea"/>
                          <a:ea typeface="+mn-ea"/>
                        </a:rPr>
                        <a:t>步骤</a:t>
                      </a:r>
                      <a:endParaRPr lang="zh-CN" sz="280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703" marR="8703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200025" algn="l">
                        <a:spcAft>
                          <a:spcPts val="600"/>
                        </a:spcAft>
                      </a:pPr>
                      <a:r>
                        <a:rPr lang="zh-CN" sz="2800" b="1" kern="100" dirty="0" smtClean="0">
                          <a:latin typeface="+mn-ea"/>
                          <a:ea typeface="+mn-ea"/>
                        </a:rPr>
                        <a:t>输入数据</a:t>
                      </a:r>
                      <a:endParaRPr lang="zh-CN" sz="280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200025" algn="l">
                        <a:spcAft>
                          <a:spcPts val="600"/>
                        </a:spcAft>
                        <a:tabLst>
                          <a:tab pos="1624330" algn="r"/>
                        </a:tabLst>
                      </a:pPr>
                      <a:r>
                        <a:rPr lang="zh-CN" sz="2800" b="1" kern="100" dirty="0" smtClean="0">
                          <a:latin typeface="+mn-ea"/>
                          <a:ea typeface="+mn-ea"/>
                        </a:rPr>
                        <a:t>期望</a:t>
                      </a:r>
                      <a:r>
                        <a:rPr lang="zh-CN" sz="2800" b="1" kern="100" dirty="0">
                          <a:latin typeface="+mn-ea"/>
                          <a:ea typeface="+mn-ea"/>
                        </a:rPr>
                        <a:t>结果</a:t>
                      </a:r>
                      <a:r>
                        <a:rPr lang="en-US" sz="2800" b="1" kern="100" dirty="0">
                          <a:latin typeface="+mn-ea"/>
                          <a:ea typeface="+mn-ea"/>
                        </a:rPr>
                        <a:t>	</a:t>
                      </a:r>
                      <a:endParaRPr lang="zh-CN" sz="280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703" marR="8703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200025" algn="l">
                        <a:spcAft>
                          <a:spcPts val="600"/>
                        </a:spcAft>
                      </a:pPr>
                      <a:r>
                        <a:rPr lang="zh-CN" sz="2800" b="1" kern="100" dirty="0" smtClean="0">
                          <a:latin typeface="+mn-ea"/>
                          <a:ea typeface="+mn-ea"/>
                        </a:rPr>
                        <a:t>执行</a:t>
                      </a:r>
                      <a:r>
                        <a:rPr lang="zh-CN" sz="2800" b="1" kern="100" dirty="0">
                          <a:latin typeface="+mn-ea"/>
                          <a:ea typeface="+mn-ea"/>
                        </a:rPr>
                        <a:t>结果</a:t>
                      </a:r>
                      <a:endParaRPr lang="zh-CN" sz="2800" b="1" kern="100" dirty="0">
                        <a:solidFill>
                          <a:schemeClr val="accent1">
                            <a:lumMod val="25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</a:tr>
              <a:tr h="2282658">
                <a:tc>
                  <a:txBody>
                    <a:bodyPr/>
                    <a:lstStyle/>
                    <a:p>
                      <a:pPr indent="200025" algn="l">
                        <a:spcAft>
                          <a:spcPts val="600"/>
                        </a:spcAft>
                      </a:pPr>
                      <a:r>
                        <a:rPr lang="en-US" sz="2800" b="1" kern="100" dirty="0" smtClean="0">
                          <a:latin typeface="+mn-ea"/>
                          <a:ea typeface="+mn-ea"/>
                        </a:rPr>
                        <a:t>DL001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703" marR="8703" marT="9525" marB="0"/>
                </a:tc>
                <a:tc>
                  <a:txBody>
                    <a:bodyPr/>
                    <a:lstStyle/>
                    <a:p>
                      <a:pPr indent="200025" algn="l">
                        <a:spcAft>
                          <a:spcPts val="600"/>
                        </a:spcAft>
                      </a:pPr>
                      <a:r>
                        <a:rPr lang="zh-CN" altLang="en-US" sz="2800" b="1" kern="100" dirty="0" smtClean="0">
                          <a:latin typeface="+mn-ea"/>
                          <a:ea typeface="+mn-ea"/>
                        </a:rPr>
                        <a:t>输入用户名、 输入密码、点击“登录”按钮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703" marR="8703" marT="9525" marB="0"/>
                </a:tc>
                <a:tc>
                  <a:txBody>
                    <a:bodyPr/>
                    <a:lstStyle/>
                    <a:p>
                      <a:pPr indent="200025" algn="l">
                        <a:spcAft>
                          <a:spcPts val="600"/>
                        </a:spcAft>
                      </a:pPr>
                      <a:r>
                        <a:rPr lang="zh-CN" altLang="en-US" sz="2800" b="1" kern="100" dirty="0" smtClean="0">
                          <a:latin typeface="+mn-ea"/>
                          <a:ea typeface="+mn-ea"/>
                        </a:rPr>
                        <a:t>用户名</a:t>
                      </a:r>
                      <a:r>
                        <a:rPr lang="en-US" altLang="zh-CN" sz="2800" b="1" kern="100" dirty="0" smtClean="0">
                          <a:latin typeface="+mn-ea"/>
                          <a:ea typeface="+mn-ea"/>
                        </a:rPr>
                        <a:t>=user</a:t>
                      </a:r>
                    </a:p>
                    <a:p>
                      <a:pPr indent="200025" algn="l">
                        <a:spcAft>
                          <a:spcPts val="600"/>
                        </a:spcAft>
                      </a:pPr>
                      <a:r>
                        <a:rPr lang="zh-CN" altLang="en-US" sz="2800" b="1" kern="100" dirty="0" smtClean="0">
                          <a:latin typeface="+mn-ea"/>
                          <a:ea typeface="+mn-ea"/>
                        </a:rPr>
                        <a:t>密码</a:t>
                      </a:r>
                      <a:r>
                        <a:rPr lang="en-US" altLang="zh-CN" sz="2800" b="1" kern="100" dirty="0" smtClean="0">
                          <a:latin typeface="+mn-ea"/>
                          <a:ea typeface="+mn-ea"/>
                        </a:rPr>
                        <a:t>=a1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200025" algn="l">
                        <a:spcAft>
                          <a:spcPts val="600"/>
                        </a:spcAft>
                      </a:pPr>
                      <a:r>
                        <a:rPr lang="zh-CN" altLang="en-US" sz="2800" b="1" kern="100" dirty="0" smtClean="0">
                          <a:latin typeface="+mn-ea"/>
                          <a:ea typeface="+mn-ea"/>
                        </a:rPr>
                        <a:t>提示登录成功，</a:t>
                      </a:r>
                      <a:endParaRPr lang="en-US" altLang="zh-CN" sz="2800" b="1" kern="100" dirty="0" smtClean="0">
                        <a:latin typeface="+mn-ea"/>
                        <a:ea typeface="+mn-ea"/>
                      </a:endParaRPr>
                    </a:p>
                    <a:p>
                      <a:pPr indent="200025" algn="l">
                        <a:spcAft>
                          <a:spcPts val="600"/>
                        </a:spcAft>
                      </a:pPr>
                      <a:r>
                        <a:rPr lang="zh-CN" altLang="en-US" sz="2800" b="1" kern="100" dirty="0" smtClean="0">
                          <a:latin typeface="+mn-ea"/>
                          <a:ea typeface="+mn-ea"/>
                        </a:rPr>
                        <a:t>进入系统页面</a:t>
                      </a:r>
                      <a:endParaRPr lang="en-US" altLang="zh-CN" sz="2800" b="1" kern="100" dirty="0" smtClean="0">
                        <a:latin typeface="+mn-ea"/>
                        <a:ea typeface="+mn-ea"/>
                      </a:endParaRPr>
                    </a:p>
                    <a:p>
                      <a:pPr indent="200025" algn="l">
                        <a:spcAft>
                          <a:spcPts val="600"/>
                        </a:spcAft>
                      </a:pP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703" marR="8703" marT="9525" marB="0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83545" marR="835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0693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用例属性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551" y="1196752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 smtClean="0"/>
              <a:t>项目</a:t>
            </a:r>
            <a:r>
              <a:rPr lang="en-US" altLang="en-US" b="1" dirty="0" smtClean="0"/>
              <a:t>/</a:t>
            </a:r>
            <a:r>
              <a:rPr lang="zh-CN" altLang="en-US" b="1" dirty="0" smtClean="0"/>
              <a:t>软件</a:t>
            </a:r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程序版本</a:t>
            </a:r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编制人</a:t>
            </a:r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编制时间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功能模块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功能特性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测试需求</a:t>
            </a:r>
          </a:p>
        </p:txBody>
      </p:sp>
    </p:spTree>
    <p:extLst>
      <p:ext uri="{BB962C8B-B14F-4D97-AF65-F5344CB8AC3E}">
        <p14:creationId xmlns:p14="http://schemas.microsoft.com/office/powerpoint/2010/main" val="1979172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用例属性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b="1" dirty="0" smtClean="0"/>
              <a:t>测试包</a:t>
            </a:r>
            <a:endParaRPr lang="en-US" altLang="zh-CN" b="1" dirty="0" smtClean="0"/>
          </a:p>
          <a:p>
            <a:pPr algn="just" eaLnBrk="1" hangingPunct="1"/>
            <a:r>
              <a:rPr lang="zh-CN" altLang="en-US" b="1" dirty="0" smtClean="0"/>
              <a:t>优先级</a:t>
            </a:r>
            <a:endParaRPr lang="en-US" altLang="zh-CN" b="1" dirty="0" smtClean="0"/>
          </a:p>
          <a:p>
            <a:pPr algn="just" eaLnBrk="1" hangingPunct="1"/>
            <a:r>
              <a:rPr lang="zh-CN" altLang="en-US" b="1" dirty="0" smtClean="0"/>
              <a:t>预置条件</a:t>
            </a:r>
            <a:endParaRPr lang="en-US" altLang="zh-CN" b="1" dirty="0" smtClean="0"/>
          </a:p>
          <a:p>
            <a:pPr algn="just" eaLnBrk="1" hangingPunct="1"/>
            <a:r>
              <a:rPr lang="zh-CN" altLang="en-US" dirty="0"/>
              <a:t>测试环境、初始化和清除环境</a:t>
            </a:r>
            <a:endParaRPr lang="en-US" altLang="zh-CN" dirty="0"/>
          </a:p>
          <a:p>
            <a:pPr algn="just" eaLnBrk="1" hangingPunct="1"/>
            <a:r>
              <a:rPr lang="zh-CN" altLang="en-US" b="1" dirty="0" smtClean="0"/>
              <a:t>参考</a:t>
            </a:r>
            <a:r>
              <a:rPr lang="zh-CN" altLang="en-US" b="1" dirty="0" smtClean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3994391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dirty="0" smtClean="0"/>
              <a:t>相关知识回顾</a:t>
            </a:r>
            <a:endParaRPr lang="en-US" altLang="zh-CN" sz="2800" b="1" dirty="0" smtClean="0"/>
          </a:p>
          <a:p>
            <a:pPr lvl="1" eaLnBrk="1" hangingPunct="1">
              <a:defRPr/>
            </a:pPr>
            <a:r>
              <a:rPr lang="zh-CN" altLang="en-US" sz="2800" dirty="0"/>
              <a:t>项目团队及相关职责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800" dirty="0" smtClean="0"/>
              <a:t>测试过程开始前的准备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测试用例管理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缺陷管理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测试团队管理</a:t>
            </a:r>
            <a:endParaRPr lang="en-US" altLang="zh-CN" sz="2800" dirty="0" smtClean="0"/>
          </a:p>
          <a:p>
            <a:pPr marL="471487" lvl="1" indent="0" eaLnBrk="1" hangingPunct="1">
              <a:buNone/>
              <a:defRPr/>
            </a:pPr>
            <a:endParaRPr lang="en-US" altLang="zh-CN" sz="2800" dirty="0" smtClean="0"/>
          </a:p>
          <a:p>
            <a:pPr lvl="1" eaLnBrk="1" hangingPunct="1">
              <a:defRPr/>
            </a:pPr>
            <a:endParaRPr lang="en-US" altLang="zh-CN" sz="2800" dirty="0" smtClean="0"/>
          </a:p>
          <a:p>
            <a:pPr marL="471170" lvl="1" indent="0" eaLnBrk="1" hangingPunct="1">
              <a:buNone/>
              <a:defRPr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335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用例属性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b="1" dirty="0" smtClean="0"/>
              <a:t>用例序号</a:t>
            </a:r>
            <a:r>
              <a:rPr lang="en-US" altLang="en-US" b="1" dirty="0" smtClean="0"/>
              <a:t>(ID)</a:t>
            </a:r>
          </a:p>
          <a:p>
            <a:pPr algn="just" eaLnBrk="1" hangingPunct="1"/>
            <a:r>
              <a:rPr lang="zh-CN" altLang="en-US" b="1" dirty="0" smtClean="0"/>
              <a:t>输入条件</a:t>
            </a:r>
            <a:endParaRPr lang="en-US" altLang="zh-CN" b="1" dirty="0" smtClean="0"/>
          </a:p>
          <a:p>
            <a:pPr algn="just" eaLnBrk="1" hangingPunct="1"/>
            <a:r>
              <a:rPr lang="zh-CN" altLang="en-US" b="1" dirty="0" smtClean="0"/>
              <a:t>操作步骤</a:t>
            </a:r>
            <a:endParaRPr lang="en-US" altLang="zh-CN" b="1" dirty="0" smtClean="0"/>
          </a:p>
          <a:p>
            <a:pPr algn="just" eaLnBrk="1" hangingPunct="1"/>
            <a:r>
              <a:rPr lang="zh-CN" altLang="en-US" b="1" dirty="0" smtClean="0"/>
              <a:t>预期输出</a:t>
            </a:r>
            <a:endParaRPr lang="en-US" altLang="zh-CN" b="1" dirty="0" smtClean="0"/>
          </a:p>
          <a:p>
            <a:pPr algn="just" eaLnBrk="1" hangingPunct="1"/>
            <a:r>
              <a:rPr lang="zh-CN" altLang="en-US" b="1" dirty="0" smtClean="0"/>
              <a:t>测试结果</a:t>
            </a:r>
          </a:p>
        </p:txBody>
      </p:sp>
    </p:spTree>
    <p:extLst>
      <p:ext uri="{BB962C8B-B14F-4D97-AF65-F5344CB8AC3E}">
        <p14:creationId xmlns:p14="http://schemas.microsoft.com/office/powerpoint/2010/main" val="3634878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>
                <a:solidFill>
                  <a:srgbClr val="FF0000"/>
                </a:solidFill>
              </a:rPr>
              <a:t>测试结果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/>
              <a:t>通过</a:t>
            </a:r>
            <a:r>
              <a:rPr lang="en-US" altLang="en-US" b="1" dirty="0" smtClean="0"/>
              <a:t>(Pass)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失败</a:t>
            </a:r>
            <a:r>
              <a:rPr lang="en-US" altLang="en-US" b="1" dirty="0" smtClean="0"/>
              <a:t>(Fail)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警告</a:t>
            </a:r>
            <a:r>
              <a:rPr lang="en-US" altLang="en-US" b="1" dirty="0" smtClean="0"/>
              <a:t>(Warn)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阻塞</a:t>
            </a:r>
            <a:r>
              <a:rPr lang="en-US" altLang="en-US" b="1" dirty="0" smtClean="0"/>
              <a:t>(Block)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跳过</a:t>
            </a:r>
            <a:r>
              <a:rPr lang="en-US" altLang="en-US" b="1" dirty="0" smtClean="0"/>
              <a:t>(Skip)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99027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5600" y="188640"/>
            <a:ext cx="738664" cy="62373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组织和跟踪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16632"/>
            <a:ext cx="2759367" cy="61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9818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当某些</a:t>
            </a:r>
            <a:r>
              <a:rPr lang="zh-CN" altLang="en-US" dirty="0" smtClean="0">
                <a:solidFill>
                  <a:srgbClr val="FF0000"/>
                </a:solidFill>
              </a:rPr>
              <a:t>功能</a:t>
            </a:r>
            <a:r>
              <a:rPr lang="zh-CN" altLang="en-US" dirty="0" smtClean="0"/>
              <a:t>模块发生变化</a:t>
            </a:r>
            <a:endParaRPr lang="en-US" altLang="zh-CN" dirty="0" smtClean="0"/>
          </a:p>
          <a:p>
            <a:r>
              <a:rPr lang="zh-CN" altLang="en-US" dirty="0" smtClean="0"/>
              <a:t>当某些</a:t>
            </a:r>
            <a:r>
              <a:rPr lang="zh-CN" altLang="en-US" dirty="0" smtClean="0">
                <a:solidFill>
                  <a:srgbClr val="FF0000"/>
                </a:solidFill>
              </a:rPr>
              <a:t>需求</a:t>
            </a:r>
            <a:r>
              <a:rPr lang="zh-CN" altLang="en-US" dirty="0" smtClean="0"/>
              <a:t>发生变化</a:t>
            </a:r>
            <a:endParaRPr lang="en-US" altLang="zh-CN" dirty="0" smtClean="0"/>
          </a:p>
          <a:p>
            <a:r>
              <a:rPr lang="zh-CN" altLang="en-US" dirty="0" smtClean="0"/>
              <a:t>测试一版完成后，发现有些用例已经</a:t>
            </a:r>
            <a:r>
              <a:rPr lang="zh-CN" altLang="en-US" dirty="0" smtClean="0">
                <a:solidFill>
                  <a:srgbClr val="FF0000"/>
                </a:solidFill>
              </a:rPr>
              <a:t>不需要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不合适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617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测试用例的管理</a:t>
            </a:r>
            <a:endParaRPr lang="zh-CN" altLang="en-US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测试用例修改更新策略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若新版本特性无变化，只是出现缺陷被用户发现的情况，此时可以修改测试用例，并给出变更记录。且当前修改的测试用例，对目前和以前的版本都有效</a:t>
            </a:r>
          </a:p>
          <a:p>
            <a:pPr lvl="1"/>
            <a:r>
              <a:rPr lang="zh-CN" altLang="en-US" dirty="0" smtClean="0"/>
              <a:t>若新版本中原有的功能取消，此时仅需在新版本上将对应测试用例设置为无效即可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745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测试用例的管理</a:t>
            </a:r>
            <a:endParaRPr lang="zh-CN" altLang="en-US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测试用例修改更新策略（续）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若新版本中原有的产品特性发生变化，但属于功能增强，则原有测试用例仅对原版本有效，此时不能修改测试用例，只能增加新的测试用例，新增测试用例仅对当前版本有效</a:t>
            </a:r>
          </a:p>
          <a:p>
            <a:pPr lvl="1"/>
            <a:r>
              <a:rPr lang="zh-CN" altLang="en-US" dirty="0" smtClean="0"/>
              <a:t>若新版本中原有产品特性发生变化，且属于完全新增的特性，则需针对新增的特性补充新的测试用例，此时，原有测试用例对原版本和当前版本都有效，新增测试用例仅对当前版本有效</a:t>
            </a:r>
          </a:p>
        </p:txBody>
      </p:sp>
    </p:spTree>
    <p:extLst>
      <p:ext uri="{BB962C8B-B14F-4D97-AF65-F5344CB8AC3E}">
        <p14:creationId xmlns:p14="http://schemas.microsoft.com/office/powerpoint/2010/main" val="1289399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测试用例的管理</a:t>
            </a:r>
            <a:endParaRPr lang="zh-CN" altLang="en-US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典型测试用例生命周期</a:t>
            </a:r>
          </a:p>
        </p:txBody>
      </p:sp>
      <p:pic>
        <p:nvPicPr>
          <p:cNvPr id="26630" name="Picture 2" descr="10t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500313"/>
            <a:ext cx="10345676" cy="29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276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dirty="0" smtClean="0"/>
              <a:t>相关知识回顾</a:t>
            </a:r>
            <a:endParaRPr lang="en-US" altLang="zh-CN" sz="2800" b="1" dirty="0" smtClean="0"/>
          </a:p>
          <a:p>
            <a:pPr lvl="1" eaLnBrk="1" hangingPunct="1">
              <a:defRPr/>
            </a:pPr>
            <a:r>
              <a:rPr lang="zh-CN" altLang="en-US" sz="2800" dirty="0"/>
              <a:t>项目团队及相关职责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800" dirty="0" smtClean="0"/>
              <a:t>测试过程开始前的准备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测试用例管理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缺陷管理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471487" lvl="1" indent="0" eaLnBrk="1" hangingPunct="1">
              <a:buNone/>
              <a:defRPr/>
            </a:pPr>
            <a:endParaRPr lang="en-US" altLang="zh-CN" sz="2800" dirty="0" smtClean="0"/>
          </a:p>
          <a:p>
            <a:pPr lvl="1" eaLnBrk="1" hangingPunct="1">
              <a:defRPr/>
            </a:pPr>
            <a:endParaRPr lang="en-US" altLang="zh-CN" sz="2800" dirty="0" smtClean="0"/>
          </a:p>
          <a:p>
            <a:pPr marL="471170" lvl="1" indent="0" eaLnBrk="1" hangingPunct="1">
              <a:buNone/>
              <a:defRPr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9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软件缺陷的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定义</a:t>
            </a:r>
            <a:endParaRPr lang="zh-CN" altLang="en-US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zh-CN" altLang="en-US" dirty="0" smtClean="0">
                <a:solidFill>
                  <a:srgbClr val="FF0000"/>
                </a:solidFill>
              </a:rPr>
              <a:t>未达到</a:t>
            </a:r>
            <a:r>
              <a:rPr lang="zh-CN" altLang="en-US" dirty="0" smtClean="0"/>
              <a:t>需求规格说明书中指明的功能</a:t>
            </a:r>
          </a:p>
          <a:p>
            <a:r>
              <a:rPr lang="zh-CN" altLang="en-US" dirty="0" smtClean="0"/>
              <a:t>软件出现了需求规格说明书中指明</a:t>
            </a:r>
            <a:r>
              <a:rPr lang="zh-CN" altLang="en-US" dirty="0" smtClean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</a:rPr>
              <a:t>应</a:t>
            </a:r>
            <a:r>
              <a:rPr lang="zh-CN" altLang="en-US" dirty="0" smtClean="0">
                <a:solidFill>
                  <a:srgbClr val="FF0000"/>
                </a:solidFill>
              </a:rPr>
              <a:t>出现</a:t>
            </a:r>
            <a:r>
              <a:rPr lang="zh-CN" altLang="en-US" dirty="0" smtClean="0"/>
              <a:t>的错误</a:t>
            </a:r>
            <a:endParaRPr lang="zh-CN" altLang="en-US" dirty="0" smtClean="0"/>
          </a:p>
          <a:p>
            <a:r>
              <a:rPr lang="zh-CN" altLang="en-US" dirty="0" smtClean="0"/>
              <a:t>软件功能</a:t>
            </a:r>
            <a:r>
              <a:rPr lang="zh-CN" altLang="en-US" dirty="0" smtClean="0">
                <a:solidFill>
                  <a:srgbClr val="FF0000"/>
                </a:solidFill>
              </a:rPr>
              <a:t>超出需求</a:t>
            </a:r>
            <a:r>
              <a:rPr lang="zh-CN" altLang="en-US" dirty="0" smtClean="0"/>
              <a:t>规格说明书中指明的范围</a:t>
            </a:r>
          </a:p>
          <a:p>
            <a:r>
              <a:rPr lang="zh-CN" altLang="en-US" dirty="0" smtClean="0"/>
              <a:t>软件未达到需求规格说明书中</a:t>
            </a:r>
            <a:r>
              <a:rPr lang="zh-CN" altLang="en-US" dirty="0" smtClean="0">
                <a:solidFill>
                  <a:srgbClr val="FF0000"/>
                </a:solidFill>
              </a:rPr>
              <a:t>虽未指出但应达到</a:t>
            </a:r>
            <a:r>
              <a:rPr lang="zh-CN" altLang="en-US" dirty="0" smtClean="0"/>
              <a:t>的目标</a:t>
            </a:r>
          </a:p>
          <a:p>
            <a:r>
              <a:rPr lang="zh-CN" altLang="en-US" dirty="0" smtClean="0">
                <a:sym typeface="+mn-ea"/>
              </a:rPr>
              <a:t>软件测试员认为软件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难</a:t>
            </a:r>
            <a:r>
              <a:rPr lang="zh-CN" altLang="en-US" dirty="0" smtClean="0">
                <a:sym typeface="+mn-ea"/>
              </a:rPr>
              <a:t>以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理解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不易使用</a:t>
            </a:r>
            <a:r>
              <a:rPr lang="zh-CN" altLang="en-US" dirty="0" smtClean="0">
                <a:sym typeface="+mn-ea"/>
              </a:rPr>
              <a:t>、运行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速度</a:t>
            </a:r>
            <a:r>
              <a:rPr lang="zh-CN" altLang="en-US" dirty="0" smtClean="0">
                <a:sym typeface="+mn-ea"/>
              </a:rPr>
              <a:t>缓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慢</a:t>
            </a:r>
            <a:r>
              <a:rPr lang="zh-CN" altLang="en-US" dirty="0" smtClean="0">
                <a:sym typeface="+mn-ea"/>
              </a:rPr>
              <a:t>，或者最终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用户认为不好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5494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思考：为什么需求阶段缺陷最多？</a:t>
            </a:r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95400" y="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缺陷的管理</a:t>
            </a:r>
          </a:p>
        </p:txBody>
      </p:sp>
      <p:grpSp>
        <p:nvGrpSpPr>
          <p:cNvPr id="6" name="组合 18"/>
          <p:cNvGrpSpPr/>
          <p:nvPr/>
        </p:nvGrpSpPr>
        <p:grpSpPr bwMode="auto">
          <a:xfrm>
            <a:off x="5735960" y="1556792"/>
            <a:ext cx="4591419" cy="4251473"/>
            <a:chOff x="2454275" y="1616075"/>
            <a:chExt cx="4114800" cy="397510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454275" y="1616075"/>
              <a:ext cx="4114800" cy="39751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  <a:rou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reflection blurRad="6350" stA="55000" endA="300" endPos="45500" dir="5400000" sy="-100000" algn="bl" rotWithShape="0"/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4511675" y="1616075"/>
              <a:ext cx="128588" cy="2082195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611563" y="3698270"/>
              <a:ext cx="900113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582863" y="2941108"/>
              <a:ext cx="1928813" cy="757162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3354388" y="1994656"/>
              <a:ext cx="1157288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73215" y="1626996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b="1" dirty="0">
                  <a:ea typeface="宋体" panose="02010600030101010101" pitchFamily="2" charset="-122"/>
                </a:rPr>
                <a:t>其  他</a:t>
              </a:r>
            </a:p>
            <a:p>
              <a:pPr algn="ctr"/>
              <a:r>
                <a:rPr lang="zh-CN" altLang="en-US" b="1" dirty="0">
                  <a:ea typeface="宋体" panose="02010600030101010101" pitchFamily="2" charset="-122"/>
                </a:rPr>
                <a:t>10%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768850" y="3168014"/>
              <a:ext cx="1617753" cy="132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b="1" dirty="0">
                  <a:ea typeface="宋体" panose="02010600030101010101" pitchFamily="2" charset="-122"/>
                </a:rPr>
                <a:t>软件产品说明书（需求）</a:t>
              </a:r>
            </a:p>
            <a:p>
              <a:pPr algn="ctr"/>
              <a:r>
                <a:rPr lang="zh-CN" altLang="en-US" b="1" dirty="0">
                  <a:ea typeface="宋体" panose="02010600030101010101" pitchFamily="2" charset="-122"/>
                </a:rPr>
                <a:t>56%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711450" y="2308927"/>
              <a:ext cx="1157288" cy="9464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b="1" dirty="0">
                  <a:ea typeface="宋体" panose="02010600030101010101" pitchFamily="2" charset="-122"/>
                </a:rPr>
                <a:t>编写代码</a:t>
              </a:r>
            </a:p>
            <a:p>
              <a:pPr algn="ctr"/>
              <a:r>
                <a:rPr lang="zh-CN" altLang="en-US" b="1" dirty="0">
                  <a:ea typeface="宋体" panose="02010600030101010101" pitchFamily="2" charset="-122"/>
                </a:rPr>
                <a:t>7%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097213" y="3887561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b="1" dirty="0">
                  <a:ea typeface="宋体" panose="02010600030101010101" pitchFamily="2" charset="-122"/>
                </a:rPr>
                <a:t>设  计27%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5875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/>
              <a:t>V</a:t>
            </a:r>
            <a:r>
              <a:rPr lang="zh-CN" altLang="en-US" sz="3400"/>
              <a:t>模型</a:t>
            </a:r>
            <a:endParaRPr lang="en-US" altLang="zh-CN" sz="3400"/>
          </a:p>
        </p:txBody>
      </p:sp>
      <p:pic>
        <p:nvPicPr>
          <p:cNvPr id="6150" name="Picture 6" descr="10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484784"/>
            <a:ext cx="77692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94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软件缺陷的管理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为什么需求阶段缺陷最多？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需求：沟通难度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未设计、开发在黑暗中摸索前行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忽视文档的重要作用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需求变动导致信息不一致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团队合作不够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91544" y="332657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5849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软件缺陷的管理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50032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软件缺陷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成本</a:t>
            </a:r>
          </a:p>
          <a:p>
            <a:pPr lvl="1"/>
            <a:r>
              <a:rPr lang="zh-CN" altLang="en-US" dirty="0" smtClean="0"/>
              <a:t>软件在从需求、设计、编码、测试一直到交付用户公开使用后的过程中，都有可能产生和发现缺陷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随着整个开发过程的时间推移，更正缺陷或修复问题的费用呈几何级数增长</a:t>
            </a:r>
          </a:p>
          <a:p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3143672" y="3771255"/>
            <a:ext cx="7397750" cy="2682081"/>
            <a:chOff x="0" y="1797"/>
            <a:chExt cx="5284" cy="1891"/>
          </a:xfrm>
        </p:grpSpPr>
        <p:sp>
          <p:nvSpPr>
            <p:cNvPr id="6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1797"/>
              <a:ext cx="5284" cy="18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</a:cxnLst>
              <a:rect l="0" t="0" r="r" b="b"/>
              <a:pathLst>
                <a:path w="4169" h="69">
                  <a:moveTo>
                    <a:pt x="0" y="69"/>
                  </a:moveTo>
                  <a:lnTo>
                    <a:pt x="110" y="0"/>
                  </a:lnTo>
                  <a:lnTo>
                    <a:pt x="4169" y="0"/>
                  </a:lnTo>
                  <a:lnTo>
                    <a:pt x="406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2" y="2979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12" y="2723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12" y="2467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712" y="2211"/>
              <a:ext cx="4097" cy="7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712" y="1964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</a:cxnLst>
              <a:rect l="0" t="0" r="r" b="b"/>
              <a:pathLst>
                <a:path w="4169" h="69">
                  <a:moveTo>
                    <a:pt x="4169" y="0"/>
                  </a:moveTo>
                  <a:lnTo>
                    <a:pt x="4060" y="69"/>
                  </a:lnTo>
                  <a:lnTo>
                    <a:pt x="0" y="69"/>
                  </a:lnTo>
                  <a:lnTo>
                    <a:pt x="110" y="0"/>
                  </a:lnTo>
                  <a:lnTo>
                    <a:pt x="4169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noFill/>
            <a:ln w="17463">
              <a:solidFill>
                <a:srgbClr val="808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noFill/>
            <a:ln w="17463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273" y="3186"/>
              <a:ext cx="107" cy="118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0" y="69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0" y="118"/>
                </a:cxn>
              </a:cxnLst>
              <a:rect l="0" t="0" r="r" b="b"/>
              <a:pathLst>
                <a:path w="109" h="118">
                  <a:moveTo>
                    <a:pt x="0" y="118"/>
                  </a:moveTo>
                  <a:lnTo>
                    <a:pt x="0" y="69"/>
                  </a:lnTo>
                  <a:lnTo>
                    <a:pt x="109" y="0"/>
                  </a:lnTo>
                  <a:lnTo>
                    <a:pt x="109" y="49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49" y="3255"/>
              <a:ext cx="324" cy="49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949" y="3186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8" y="0"/>
                </a:cxn>
                <a:cxn ang="0">
                  <a:pos x="109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8" h="69">
                  <a:moveTo>
                    <a:pt x="329" y="69"/>
                  </a:moveTo>
                  <a:lnTo>
                    <a:pt x="438" y="0"/>
                  </a:lnTo>
                  <a:lnTo>
                    <a:pt x="109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071" y="3107"/>
              <a:ext cx="107" cy="197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28"/>
                </a:cxn>
                <a:cxn ang="0">
                  <a:pos x="0" y="197"/>
                </a:cxn>
              </a:cxnLst>
              <a:rect l="0" t="0" r="r" b="b"/>
              <a:pathLst>
                <a:path w="109" h="197">
                  <a:moveTo>
                    <a:pt x="0" y="197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28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47" y="3186"/>
              <a:ext cx="324" cy="118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1747" y="3107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2869" y="3038"/>
              <a:ext cx="107" cy="266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97"/>
                </a:cxn>
                <a:cxn ang="0">
                  <a:pos x="0" y="266"/>
                </a:cxn>
              </a:cxnLst>
              <a:rect l="0" t="0" r="r" b="b"/>
              <a:pathLst>
                <a:path w="109" h="266">
                  <a:moveTo>
                    <a:pt x="0" y="266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97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545" y="3117"/>
              <a:ext cx="324" cy="187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545" y="3038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3666" y="2930"/>
              <a:ext cx="108" cy="374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305"/>
                </a:cxn>
                <a:cxn ang="0">
                  <a:pos x="0" y="374"/>
                </a:cxn>
              </a:cxnLst>
              <a:rect l="0" t="0" r="r" b="b"/>
              <a:pathLst>
                <a:path w="110" h="374">
                  <a:moveTo>
                    <a:pt x="0" y="374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30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343" y="2999"/>
              <a:ext cx="323" cy="305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343" y="2930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4464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141" y="2033"/>
              <a:ext cx="323" cy="1271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4141" y="1964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712" y="2033"/>
              <a:ext cx="1" cy="12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712" y="3304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712" y="3058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712" y="2802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712" y="2546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712" y="2289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712" y="2033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67" y="3203"/>
              <a:ext cx="114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09" y="2976"/>
              <a:ext cx="167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20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09" y="2704"/>
              <a:ext cx="167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40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09" y="2432"/>
              <a:ext cx="167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60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509" y="2160"/>
              <a:ext cx="167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80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60" y="1933"/>
              <a:ext cx="251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712" y="3304"/>
              <a:ext cx="39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1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510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308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106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904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70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764" y="3339"/>
              <a:ext cx="824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编制说明书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632" y="3339"/>
              <a:ext cx="660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设计阶段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403" y="3339"/>
              <a:ext cx="660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编写代码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368" y="3339"/>
              <a:ext cx="330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184" y="3339"/>
              <a:ext cx="330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发布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6248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缺陷的产生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技术问题</a:t>
            </a:r>
          </a:p>
          <a:p>
            <a:pPr lvl="2"/>
            <a:r>
              <a:rPr lang="zh-CN" altLang="en-US" dirty="0" smtClean="0"/>
              <a:t>算法错误，语法错误，计算和精度问题，接口参数传递不</a:t>
            </a:r>
            <a:r>
              <a:rPr lang="zh-CN" altLang="en-US" dirty="0" smtClean="0"/>
              <a:t>匹配等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团队工作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误解、沟通不充分</a:t>
            </a:r>
            <a:endParaRPr lang="en-US" altLang="zh-C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95400" y="404664"/>
            <a:ext cx="8001000" cy="8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缺陷的管理</a:t>
            </a:r>
          </a:p>
        </p:txBody>
      </p:sp>
    </p:spTree>
    <p:extLst>
      <p:ext uri="{BB962C8B-B14F-4D97-AF65-F5344CB8AC3E}">
        <p14:creationId xmlns:p14="http://schemas.microsoft.com/office/powerpoint/2010/main" val="22442858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软件缺陷管理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软件本身</a:t>
            </a:r>
            <a:endParaRPr lang="en-US" altLang="zh-CN" dirty="0"/>
          </a:p>
          <a:p>
            <a:pPr lvl="1"/>
            <a:r>
              <a:rPr lang="zh-CN" altLang="en-US" dirty="0"/>
              <a:t>文档错误、用户使用场合</a:t>
            </a:r>
          </a:p>
          <a:p>
            <a:pPr lvl="1"/>
            <a:r>
              <a:rPr lang="zh-CN" altLang="en-US" dirty="0"/>
              <a:t>时间上不协调或不一致性所带来的问题</a:t>
            </a:r>
          </a:p>
          <a:p>
            <a:pPr lvl="1"/>
            <a:r>
              <a:rPr lang="zh-CN" altLang="en-US" dirty="0"/>
              <a:t>系统的自我恢复或数据的异地备份、灾难性恢复等问题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8811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ptop" descr="纸莎草纸"/>
          <p:cNvSpPr>
            <a:spLocks noEditPoints="1" noChangeArrowheads="1"/>
          </p:cNvSpPr>
          <p:nvPr/>
        </p:nvSpPr>
        <p:spPr bwMode="auto">
          <a:xfrm>
            <a:off x="2208074" y="1268760"/>
            <a:ext cx="7903200" cy="4556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47728" y="1772816"/>
            <a:ext cx="5183187" cy="1982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800" b="1" dirty="0">
                <a:solidFill>
                  <a:srgbClr val="CC3399"/>
                </a:solidFill>
                <a:latin typeface="Arial Black" panose="020B0A04020102020204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必须意识到： 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需求评审很重要！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设计评审不可少！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文档更新要及时！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开发测试要思考！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088535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软件缺陷的管理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741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缺陷</a:t>
            </a:r>
            <a:r>
              <a:rPr lang="zh-CN" altLang="en-US" dirty="0" smtClean="0"/>
              <a:t>的属性</a:t>
            </a:r>
          </a:p>
          <a:p>
            <a:r>
              <a:rPr lang="zh-CN" altLang="en-US" dirty="0" smtClean="0"/>
              <a:t>缺陷报告</a:t>
            </a:r>
          </a:p>
          <a:p>
            <a:r>
              <a:rPr lang="zh-CN" altLang="en-US" dirty="0" smtClean="0"/>
              <a:t>缺陷跟踪和管理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48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缺陷的属性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严重性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可重现性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在有限的时间和成本的压力下，测试人员需要根据这些属性，给缺陷打上不同的标签，才能保证开发人员在最短的时间内、以最安全的方式处理所有发现的缺陷，使得产品发布时的风险</a:t>
            </a:r>
            <a:r>
              <a:rPr lang="zh-CN" altLang="en-US" dirty="0" smtClean="0"/>
              <a:t>最低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9216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717550" y="1346200"/>
            <a:ext cx="10923065" cy="4267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严重性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指缺陷对被测系统造成的</a:t>
            </a:r>
            <a:r>
              <a:rPr lang="zh-CN" altLang="en-US" dirty="0" smtClean="0">
                <a:solidFill>
                  <a:srgbClr val="FF0000"/>
                </a:solidFill>
              </a:rPr>
              <a:t>破坏程度的大小</a:t>
            </a:r>
            <a:r>
              <a:rPr lang="zh-CN" altLang="en-US" dirty="0" smtClean="0"/>
              <a:t>，是</a:t>
            </a:r>
            <a:r>
              <a:rPr lang="zh-CN" altLang="en-US" dirty="0" smtClean="0"/>
              <a:t>对缺陷的客观评价，反映了缺陷自身对软件系统和对用户使用造成的绝对影响</a:t>
            </a:r>
            <a:endParaRPr lang="en-US" altLang="zh-CN" dirty="0" smtClean="0"/>
          </a:p>
          <a:p>
            <a:pPr lvl="1"/>
            <a:r>
              <a:rPr lang="zh-CN" altLang="en-US" dirty="0"/>
              <a:t>它可能是即时的破坏，也可能是一段时间之后对系统带来的</a:t>
            </a:r>
            <a:r>
              <a:rPr lang="zh-CN" altLang="en-US" dirty="0" smtClean="0"/>
              <a:t>毁坏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0723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717551" y="1268760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严重性等级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严重的</a:t>
            </a:r>
            <a:r>
              <a:rPr lang="zh-CN" altLang="en-US" dirty="0" smtClean="0"/>
              <a:t>：重要功能丧失，致命错误造成系统崩溃、死机、系统悬挂、甚至危及人身安全</a:t>
            </a:r>
            <a:r>
              <a:rPr lang="en-US" altLang="zh-CN" dirty="0" smtClean="0"/>
              <a:t>…</a:t>
            </a:r>
            <a:endParaRPr lang="en-US" altLang="en-US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一般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 smtClean="0"/>
              <a:t>：不影响系统的基本使用，能满足商业要求，用户不常用的功能实现未达到预期效果，可能导致用户使用不方便。</a:t>
            </a:r>
            <a:endParaRPr lang="en-US" altLang="en-US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次要的</a:t>
            </a:r>
            <a:r>
              <a:rPr lang="zh-CN" altLang="en-US" dirty="0" smtClean="0"/>
              <a:t>：对功能几乎没有影响，产品及属性仍可使用，可以轻易处理的缺陷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严重性低的缺陷通常得不到修复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5308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优先级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指缺陷必须被修复的紧急程度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是对缺陷的主观评价，反映了项目小组对缺陷风险的评估结论，若认为缺陷带来的风险不大，则设定该缺陷的优先级别较低，反之，则定级较高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由项目经理负责设置，一经确定，也不能随意改动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998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/>
              <a:t>W</a:t>
            </a:r>
            <a:r>
              <a:rPr lang="zh-CN" altLang="en-US" sz="3400"/>
              <a:t>模型</a:t>
            </a:r>
          </a:p>
        </p:txBody>
      </p:sp>
      <p:pic>
        <p:nvPicPr>
          <p:cNvPr id="9222" name="Picture 6" descr="10t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2204864"/>
            <a:ext cx="7848872" cy="364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40216" y="1412776"/>
            <a:ext cx="4946401" cy="165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kern="0" dirty="0" smtClean="0"/>
              <a:t>V&amp;V:</a:t>
            </a:r>
          </a:p>
          <a:p>
            <a:pPr marL="0" indent="0">
              <a:buNone/>
            </a:pPr>
            <a:r>
              <a:rPr lang="en-US" altLang="zh-CN" kern="0" dirty="0" smtClean="0"/>
              <a:t>verification (</a:t>
            </a:r>
            <a:r>
              <a:rPr lang="zh-CN" altLang="en-US" kern="0" dirty="0" smtClean="0"/>
              <a:t>验证</a:t>
            </a:r>
            <a:r>
              <a:rPr lang="en-US" altLang="zh-CN" kern="0" dirty="0" smtClean="0"/>
              <a:t>)</a:t>
            </a:r>
          </a:p>
          <a:p>
            <a:pPr marL="0" indent="0">
              <a:buNone/>
            </a:pPr>
            <a:r>
              <a:rPr lang="en-US" altLang="zh-CN" kern="0" dirty="0" smtClean="0"/>
              <a:t>verify(</a:t>
            </a:r>
            <a:r>
              <a:rPr lang="zh-CN" altLang="en-US" kern="0" dirty="0"/>
              <a:t>确认</a:t>
            </a:r>
            <a:r>
              <a:rPr lang="en-US" altLang="zh-CN" kern="0" dirty="0" smtClean="0"/>
              <a:t>)</a:t>
            </a:r>
          </a:p>
          <a:p>
            <a:pPr marL="0" indent="0">
              <a:buNone/>
            </a:pPr>
            <a:r>
              <a:rPr lang="en-US" altLang="zh-CN" kern="0" dirty="0" smtClean="0"/>
              <a:t>P&amp;D:</a:t>
            </a:r>
            <a:r>
              <a:rPr lang="zh-CN" altLang="en-US" kern="0" dirty="0" smtClean="0"/>
              <a:t>（</a:t>
            </a:r>
            <a:r>
              <a:rPr lang="en-US" altLang="zh-CN" kern="0" dirty="0" err="1" smtClean="0"/>
              <a:t>Plan&amp;Design</a:t>
            </a:r>
            <a:r>
              <a:rPr lang="zh-CN" altLang="en-US" kern="0" dirty="0" smtClean="0"/>
              <a:t>）</a:t>
            </a:r>
            <a:endParaRPr lang="en-US" altLang="zh-CN" kern="0" dirty="0" smtClean="0"/>
          </a:p>
          <a:p>
            <a:pPr marL="0" indent="0">
              <a:buNone/>
            </a:pPr>
            <a:r>
              <a:rPr lang="en-US" altLang="zh-CN" kern="0" dirty="0" smtClean="0"/>
              <a:t>I&amp;E: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3811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96752"/>
            <a:ext cx="11355113" cy="4267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优先级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高</a:t>
            </a:r>
            <a:r>
              <a:rPr lang="en-US" altLang="en-US" dirty="0" smtClean="0"/>
              <a:t>(High)</a:t>
            </a:r>
            <a:r>
              <a:rPr lang="zh-CN" altLang="en-US" dirty="0" smtClean="0"/>
              <a:t>：缺陷完全阻碍或部分阻碍进一步开发或测试工作，需立刻修复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中</a:t>
            </a:r>
            <a:r>
              <a:rPr lang="en-US" altLang="en-US" dirty="0" smtClean="0"/>
              <a:t>(Middle)</a:t>
            </a:r>
            <a:r>
              <a:rPr lang="zh-CN" altLang="en-US" dirty="0" smtClean="0"/>
              <a:t>：缺陷需正常排队等待修复，但在产品发布之前必须修复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低</a:t>
            </a:r>
            <a:r>
              <a:rPr lang="en-US" altLang="en-US" dirty="0" smtClean="0"/>
              <a:t>(Low)</a:t>
            </a:r>
            <a:r>
              <a:rPr lang="zh-CN" altLang="en-US" dirty="0" smtClean="0"/>
              <a:t>：缺陷对系统影响不大，当时间允许时可考虑修复，有时甚至不修复也能发布产品</a:t>
            </a:r>
            <a:endParaRPr lang="en-US" altLang="zh-CN" dirty="0" smtClean="0"/>
          </a:p>
          <a:p>
            <a:r>
              <a:rPr lang="zh-CN" altLang="en-US" dirty="0" smtClean="0"/>
              <a:t>优先级随着项目推进可能会发生变化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7535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优先级等级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严重性高的的缺陷通常指定高优先级</a:t>
            </a:r>
          </a:p>
          <a:p>
            <a:pPr lvl="1"/>
            <a:r>
              <a:rPr lang="zh-CN" altLang="en-US" dirty="0" smtClean="0"/>
              <a:t>非常严重的缺陷一定将指定为最高的处理优先级吗？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3825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可重现性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指缺陷应在同样的条件下可反复出现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确认最终出现的结果与报告中缺陷的呈现完全一致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无法重现的缺陷对开发人员是无意义的，因为无法对缺陷进行定位，意味着无法修复该缺陷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4632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部分缺陷可能难以重现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具有误差累积效应的缺陷，需长时间运行才能出现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涉及对特殊日期处理的缺陷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</a:t>
            </a:r>
            <a:r>
              <a:rPr lang="zh-CN" altLang="en-US" dirty="0" smtClean="0"/>
              <a:t>在特定运行次数时才出现的缺陷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高严重性的缺陷可能导致测试后无法恢复测试之前的环境，使得缺陷无法重现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9239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确保缺陷</a:t>
            </a:r>
            <a:r>
              <a:rPr lang="zh-CN" altLang="zh-CN" dirty="0" smtClean="0">
                <a:solidFill>
                  <a:srgbClr val="FF0000"/>
                </a:solidFill>
              </a:rPr>
              <a:t>可重现性</a:t>
            </a:r>
            <a:r>
              <a:rPr lang="zh-CN" altLang="en-US" dirty="0" smtClean="0">
                <a:solidFill>
                  <a:srgbClr val="FF0000"/>
                </a:solidFill>
              </a:rPr>
              <a:t>的措施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在测试过程中随时记录操作步骤和被测系统的响应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重复测试至少三次，确保每次执行同样的步骤可得到相同表现的缺陷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对于随机性出现的缺陷，应尝试使用不同的测试数据、改变测试环境等，试图找到影响缺陷出现的根本原因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3704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缺陷报告的撰写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实质就是要回答如下问题</a:t>
            </a:r>
          </a:p>
          <a:p>
            <a:pPr lvl="1"/>
            <a:r>
              <a:rPr lang="zh-CN" altLang="en-US" dirty="0" smtClean="0"/>
              <a:t>谁，何时，在何处，发现了什么缺陷？</a:t>
            </a:r>
          </a:p>
          <a:p>
            <a:pPr lvl="1"/>
            <a:r>
              <a:rPr lang="zh-CN" altLang="en-US" dirty="0" smtClean="0"/>
              <a:t>谁，何时，提出怎样的处理意见？</a:t>
            </a:r>
          </a:p>
          <a:p>
            <a:pPr lvl="1"/>
            <a:r>
              <a:rPr lang="zh-CN" altLang="en-US" dirty="0" smtClean="0"/>
              <a:t>谁，何时，如何修复该缺陷？</a:t>
            </a:r>
            <a:r>
              <a:rPr lang="en-US" altLang="en-US" dirty="0" smtClean="0"/>
              <a:t>(</a:t>
            </a:r>
            <a:r>
              <a:rPr lang="zh-CN" altLang="en-US" dirty="0" smtClean="0"/>
              <a:t>如果需要修复缺陷的话</a:t>
            </a:r>
            <a:r>
              <a:rPr lang="en-US" altLang="en-US" dirty="0" smtClean="0"/>
              <a:t>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谁，何时，如何验证该缺陷？测试结果如何？</a:t>
            </a:r>
          </a:p>
          <a:p>
            <a:endParaRPr lang="zh-CN" altLang="en-US" dirty="0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82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缺陷报告的用途是什么？</a:t>
            </a:r>
          </a:p>
          <a:p>
            <a:pPr lvl="1"/>
            <a:r>
              <a:rPr lang="zh-CN" altLang="en-US" dirty="0" smtClean="0"/>
              <a:t>记录缺陷</a:t>
            </a:r>
          </a:p>
          <a:p>
            <a:pPr lvl="1"/>
            <a:r>
              <a:rPr lang="zh-CN" altLang="en-US" dirty="0" smtClean="0"/>
              <a:t>缺陷分类（为解决缺陷分配资源）</a:t>
            </a:r>
          </a:p>
          <a:p>
            <a:pPr lvl="1"/>
            <a:r>
              <a:rPr lang="zh-CN" altLang="en-US" dirty="0" smtClean="0"/>
              <a:t>缺陷跟踪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7566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717551" y="1346200"/>
            <a:ext cx="1706041" cy="4267200"/>
          </a:xfrm>
        </p:spPr>
        <p:txBody>
          <a:bodyPr/>
          <a:lstStyle/>
          <a:p>
            <a:r>
              <a:rPr lang="zh-CN" altLang="en-US" dirty="0"/>
              <a:t>如何提交缺陷报告？</a:t>
            </a:r>
          </a:p>
          <a:p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2568489" y="2346202"/>
            <a:ext cx="2604654" cy="3387054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口头描述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国内测试管理规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范程度低的小企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业使用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不易追踪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沟通理解易出错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打乱开发思路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5191000" y="2348880"/>
            <a:ext cx="3035766" cy="3371498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直接记录，内容可以记录成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word,excel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等格式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反映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修改时间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不易管理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8243753" y="2346211"/>
            <a:ext cx="2964815" cy="3374390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使用专业工具，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及时有效修复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可标识、追踪缺陷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测试员：直接提交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程序员：直接查找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2680199" y="1409846"/>
            <a:ext cx="2574904" cy="865909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空中接龙模式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gray">
          <a:xfrm>
            <a:off x="5435782" y="1409586"/>
            <a:ext cx="2679700" cy="86614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流水记帐模式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8262802" y="1440066"/>
            <a:ext cx="2860040" cy="83566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系统管理模式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1278948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1" y="1196752"/>
            <a:ext cx="10668000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怎样编写缺陷报告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保证重现缺陷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分析故障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使用最少步骤复现故障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包含所有重现缺陷的必要步骤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方便阅读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尽量简单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一个缺陷一个报告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报告小缺陷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报告随机缺陷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不要夸大缺陷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91544" y="332657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938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缺陷报告分为三部分，分别涉及项目组中测试人员、项目经理、程序员三类人员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10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/>
              <a:t>H</a:t>
            </a:r>
            <a:r>
              <a:rPr lang="zh-CN" altLang="en-US" sz="3400"/>
              <a:t>模型</a:t>
            </a:r>
          </a:p>
        </p:txBody>
      </p:sp>
      <p:pic>
        <p:nvPicPr>
          <p:cNvPr id="12294" name="Picture 6" descr="10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420888"/>
            <a:ext cx="7778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100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717551" y="1178024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测试人员首次需填写的内容</a:t>
            </a:r>
            <a:r>
              <a:rPr lang="en-US" altLang="zh-CN" dirty="0" smtClean="0">
                <a:solidFill>
                  <a:srgbClr val="FF0000"/>
                </a:solidFill>
              </a:rPr>
              <a:t>(1)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项目</a:t>
            </a:r>
            <a:r>
              <a:rPr lang="en-US" altLang="en-US" dirty="0" smtClean="0"/>
              <a:t>/</a:t>
            </a:r>
            <a:r>
              <a:rPr lang="zh-CN" altLang="en-US" dirty="0" smtClean="0"/>
              <a:t>产品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程序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测试人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最后修改时间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功能模块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功能特性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用例编号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577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717551" y="1196752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测试人员首次需填写的内容</a:t>
            </a:r>
            <a:r>
              <a:rPr lang="en-US" altLang="zh-CN" dirty="0" smtClean="0">
                <a:solidFill>
                  <a:srgbClr val="FF0000"/>
                </a:solidFill>
              </a:rPr>
              <a:t>(2)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缺陷编号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缺陷标题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严重性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缺陷类型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测试环境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发送给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60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测试人员首次需填写的内容</a:t>
            </a:r>
            <a:r>
              <a:rPr lang="en-US" altLang="zh-CN" dirty="0" smtClean="0">
                <a:solidFill>
                  <a:srgbClr val="FF0000"/>
                </a:solidFill>
              </a:rPr>
              <a:t>(3)</a:t>
            </a:r>
          </a:p>
          <a:p>
            <a:pPr lvl="1"/>
            <a:r>
              <a:rPr lang="zh-CN" altLang="en-US" dirty="0" smtClean="0"/>
              <a:t>详细描述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缺陷相关附件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历史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13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缺陷报告提交发送给项目经理后</a:t>
            </a:r>
            <a:endParaRPr lang="en-US" altLang="zh-CN" dirty="0" smtClean="0"/>
          </a:p>
          <a:p>
            <a:r>
              <a:rPr lang="zh-CN" altLang="en-US" dirty="0" smtClean="0"/>
              <a:t>项目经理需填写的内容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1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缺陷报告分配给程序员后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程序员需填写的内容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</a:t>
            </a:r>
            <a:r>
              <a:rPr lang="en-US" altLang="en-US" dirty="0" smtClean="0"/>
              <a:t>Build</a:t>
            </a:r>
          </a:p>
          <a:p>
            <a:pPr lvl="1"/>
            <a:r>
              <a:rPr lang="zh-CN" altLang="en-US" dirty="0" smtClean="0"/>
              <a:t>解决详情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相关附件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184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717551" y="1124744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解决方案分类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已修复</a:t>
            </a:r>
            <a:r>
              <a:rPr lang="en-US" altLang="en-US" dirty="0" smtClean="0"/>
              <a:t>(Fixed)</a:t>
            </a:r>
            <a:endParaRPr lang="zh-CN" altLang="en-US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暂缓</a:t>
            </a:r>
            <a:r>
              <a:rPr lang="en-US" altLang="en-US" dirty="0" smtClean="0"/>
              <a:t>(Postponed</a:t>
            </a:r>
            <a:r>
              <a:rPr lang="zh-CN" altLang="en-US" dirty="0" smtClean="0"/>
              <a:t>或</a:t>
            </a:r>
            <a:r>
              <a:rPr lang="en-US" altLang="en-US" dirty="0" smtClean="0"/>
              <a:t>Later)</a:t>
            </a:r>
            <a:endParaRPr lang="zh-CN" altLang="en-US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外部原因</a:t>
            </a:r>
            <a:r>
              <a:rPr lang="en-US" altLang="en-US" dirty="0" smtClean="0"/>
              <a:t>(External</a:t>
            </a:r>
            <a:r>
              <a:rPr lang="zh-CN" altLang="en-US" dirty="0" smtClean="0"/>
              <a:t>或</a:t>
            </a:r>
            <a:r>
              <a:rPr lang="en-US" altLang="en-US" dirty="0" smtClean="0"/>
              <a:t>On hold)</a:t>
            </a:r>
            <a:endParaRPr lang="zh-CN" altLang="en-US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不修复</a:t>
            </a:r>
            <a:r>
              <a:rPr lang="en-US" altLang="en-US" dirty="0" smtClean="0"/>
              <a:t>(Don’t fix)</a:t>
            </a:r>
            <a:r>
              <a:rPr lang="zh-CN" altLang="en-US" dirty="0" smtClean="0"/>
              <a:t>。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重复的</a:t>
            </a:r>
            <a:r>
              <a:rPr lang="en-US" altLang="en-US" dirty="0" smtClean="0"/>
              <a:t>(Duplicate)</a:t>
            </a:r>
            <a:r>
              <a:rPr lang="zh-CN" altLang="en-US" dirty="0" smtClean="0"/>
              <a:t>。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不可重现</a:t>
            </a:r>
            <a:r>
              <a:rPr lang="en-US" altLang="en-US" dirty="0" smtClean="0"/>
              <a:t>(Not repro)</a:t>
            </a:r>
            <a:r>
              <a:rPr lang="zh-CN" altLang="en-US" dirty="0" smtClean="0"/>
              <a:t>。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符合设计</a:t>
            </a:r>
            <a:r>
              <a:rPr lang="en-US" altLang="en-US" dirty="0" smtClean="0"/>
              <a:t>(By design</a:t>
            </a:r>
            <a:r>
              <a:rPr lang="zh-CN" altLang="en-US" dirty="0" smtClean="0"/>
              <a:t>或</a:t>
            </a:r>
            <a:r>
              <a:rPr lang="en-US" altLang="en-US" dirty="0" smtClean="0"/>
              <a:t>Not a bug)</a:t>
            </a:r>
            <a:endParaRPr lang="zh-CN" altLang="en-US" dirty="0" smtClean="0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83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缺陷报告回复给测试人员</a:t>
            </a:r>
            <a:endParaRPr lang="en-US" altLang="zh-CN" dirty="0" smtClean="0"/>
          </a:p>
          <a:p>
            <a:r>
              <a:rPr lang="zh-CN" altLang="en-US" dirty="0" smtClean="0"/>
              <a:t>测试人员需再次填写的内容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复审结果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58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捉虫实践：第二日问题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测试人员首次提交缺陷报告需填写的内容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15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7" y="1340768"/>
            <a:ext cx="8064896" cy="490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34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缺陷的跟踪和管理</a:t>
            </a:r>
            <a:endParaRPr lang="zh-CN" altLang="en-US" dirty="0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367" name="Picture 7" descr="10t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1268760"/>
            <a:ext cx="627280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857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/>
              <a:t>X</a:t>
            </a:r>
            <a:r>
              <a:rPr lang="zh-CN" altLang="en-US" sz="3400"/>
              <a:t>模型</a:t>
            </a:r>
          </a:p>
        </p:txBody>
      </p:sp>
      <p:pic>
        <p:nvPicPr>
          <p:cNvPr id="14342" name="Picture 6" descr="10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1" y="1700808"/>
            <a:ext cx="5072063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906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缺陷跟踪流程中涉及的不同角色及其权限</a:t>
            </a:r>
            <a:endParaRPr lang="zh-CN" altLang="en-US" dirty="0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5303" name="Picture 7" descr="10t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276872"/>
            <a:ext cx="1028930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671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测试员</a:t>
            </a:r>
            <a:r>
              <a:rPr lang="zh-CN" altLang="en-US" dirty="0" smtClean="0"/>
              <a:t>负责上报缺陷，并对缺陷进行分类，确定缺陷的严重等级</a:t>
            </a:r>
          </a:p>
          <a:p>
            <a:r>
              <a:rPr lang="zh-CN" altLang="en-US" dirty="0" smtClean="0"/>
              <a:t>项目经理负责对缺陷的优先级进行划定，将缺陷分配给程序员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程序员</a:t>
            </a:r>
            <a:r>
              <a:rPr lang="zh-CN" altLang="en-US" dirty="0" smtClean="0"/>
              <a:t>对缺陷报告审核之后决定针对缺陷应采取的处理方式，负责修复缺陷</a:t>
            </a:r>
          </a:p>
          <a:p>
            <a:r>
              <a:rPr lang="zh-CN" altLang="en-US" dirty="0" smtClean="0"/>
              <a:t>当程序员与测试员对缺陷的处理意见不一致时，</a:t>
            </a:r>
            <a:r>
              <a:rPr lang="zh-CN" altLang="en-US" dirty="0" smtClean="0">
                <a:solidFill>
                  <a:srgbClr val="FF0000"/>
                </a:solidFill>
              </a:rPr>
              <a:t>仲裁</a:t>
            </a:r>
            <a:r>
              <a:rPr lang="zh-CN" altLang="en-US" dirty="0" smtClean="0"/>
              <a:t>委员会负责进行仲裁，避免程序员与测试员的“踢皮球”现象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项目经理</a:t>
            </a:r>
            <a:r>
              <a:rPr lang="zh-CN" altLang="en-US" dirty="0" smtClean="0"/>
              <a:t>需了解整个项目的进度和质量</a:t>
            </a:r>
            <a:endParaRPr lang="zh-CN" altLang="en-US" dirty="0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647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软件缺陷的管理</a:t>
            </a:r>
            <a:endParaRPr lang="zh-CN" altLang="en-US" dirty="0" smtClean="0"/>
          </a:p>
        </p:txBody>
      </p:sp>
      <p:sp>
        <p:nvSpPr>
          <p:cNvPr id="6" name="内容占位符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测试人员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开发人员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3791744" y="1412776"/>
            <a:ext cx="7272808" cy="4509120"/>
            <a:chOff x="4582968" y="2420888"/>
            <a:chExt cx="5268730" cy="3971304"/>
          </a:xfrm>
        </p:grpSpPr>
        <p:sp>
          <p:nvSpPr>
            <p:cNvPr id="7" name="矩形 6"/>
            <p:cNvSpPr/>
            <p:nvPr/>
          </p:nvSpPr>
          <p:spPr bwMode="auto">
            <a:xfrm>
              <a:off x="5303912" y="2420888"/>
              <a:ext cx="1757362" cy="442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eaLnBrk="0" hangingPunct="0"/>
              <a:r>
                <a:rPr lang="zh-CN" altLang="en-US" sz="2800" dirty="0">
                  <a:solidFill>
                    <a:schemeClr val="tx1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提交缺陷报告</a:t>
              </a: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312411" y="3413203"/>
              <a:ext cx="1757362" cy="442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eaLnBrk="0" hangingPunct="0"/>
              <a:r>
                <a:rPr lang="zh-CN" altLang="en-US" sz="2800" dirty="0">
                  <a:solidFill>
                    <a:schemeClr val="tx1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处理缺陷报告</a:t>
              </a:r>
            </a:p>
          </p:txBody>
        </p:sp>
        <p:sp>
          <p:nvSpPr>
            <p:cNvPr id="9" name="菱形 8"/>
            <p:cNvSpPr/>
            <p:nvPr/>
          </p:nvSpPr>
          <p:spPr bwMode="auto">
            <a:xfrm>
              <a:off x="4582968" y="4511394"/>
              <a:ext cx="3286125" cy="942975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 eaLnBrk="0" hangingPunct="0"/>
              <a:r>
                <a:rPr lang="zh-CN" altLang="en-US" sz="2800" dirty="0">
                  <a:solidFill>
                    <a:schemeClr val="tx1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回归测试</a:t>
              </a:r>
              <a:endParaRPr lang="en-US" altLang="zh-CN" sz="2800" dirty="0">
                <a:solidFill>
                  <a:schemeClr val="tx1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393373" y="5949280"/>
              <a:ext cx="1757362" cy="442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eaLnBrk="0" hangingPunct="0"/>
              <a:r>
                <a:rPr lang="zh-CN" altLang="en-US" sz="2800" dirty="0">
                  <a:solidFill>
                    <a:schemeClr val="tx1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关闭缺陷报告</a:t>
              </a:r>
            </a:p>
          </p:txBody>
        </p:sp>
        <p:cxnSp>
          <p:nvCxnSpPr>
            <p:cNvPr id="11" name="直接箭头连接符 10"/>
            <p:cNvCxnSpPr>
              <a:endCxn id="8" idx="0"/>
            </p:cNvCxnSpPr>
            <p:nvPr/>
          </p:nvCxnSpPr>
          <p:spPr bwMode="auto">
            <a:xfrm rot="5400000">
              <a:off x="5911272" y="3128619"/>
              <a:ext cx="564404" cy="47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rot="5400000">
              <a:off x="5908915" y="4191892"/>
              <a:ext cx="561973" cy="23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rot="5400000">
              <a:off x="5976780" y="5743714"/>
              <a:ext cx="452438" cy="47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7890943" y="5029724"/>
              <a:ext cx="500063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rot="16200000" flipV="1">
              <a:off x="7218858" y="3792059"/>
              <a:ext cx="2311679" cy="40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rot="10800000">
              <a:off x="7012628" y="2606693"/>
              <a:ext cx="1378705" cy="128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612089" y="4077471"/>
              <a:ext cx="1735658" cy="46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>
                      <a:lumMod val="10000"/>
                    </a:schemeClr>
                  </a:solidFill>
                </a:rPr>
                <a:t>Y           N</a:t>
              </a:r>
              <a:endParaRPr lang="zh-CN" altLang="en-US" sz="2800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10179" y="5428403"/>
              <a:ext cx="1474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>
                      <a:lumMod val="10000"/>
                    </a:schemeClr>
                  </a:solidFill>
                </a:rPr>
                <a:t>Y           </a:t>
              </a:r>
              <a:endParaRPr lang="zh-CN" altLang="en-US" sz="2800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76859" y="3746286"/>
              <a:ext cx="1474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>
                      <a:lumMod val="10000"/>
                    </a:schemeClr>
                  </a:solidFill>
                </a:rPr>
                <a:t>N           </a:t>
              </a:r>
              <a:endParaRPr lang="zh-CN" altLang="en-US" sz="2800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2260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1" y="1394048"/>
            <a:ext cx="10668000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测试模型相关知识：</a:t>
            </a:r>
            <a:r>
              <a:rPr lang="en-US" altLang="zh-CN" dirty="0" smtClean="0"/>
              <a:t>V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测试前准备工作：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测试团队构成及相关职责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熟悉产品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项目及产品需求文档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创建测试计划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设计测试用例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测试过程执行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管理缺陷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18218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7658" y="2804082"/>
            <a:ext cx="6000750" cy="13269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05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dirty="0" smtClean="0"/>
              <a:t>相关知识回顾</a:t>
            </a:r>
            <a:endParaRPr lang="en-US" altLang="zh-CN" sz="2800" b="1" dirty="0" smtClean="0"/>
          </a:p>
          <a:p>
            <a:pPr lvl="1" eaLnBrk="1" hangingPunct="1"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项目团队及相关职责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sz="2800" dirty="0" smtClean="0"/>
              <a:t>测试过程开始前的准备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测试用例管理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缺陷管理</a:t>
            </a:r>
            <a:endParaRPr lang="en-US" altLang="zh-CN" sz="2800" dirty="0" smtClean="0"/>
          </a:p>
          <a:p>
            <a:pPr marL="471487" lvl="1" indent="0" eaLnBrk="1" hangingPunct="1">
              <a:buNone/>
              <a:defRPr/>
            </a:pPr>
            <a:endParaRPr lang="en-US" altLang="zh-CN" sz="2800" dirty="0" smtClean="0"/>
          </a:p>
          <a:p>
            <a:pPr lvl="1" eaLnBrk="1" hangingPunct="1">
              <a:defRPr/>
            </a:pPr>
            <a:endParaRPr lang="en-US" altLang="zh-CN" sz="2800" dirty="0" smtClean="0"/>
          </a:p>
          <a:p>
            <a:pPr marL="471170" lvl="1" indent="0" eaLnBrk="1" hangingPunct="1">
              <a:buNone/>
              <a:defRPr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472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项目团队成员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17551" y="1196752"/>
            <a:ext cx="10668000" cy="4267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产品</a:t>
            </a:r>
            <a:r>
              <a:rPr lang="zh-CN" altLang="en-US" dirty="0"/>
              <a:t>经理</a:t>
            </a:r>
            <a:r>
              <a:rPr lang="en-US" altLang="zh-CN" dirty="0"/>
              <a:t>+</a:t>
            </a:r>
            <a:r>
              <a:rPr lang="zh-CN" altLang="en-US" dirty="0"/>
              <a:t>产品成员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项目</a:t>
            </a:r>
            <a:r>
              <a:rPr lang="zh-CN" altLang="en-US" dirty="0"/>
              <a:t>经理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研发</a:t>
            </a:r>
            <a:r>
              <a:rPr lang="zh-CN" altLang="en-US" dirty="0"/>
              <a:t>主管</a:t>
            </a:r>
            <a:r>
              <a:rPr lang="en-US" altLang="zh-CN" dirty="0"/>
              <a:t>+</a:t>
            </a:r>
            <a:r>
              <a:rPr lang="zh-CN" altLang="en-US" dirty="0"/>
              <a:t>研发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zh-CN" altLang="en-US" dirty="0"/>
              <a:t>主管</a:t>
            </a:r>
            <a:r>
              <a:rPr lang="en-US" altLang="zh-CN" dirty="0"/>
              <a:t>+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/>
              <a:t>时刻关心项目进度的</a:t>
            </a:r>
            <a:r>
              <a:rPr lang="zh-CN" altLang="en-US" dirty="0">
                <a:solidFill>
                  <a:srgbClr val="FF0000"/>
                </a:solidFill>
              </a:rPr>
              <a:t>高层</a:t>
            </a:r>
            <a:r>
              <a:rPr lang="zh-CN" altLang="en-US" dirty="0"/>
              <a:t>管理人员</a:t>
            </a:r>
            <a:endParaRPr lang="en-US" altLang="zh-CN" dirty="0"/>
          </a:p>
          <a:p>
            <a:r>
              <a:rPr lang="zh-CN" altLang="en-US" dirty="0"/>
              <a:t>团队之外的用户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5627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测试团队的管理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测试团队组织架构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技术支持组：包括系统架构师和业务分析师</a:t>
            </a:r>
          </a:p>
          <a:p>
            <a:pPr lvl="1"/>
            <a:r>
              <a:rPr lang="zh-CN" altLang="en-US" dirty="0" smtClean="0"/>
              <a:t>质量保障组：包括质量保障人员和配置管理人员</a:t>
            </a:r>
          </a:p>
          <a:p>
            <a:pPr lvl="1"/>
            <a:r>
              <a:rPr lang="zh-CN" altLang="en-US" dirty="0" smtClean="0"/>
              <a:t>测试实施组：包括功能测试工程师和性能测试工程师</a:t>
            </a:r>
          </a:p>
          <a:p>
            <a:pPr lvl="1"/>
            <a:r>
              <a:rPr lang="zh-CN" altLang="en-US" dirty="0" smtClean="0"/>
              <a:t>测试开发组</a:t>
            </a:r>
            <a:r>
              <a:rPr lang="zh-CN" altLang="en-US" dirty="0" smtClean="0"/>
              <a:t>：开发自动化代码，进行自动化测试</a:t>
            </a:r>
            <a:endParaRPr lang="zh-CN" altLang="en-US" dirty="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255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4857</TotalTime>
  <Words>2330</Words>
  <Application>Microsoft Office PowerPoint</Application>
  <PresentationFormat>宽屏</PresentationFormat>
  <Paragraphs>395</Paragraphs>
  <Slides>64</Slides>
  <Notes>8</Notes>
  <HiddenSlides>7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6" baseType="lpstr">
      <vt:lpstr>黑体</vt:lpstr>
      <vt:lpstr>华文隶书</vt:lpstr>
      <vt:lpstr>楷体</vt:lpstr>
      <vt:lpstr>楷体_GB2312</vt:lpstr>
      <vt:lpstr>宋体</vt:lpstr>
      <vt:lpstr>微软雅黑</vt:lpstr>
      <vt:lpstr>Arial</vt:lpstr>
      <vt:lpstr>Arial Black</vt:lpstr>
      <vt:lpstr>Times New Roman</vt:lpstr>
      <vt:lpstr>Verdana</vt:lpstr>
      <vt:lpstr>Wingdings</vt:lpstr>
      <vt:lpstr>Profile</vt:lpstr>
      <vt:lpstr>软件测试实用教程 ——方法与实践</vt:lpstr>
      <vt:lpstr>目 录</vt:lpstr>
      <vt:lpstr> 软件测试过程模型</vt:lpstr>
      <vt:lpstr> 软件测试过程模型</vt:lpstr>
      <vt:lpstr> 软件测试过程模型</vt:lpstr>
      <vt:lpstr> 软件测试过程模型</vt:lpstr>
      <vt:lpstr>目 录</vt:lpstr>
      <vt:lpstr>项目团队成员</vt:lpstr>
      <vt:lpstr> 测试团队的管理</vt:lpstr>
      <vt:lpstr> 测试团队的管理</vt:lpstr>
      <vt:lpstr> 测试团队的管理</vt:lpstr>
      <vt:lpstr>目 录</vt:lpstr>
      <vt:lpstr>产品与项目的区别</vt:lpstr>
      <vt:lpstr>熟悉用户需求</vt:lpstr>
      <vt:lpstr>测试计划管理</vt:lpstr>
      <vt:lpstr>目 录</vt:lpstr>
      <vt:lpstr>测试用例标准格式</vt:lpstr>
      <vt:lpstr> 测试用例的管理——用例属性</vt:lpstr>
      <vt:lpstr> 测试用例的管理——用例属性</vt:lpstr>
      <vt:lpstr> 测试用例的管理——用例属性</vt:lpstr>
      <vt:lpstr> 测试用例的管理</vt:lpstr>
      <vt:lpstr>PowerPoint 演示文稿</vt:lpstr>
      <vt:lpstr>测试用例更新</vt:lpstr>
      <vt:lpstr> 测试用例的管理</vt:lpstr>
      <vt:lpstr> 测试用例的管理</vt:lpstr>
      <vt:lpstr> 测试用例的管理</vt:lpstr>
      <vt:lpstr>目 录</vt:lpstr>
      <vt:lpstr> 软件缺陷的管理—定义</vt:lpstr>
      <vt:lpstr>PowerPoint 演示文稿</vt:lpstr>
      <vt:lpstr>软件缺陷的管理</vt:lpstr>
      <vt:lpstr>软件缺陷的管理</vt:lpstr>
      <vt:lpstr>PowerPoint 演示文稿</vt:lpstr>
      <vt:lpstr>软件缺陷管理</vt:lpstr>
      <vt:lpstr>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212</cp:revision>
  <dcterms:created xsi:type="dcterms:W3CDTF">2008-07-27T05:17:11Z</dcterms:created>
  <dcterms:modified xsi:type="dcterms:W3CDTF">2017-11-30T02:53:41Z</dcterms:modified>
</cp:coreProperties>
</file>