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49"/>
  </p:notesMasterIdLst>
  <p:handoutMasterIdLst>
    <p:handoutMasterId r:id="rId50"/>
  </p:handoutMasterIdLst>
  <p:sldIdLst>
    <p:sldId id="552" r:id="rId2"/>
    <p:sldId id="553" r:id="rId3"/>
    <p:sldId id="554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4" r:id="rId14"/>
    <p:sldId id="565" r:id="rId15"/>
    <p:sldId id="566" r:id="rId16"/>
    <p:sldId id="567" r:id="rId17"/>
    <p:sldId id="568" r:id="rId18"/>
    <p:sldId id="569" r:id="rId19"/>
    <p:sldId id="570" r:id="rId20"/>
    <p:sldId id="571" r:id="rId21"/>
    <p:sldId id="572" r:id="rId22"/>
    <p:sldId id="573" r:id="rId23"/>
    <p:sldId id="574" r:id="rId24"/>
    <p:sldId id="575" r:id="rId25"/>
    <p:sldId id="576" r:id="rId26"/>
    <p:sldId id="577" r:id="rId27"/>
    <p:sldId id="578" r:id="rId28"/>
    <p:sldId id="579" r:id="rId29"/>
    <p:sldId id="595" r:id="rId30"/>
    <p:sldId id="580" r:id="rId31"/>
    <p:sldId id="581" r:id="rId32"/>
    <p:sldId id="582" r:id="rId33"/>
    <p:sldId id="583" r:id="rId34"/>
    <p:sldId id="584" r:id="rId35"/>
    <p:sldId id="585" r:id="rId36"/>
    <p:sldId id="586" r:id="rId37"/>
    <p:sldId id="587" r:id="rId38"/>
    <p:sldId id="588" r:id="rId39"/>
    <p:sldId id="589" r:id="rId40"/>
    <p:sldId id="590" r:id="rId41"/>
    <p:sldId id="596" r:id="rId42"/>
    <p:sldId id="597" r:id="rId43"/>
    <p:sldId id="598" r:id="rId44"/>
    <p:sldId id="591" r:id="rId45"/>
    <p:sldId id="592" r:id="rId46"/>
    <p:sldId id="593" r:id="rId47"/>
    <p:sldId id="594" r:id="rId4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1" autoAdjust="0"/>
    <p:restoredTop sz="90047" autoAdjust="0"/>
  </p:normalViewPr>
  <p:slideViewPr>
    <p:cSldViewPr>
      <p:cViewPr varScale="1">
        <p:scale>
          <a:sx n="77" d="100"/>
          <a:sy n="77" d="100"/>
        </p:scale>
        <p:origin x="210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5626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什么叫语句覆盖？不知道，那什么叫语句？每个可执行的语句就是语句。</a:t>
            </a:r>
            <a:endParaRPr lang="en-US" altLang="zh-CN" dirty="0" smtClean="0"/>
          </a:p>
          <a:p>
            <a:r>
              <a:rPr lang="zh-CN" altLang="en-US" dirty="0" smtClean="0"/>
              <a:t>设计若干测试用例，使得每个可执行语句至少被执行一次，什么意思，还是不明白，我们来看这个例子。</a:t>
            </a:r>
            <a:endParaRPr lang="en-US" altLang="zh-CN" dirty="0" smtClean="0"/>
          </a:p>
          <a:p>
            <a:r>
              <a:rPr lang="zh-CN" altLang="en-US" dirty="0" smtClean="0"/>
              <a:t>首先先看这段程序，我们要分析这段程序的逻辑关系，怎样好分析呢？画流程图。给大家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分钟的时间，将这段代码的流程图画出来。好了，我们一起来看一下这段代码的流程图。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是一个判断条件，当为真执行这条语句，为假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那我们返回来看语句覆盖，让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F04B2B-6EEE-46C4-9A5D-7994342497BF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3491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12.11</a:t>
            </a:r>
            <a:r>
              <a:rPr lang="zh-CN" altLang="en-US" dirty="0" smtClean="0"/>
              <a:t>到此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784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9F22D-ECAD-4CD3-B013-11625049C7BF}" type="slidenum">
              <a:rPr lang="zh-CN" altLang="en-US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9430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9F22D-ECAD-4CD3-B013-11625049C7BF}" type="slidenum">
              <a:rPr lang="zh-CN" altLang="en-US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0127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9F22D-ECAD-4CD3-B013-11625049C7BF}" type="slidenum">
              <a:rPr lang="zh-CN" altLang="en-US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1198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9F22D-ECAD-4CD3-B013-11625049C7BF}" type="slidenum">
              <a:rPr lang="zh-CN" altLang="en-US" smtClean="0"/>
              <a:pPr>
                <a:defRPr/>
              </a:pPr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208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6085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什么是条件组合覆盖呢？也就是使判定中条件的各种组合都至少执行一次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F04B2B-6EEE-46C4-9A5D-7994342497BF}" type="slidenum">
              <a:rPr lang="zh-CN" altLang="en-US" smtClean="0"/>
              <a:pPr>
                <a:defRPr/>
              </a:pPr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8081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首先，将所有条件列出来，然后开始组合，</a:t>
            </a:r>
            <a:r>
              <a:rPr lang="en-US" altLang="zh-CN" dirty="0" smtClean="0"/>
              <a:t>1,5</a:t>
            </a:r>
            <a:r>
              <a:rPr lang="en-US" altLang="zh-CN" baseline="0" dirty="0" smtClean="0"/>
              <a:t>   2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6……</a:t>
            </a:r>
            <a:r>
              <a:rPr lang="zh-CN" altLang="en-US" baseline="0" dirty="0" smtClean="0"/>
              <a:t>多少种组合？</a:t>
            </a:r>
            <a:r>
              <a:rPr lang="en-US" altLang="zh-CN" baseline="0" dirty="0" smtClean="0"/>
              <a:t>16</a:t>
            </a:r>
            <a:r>
              <a:rPr lang="zh-CN" altLang="en-US" baseline="0" dirty="0" smtClean="0"/>
              <a:t>种，这样覆盖全了，可是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F04B2B-6EEE-46C4-9A5D-7994342497BF}" type="slidenum">
              <a:rPr lang="zh-CN" altLang="en-US" smtClean="0"/>
              <a:pPr>
                <a:defRPr/>
              </a:pPr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9654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首先，将所有条件列出来，然后开始组合，</a:t>
            </a:r>
            <a:r>
              <a:rPr lang="en-US" altLang="zh-CN" dirty="0" smtClean="0"/>
              <a:t>1,5</a:t>
            </a:r>
            <a:r>
              <a:rPr lang="en-US" altLang="zh-CN" baseline="0" dirty="0" smtClean="0"/>
              <a:t>   2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6……</a:t>
            </a:r>
            <a:r>
              <a:rPr lang="zh-CN" altLang="en-US" baseline="0" dirty="0" smtClean="0"/>
              <a:t>多少种组合？</a:t>
            </a:r>
            <a:r>
              <a:rPr lang="en-US" altLang="zh-CN" baseline="0" dirty="0" smtClean="0"/>
              <a:t>16</a:t>
            </a:r>
            <a:r>
              <a:rPr lang="zh-CN" altLang="en-US" baseline="0" dirty="0" smtClean="0"/>
              <a:t>种，这样覆盖全了，可是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F04B2B-6EEE-46C4-9A5D-7994342497BF}" type="slidenum">
              <a:rPr lang="zh-CN" altLang="en-US" smtClean="0"/>
              <a:pPr>
                <a:defRPr/>
              </a:pPr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656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374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首先，将所有条件列出来，然后开始组合，</a:t>
            </a:r>
            <a:r>
              <a:rPr lang="en-US" altLang="zh-CN" dirty="0" smtClean="0"/>
              <a:t>1,5</a:t>
            </a:r>
            <a:r>
              <a:rPr lang="en-US" altLang="zh-CN" baseline="0" dirty="0" smtClean="0"/>
              <a:t>   2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6……</a:t>
            </a:r>
            <a:r>
              <a:rPr lang="zh-CN" altLang="en-US" baseline="0" dirty="0" smtClean="0"/>
              <a:t>多少种组合？</a:t>
            </a:r>
            <a:r>
              <a:rPr lang="en-US" altLang="zh-CN" baseline="0" dirty="0" smtClean="0"/>
              <a:t>16</a:t>
            </a:r>
            <a:r>
              <a:rPr lang="zh-CN" altLang="en-US" baseline="0" dirty="0" smtClean="0"/>
              <a:t>种，这样覆盖全了，可是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F04B2B-6EEE-46C4-9A5D-7994342497BF}" type="slidenum">
              <a:rPr lang="zh-CN" altLang="en-US" smtClean="0"/>
              <a:pPr>
                <a:defRPr/>
              </a:pPr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7658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首先，将所有条件列出来，然后开始组合，</a:t>
            </a:r>
            <a:r>
              <a:rPr lang="en-US" altLang="zh-CN" dirty="0" smtClean="0"/>
              <a:t>1,5</a:t>
            </a:r>
            <a:r>
              <a:rPr lang="en-US" altLang="zh-CN" baseline="0" dirty="0" smtClean="0"/>
              <a:t>   2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6……</a:t>
            </a:r>
            <a:r>
              <a:rPr lang="zh-CN" altLang="en-US" baseline="0" dirty="0" smtClean="0"/>
              <a:t>多少种组合？</a:t>
            </a:r>
            <a:r>
              <a:rPr lang="en-US" altLang="zh-CN" baseline="0" dirty="0" smtClean="0"/>
              <a:t>16</a:t>
            </a:r>
            <a:r>
              <a:rPr lang="zh-CN" altLang="en-US" baseline="0" dirty="0" smtClean="0"/>
              <a:t>种，这样覆盖全了，可是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F04B2B-6EEE-46C4-9A5D-7994342497BF}" type="slidenum">
              <a:rPr lang="zh-CN" altLang="en-US" smtClean="0"/>
              <a:pPr>
                <a:defRPr/>
              </a:pPr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4571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首先，将所有条件列出来，然后开始组合，</a:t>
            </a:r>
            <a:r>
              <a:rPr lang="en-US" altLang="zh-CN" dirty="0" smtClean="0"/>
              <a:t>1,5</a:t>
            </a:r>
            <a:r>
              <a:rPr lang="en-US" altLang="zh-CN" baseline="0" dirty="0" smtClean="0"/>
              <a:t>   2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6……</a:t>
            </a:r>
            <a:r>
              <a:rPr lang="zh-CN" altLang="en-US" baseline="0" dirty="0" smtClean="0"/>
              <a:t>多少种组合？</a:t>
            </a:r>
            <a:r>
              <a:rPr lang="en-US" altLang="zh-CN" baseline="0" dirty="0" smtClean="0"/>
              <a:t>16</a:t>
            </a:r>
            <a:r>
              <a:rPr lang="zh-CN" altLang="en-US" baseline="0" dirty="0" smtClean="0"/>
              <a:t>种，这样覆盖全了，可是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F04B2B-6EEE-46C4-9A5D-7994342497BF}" type="slidenum">
              <a:rPr lang="zh-CN" altLang="en-US" smtClean="0"/>
              <a:pPr>
                <a:defRPr/>
              </a:pPr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9015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9381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那什么是语句呢？怎样才算语句覆盖呢？</a:t>
            </a:r>
            <a:endParaRPr lang="en-US" altLang="zh-CN" dirty="0" smtClean="0"/>
          </a:p>
          <a:p>
            <a:r>
              <a:rPr lang="zh-CN" altLang="en-US" dirty="0" smtClean="0"/>
              <a:t>我们如何实现语句覆盖，先分析代码，怎样分析？画流程图。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什么叫语句覆盖？不知道，那什么叫语句？每个可执行的语句就是语句。</a:t>
            </a:r>
            <a:endParaRPr lang="en-US" altLang="zh-CN" dirty="0" smtClean="0"/>
          </a:p>
          <a:p>
            <a:r>
              <a:rPr lang="zh-CN" altLang="en-US" dirty="0" smtClean="0"/>
              <a:t>设计若干测试用例，使得每个可执行语句至少被执行一次，什么意思，还是不明白，我们来看这个例子。</a:t>
            </a:r>
            <a:endParaRPr lang="en-US" altLang="zh-CN" dirty="0" smtClean="0"/>
          </a:p>
          <a:p>
            <a:r>
              <a:rPr lang="zh-CN" altLang="en-US" dirty="0" smtClean="0"/>
              <a:t>首先先看这段程序，我们要分析这段程序的逻辑关系，怎样好分析呢？画流程图。给大家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分钟的时间，将这段代码的流程图画出来。好了，我们一起来看一下这段代码的流程图。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是一个判断条件，当为真执行这条语句，为假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那我们返回来看语句覆盖，让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F04B2B-6EEE-46C4-9A5D-7994342497BF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08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每个可执行语句至少能被执行一次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9F22D-ECAD-4CD3-B013-11625049C7BF}" type="slidenum">
              <a:rPr lang="zh-CN" altLang="en-US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1756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9F22D-ECAD-4CD3-B013-11625049C7BF}" type="slidenum">
              <a:rPr lang="zh-CN" altLang="en-US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4312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判定覆盖是一个比“语句覆盖”稍强的测试标准，设计若干测试用例，使得程序中每个分支至少都获得一次真值或假值，又称为分支覆盖。那我问大家一个问题，什么是分支？大家一定知道，分支就是这样的，那怎样让每个分支至少获得一次真值或假值呢？我们可以选择什么路径呢？选择    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这个路径；如果选择这条路径，如何取值？让每个分支至少获得一次真值或假值，我们还可以选择哪条路径？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F04B2B-6EEE-46C4-9A5D-7994342497BF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46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什么叫语句覆盖？不知道，那什么叫语句？每个可执行的语句就是语句。</a:t>
            </a:r>
            <a:endParaRPr lang="en-US" altLang="zh-CN" dirty="0" smtClean="0"/>
          </a:p>
          <a:p>
            <a:r>
              <a:rPr lang="zh-CN" altLang="en-US" dirty="0" smtClean="0"/>
              <a:t>设计若干测试用例，使得每个可执行语句至少被执行一次，什么意思，还是不明白，我们来看这个例子。</a:t>
            </a:r>
            <a:endParaRPr lang="en-US" altLang="zh-CN" dirty="0" smtClean="0"/>
          </a:p>
          <a:p>
            <a:r>
              <a:rPr lang="zh-CN" altLang="en-US" dirty="0" smtClean="0"/>
              <a:t>首先先看这段程序，我们要分析这段程序的逻辑关系，怎样好分析呢？画流程图。给大家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分钟的时间，将这段代码的流程图画出来。好了，我们一起来看一下这段代码的流程图。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是一个判断条件，当为真执行这条语句，为假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那我们返回来看语句覆盖，让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F04B2B-6EEE-46C4-9A5D-7994342497BF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7107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那现在大家来分析一下，如果</a:t>
            </a:r>
            <a:r>
              <a:rPr lang="en-US" altLang="zh-CN" dirty="0" smtClean="0"/>
              <a:t>B=0</a:t>
            </a:r>
            <a:r>
              <a:rPr lang="zh-CN" altLang="en-US" dirty="0" smtClean="0"/>
              <a:t>写成</a:t>
            </a:r>
            <a:r>
              <a:rPr lang="en-US" altLang="zh-CN" dirty="0" smtClean="0"/>
              <a:t>B&gt;0,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X……</a:t>
            </a:r>
            <a:r>
              <a:rPr lang="zh-CN" altLang="en-US" dirty="0" smtClean="0"/>
              <a:t>，能不能检查出来，不能，那说明什么？判定覆盖也不充分。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958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什么是条件覆盖呢？设计若干用例，使得每个判定中的每个条件的可能取值至少满足一次。</a:t>
            </a:r>
            <a:endParaRPr lang="en-US" altLang="zh-CN" dirty="0" smtClean="0"/>
          </a:p>
          <a:p>
            <a:r>
              <a:rPr lang="zh-CN" altLang="en-US" dirty="0" smtClean="0"/>
              <a:t>什么叫每个条件的取值？</a:t>
            </a:r>
            <a:endParaRPr lang="en-US" altLang="zh-CN" dirty="0" smtClean="0"/>
          </a:p>
          <a:p>
            <a:r>
              <a:rPr lang="zh-CN" altLang="en-US" dirty="0" smtClean="0"/>
              <a:t>举例来说，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，是一个条件，也可以是</a:t>
            </a:r>
            <a:r>
              <a:rPr lang="en-US" altLang="zh-CN" dirty="0" smtClean="0"/>
              <a:t>A&lt;=1;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F04B2B-6EEE-46C4-9A5D-7994342497BF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941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8936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3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35299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922" r:id="rId3"/>
    <p:sldLayoutId id="2147483882" r:id="rId4"/>
    <p:sldLayoutId id="2147483883" r:id="rId5"/>
    <p:sldLayoutId id="2147483885" r:id="rId6"/>
    <p:sldLayoutId id="2147483923" r:id="rId7"/>
    <p:sldLayoutId id="2147483924" r:id="rId8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>
                <a:ea typeface="华文隶书" pitchFamily="2" charset="-122"/>
              </a:rPr>
              <a:t>软件测试实用教程</a:t>
            </a:r>
            <a:r>
              <a:rPr lang="en-US" altLang="zh-CN" sz="6000" b="1">
                <a:ea typeface="华文隶书" pitchFamily="2" charset="-122"/>
              </a:rPr>
              <a:t/>
            </a:r>
            <a:br>
              <a:rPr lang="en-US" altLang="zh-CN" sz="6000" b="1">
                <a:ea typeface="华文隶书" pitchFamily="2" charset="-122"/>
              </a:rPr>
            </a:br>
            <a:r>
              <a:rPr lang="en-US" altLang="zh-CN" sz="6000" b="1">
                <a:ea typeface="华文隶书" pitchFamily="2" charset="-122"/>
              </a:rPr>
              <a:t>——</a:t>
            </a:r>
            <a:r>
              <a:rPr lang="zh-CN" altLang="en-US" sz="6000" b="1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dirty="0" err="1">
                <a:latin typeface="华文隶书" pitchFamily="2" charset="-122"/>
                <a:ea typeface="华文隶书" pitchFamily="2" charset="-122"/>
              </a:rPr>
              <a:t>PartII</a:t>
            </a:r>
            <a:r>
              <a:rPr lang="en-US" altLang="zh-CN" sz="4400" b="1" dirty="0">
                <a:latin typeface="华文隶书" pitchFamily="2" charset="-122"/>
                <a:ea typeface="华文隶书" pitchFamily="2" charset="-122"/>
              </a:rPr>
              <a:t> </a:t>
            </a:r>
            <a:r>
              <a:rPr lang="en-US" altLang="zh-CN" sz="4400" b="1" dirty="0" smtClean="0">
                <a:latin typeface="华文隶书" pitchFamily="2" charset="-122"/>
                <a:ea typeface="华文隶书" pitchFamily="2" charset="-122"/>
              </a:rPr>
              <a:t> </a:t>
            </a:r>
            <a:r>
              <a:rPr lang="zh-CN" altLang="en-US" sz="4400" b="1" dirty="0" smtClean="0">
                <a:latin typeface="华文隶书" pitchFamily="2" charset="-122"/>
                <a:ea typeface="华文隶书" pitchFamily="2" charset="-122"/>
              </a:rPr>
              <a:t>软件测试</a:t>
            </a:r>
            <a:r>
              <a:rPr lang="zh-CN" altLang="en-US" sz="4400" b="1" dirty="0">
                <a:latin typeface="华文隶书" pitchFamily="2" charset="-122"/>
                <a:ea typeface="华文隶书" pitchFamily="2" charset="-122"/>
              </a:rPr>
              <a:t>技术</a:t>
            </a:r>
            <a:r>
              <a:rPr lang="en-US" altLang="zh-CN" sz="4400" b="1" dirty="0" smtClean="0">
                <a:latin typeface="华文隶书" pitchFamily="2" charset="-122"/>
                <a:ea typeface="华文隶书" pitchFamily="2" charset="-122"/>
              </a:rPr>
              <a:t>---</a:t>
            </a:r>
            <a:r>
              <a:rPr lang="zh-CN" altLang="en-US" sz="4400" dirty="0">
                <a:latin typeface="华文隶书" pitchFamily="2" charset="-122"/>
                <a:ea typeface="华文隶书" pitchFamily="2" charset="-122"/>
              </a:rPr>
              <a:t>白</a:t>
            </a:r>
            <a:r>
              <a:rPr lang="zh-CN" altLang="en-US" sz="4400" dirty="0" smtClean="0">
                <a:latin typeface="华文隶书" pitchFamily="2" charset="-122"/>
                <a:ea typeface="华文隶书" pitchFamily="2" charset="-122"/>
              </a:rPr>
              <a:t>盒测试对于</a:t>
            </a:r>
            <a:r>
              <a:rPr lang="zh-CN" altLang="en-US" sz="4400" b="1" dirty="0" smtClean="0">
                <a:latin typeface="华文隶书" pitchFamily="2" charset="-122"/>
                <a:ea typeface="华文隶书" pitchFamily="2" charset="-122"/>
              </a:rPr>
              <a:t>判定的测试</a:t>
            </a:r>
            <a:endParaRPr lang="zh-CN" altLang="en-US" sz="4400" b="1" dirty="0"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05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程序结构分析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764704"/>
            <a:ext cx="10873208" cy="4843264"/>
          </a:xfrm>
        </p:spPr>
        <p:txBody>
          <a:bodyPr/>
          <a:lstStyle/>
          <a:p>
            <a:r>
              <a:rPr lang="en-US" altLang="zh-CN" dirty="0" smtClean="0"/>
              <a:t>do-while 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416" y="1403399"/>
            <a:ext cx="6200000" cy="4761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36160" y="980728"/>
            <a:ext cx="2866667" cy="5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070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程序结构分析</a:t>
            </a:r>
            <a:r>
              <a:rPr lang="en-US" altLang="zh-CN" dirty="0" smtClean="0"/>
              <a:t>—</a:t>
            </a:r>
            <a:r>
              <a:rPr lang="zh-CN" altLang="en-US" dirty="0"/>
              <a:t>常见程序结构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3632" y="908720"/>
            <a:ext cx="11597907" cy="4609638"/>
          </a:xfrm>
          <a:prstGeom prst="rect">
            <a:avLst/>
          </a:prstGeom>
        </p:spPr>
      </p:pic>
      <p:sp>
        <p:nvSpPr>
          <p:cNvPr id="5" name="内容占位符 1"/>
          <p:cNvSpPr txBox="1">
            <a:spLocks/>
          </p:cNvSpPr>
          <p:nvPr/>
        </p:nvSpPr>
        <p:spPr bwMode="auto">
          <a:xfrm>
            <a:off x="775244" y="5373216"/>
            <a:ext cx="10863761" cy="709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/>
              <a:t>串行      两分支的        多分支的        循环结构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/>
              <a:t>结构      条件判断        条件判定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698172" y="5475381"/>
            <a:ext cx="666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&lt;</a:t>
            </a:r>
            <a:endParaRPr lang="zh-CN" altLang="en-US" sz="32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110447" y="5457964"/>
            <a:ext cx="666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&lt;</a:t>
            </a:r>
            <a:endParaRPr lang="zh-CN" altLang="en-US" sz="32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019109" y="5445224"/>
            <a:ext cx="666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&lt;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2910271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程序结构分析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常见的程序结构：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7688" y="1036153"/>
            <a:ext cx="3466667" cy="50571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52184" y="908720"/>
            <a:ext cx="2691669" cy="5328592"/>
          </a:xfrm>
          <a:prstGeom prst="rect">
            <a:avLst/>
          </a:prstGeom>
        </p:spPr>
      </p:pic>
      <p:sp>
        <p:nvSpPr>
          <p:cNvPr id="7" name="内容占位符 1"/>
          <p:cNvSpPr txBox="1">
            <a:spLocks/>
          </p:cNvSpPr>
          <p:nvPr/>
        </p:nvSpPr>
        <p:spPr bwMode="auto">
          <a:xfrm>
            <a:off x="5147272" y="5733256"/>
            <a:ext cx="1092744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嵌套</a:t>
            </a:r>
            <a:endParaRPr lang="zh-CN" altLang="en-US" dirty="0"/>
          </a:p>
        </p:txBody>
      </p:sp>
      <p:sp>
        <p:nvSpPr>
          <p:cNvPr id="8" name="内容占位符 1"/>
          <p:cNvSpPr txBox="1">
            <a:spLocks/>
          </p:cNvSpPr>
          <p:nvPr/>
        </p:nvSpPr>
        <p:spPr bwMode="auto">
          <a:xfrm>
            <a:off x="9696400" y="5589240"/>
            <a:ext cx="1092744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串联</a:t>
            </a:r>
          </a:p>
        </p:txBody>
      </p:sp>
    </p:spTree>
    <p:extLst>
      <p:ext uri="{BB962C8B-B14F-4D97-AF65-F5344CB8AC3E}">
        <p14:creationId xmlns:p14="http://schemas.microsoft.com/office/powerpoint/2010/main" val="230918288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程序结构分析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分析控制流</a:t>
            </a:r>
            <a:r>
              <a:rPr lang="zh-CN" altLang="en-US" dirty="0" smtClean="0"/>
              <a:t>主要解决的问题：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分析导致</a:t>
            </a:r>
            <a:r>
              <a:rPr lang="zh-CN" altLang="en-US" dirty="0" smtClean="0"/>
              <a:t>程序结构变得复杂的主要原因是什么？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分析控制程序</a:t>
            </a:r>
            <a:r>
              <a:rPr lang="zh-CN" altLang="en-US" dirty="0" smtClean="0"/>
              <a:t>执行流程发生变化的主要因素是什么？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——</a:t>
            </a:r>
            <a:r>
              <a:rPr lang="zh-CN" altLang="en-US" dirty="0" smtClean="0"/>
              <a:t>判定节点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使用什么方式进行测试？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——</a:t>
            </a:r>
            <a:r>
              <a:rPr lang="zh-CN" altLang="en-US" dirty="0" smtClean="0"/>
              <a:t>逻辑覆盖</a:t>
            </a:r>
            <a:endParaRPr lang="en-US" altLang="zh-CN" dirty="0" smtClean="0"/>
          </a:p>
          <a:p>
            <a:pPr marL="909637" lvl="2" indent="0">
              <a:buNone/>
            </a:pP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0358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动态白盒测试概述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程序结构分析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对判定的测试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96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语句覆盖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(sentence cover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751493" y="1028930"/>
            <a:ext cx="7211657" cy="5524270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1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sz="2800" b="1" kern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main()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float A,B,X;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zh-CN" sz="2800" b="1" kern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(“%</a:t>
            </a:r>
            <a:r>
              <a:rPr lang="en-US" altLang="zh-CN" sz="2800" b="1" kern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f%f%f</a:t>
            </a:r>
            <a:r>
              <a:rPr lang="en-US" altLang="zh-CN" sz="2800" b="1" kern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”,&amp;A,&amp;B,&amp;X);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if((A&gt;1)&amp;&amp;(B==0))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X=X/A;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if((A==2)||(X&gt;1))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X=X+1;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	</a:t>
            </a:r>
            <a:r>
              <a:rPr lang="en-US" altLang="zh-CN" sz="2800" b="1" kern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sz="2800" b="1" kern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(“%</a:t>
            </a:r>
            <a:r>
              <a:rPr lang="en-US" altLang="zh-CN" sz="2800" b="1" kern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f”,X</a:t>
            </a:r>
            <a:r>
              <a:rPr lang="en-US" altLang="zh-CN" sz="2800" b="1" kern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2800" b="1" kern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35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语句覆盖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658" y="908720"/>
            <a:ext cx="5790831" cy="568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834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语句覆盖定义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语句覆盖：是一个比较弱的测试标准，设计若干测试用例，使得程序中</a:t>
            </a:r>
            <a:r>
              <a:rPr lang="zh-CN" altLang="en-US" dirty="0" smtClean="0">
                <a:solidFill>
                  <a:srgbClr val="FF0000"/>
                </a:solidFill>
              </a:rPr>
              <a:t>每个可执行语句</a:t>
            </a:r>
            <a:r>
              <a:rPr lang="zh-CN" altLang="en-US" dirty="0" smtClean="0"/>
              <a:t>至少都能被执行一次</a:t>
            </a:r>
          </a:p>
        </p:txBody>
      </p:sp>
    </p:spTree>
    <p:extLst>
      <p:ext uri="{BB962C8B-B14F-4D97-AF65-F5344CB8AC3E}">
        <p14:creationId xmlns:p14="http://schemas.microsoft.com/office/powerpoint/2010/main" val="21166926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1384" y="7383"/>
            <a:ext cx="10812016" cy="864097"/>
          </a:xfrm>
        </p:spPr>
        <p:txBody>
          <a:bodyPr/>
          <a:lstStyle/>
          <a:p>
            <a:r>
              <a:rPr lang="zh-CN" altLang="en-US" smtClean="0"/>
              <a:t>语句覆盖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67408" y="908720"/>
            <a:ext cx="4032448" cy="4843264"/>
          </a:xfrm>
        </p:spPr>
        <p:txBody>
          <a:bodyPr/>
          <a:lstStyle/>
          <a:p>
            <a:r>
              <a:rPr lang="zh-CN" altLang="en-US" dirty="0" smtClean="0"/>
              <a:t>使程序中每个语句至少执行一次</a:t>
            </a:r>
            <a:endParaRPr lang="en-US" altLang="zh-CN" dirty="0" smtClean="0"/>
          </a:p>
          <a:p>
            <a:r>
              <a:rPr lang="zh-CN" altLang="en-US" dirty="0" smtClean="0"/>
              <a:t>设计一个能通过路径</a:t>
            </a:r>
            <a:r>
              <a:rPr lang="en-US" altLang="zh-CN" dirty="0" smtClean="0"/>
              <a:t>ace</a:t>
            </a:r>
            <a:r>
              <a:rPr lang="zh-CN" altLang="en-US" dirty="0" smtClean="0"/>
              <a:t>的例子就可以了</a:t>
            </a:r>
          </a:p>
          <a:p>
            <a:r>
              <a:rPr lang="zh-CN" altLang="en-US" dirty="0" smtClean="0"/>
              <a:t>测试用例输入数据： </a:t>
            </a:r>
          </a:p>
          <a:p>
            <a:r>
              <a:rPr lang="en-US" altLang="zh-CN" dirty="0" smtClean="0"/>
              <a:t>A=2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X=3 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4511823" y="900772"/>
            <a:ext cx="6480721" cy="5056935"/>
            <a:chOff x="274223" y="600649"/>
            <a:chExt cx="6753789" cy="5436312"/>
          </a:xfrm>
        </p:grpSpPr>
        <p:sp>
          <p:nvSpPr>
            <p:cNvPr id="10" name="圆角矩形标注 9"/>
            <p:cNvSpPr/>
            <p:nvPr/>
          </p:nvSpPr>
          <p:spPr bwMode="auto">
            <a:xfrm rot="19838374">
              <a:off x="913652" y="600649"/>
              <a:ext cx="1349715" cy="845012"/>
            </a:xfrm>
            <a:prstGeom prst="wedgeRoundRectCallout">
              <a:avLst>
                <a:gd name="adj1" fmla="val -6406"/>
                <a:gd name="adj2" fmla="val 101529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altLang="zh-CN" sz="2400" b="1" dirty="0">
                  <a:solidFill>
                    <a:schemeClr val="tx1">
                      <a:lumMod val="1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AND</a:t>
              </a:r>
              <a:r>
                <a:rPr lang="zh-CN" altLang="en-US" sz="2400" b="1" dirty="0">
                  <a:solidFill>
                    <a:schemeClr val="tx1">
                      <a:lumMod val="1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错写为</a:t>
              </a:r>
              <a:r>
                <a:rPr lang="en-US" altLang="zh-CN" sz="2400" b="1" dirty="0">
                  <a:solidFill>
                    <a:schemeClr val="tx1">
                      <a:lumMod val="1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OR</a:t>
              </a:r>
              <a:endParaRPr lang="zh-CN" altLang="en-US" sz="24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dirty="0">
                <a:latin typeface="Arial" pitchFamily="34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74223" y="4324880"/>
              <a:ext cx="1773922" cy="1703022"/>
              <a:chOff x="531398" y="4810655"/>
              <a:chExt cx="1773922" cy="1703022"/>
            </a:xfrm>
          </p:grpSpPr>
          <p:sp>
            <p:nvSpPr>
              <p:cNvPr id="13" name="圆角矩形 12"/>
              <p:cNvSpPr/>
              <p:nvPr/>
            </p:nvSpPr>
            <p:spPr bwMode="auto">
              <a:xfrm>
                <a:off x="531398" y="5507346"/>
                <a:ext cx="1529066" cy="100633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altLang="zh-CN" sz="2400" b="1" dirty="0">
                    <a:solidFill>
                      <a:schemeClr val="tx1">
                        <a:lumMod val="1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X&gt;1</a:t>
                </a:r>
                <a:r>
                  <a:rPr lang="zh-CN" altLang="en-US" sz="2400" b="1" dirty="0">
                    <a:solidFill>
                      <a:schemeClr val="tx1">
                        <a:lumMod val="1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错误写为</a:t>
                </a:r>
                <a:r>
                  <a:rPr lang="en-US" altLang="zh-CN" sz="2400" b="1" dirty="0">
                    <a:solidFill>
                      <a:schemeClr val="tx1">
                        <a:lumMod val="1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X&gt;0</a:t>
                </a:r>
                <a:endParaRPr lang="zh-CN" altLang="en-US" sz="2400" b="1" dirty="0">
                  <a:solidFill>
                    <a:schemeClr val="tx1">
                      <a:lumMod val="1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dirty="0">
                  <a:latin typeface="Arial" pitchFamily="34" charset="0"/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 bwMode="auto">
              <a:xfrm flipV="1">
                <a:off x="1581988" y="4810655"/>
                <a:ext cx="723332" cy="63462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5775" y="764704"/>
              <a:ext cx="5372237" cy="5272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77431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判定覆盖</a:t>
            </a:r>
            <a:r>
              <a:rPr lang="en-US" altLang="zh-CN" smtClean="0"/>
              <a:t>—</a:t>
            </a:r>
            <a:r>
              <a:rPr lang="zh-CN" altLang="en-US" smtClean="0"/>
              <a:t>概念</a:t>
            </a:r>
            <a:endParaRPr lang="zh-CN" alt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判定覆盖：使得程序中</a:t>
            </a:r>
            <a:r>
              <a:rPr lang="zh-CN" altLang="en-US" dirty="0" smtClean="0">
                <a:solidFill>
                  <a:srgbClr val="FF0000"/>
                </a:solidFill>
              </a:rPr>
              <a:t>每个分支</a:t>
            </a:r>
            <a:r>
              <a:rPr lang="zh-CN" altLang="en-US" dirty="0" smtClean="0"/>
              <a:t>至少都获得一次“真值”和“假值”，又称分支覆盖。是一个比“语句覆盖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稍强的测试标准。</a:t>
            </a:r>
          </a:p>
        </p:txBody>
      </p:sp>
    </p:spTree>
    <p:extLst>
      <p:ext uri="{BB962C8B-B14F-4D97-AF65-F5344CB8AC3E}">
        <p14:creationId xmlns:p14="http://schemas.microsoft.com/office/powerpoint/2010/main" val="2929678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动态白盒测试概述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程序结构分析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对判定的测试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669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判定覆盖</a:t>
            </a:r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751493" y="944988"/>
            <a:ext cx="5000691" cy="5508348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1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main()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float A,B,X;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(“%</a:t>
            </a:r>
            <a:r>
              <a:rPr lang="en-US" altLang="zh-CN" sz="2800" b="1" kern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f%f%f</a:t>
            </a: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”,&amp;A,&amp;B,&amp;X);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if((A&gt;1)&amp;&amp;(B==0))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X=X/A;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if((A==2)||(X&gt;1))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X=X+1;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	</a:t>
            </a:r>
            <a:r>
              <a:rPr lang="en-US" altLang="zh-CN" sz="2800" b="1" kern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(“%</a:t>
            </a:r>
            <a:r>
              <a:rPr lang="en-US" altLang="zh-CN" sz="2800" b="1" kern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f”,X</a:t>
            </a: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2800" b="1" kern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380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判定覆盖使用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用例设计：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路径</a:t>
            </a:r>
            <a:r>
              <a:rPr lang="en-US" altLang="zh-CN" dirty="0" err="1" smtClean="0"/>
              <a:t>acd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输入用例数据：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A= 3  B=0   X=1</a:t>
            </a:r>
          </a:p>
          <a:p>
            <a:pPr lvl="1"/>
            <a:r>
              <a:rPr lang="zh-CN" altLang="en-US" dirty="0" smtClean="0"/>
              <a:t>路径</a:t>
            </a:r>
            <a:r>
              <a:rPr lang="en-US" altLang="zh-CN" dirty="0" err="1" smtClean="0"/>
              <a:t>abe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输入用例数据：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A= 2  B=1   X=3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242" y="1001049"/>
            <a:ext cx="5185006" cy="508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868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判定覆盖使用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用例设计（还可以是）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路径</a:t>
            </a:r>
            <a:r>
              <a:rPr lang="en-US" altLang="zh-CN" dirty="0" err="1" smtClean="0"/>
              <a:t>abd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路径</a:t>
            </a:r>
            <a:r>
              <a:rPr lang="en-US" altLang="zh-CN" dirty="0" smtClean="0"/>
              <a:t>ace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441" y="1151272"/>
            <a:ext cx="4814575" cy="472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2647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云形标注 5"/>
          <p:cNvSpPr/>
          <p:nvPr/>
        </p:nvSpPr>
        <p:spPr bwMode="auto">
          <a:xfrm rot="21006688">
            <a:off x="8338752" y="714375"/>
            <a:ext cx="1856936" cy="954533"/>
          </a:xfrm>
          <a:prstGeom prst="cloudCallout">
            <a:avLst>
              <a:gd name="adj1" fmla="val -123813"/>
              <a:gd name="adj2" fmla="val 4520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B=0</a:t>
            </a:r>
            <a:r>
              <a:rPr lang="zh-CN" altLang="en-US" sz="22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错写为</a:t>
            </a:r>
            <a:r>
              <a:rPr lang="en-US" altLang="zh-CN" sz="22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B&gt;0</a:t>
            </a:r>
            <a:endParaRPr lang="zh-CN" altLang="en-US" sz="22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云形标注 6"/>
          <p:cNvSpPr/>
          <p:nvPr/>
        </p:nvSpPr>
        <p:spPr bwMode="auto">
          <a:xfrm rot="21228162">
            <a:off x="8866716" y="3259023"/>
            <a:ext cx="1856936" cy="1076322"/>
          </a:xfrm>
          <a:prstGeom prst="cloudCallout">
            <a:avLst>
              <a:gd name="adj1" fmla="val -155340"/>
              <a:gd name="adj2" fmla="val 1428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X&gt;1</a:t>
            </a:r>
            <a:r>
              <a:rPr lang="zh-CN" altLang="en-US" sz="22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错误写为</a:t>
            </a:r>
            <a:r>
              <a:rPr lang="en-US" altLang="zh-CN" sz="22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X&gt;0</a:t>
            </a:r>
            <a:endParaRPr lang="zh-CN" altLang="en-US" sz="22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判定覆盖使用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覆盖路径：</a:t>
            </a:r>
            <a:r>
              <a:rPr lang="en-US" altLang="zh-CN" dirty="0" err="1" smtClean="0"/>
              <a:t>acd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abe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或：</a:t>
            </a:r>
            <a:r>
              <a:rPr lang="en-US" altLang="zh-CN" dirty="0" err="1" smtClean="0"/>
              <a:t>abd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ace</a:t>
            </a:r>
          </a:p>
          <a:p>
            <a:r>
              <a:rPr lang="zh-CN" altLang="en-US" dirty="0" smtClean="0"/>
              <a:t>判定覆盖也不充分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079" y="1162218"/>
            <a:ext cx="5411471" cy="531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5013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条件覆盖</a:t>
            </a:r>
            <a:endParaRPr lang="zh-CN" alt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条件覆盖：设计若干测试用例，使得</a:t>
            </a:r>
            <a:r>
              <a:rPr lang="zh-CN" altLang="en-US" dirty="0" smtClean="0">
                <a:solidFill>
                  <a:srgbClr val="FF0000"/>
                </a:solidFill>
              </a:rPr>
              <a:t>每个判定中每个条件</a:t>
            </a:r>
            <a:r>
              <a:rPr lang="zh-CN" altLang="en-US" dirty="0" smtClean="0"/>
              <a:t>的可能取值至少满足一次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7697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条件覆盖</a:t>
            </a:r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751493" y="1028930"/>
            <a:ext cx="5072699" cy="5508348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1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main()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float A,B,X;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(“%</a:t>
            </a:r>
            <a:r>
              <a:rPr lang="en-US" altLang="zh-CN" sz="2800" b="1" kern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f%f%f</a:t>
            </a: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”,&amp;A,&amp;B,&amp;X);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if((A&gt;1)&amp;&amp;(B==0))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X=X/A;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if((A==2)||(X&gt;1))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X=X+1;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	</a:t>
            </a:r>
            <a:r>
              <a:rPr lang="en-US" altLang="zh-CN" sz="2800" b="1" kern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(“%</a:t>
            </a:r>
            <a:r>
              <a:rPr lang="en-US" altLang="zh-CN" sz="2800" b="1" kern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f”,X</a:t>
            </a: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2800" b="1" kern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773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条件覆盖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7294429" y="3582845"/>
            <a:ext cx="568493" cy="2983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9"/>
          <p:cNvSpPr txBox="1"/>
          <p:nvPr/>
        </p:nvSpPr>
        <p:spPr>
          <a:xfrm>
            <a:off x="6469514" y="3389983"/>
            <a:ext cx="1056235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A&gt;1 </a:t>
            </a:r>
          </a:p>
          <a:p>
            <a:pPr>
              <a:lnSpc>
                <a:spcPct val="70000"/>
              </a:lnSpc>
            </a:pP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B=0</a:t>
            </a:r>
          </a:p>
          <a:p>
            <a:pPr>
              <a:lnSpc>
                <a:spcPct val="70000"/>
              </a:lnSpc>
            </a:pP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70000"/>
              </a:lnSpc>
            </a:pP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A=2</a:t>
            </a:r>
          </a:p>
          <a:p>
            <a:pPr>
              <a:lnSpc>
                <a:spcPct val="70000"/>
              </a:lnSpc>
            </a:pP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X&gt;1</a:t>
            </a:r>
            <a:endParaRPr lang="zh-CN" altLang="en-US" sz="2600" b="1" dirty="0">
              <a:solidFill>
                <a:schemeClr val="tx1">
                  <a:lumMod val="10000"/>
                </a:schemeClr>
              </a:solidFill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右箭头 5"/>
          <p:cNvSpPr/>
          <p:nvPr/>
        </p:nvSpPr>
        <p:spPr bwMode="auto">
          <a:xfrm rot="2729830">
            <a:off x="5341118" y="3484447"/>
            <a:ext cx="1221732" cy="616613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600">
              <a:latin typeface="Times New Roman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7350606" y="3875245"/>
            <a:ext cx="522470" cy="2957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7317179" y="4630551"/>
            <a:ext cx="568493" cy="2983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 flipV="1">
            <a:off x="7453741" y="5013176"/>
            <a:ext cx="522470" cy="2957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34"/>
          <p:cNvSpPr txBox="1"/>
          <p:nvPr/>
        </p:nvSpPr>
        <p:spPr>
          <a:xfrm>
            <a:off x="7944917" y="3571514"/>
            <a:ext cx="6880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600" b="1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点</a:t>
            </a:r>
            <a:endParaRPr lang="zh-CN" altLang="en-US" sz="2600" b="1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TextBox 35"/>
          <p:cNvSpPr txBox="1"/>
          <p:nvPr/>
        </p:nvSpPr>
        <p:spPr>
          <a:xfrm>
            <a:off x="8034620" y="4694778"/>
            <a:ext cx="6880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600" b="1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点</a:t>
            </a:r>
            <a:endParaRPr lang="zh-CN" altLang="en-US" sz="2600" b="1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TextBox 45"/>
          <p:cNvSpPr txBox="1"/>
          <p:nvPr/>
        </p:nvSpPr>
        <p:spPr>
          <a:xfrm>
            <a:off x="9038141" y="2343543"/>
            <a:ext cx="230403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A&gt;1  T1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A&lt;=1 F1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B=0  T2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B!=0  F2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TextBox 48"/>
          <p:cNvSpPr txBox="1"/>
          <p:nvPr/>
        </p:nvSpPr>
        <p:spPr>
          <a:xfrm>
            <a:off x="9037917" y="4149080"/>
            <a:ext cx="332277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A=2  T3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A!=2  F3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X&gt;1  T4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X&lt;=1 F4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620688"/>
            <a:ext cx="5544616" cy="544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02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1" grpId="0"/>
      <p:bldP spid="12" grpId="0"/>
      <p:bldP spid="13" grpId="0" build="p"/>
      <p:bldP spid="1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条件覆盖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832304" y="1700808"/>
            <a:ext cx="421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</a:t>
            </a:r>
            <a:endParaRPr lang="zh-CN" altLang="en-US" sz="2800" b="1" dirty="0"/>
          </a:p>
        </p:txBody>
      </p:sp>
      <p:sp>
        <p:nvSpPr>
          <p:cNvPr id="19" name="内容占位符 1"/>
          <p:cNvSpPr txBox="1">
            <a:spLocks/>
          </p:cNvSpPr>
          <p:nvPr/>
        </p:nvSpPr>
        <p:spPr bwMode="auto">
          <a:xfrm>
            <a:off x="7672086" y="3928052"/>
            <a:ext cx="1762126" cy="207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A&lt;=1 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B!=0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A!=2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X&lt;=1  </a:t>
            </a:r>
          </a:p>
          <a:p>
            <a:endParaRPr lang="zh-CN" altLang="en-US" kern="0" dirty="0"/>
          </a:p>
        </p:txBody>
      </p:sp>
      <p:sp>
        <p:nvSpPr>
          <p:cNvPr id="21" name="内容占位符 1"/>
          <p:cNvSpPr txBox="1">
            <a:spLocks/>
          </p:cNvSpPr>
          <p:nvPr/>
        </p:nvSpPr>
        <p:spPr bwMode="auto">
          <a:xfrm>
            <a:off x="9372723" y="4173022"/>
            <a:ext cx="1547813" cy="207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A=0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B=2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X=-1</a:t>
            </a:r>
          </a:p>
          <a:p>
            <a:r>
              <a:rPr lang="en-US" altLang="zh-CN" kern="0" dirty="0" err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abd</a:t>
            </a:r>
            <a:endParaRPr lang="en-US" altLang="zh-CN" kern="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endParaRPr lang="zh-CN" altLang="en-US" kern="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8576962" y="4084066"/>
            <a:ext cx="780293" cy="1685925"/>
            <a:chOff x="5627326" y="4084065"/>
            <a:chExt cx="780293" cy="1685925"/>
          </a:xfrm>
        </p:grpSpPr>
        <p:sp>
          <p:nvSpPr>
            <p:cNvPr id="20" name="右大括号 19"/>
            <p:cNvSpPr/>
            <p:nvPr/>
          </p:nvSpPr>
          <p:spPr bwMode="auto">
            <a:xfrm>
              <a:off x="5627326" y="4084065"/>
              <a:ext cx="642937" cy="1685925"/>
            </a:xfrm>
            <a:prstGeom prst="rightBrace">
              <a:avLst/>
            </a:prstGeom>
            <a:ln>
              <a:solidFill>
                <a:srgbClr val="6699FF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latin typeface="Arial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986137" y="4403807"/>
              <a:ext cx="421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F</a:t>
              </a:r>
              <a:endParaRPr lang="zh-CN" altLang="en-US" sz="2800" b="1" dirty="0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052736"/>
            <a:ext cx="6756390" cy="4548798"/>
          </a:xfrm>
          <a:prstGeom prst="rect">
            <a:avLst/>
          </a:prstGeom>
        </p:spPr>
      </p:pic>
      <p:sp>
        <p:nvSpPr>
          <p:cNvPr id="26" name="内容占位符 1"/>
          <p:cNvSpPr>
            <a:spLocks noGrp="1"/>
          </p:cNvSpPr>
          <p:nvPr>
            <p:ph idx="1"/>
          </p:nvPr>
        </p:nvSpPr>
        <p:spPr>
          <a:xfrm>
            <a:off x="7824192" y="1106016"/>
            <a:ext cx="7848872" cy="484326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A&gt;1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B=0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A=2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X&gt;1  </a:t>
            </a:r>
          </a:p>
          <a:p>
            <a:endParaRPr lang="zh-CN" altLang="en-US" dirty="0"/>
          </a:p>
        </p:txBody>
      </p:sp>
      <p:sp>
        <p:nvSpPr>
          <p:cNvPr id="27" name="右大括号 26"/>
          <p:cNvSpPr/>
          <p:nvPr/>
        </p:nvSpPr>
        <p:spPr bwMode="auto">
          <a:xfrm>
            <a:off x="8626534" y="1315195"/>
            <a:ext cx="464107" cy="1685925"/>
          </a:xfrm>
          <a:prstGeom prst="rightBrace">
            <a:avLst/>
          </a:prstGeom>
          <a:ln>
            <a:solidFill>
              <a:srgbClr val="6699FF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latin typeface="Arial" pitchFamily="34" charset="0"/>
            </a:endParaRPr>
          </a:p>
        </p:txBody>
      </p:sp>
      <p:sp>
        <p:nvSpPr>
          <p:cNvPr id="28" name="内容占位符 1"/>
          <p:cNvSpPr txBox="1">
            <a:spLocks/>
          </p:cNvSpPr>
          <p:nvPr/>
        </p:nvSpPr>
        <p:spPr bwMode="auto">
          <a:xfrm>
            <a:off x="9422295" y="1106016"/>
            <a:ext cx="1117295" cy="248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A=2 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B=0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X=4</a:t>
            </a:r>
          </a:p>
          <a:p>
            <a:r>
              <a:rPr lang="en-US" altLang="zh-CN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ace</a:t>
            </a:r>
          </a:p>
          <a:p>
            <a:endParaRPr lang="en-US" altLang="zh-CN" kern="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1975047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0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/>
      <p:bldP spid="21" grpId="0" build="p"/>
      <p:bldP spid="26" grpId="0" build="p"/>
      <p:bldP spid="27" grpId="0" animBg="1"/>
      <p:bldP spid="2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条件覆盖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96200" y="1124744"/>
            <a:ext cx="10873208" cy="484326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A&gt;1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B!=0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A=2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X&lt;=1  </a:t>
            </a:r>
          </a:p>
          <a:p>
            <a:endParaRPr lang="zh-CN" altLang="en-US" dirty="0"/>
          </a:p>
        </p:txBody>
      </p:sp>
      <p:sp>
        <p:nvSpPr>
          <p:cNvPr id="16" name="右大括号 15"/>
          <p:cNvSpPr/>
          <p:nvPr/>
        </p:nvSpPr>
        <p:spPr bwMode="auto">
          <a:xfrm>
            <a:off x="8904312" y="1350335"/>
            <a:ext cx="642937" cy="1685925"/>
          </a:xfrm>
          <a:prstGeom prst="rightBrace">
            <a:avLst/>
          </a:prstGeom>
          <a:ln>
            <a:solidFill>
              <a:srgbClr val="6699FF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latin typeface="Arial" pitchFamily="34" charset="0"/>
            </a:endParaRPr>
          </a:p>
        </p:txBody>
      </p:sp>
      <p:sp>
        <p:nvSpPr>
          <p:cNvPr id="17" name="内容占位符 1"/>
          <p:cNvSpPr txBox="1">
            <a:spLocks/>
          </p:cNvSpPr>
          <p:nvPr/>
        </p:nvSpPr>
        <p:spPr bwMode="auto">
          <a:xfrm>
            <a:off x="9543339" y="1231473"/>
            <a:ext cx="1547813" cy="207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A=2 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B=6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X=0</a:t>
            </a:r>
          </a:p>
          <a:p>
            <a:r>
              <a:rPr lang="en-US" altLang="zh-CN" kern="0" dirty="0">
                <a:solidFill>
                  <a:srgbClr val="FF0000"/>
                </a:solidFill>
              </a:rPr>
              <a:t>ace</a:t>
            </a:r>
            <a:endParaRPr lang="zh-CN" altLang="en-US" kern="0" dirty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052736"/>
            <a:ext cx="6756390" cy="4548798"/>
          </a:xfrm>
          <a:prstGeom prst="rect">
            <a:avLst/>
          </a:prstGeom>
        </p:spPr>
      </p:pic>
      <p:sp>
        <p:nvSpPr>
          <p:cNvPr id="12" name="内容占位符 1"/>
          <p:cNvSpPr txBox="1">
            <a:spLocks/>
          </p:cNvSpPr>
          <p:nvPr/>
        </p:nvSpPr>
        <p:spPr bwMode="auto">
          <a:xfrm>
            <a:off x="7896200" y="3717032"/>
            <a:ext cx="1762126" cy="207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A&lt;=1 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B=0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A!=2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X&gt;1  </a:t>
            </a:r>
          </a:p>
          <a:p>
            <a:endParaRPr lang="zh-CN" altLang="en-US" kern="0" dirty="0"/>
          </a:p>
        </p:txBody>
      </p:sp>
      <p:sp>
        <p:nvSpPr>
          <p:cNvPr id="13" name="内容占位符 1"/>
          <p:cNvSpPr txBox="1">
            <a:spLocks/>
          </p:cNvSpPr>
          <p:nvPr/>
        </p:nvSpPr>
        <p:spPr bwMode="auto">
          <a:xfrm>
            <a:off x="9527564" y="3781893"/>
            <a:ext cx="1547813" cy="207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A=-6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B=0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X=2</a:t>
            </a:r>
          </a:p>
          <a:p>
            <a:r>
              <a:rPr lang="en-US" altLang="zh-CN" kern="0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abd</a:t>
            </a:r>
            <a:endParaRPr lang="en-US" altLang="zh-CN" kern="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endParaRPr lang="zh-CN" altLang="en-US" kern="0" dirty="0"/>
          </a:p>
        </p:txBody>
      </p:sp>
      <p:sp>
        <p:nvSpPr>
          <p:cNvPr id="14" name="右大括号 13"/>
          <p:cNvSpPr/>
          <p:nvPr/>
        </p:nvSpPr>
        <p:spPr bwMode="auto">
          <a:xfrm>
            <a:off x="8890404" y="3861048"/>
            <a:ext cx="642937" cy="1685925"/>
          </a:xfrm>
          <a:prstGeom prst="rightBrace">
            <a:avLst/>
          </a:prstGeom>
          <a:ln>
            <a:solidFill>
              <a:srgbClr val="6699FF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5636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6" grpId="0" animBg="1"/>
      <p:bldP spid="17" grpId="0" build="p"/>
      <p:bldP spid="12" grpId="0" build="p"/>
      <p:bldP spid="13" grpId="0" build="p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条件覆盖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dirty="0"/>
              <a:t>局限性</a:t>
            </a:r>
            <a:endParaRPr lang="en-US" altLang="zh-CN" sz="3400" dirty="0"/>
          </a:p>
          <a:p>
            <a:pPr lvl="1" algn="just" eaLnBrk="1" hangingPunct="1"/>
            <a:r>
              <a:rPr lang="zh-CN" altLang="en-US" dirty="0"/>
              <a:t>条件覆盖不能保证</a:t>
            </a:r>
            <a:r>
              <a:rPr lang="en-US" altLang="zh-CN" dirty="0"/>
              <a:t>100%</a:t>
            </a:r>
            <a:r>
              <a:rPr lang="zh-CN" altLang="en-US" dirty="0"/>
              <a:t>的判定覆盖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694281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静态白盒测试</a:t>
            </a:r>
            <a:endParaRPr lang="en-US" altLang="zh-CN" dirty="0" smtClean="0"/>
          </a:p>
          <a:p>
            <a:pPr lvl="1"/>
            <a:r>
              <a:rPr lang="zh-CN" altLang="en-US" dirty="0"/>
              <a:t>对系统</a:t>
            </a:r>
            <a:r>
              <a:rPr lang="zh-CN" altLang="en-US" dirty="0">
                <a:solidFill>
                  <a:srgbClr val="FF0000"/>
                </a:solidFill>
              </a:rPr>
              <a:t>静态检查</a:t>
            </a:r>
            <a:r>
              <a:rPr lang="zh-CN" altLang="en-US" dirty="0"/>
              <a:t>，这种检查通常</a:t>
            </a:r>
            <a:r>
              <a:rPr lang="zh-CN" altLang="en-US" dirty="0">
                <a:solidFill>
                  <a:srgbClr val="FF0000"/>
                </a:solidFill>
              </a:rPr>
              <a:t>不</a:t>
            </a:r>
            <a:r>
              <a:rPr lang="zh-CN" altLang="en-US" dirty="0"/>
              <a:t>需要</a:t>
            </a:r>
            <a:r>
              <a:rPr lang="zh-CN" altLang="en-US" dirty="0">
                <a:solidFill>
                  <a:srgbClr val="FF0000"/>
                </a:solidFill>
              </a:rPr>
              <a:t>运行被测软件</a:t>
            </a:r>
            <a:r>
              <a:rPr lang="zh-CN" altLang="en-US" dirty="0"/>
              <a:t>，而是直接对软件</a:t>
            </a:r>
            <a:r>
              <a:rPr lang="zh-CN" altLang="en-US" dirty="0">
                <a:solidFill>
                  <a:srgbClr val="FF0000"/>
                </a:solidFill>
              </a:rPr>
              <a:t>形式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结构</a:t>
            </a:r>
            <a:r>
              <a:rPr lang="zh-CN" altLang="en-US" dirty="0"/>
              <a:t>进行</a:t>
            </a:r>
            <a:r>
              <a:rPr lang="zh-CN" altLang="en-US" dirty="0">
                <a:solidFill>
                  <a:srgbClr val="FF0000"/>
                </a:solidFill>
              </a:rPr>
              <a:t>分析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动态白盒测试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利用查看</a:t>
            </a:r>
            <a:r>
              <a:rPr lang="zh-CN" altLang="en-US" dirty="0" smtClean="0">
                <a:solidFill>
                  <a:srgbClr val="FF0000"/>
                </a:solidFill>
              </a:rPr>
              <a:t>代码功能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实现方式</a:t>
            </a:r>
            <a:r>
              <a:rPr lang="zh-CN" altLang="en-US" dirty="0" smtClean="0"/>
              <a:t>得到的信息来确定</a:t>
            </a:r>
            <a:r>
              <a:rPr lang="zh-CN" altLang="en-US" dirty="0" smtClean="0">
                <a:solidFill>
                  <a:srgbClr val="FF0000"/>
                </a:solidFill>
              </a:rPr>
              <a:t>哪些要测试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哪些不要测试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如何开展测试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764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条件判定覆盖定义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条件判定覆盖：设计若干测试用例，使得判定中</a:t>
            </a:r>
            <a:r>
              <a:rPr lang="zh-CN" altLang="en-US" dirty="0" smtClean="0">
                <a:solidFill>
                  <a:srgbClr val="FF0000"/>
                </a:solidFill>
              </a:rPr>
              <a:t>所有条件可能取值</a:t>
            </a:r>
            <a:r>
              <a:rPr lang="zh-CN" altLang="en-US" dirty="0" smtClean="0"/>
              <a:t>至少执行一次，同时，使得</a:t>
            </a:r>
            <a:r>
              <a:rPr lang="zh-CN" altLang="en-US" dirty="0" smtClean="0">
                <a:solidFill>
                  <a:srgbClr val="FF0000"/>
                </a:solidFill>
              </a:rPr>
              <a:t>所有判定的可能</a:t>
            </a:r>
            <a:r>
              <a:rPr lang="zh-CN" altLang="en-US" dirty="0" smtClean="0"/>
              <a:t>至少执行一次。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82042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条件判定覆盖分析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7974499" y="2451837"/>
            <a:ext cx="568493" cy="2983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9"/>
          <p:cNvSpPr txBox="1"/>
          <p:nvPr/>
        </p:nvSpPr>
        <p:spPr>
          <a:xfrm>
            <a:off x="7123047" y="2207156"/>
            <a:ext cx="85520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A&gt;1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B=0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  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A=2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X&gt;1</a:t>
            </a:r>
            <a:endParaRPr lang="zh-CN" altLang="en-US" sz="2600" b="1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 rot="2729830">
            <a:off x="5812342" y="3195448"/>
            <a:ext cx="1171599" cy="503522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600">
              <a:latin typeface="Times New Roman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8030676" y="2744237"/>
            <a:ext cx="522470" cy="2957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8012650" y="4130468"/>
            <a:ext cx="568493" cy="2983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 flipV="1">
            <a:off x="8042429" y="4428860"/>
            <a:ext cx="522470" cy="2957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34"/>
          <p:cNvSpPr txBox="1"/>
          <p:nvPr/>
        </p:nvSpPr>
        <p:spPr>
          <a:xfrm>
            <a:off x="8699330" y="2492960"/>
            <a:ext cx="5212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P1</a:t>
            </a:r>
            <a:endParaRPr lang="zh-CN" altLang="en-US" sz="2600" b="1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TextBox 35"/>
          <p:cNvSpPr txBox="1"/>
          <p:nvPr/>
        </p:nvSpPr>
        <p:spPr>
          <a:xfrm>
            <a:off x="8727328" y="4114740"/>
            <a:ext cx="5212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P2</a:t>
            </a:r>
            <a:endParaRPr lang="zh-CN" altLang="en-US" sz="2600" b="1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TextBox 45"/>
          <p:cNvSpPr txBox="1"/>
          <p:nvPr/>
        </p:nvSpPr>
        <p:spPr>
          <a:xfrm>
            <a:off x="9389338" y="1450003"/>
            <a:ext cx="165917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A&gt;1  T1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A&lt;=1 F1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B=0  T2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B=!0  F2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4" name="TextBox 48"/>
          <p:cNvSpPr txBox="1"/>
          <p:nvPr/>
        </p:nvSpPr>
        <p:spPr>
          <a:xfrm>
            <a:off x="9424087" y="3280335"/>
            <a:ext cx="171247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A=2  T3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A!=2  F3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X&gt;1  T4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X&lt;=1 F4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124744"/>
            <a:ext cx="5686974" cy="46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1722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1" grpId="0"/>
      <p:bldP spid="12" grpId="0"/>
      <p:bldP spid="13" grpId="0" build="p"/>
      <p:bldP spid="1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3392" y="33833"/>
            <a:ext cx="10812016" cy="864097"/>
          </a:xfrm>
        </p:spPr>
        <p:txBody>
          <a:bodyPr/>
          <a:lstStyle/>
          <a:p>
            <a:r>
              <a:rPr lang="zh-CN" altLang="en-US" smtClean="0"/>
              <a:t>条件判定覆盖分析使用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36160" y="1196752"/>
            <a:ext cx="10873208" cy="484326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A&gt;1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B=0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A=2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X&gt;1  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16" name="右大括号 15"/>
          <p:cNvSpPr/>
          <p:nvPr/>
        </p:nvSpPr>
        <p:spPr bwMode="auto">
          <a:xfrm>
            <a:off x="8438247" y="1402040"/>
            <a:ext cx="642937" cy="1685925"/>
          </a:xfrm>
          <a:prstGeom prst="rightBrace">
            <a:avLst/>
          </a:prstGeom>
          <a:ln>
            <a:solidFill>
              <a:srgbClr val="6699FF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latin typeface="Arial" pitchFamily="34" charset="0"/>
            </a:endParaRPr>
          </a:p>
        </p:txBody>
      </p:sp>
      <p:sp>
        <p:nvSpPr>
          <p:cNvPr id="17" name="内容占位符 1"/>
          <p:cNvSpPr txBox="1">
            <a:spLocks/>
          </p:cNvSpPr>
          <p:nvPr/>
        </p:nvSpPr>
        <p:spPr bwMode="auto">
          <a:xfrm>
            <a:off x="9194002" y="1569074"/>
            <a:ext cx="1547813" cy="207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A=2 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B=0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X=4</a:t>
            </a:r>
          </a:p>
          <a:p>
            <a:endParaRPr lang="zh-CN" altLang="en-US" kern="0" dirty="0"/>
          </a:p>
        </p:txBody>
      </p:sp>
      <p:sp>
        <p:nvSpPr>
          <p:cNvPr id="18" name="文本框 17"/>
          <p:cNvSpPr txBox="1"/>
          <p:nvPr/>
        </p:nvSpPr>
        <p:spPr>
          <a:xfrm>
            <a:off x="8757051" y="1791807"/>
            <a:ext cx="421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</a:t>
            </a:r>
            <a:endParaRPr lang="zh-CN" altLang="en-US" sz="2800" b="1" dirty="0"/>
          </a:p>
        </p:txBody>
      </p:sp>
      <p:sp>
        <p:nvSpPr>
          <p:cNvPr id="19" name="内容占位符 1"/>
          <p:cNvSpPr txBox="1">
            <a:spLocks/>
          </p:cNvSpPr>
          <p:nvPr/>
        </p:nvSpPr>
        <p:spPr bwMode="auto">
          <a:xfrm>
            <a:off x="7351364" y="3705034"/>
            <a:ext cx="1762126" cy="207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A&lt;=1 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B!=0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A!=2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X&lt;=1  </a:t>
            </a:r>
          </a:p>
          <a:p>
            <a:endParaRPr lang="zh-CN" altLang="en-US" kern="0" dirty="0"/>
          </a:p>
        </p:txBody>
      </p:sp>
      <p:sp>
        <p:nvSpPr>
          <p:cNvPr id="21" name="内容占位符 1"/>
          <p:cNvSpPr txBox="1">
            <a:spLocks/>
          </p:cNvSpPr>
          <p:nvPr/>
        </p:nvSpPr>
        <p:spPr bwMode="auto">
          <a:xfrm>
            <a:off x="9048328" y="3933056"/>
            <a:ext cx="1547813" cy="207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A=0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B=2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X=-1</a:t>
            </a:r>
          </a:p>
          <a:p>
            <a:endParaRPr lang="zh-CN" altLang="en-US" kern="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8256240" y="3861048"/>
            <a:ext cx="780293" cy="1685925"/>
            <a:chOff x="5627326" y="4084065"/>
            <a:chExt cx="780293" cy="1685925"/>
          </a:xfrm>
        </p:grpSpPr>
        <p:sp>
          <p:nvSpPr>
            <p:cNvPr id="20" name="右大括号 19"/>
            <p:cNvSpPr/>
            <p:nvPr/>
          </p:nvSpPr>
          <p:spPr bwMode="auto">
            <a:xfrm>
              <a:off x="5627326" y="4084065"/>
              <a:ext cx="642937" cy="1685925"/>
            </a:xfrm>
            <a:prstGeom prst="rightBrace">
              <a:avLst/>
            </a:prstGeom>
            <a:ln>
              <a:solidFill>
                <a:srgbClr val="6699FF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latin typeface="Arial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986137" y="4403807"/>
              <a:ext cx="421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F</a:t>
              </a:r>
              <a:endParaRPr lang="zh-CN" altLang="en-US" sz="2800" b="1" dirty="0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1268760"/>
            <a:ext cx="572322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4953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2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2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6" grpId="0" animBg="1"/>
      <p:bldP spid="17" grpId="0" build="p"/>
      <p:bldP spid="18" grpId="0"/>
      <p:bldP spid="19" grpId="0" build="p"/>
      <p:bldP spid="2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条件判定覆盖使用分析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 bwMode="auto">
          <a:xfrm>
            <a:off x="3863752" y="980728"/>
            <a:ext cx="2537842" cy="934423"/>
          </a:xfrm>
          <a:prstGeom prst="cloudCallout">
            <a:avLst>
              <a:gd name="adj1" fmla="val -123813"/>
              <a:gd name="adj2" fmla="val 4520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200" b="1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AND</a:t>
            </a:r>
            <a:r>
              <a:rPr lang="zh-CN" altLang="en-US" sz="2400" b="1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错写为</a:t>
            </a:r>
            <a:r>
              <a:rPr lang="en-US" altLang="zh-CN" sz="2400" b="1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OR</a:t>
            </a:r>
            <a:endParaRPr lang="zh-CN" altLang="en-US" sz="2400" b="1" dirty="0">
              <a:solidFill>
                <a:schemeClr val="tx1">
                  <a:lumMod val="1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云形标注 5"/>
          <p:cNvSpPr/>
          <p:nvPr/>
        </p:nvSpPr>
        <p:spPr bwMode="auto">
          <a:xfrm rot="21228162">
            <a:off x="4705296" y="3130856"/>
            <a:ext cx="2537842" cy="1053646"/>
          </a:xfrm>
          <a:prstGeom prst="cloudCallout">
            <a:avLst>
              <a:gd name="adj1" fmla="val -155340"/>
              <a:gd name="adj2" fmla="val 1428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OR</a:t>
            </a:r>
            <a:r>
              <a:rPr lang="zh-CN" altLang="en-US" sz="2400" b="1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错写为</a:t>
            </a:r>
            <a:r>
              <a:rPr lang="en-US" altLang="zh-CN" sz="2400" b="1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AND</a:t>
            </a:r>
            <a:endParaRPr lang="zh-CN" altLang="en-US" sz="2400" b="1" dirty="0">
              <a:solidFill>
                <a:schemeClr val="tx1">
                  <a:lumMod val="1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12224" y="1196752"/>
            <a:ext cx="9675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条件判定覆盖并不完美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980728"/>
            <a:ext cx="5560763" cy="5457274"/>
          </a:xfrm>
          <a:prstGeom prst="rect">
            <a:avLst/>
          </a:prstGeom>
        </p:spPr>
      </p:pic>
      <p:sp>
        <p:nvSpPr>
          <p:cNvPr id="9" name="内容占位符 1"/>
          <p:cNvSpPr txBox="1">
            <a:spLocks/>
          </p:cNvSpPr>
          <p:nvPr/>
        </p:nvSpPr>
        <p:spPr bwMode="auto">
          <a:xfrm>
            <a:off x="6407278" y="4221088"/>
            <a:ext cx="984866" cy="184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A&gt;1       </a:t>
            </a:r>
          </a:p>
          <a:p>
            <a:pPr>
              <a:lnSpc>
                <a:spcPct val="100000"/>
              </a:lnSpc>
            </a:pPr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B=0  </a:t>
            </a:r>
          </a:p>
          <a:p>
            <a:pPr>
              <a:lnSpc>
                <a:spcPct val="100000"/>
              </a:lnSpc>
            </a:pPr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A=2  </a:t>
            </a:r>
          </a:p>
          <a:p>
            <a:pPr>
              <a:lnSpc>
                <a:spcPct val="100000"/>
              </a:lnSpc>
            </a:pPr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X&gt;1  </a:t>
            </a:r>
          </a:p>
          <a:p>
            <a:pPr>
              <a:lnSpc>
                <a:spcPct val="100000"/>
              </a:lnSpc>
            </a:pPr>
            <a:endParaRPr lang="zh-CN" altLang="en-US" kern="0" dirty="0"/>
          </a:p>
        </p:txBody>
      </p:sp>
      <p:sp>
        <p:nvSpPr>
          <p:cNvPr id="10" name="右大括号 9"/>
          <p:cNvSpPr/>
          <p:nvPr/>
        </p:nvSpPr>
        <p:spPr bwMode="auto">
          <a:xfrm>
            <a:off x="7271374" y="4509120"/>
            <a:ext cx="409098" cy="1499469"/>
          </a:xfrm>
          <a:prstGeom prst="rightBrace">
            <a:avLst/>
          </a:prstGeom>
          <a:ln>
            <a:solidFill>
              <a:srgbClr val="6699FF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latin typeface="Arial" pitchFamily="34" charset="0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 bwMode="auto">
          <a:xfrm>
            <a:off x="7703422" y="4581128"/>
            <a:ext cx="984866" cy="181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A=2 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B=0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X=4</a:t>
            </a:r>
          </a:p>
          <a:p>
            <a:endParaRPr lang="zh-CN" altLang="en-US" kern="0" dirty="0"/>
          </a:p>
        </p:txBody>
      </p:sp>
      <p:sp>
        <p:nvSpPr>
          <p:cNvPr id="12" name="内容占位符 1"/>
          <p:cNvSpPr txBox="1">
            <a:spLocks/>
          </p:cNvSpPr>
          <p:nvPr/>
        </p:nvSpPr>
        <p:spPr bwMode="auto">
          <a:xfrm>
            <a:off x="9071574" y="4221088"/>
            <a:ext cx="1121232" cy="184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A&lt;=1 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B!=0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A!=2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X&lt;=1  </a:t>
            </a:r>
          </a:p>
          <a:p>
            <a:endParaRPr lang="zh-CN" altLang="en-US" kern="0" dirty="0"/>
          </a:p>
        </p:txBody>
      </p:sp>
      <p:sp>
        <p:nvSpPr>
          <p:cNvPr id="13" name="内容占位符 1"/>
          <p:cNvSpPr txBox="1">
            <a:spLocks/>
          </p:cNvSpPr>
          <p:nvPr/>
        </p:nvSpPr>
        <p:spPr bwMode="auto">
          <a:xfrm>
            <a:off x="10655750" y="4365104"/>
            <a:ext cx="984866" cy="184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A=0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B=2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X=-1</a:t>
            </a:r>
          </a:p>
          <a:p>
            <a:endParaRPr lang="zh-CN" altLang="en-US" kern="0" dirty="0"/>
          </a:p>
        </p:txBody>
      </p:sp>
      <p:sp>
        <p:nvSpPr>
          <p:cNvPr id="15" name="右大括号 14"/>
          <p:cNvSpPr/>
          <p:nvPr/>
        </p:nvSpPr>
        <p:spPr bwMode="auto">
          <a:xfrm>
            <a:off x="10151694" y="4437112"/>
            <a:ext cx="409098" cy="1499469"/>
          </a:xfrm>
          <a:prstGeom prst="rightBrace">
            <a:avLst/>
          </a:prstGeom>
          <a:ln>
            <a:solidFill>
              <a:srgbClr val="6699FF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60308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条件组合覆盖定义</a:t>
            </a:r>
            <a:endParaRPr lang="zh-CN" altLang="en-US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条件组合覆盖：设计若干测试用例，使得判定中条件的</a:t>
            </a:r>
            <a:r>
              <a:rPr lang="zh-CN" altLang="en-US" dirty="0" smtClean="0">
                <a:solidFill>
                  <a:srgbClr val="FF0000"/>
                </a:solidFill>
              </a:rPr>
              <a:t>各种组合都至少执行一次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4083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条件组合覆盖使用分析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Box 24"/>
          <p:cNvSpPr txBox="1"/>
          <p:nvPr/>
        </p:nvSpPr>
        <p:spPr>
          <a:xfrm>
            <a:off x="7572970" y="1931644"/>
            <a:ext cx="355941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B=0    </a:t>
            </a:r>
            <a:r>
              <a:rPr lang="en-US" altLang="zh-CN" sz="2600" b="1" dirty="0" smtClean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  </a:t>
            </a: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(1)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B!=0      (2)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B=0    </a:t>
            </a:r>
            <a:r>
              <a:rPr lang="en-US" altLang="zh-CN" sz="2600" b="1" dirty="0" smtClean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 </a:t>
            </a: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(3)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B!=0     (4)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10" name="TextBox 26"/>
          <p:cNvSpPr txBox="1"/>
          <p:nvPr/>
        </p:nvSpPr>
        <p:spPr>
          <a:xfrm>
            <a:off x="7752184" y="4077072"/>
            <a:ext cx="374441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X&gt;1     </a:t>
            </a:r>
            <a:r>
              <a:rPr lang="en-US" altLang="zh-CN" sz="2600" b="1" dirty="0" smtClean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 </a:t>
            </a: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(5)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X&lt;=1  </a:t>
            </a:r>
            <a:r>
              <a:rPr lang="en-US" altLang="zh-CN" sz="2600" b="1" dirty="0" smtClean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  </a:t>
            </a: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(6)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A!=2    X&gt;1      (7)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A!=2    X&lt;=1    (8)</a:t>
            </a:r>
          </a:p>
        </p:txBody>
      </p:sp>
      <p:sp>
        <p:nvSpPr>
          <p:cNvPr id="11" name="TextBox 30"/>
          <p:cNvSpPr txBox="1"/>
          <p:nvPr/>
        </p:nvSpPr>
        <p:spPr>
          <a:xfrm>
            <a:off x="6870700" y="2849947"/>
            <a:ext cx="7633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</a:t>
            </a:r>
            <a:r>
              <a:rPr lang="zh-CN" altLang="en-US" sz="30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点</a:t>
            </a:r>
          </a:p>
        </p:txBody>
      </p:sp>
      <p:sp>
        <p:nvSpPr>
          <p:cNvPr id="12" name="TextBox 31"/>
          <p:cNvSpPr txBox="1"/>
          <p:nvPr/>
        </p:nvSpPr>
        <p:spPr>
          <a:xfrm>
            <a:off x="6974602" y="4779555"/>
            <a:ext cx="784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b</a:t>
            </a:r>
            <a:r>
              <a:rPr lang="zh-CN" altLang="en-US" sz="30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点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265" y="1118615"/>
            <a:ext cx="5185006" cy="508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4024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条件组合覆盖使用分析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23992" y="5445224"/>
            <a:ext cx="5787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输入数据：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A=2    B=0   X=4</a:t>
            </a:r>
            <a:endParaRPr lang="zh-CN" altLang="en-US" sz="2800" b="1" dirty="0">
              <a:solidFill>
                <a:srgbClr val="FF0000"/>
              </a:solidFill>
              <a:ea typeface="楷体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75491" y="4797152"/>
            <a:ext cx="5016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(1</a:t>
            </a:r>
            <a:r>
              <a:rPr lang="zh-CN" altLang="en-US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5)    (a</a:t>
            </a:r>
            <a:r>
              <a:rPr lang="zh-CN" altLang="en-US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e)</a:t>
            </a:r>
            <a:endParaRPr lang="zh-CN" altLang="en-US" sz="2800" b="1" dirty="0">
              <a:solidFill>
                <a:srgbClr val="FF0000"/>
              </a:solidFill>
              <a:ea typeface="楷体" panose="02010609060101010101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78622" y="1204416"/>
            <a:ext cx="38553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B=0      (1)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B=0      (2)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B=0     (3)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B=0     (4)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78621" y="2961459"/>
            <a:ext cx="43419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X&gt;1      (5)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X&lt;=1    (6)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X&gt;1      (7)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X&lt;=1    (8)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212" y="1048225"/>
            <a:ext cx="3902277" cy="523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20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条件组合覆盖使用分析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40016" y="5445224"/>
            <a:ext cx="5016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输入数据：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A=2    B=1  X=1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78622" y="4962005"/>
            <a:ext cx="5016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(2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6)    (a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e)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78622" y="1204416"/>
            <a:ext cx="38553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B=0      (1)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B=0      (2)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B=0     (3)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B=0     (4)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78621" y="2961459"/>
            <a:ext cx="43419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X&gt;1      (5)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X&lt;=1    (6)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X&gt;1      (7)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X&lt;=1    (8)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212" y="1048225"/>
            <a:ext cx="3902277" cy="523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49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条件组合覆盖使用分析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40016" y="5445224"/>
            <a:ext cx="5016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输入数据：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A=1    B=0  X=2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78622" y="4962005"/>
            <a:ext cx="5016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(3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7)    (a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e)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78622" y="1204416"/>
            <a:ext cx="38553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B=0      (1)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</a:t>
            </a:r>
            <a:r>
              <a:rPr lang="en-US" altLang="zh-CN" sz="2600" b="1" dirty="0" smtClean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B!=</a:t>
            </a: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0      (2)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B=0     (3)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</a:t>
            </a:r>
            <a:r>
              <a:rPr lang="en-US" altLang="zh-CN" sz="2600" b="1" dirty="0" smtClean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B!=</a:t>
            </a: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0     (4)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78621" y="2961459"/>
            <a:ext cx="43419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X&gt;1      (5)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X&lt;=1    (6)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X&gt;1      (7)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X&lt;=1    (8)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212" y="1048225"/>
            <a:ext cx="3902277" cy="523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56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条件组合覆盖使用分析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12024" y="5517232"/>
            <a:ext cx="5016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输入数据：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A=1    B=1  X=1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78622" y="4962005"/>
            <a:ext cx="5016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(4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8)    (a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d)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78622" y="1204416"/>
            <a:ext cx="38553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B=0      (1)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</a:t>
            </a:r>
            <a:r>
              <a:rPr lang="en-US" altLang="zh-CN" sz="2600" b="1" dirty="0" smtClean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B!=</a:t>
            </a: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0      (2)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B=0     (3)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</a:t>
            </a:r>
            <a:r>
              <a:rPr lang="en-US" altLang="zh-CN" sz="2600" b="1" dirty="0" smtClean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B!=</a:t>
            </a: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0     (4)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78621" y="2961459"/>
            <a:ext cx="43419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X&gt;1      (5)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X&lt;=1    (6)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X&gt;1      (7)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X&lt;=1    (8)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212" y="1048225"/>
            <a:ext cx="3902277" cy="523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44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动态白盒测试包含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对判定的测试</a:t>
            </a:r>
            <a:endParaRPr lang="en-US" altLang="zh-CN" dirty="0" smtClean="0"/>
          </a:p>
          <a:p>
            <a:r>
              <a:rPr lang="zh-CN" altLang="en-US" dirty="0" smtClean="0"/>
              <a:t>对路径的测试</a:t>
            </a:r>
            <a:endParaRPr lang="en-US" altLang="zh-CN" dirty="0" smtClean="0"/>
          </a:p>
          <a:p>
            <a:r>
              <a:rPr lang="zh-CN" altLang="en-US" dirty="0" smtClean="0"/>
              <a:t>对循环的测试</a:t>
            </a:r>
            <a:endParaRPr lang="en-US" altLang="zh-CN" dirty="0" smtClean="0"/>
          </a:p>
          <a:p>
            <a:r>
              <a:rPr lang="zh-CN" altLang="en-US" dirty="0" smtClean="0"/>
              <a:t>对变量的测试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9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条件组合覆盖使用分析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78622" y="4962005"/>
            <a:ext cx="5016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其他：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78622" y="1204416"/>
            <a:ext cx="38553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B=0      (1)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</a:t>
            </a:r>
            <a:r>
              <a:rPr lang="en-US" altLang="zh-CN" sz="2600" b="1" dirty="0" smtClean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B</a:t>
            </a: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!</a:t>
            </a:r>
            <a:r>
              <a:rPr lang="en-US" altLang="zh-CN" sz="2600" b="1" dirty="0" smtClean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=0      </a:t>
            </a: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(2)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B=0     (3)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</a:t>
            </a:r>
            <a:r>
              <a:rPr lang="en-US" altLang="zh-CN" sz="2600" b="1" dirty="0" smtClean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B!=</a:t>
            </a: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0     (4)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78621" y="2961459"/>
            <a:ext cx="43419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X&gt;1      (5)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X&lt;=1    (6)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X&gt;1      (7)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X&lt;=1    (8)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263" y="826468"/>
            <a:ext cx="4494821" cy="570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69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>
                <a:latin typeface="楷体" panose="02010609060101010101" pitchFamily="49" charset="-122"/>
              </a:rPr>
              <a:t>修正的判定</a:t>
            </a:r>
            <a:r>
              <a:rPr lang="en-US" altLang="zh-CN" dirty="0">
                <a:latin typeface="楷体" panose="02010609060101010101" pitchFamily="49" charset="-122"/>
              </a:rPr>
              <a:t>/</a:t>
            </a:r>
            <a:r>
              <a:rPr lang="zh-CN" altLang="en-US" dirty="0">
                <a:latin typeface="楷体" panose="02010609060101010101" pitchFamily="49" charset="-122"/>
              </a:rPr>
              <a:t>条件</a:t>
            </a:r>
            <a:r>
              <a:rPr lang="zh-CN" altLang="en-US" dirty="0" smtClean="0">
                <a:latin typeface="楷体" panose="02010609060101010101" pitchFamily="49" charset="-122"/>
              </a:rPr>
              <a:t>覆盖</a:t>
            </a:r>
            <a:endParaRPr lang="en-US" altLang="zh-CN" sz="3200" dirty="0">
              <a:latin typeface="楷体" panose="02010609060101010101" pitchFamily="49" charset="-122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b="1" dirty="0" smtClean="0">
                <a:latin typeface="楷体" panose="02010609060101010101" pitchFamily="49" charset="-122"/>
              </a:rPr>
              <a:t>修正的判定</a:t>
            </a:r>
            <a:r>
              <a:rPr lang="en-US" altLang="zh-CN" b="1" dirty="0" smtClean="0">
                <a:latin typeface="楷体" panose="02010609060101010101" pitchFamily="49" charset="-122"/>
              </a:rPr>
              <a:t>/</a:t>
            </a:r>
            <a:r>
              <a:rPr lang="zh-CN" altLang="en-US" b="1" dirty="0" smtClean="0">
                <a:latin typeface="楷体" panose="02010609060101010101" pitchFamily="49" charset="-122"/>
              </a:rPr>
              <a:t>条件覆盖</a:t>
            </a:r>
            <a:r>
              <a:rPr lang="en-US" altLang="zh-CN" sz="2000" dirty="0">
                <a:latin typeface="楷体" panose="02010609060101010101" pitchFamily="49" charset="-122"/>
              </a:rPr>
              <a:t>(Modified Decision/Condition Coverage)</a:t>
            </a:r>
            <a:endParaRPr lang="en-US" altLang="zh-CN" sz="1800" dirty="0">
              <a:latin typeface="楷体" panose="02010609060101010101" pitchFamily="49" charset="-122"/>
            </a:endParaRPr>
          </a:p>
          <a:p>
            <a:pPr lvl="1" algn="just" eaLnBrk="1" hangingPunct="1">
              <a:spcBef>
                <a:spcPts val="0"/>
              </a:spcBef>
            </a:pPr>
            <a:r>
              <a:rPr lang="zh-CN" altLang="en-US" sz="2400" dirty="0">
                <a:latin typeface="楷体" panose="02010609060101010101" pitchFamily="49" charset="-122"/>
              </a:rPr>
              <a:t>在满足判定</a:t>
            </a:r>
            <a:r>
              <a:rPr lang="en-US" altLang="en-US" sz="2400" dirty="0">
                <a:latin typeface="楷体" panose="02010609060101010101" pitchFamily="49" charset="-122"/>
              </a:rPr>
              <a:t>/</a:t>
            </a:r>
            <a:r>
              <a:rPr lang="zh-CN" altLang="en-US" sz="2400" dirty="0">
                <a:latin typeface="楷体" panose="02010609060101010101" pitchFamily="49" charset="-122"/>
              </a:rPr>
              <a:t>条件覆盖的基础上，每个简单判定条件都应独立地影响到整个判定表达式的取值，实质是利用简单判定条件的独立影响性来消除测试用例的</a:t>
            </a:r>
            <a:r>
              <a:rPr lang="zh-CN" altLang="en-US" sz="2400" dirty="0" smtClean="0">
                <a:latin typeface="楷体" panose="02010609060101010101" pitchFamily="49" charset="-122"/>
              </a:rPr>
              <a:t>冗余</a:t>
            </a:r>
            <a:endParaRPr lang="zh-CN" altLang="en-US" sz="2400" dirty="0">
              <a:latin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5883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</a:rPr>
              <a:t>修正的判定</a:t>
            </a:r>
            <a:r>
              <a:rPr lang="en-US" altLang="zh-CN" dirty="0">
                <a:latin typeface="楷体" panose="02010609060101010101" pitchFamily="49" charset="-122"/>
              </a:rPr>
              <a:t>/</a:t>
            </a:r>
            <a:r>
              <a:rPr lang="zh-CN" altLang="en-US" dirty="0">
                <a:latin typeface="楷体" panose="02010609060101010101" pitchFamily="49" charset="-122"/>
              </a:rPr>
              <a:t>条件覆盖</a:t>
            </a:r>
            <a:endParaRPr lang="zh-CN" altLang="en-US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2045550" y="908720"/>
            <a:ext cx="8001000" cy="4267200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</a:pPr>
            <a:r>
              <a:rPr lang="en-US" altLang="zh-CN" sz="3200" dirty="0">
                <a:latin typeface="楷体" panose="02010609060101010101" pitchFamily="49" charset="-122"/>
              </a:rPr>
              <a:t>A</a:t>
            </a:r>
            <a:r>
              <a:rPr lang="zh-CN" altLang="en-US" sz="3200" dirty="0">
                <a:latin typeface="楷体" panose="02010609060101010101" pitchFamily="49" charset="-122"/>
              </a:rPr>
              <a:t> </a:t>
            </a:r>
            <a:r>
              <a:rPr lang="en-US" altLang="zh-CN" sz="3200" dirty="0">
                <a:latin typeface="楷体" panose="02010609060101010101" pitchFamily="49" charset="-122"/>
              </a:rPr>
              <a:t>AND B</a:t>
            </a:r>
          </a:p>
          <a:p>
            <a:pPr lvl="1" algn="just" eaLnBrk="1" hangingPunct="1">
              <a:spcBef>
                <a:spcPts val="0"/>
              </a:spcBef>
            </a:pPr>
            <a:r>
              <a:rPr lang="zh-CN" altLang="en-US" sz="2400" dirty="0">
                <a:latin typeface="楷体" panose="02010609060101010101" pitchFamily="49" charset="-122"/>
              </a:rPr>
              <a:t>体现</a:t>
            </a:r>
            <a:r>
              <a:rPr lang="en-US" altLang="zh-CN" sz="2400" dirty="0">
                <a:latin typeface="楷体" panose="02010609060101010101" pitchFamily="49" charset="-122"/>
              </a:rPr>
              <a:t>A</a:t>
            </a:r>
            <a:r>
              <a:rPr lang="zh-CN" altLang="en-US" sz="2400" dirty="0">
                <a:latin typeface="楷体" panose="02010609060101010101" pitchFamily="49" charset="-122"/>
              </a:rPr>
              <a:t>对判定结果的独立影响性：</a:t>
            </a:r>
            <a:r>
              <a:rPr lang="en-US" altLang="zh-CN" sz="2400" dirty="0">
                <a:latin typeface="楷体" panose="02010609060101010101" pitchFamily="49" charset="-122"/>
              </a:rPr>
              <a:t>T1</a:t>
            </a:r>
            <a:r>
              <a:rPr lang="zh-CN" altLang="en-US" sz="2400" dirty="0">
                <a:latin typeface="楷体" panose="02010609060101010101" pitchFamily="49" charset="-122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</a:rPr>
              <a:t>T3</a:t>
            </a:r>
          </a:p>
          <a:p>
            <a:pPr lvl="1" algn="just" eaLnBrk="1" hangingPunct="1">
              <a:spcBef>
                <a:spcPts val="0"/>
              </a:spcBef>
            </a:pPr>
            <a:r>
              <a:rPr lang="zh-CN" altLang="en-US" sz="2400" dirty="0">
                <a:latin typeface="楷体" panose="02010609060101010101" pitchFamily="49" charset="-122"/>
              </a:rPr>
              <a:t>体现</a:t>
            </a:r>
            <a:r>
              <a:rPr lang="en-US" altLang="zh-CN" sz="2400" dirty="0">
                <a:latin typeface="楷体" panose="02010609060101010101" pitchFamily="49" charset="-122"/>
              </a:rPr>
              <a:t>B</a:t>
            </a:r>
            <a:r>
              <a:rPr lang="zh-CN" altLang="en-US" sz="2400" dirty="0">
                <a:latin typeface="楷体" panose="02010609060101010101" pitchFamily="49" charset="-122"/>
              </a:rPr>
              <a:t>对判定结果的独立影响性：</a:t>
            </a:r>
            <a:r>
              <a:rPr lang="en-US" altLang="zh-CN" sz="2400" dirty="0">
                <a:latin typeface="楷体" panose="02010609060101010101" pitchFamily="49" charset="-122"/>
              </a:rPr>
              <a:t>T1</a:t>
            </a:r>
            <a:r>
              <a:rPr lang="zh-CN" altLang="en-US" sz="2400" dirty="0">
                <a:latin typeface="楷体" panose="02010609060101010101" pitchFamily="49" charset="-122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</a:rPr>
              <a:t>T2</a:t>
            </a:r>
          </a:p>
          <a:p>
            <a:pPr lvl="1" algn="just" eaLnBrk="1" hangingPunct="1">
              <a:spcBef>
                <a:spcPts val="0"/>
              </a:spcBef>
            </a:pPr>
            <a:r>
              <a:rPr lang="zh-CN" altLang="en-US" sz="2400" dirty="0">
                <a:latin typeface="楷体" panose="02010609060101010101" pitchFamily="49" charset="-122"/>
              </a:rPr>
              <a:t>最终用例集合：</a:t>
            </a:r>
            <a:r>
              <a:rPr lang="en-US" altLang="zh-CN" sz="2400" dirty="0">
                <a:latin typeface="楷体" panose="02010609060101010101" pitchFamily="49" charset="-122"/>
              </a:rPr>
              <a:t>T1~T3</a:t>
            </a:r>
          </a:p>
          <a:p>
            <a:pPr lvl="1" algn="just" eaLnBrk="1" hangingPunct="1">
              <a:spcBef>
                <a:spcPts val="0"/>
              </a:spcBef>
            </a:pPr>
            <a:endParaRPr lang="zh-CN" altLang="en-US" sz="2400" dirty="0">
              <a:latin typeface="楷体" panose="02010609060101010101" pitchFamily="49" charset="-122"/>
            </a:endParaRP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/>
          </p:nvPr>
        </p:nvGraphicFramePr>
        <p:xfrm>
          <a:off x="2667000" y="3573016"/>
          <a:ext cx="6705600" cy="2286000"/>
        </p:xfrm>
        <a:graphic>
          <a:graphicData uri="http://schemas.openxmlformats.org/drawingml/2006/table">
            <a:tbl>
              <a:tblPr/>
              <a:tblGrid>
                <a:gridCol w="1341438"/>
                <a:gridCol w="1341437"/>
                <a:gridCol w="1339850"/>
                <a:gridCol w="1341438"/>
                <a:gridCol w="134143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A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B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A and B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846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</a:rPr>
              <a:t>修正的判定</a:t>
            </a:r>
            <a:r>
              <a:rPr lang="en-US" altLang="zh-CN" dirty="0">
                <a:latin typeface="楷体" panose="02010609060101010101" pitchFamily="49" charset="-122"/>
              </a:rPr>
              <a:t>/</a:t>
            </a:r>
            <a:r>
              <a:rPr lang="zh-CN" altLang="en-US" dirty="0">
                <a:latin typeface="楷体" panose="02010609060101010101" pitchFamily="49" charset="-122"/>
              </a:rPr>
              <a:t>条件覆盖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列出所有简单判定条件；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构建真值表；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对每个简单判定条件，找到能对整个判定结果产生独立影响的测试用例集合（简称独立影响对），即在真值表中依次固定其他简单判定条件，找到该条件的独立影响对；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抽取能体现所有简单判定条件独立影响性的最少独立影响对。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42124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测试用例优化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尽量选取边界测试数据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en-US" altLang="zh-CN" dirty="0" smtClean="0"/>
              <a:t>a &gt; 1,</a:t>
            </a:r>
            <a:r>
              <a:rPr lang="zh-CN" altLang="en-US" dirty="0" smtClean="0"/>
              <a:t>可以选择</a:t>
            </a:r>
            <a:r>
              <a:rPr lang="en-US" altLang="zh-CN" dirty="0" smtClean="0"/>
              <a:t>a = 1 ,</a:t>
            </a:r>
            <a:r>
              <a:rPr lang="zh-CN" altLang="en-US" dirty="0" smtClean="0"/>
              <a:t>这样测试用例覆盖到边界</a:t>
            </a:r>
            <a:endParaRPr lang="en-US" altLang="zh-CN" dirty="0" smtClean="0"/>
          </a:p>
          <a:p>
            <a:r>
              <a:rPr lang="zh-CN" altLang="en-US" dirty="0" smtClean="0"/>
              <a:t>尽量避免“与”“或”关系的屏蔽现象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如与关系表达式，若要满足判定结果为假，只要任一条件为假即可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如（</a:t>
            </a:r>
            <a:r>
              <a:rPr lang="en-US" altLang="zh-CN" dirty="0" smtClean="0"/>
              <a:t>a&gt;1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AND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b&lt;2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a = 1,b =2 </a:t>
            </a:r>
            <a:r>
              <a:rPr lang="zh-CN" altLang="en-US" dirty="0" smtClean="0"/>
              <a:t>优于选择</a:t>
            </a:r>
            <a:r>
              <a:rPr lang="en-US" altLang="zh-CN" dirty="0" smtClean="0"/>
              <a:t>a = 1,b =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123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实践练习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nextdate</a:t>
            </a:r>
            <a:r>
              <a:rPr lang="zh-CN" altLang="en-US" dirty="0" smtClean="0"/>
              <a:t>的函数，进行判定、条件覆盖测试，并分析其中的利弊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2775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内容总结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动态白盒测试概述</a:t>
            </a:r>
            <a:endParaRPr lang="en-US" altLang="zh-CN" dirty="0" smtClean="0"/>
          </a:p>
          <a:p>
            <a:r>
              <a:rPr lang="zh-CN" altLang="en-US" dirty="0" smtClean="0"/>
              <a:t>程序结构分析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顺序、判定、循环、嵌套判定、嵌套循环</a:t>
            </a:r>
            <a:endParaRPr lang="en-US" altLang="zh-CN" dirty="0" smtClean="0"/>
          </a:p>
          <a:p>
            <a:r>
              <a:rPr lang="zh-CN" altLang="en-US" dirty="0" smtClean="0"/>
              <a:t>对于判定的测试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语句覆盖、判定覆盖、条件覆盖、判定</a:t>
            </a:r>
            <a:r>
              <a:rPr lang="en-US" altLang="zh-CN" dirty="0" smtClean="0"/>
              <a:t>/</a:t>
            </a:r>
            <a:r>
              <a:rPr lang="zh-CN" altLang="en-US" dirty="0" smtClean="0"/>
              <a:t>条件覆盖、条件组合覆盖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86695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76931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动态白盒测试概述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程序结构分析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对判定的测试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61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程序结构分析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顺序结构：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20" y="1340768"/>
            <a:ext cx="1440160" cy="41044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916832"/>
            <a:ext cx="792236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5734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程序结构分析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836712"/>
            <a:ext cx="10873208" cy="4843264"/>
          </a:xfrm>
        </p:spPr>
        <p:txBody>
          <a:bodyPr/>
          <a:lstStyle/>
          <a:p>
            <a:r>
              <a:rPr lang="zh-CN" altLang="en-US" dirty="0" smtClean="0"/>
              <a:t>条件判定结构：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8487" y="1412776"/>
            <a:ext cx="7019048" cy="4695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r="843" b="572"/>
          <a:stretch/>
        </p:blipFill>
        <p:spPr>
          <a:xfrm>
            <a:off x="8184232" y="980728"/>
            <a:ext cx="2232248" cy="50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1005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程序结构分析</a:t>
            </a:r>
            <a:r>
              <a:rPr lang="en-US" altLang="zh-CN" dirty="0" smtClean="0"/>
              <a:t>—</a:t>
            </a:r>
            <a:r>
              <a:rPr lang="zh-CN" altLang="en-US" dirty="0"/>
              <a:t>条件判定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9456" y="1012923"/>
            <a:ext cx="6057143" cy="51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22980" y="904735"/>
            <a:ext cx="2549484" cy="51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5132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程序结构分析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836712"/>
            <a:ext cx="10873208" cy="4843264"/>
          </a:xfrm>
        </p:spPr>
        <p:txBody>
          <a:bodyPr/>
          <a:lstStyle/>
          <a:p>
            <a:r>
              <a:rPr lang="en-US" altLang="zh-CN" dirty="0" smtClean="0"/>
              <a:t>While-do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9276" y="1556792"/>
            <a:ext cx="6133333" cy="46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68208" y="980728"/>
            <a:ext cx="2857143" cy="4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62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20280</TotalTime>
  <Words>2306</Words>
  <Application>Microsoft Office PowerPoint</Application>
  <PresentationFormat>宽屏</PresentationFormat>
  <Paragraphs>418</Paragraphs>
  <Slides>47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3" baseType="lpstr">
      <vt:lpstr>仿宋_GB2312</vt:lpstr>
      <vt:lpstr>黑体</vt:lpstr>
      <vt:lpstr>华文楷体</vt:lpstr>
      <vt:lpstr>华文隶书</vt:lpstr>
      <vt:lpstr>华文新魏</vt:lpstr>
      <vt:lpstr>楷体</vt:lpstr>
      <vt:lpstr>楷体_GB2312</vt:lpstr>
      <vt:lpstr>宋体</vt:lpstr>
      <vt:lpstr>微软雅黑</vt:lpstr>
      <vt:lpstr>Arial</vt:lpstr>
      <vt:lpstr>Consolas</vt:lpstr>
      <vt:lpstr>Lucida Console</vt:lpstr>
      <vt:lpstr>Times New Roman</vt:lpstr>
      <vt:lpstr>Verdana</vt:lpstr>
      <vt:lpstr>Wingdings</vt:lpstr>
      <vt:lpstr>Profile</vt:lpstr>
      <vt:lpstr>软件测试实用教程 ——方法与实践</vt:lpstr>
      <vt:lpstr>目   录</vt:lpstr>
      <vt:lpstr>相关概念</vt:lpstr>
      <vt:lpstr>动态白盒测试包含</vt:lpstr>
      <vt:lpstr>目   录</vt:lpstr>
      <vt:lpstr>程序结构分析</vt:lpstr>
      <vt:lpstr>程序结构分析</vt:lpstr>
      <vt:lpstr>程序结构分析—条件判定结构</vt:lpstr>
      <vt:lpstr>程序结构分析</vt:lpstr>
      <vt:lpstr>程序结构分析</vt:lpstr>
      <vt:lpstr>程序结构分析—常见程序结构：</vt:lpstr>
      <vt:lpstr>程序结构分析</vt:lpstr>
      <vt:lpstr>程序结构分析</vt:lpstr>
      <vt:lpstr>目   录</vt:lpstr>
      <vt:lpstr>语句覆盖(sentence cover）</vt:lpstr>
      <vt:lpstr>语句覆盖</vt:lpstr>
      <vt:lpstr>语句覆盖定义</vt:lpstr>
      <vt:lpstr>语句覆盖</vt:lpstr>
      <vt:lpstr>判定覆盖—概念</vt:lpstr>
      <vt:lpstr>判定覆盖</vt:lpstr>
      <vt:lpstr>判定覆盖使用</vt:lpstr>
      <vt:lpstr>判定覆盖使用</vt:lpstr>
      <vt:lpstr>判定覆盖使用</vt:lpstr>
      <vt:lpstr>条件覆盖</vt:lpstr>
      <vt:lpstr>条件覆盖</vt:lpstr>
      <vt:lpstr>条件覆盖</vt:lpstr>
      <vt:lpstr>条件覆盖</vt:lpstr>
      <vt:lpstr>条件覆盖</vt:lpstr>
      <vt:lpstr>条件覆盖</vt:lpstr>
      <vt:lpstr>条件判定覆盖定义</vt:lpstr>
      <vt:lpstr>条件判定覆盖分析</vt:lpstr>
      <vt:lpstr>条件判定覆盖分析使用</vt:lpstr>
      <vt:lpstr>条件判定覆盖使用分析</vt:lpstr>
      <vt:lpstr>条件组合覆盖定义</vt:lpstr>
      <vt:lpstr>条件组合覆盖使用分析</vt:lpstr>
      <vt:lpstr>条件组合覆盖使用分析</vt:lpstr>
      <vt:lpstr>条件组合覆盖使用分析</vt:lpstr>
      <vt:lpstr>条件组合覆盖使用分析</vt:lpstr>
      <vt:lpstr>条件组合覆盖使用分析</vt:lpstr>
      <vt:lpstr>条件组合覆盖使用分析</vt:lpstr>
      <vt:lpstr>修正的判定/条件覆盖</vt:lpstr>
      <vt:lpstr>修正的判定/条件覆盖</vt:lpstr>
      <vt:lpstr>修正的判定/条件覆盖</vt:lpstr>
      <vt:lpstr>测试用例优化</vt:lpstr>
      <vt:lpstr>实践练习</vt:lpstr>
      <vt:lpstr>内容总结</vt:lpstr>
      <vt:lpstr>PowerPoint 演示文稿</vt:lpstr>
    </vt:vector>
  </TitlesOfParts>
  <Company>福建163软件园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刘兴梅</cp:lastModifiedBy>
  <cp:revision>312</cp:revision>
  <dcterms:created xsi:type="dcterms:W3CDTF">2008-07-27T05:17:11Z</dcterms:created>
  <dcterms:modified xsi:type="dcterms:W3CDTF">2019-06-12T09:07:59Z</dcterms:modified>
</cp:coreProperties>
</file>