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6"/>
  </p:notesMasterIdLst>
  <p:handoutMasterIdLst>
    <p:handoutMasterId r:id="rId47"/>
  </p:handoutMasterIdLst>
  <p:sldIdLst>
    <p:sldId id="552" r:id="rId2"/>
    <p:sldId id="553"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6" autoAdjust="0"/>
    <p:restoredTop sz="94414" autoAdjust="0"/>
  </p:normalViewPr>
  <p:slideViewPr>
    <p:cSldViewPr>
      <p:cViewPr varScale="1">
        <p:scale>
          <a:sx n="77" d="100"/>
          <a:sy n="77" d="100"/>
        </p:scale>
        <p:origin x="102" y="18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6424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路径覆盖</a:t>
            </a:r>
            <a:endParaRPr lang="en-US" altLang="zh-CN" dirty="0" smtClean="0"/>
          </a:p>
          <a:p>
            <a:pPr lvl="2"/>
            <a:r>
              <a:rPr lang="zh-CN" altLang="en-US" dirty="0" smtClean="0"/>
              <a:t>根据程序源代码，画出程序图</a:t>
            </a:r>
            <a:endParaRPr lang="en-US" altLang="zh-CN" dirty="0" smtClean="0"/>
          </a:p>
          <a:p>
            <a:pPr lvl="2"/>
            <a:r>
              <a:rPr lang="zh-CN" altLang="en-US" dirty="0" smtClean="0"/>
              <a:t>计算环复杂度</a:t>
            </a:r>
            <a:endParaRPr lang="en-US" altLang="zh-CN" dirty="0" smtClean="0"/>
          </a:p>
          <a:p>
            <a:pPr lvl="2"/>
            <a:r>
              <a:rPr lang="zh-CN" altLang="en-US" dirty="0" smtClean="0"/>
              <a:t>设计独立路径（去掉不可行路径，增加必要路径）</a:t>
            </a:r>
            <a:endParaRPr lang="en-US" altLang="zh-CN" dirty="0" smtClean="0"/>
          </a:p>
          <a:p>
            <a:pPr lvl="2"/>
            <a:r>
              <a:rPr lang="zh-CN" altLang="en-US" dirty="0" smtClean="0"/>
              <a:t>转换测试用例</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4</a:t>
            </a:fld>
            <a:endParaRPr lang="en-US" altLang="zh-CN"/>
          </a:p>
        </p:txBody>
      </p:sp>
    </p:spTree>
    <p:extLst>
      <p:ext uri="{BB962C8B-B14F-4D97-AF65-F5344CB8AC3E}">
        <p14:creationId xmlns:p14="http://schemas.microsoft.com/office/powerpoint/2010/main" val="310405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39281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11.19</a:t>
            </a:r>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22</a:t>
            </a:fld>
            <a:endParaRPr lang="zh-CN" altLang="en-US"/>
          </a:p>
        </p:txBody>
      </p:sp>
    </p:spTree>
    <p:extLst>
      <p:ext uri="{BB962C8B-B14F-4D97-AF65-F5344CB8AC3E}">
        <p14:creationId xmlns:p14="http://schemas.microsoft.com/office/powerpoint/2010/main" val="4090447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29</a:t>
            </a:fld>
            <a:endParaRPr lang="en-US" altLang="zh-CN"/>
          </a:p>
        </p:txBody>
      </p:sp>
    </p:spTree>
    <p:extLst>
      <p:ext uri="{BB962C8B-B14F-4D97-AF65-F5344CB8AC3E}">
        <p14:creationId xmlns:p14="http://schemas.microsoft.com/office/powerpoint/2010/main" val="288980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729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43221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824880" y="1844824"/>
            <a:ext cx="13368808"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4079776" y="3645024"/>
            <a:ext cx="7693992" cy="2016224"/>
          </a:xfrm>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白</a:t>
            </a:r>
            <a:r>
              <a:rPr lang="zh-CN" altLang="en-US" sz="4400" dirty="0" smtClean="0">
                <a:latin typeface="华文隶书" pitchFamily="2" charset="-122"/>
                <a:ea typeface="华文隶书" pitchFamily="2" charset="-122"/>
              </a:rPr>
              <a:t>盒测试对于</a:t>
            </a:r>
            <a:r>
              <a:rPr lang="zh-CN" altLang="en-US" sz="4400" b="1" dirty="0" smtClean="0">
                <a:latin typeface="华文隶书" pitchFamily="2" charset="-122"/>
                <a:ea typeface="华文隶书" pitchFamily="2" charset="-122"/>
              </a:rPr>
              <a:t>路径的测试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9018329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基本路径测试追求的目标</a:t>
            </a:r>
            <a:endParaRPr lang="zh-CN" altLang="en-US" dirty="0"/>
          </a:p>
        </p:txBody>
      </p:sp>
      <p:sp>
        <p:nvSpPr>
          <p:cNvPr id="3" name="内容占位符 2"/>
          <p:cNvSpPr>
            <a:spLocks noGrp="1"/>
          </p:cNvSpPr>
          <p:nvPr>
            <p:ph idx="1"/>
          </p:nvPr>
        </p:nvSpPr>
        <p:spPr/>
        <p:txBody>
          <a:bodyPr/>
          <a:lstStyle/>
          <a:p>
            <a:r>
              <a:rPr lang="zh-CN" altLang="en-US" dirty="0" smtClean="0"/>
              <a:t>测试的完备性：</a:t>
            </a:r>
            <a:endParaRPr lang="en-US" altLang="zh-CN" dirty="0" smtClean="0"/>
          </a:p>
          <a:p>
            <a:pPr lvl="1"/>
            <a:r>
              <a:rPr lang="zh-CN" altLang="en-US" dirty="0" smtClean="0"/>
              <a:t>通过对独立路径的测试达到对所有路径的测试覆盖</a:t>
            </a:r>
            <a:endParaRPr lang="en-US" altLang="zh-CN" dirty="0" smtClean="0"/>
          </a:p>
          <a:p>
            <a:r>
              <a:rPr lang="zh-CN" altLang="en-US" dirty="0" smtClean="0"/>
              <a:t>测试的无冗余性：</a:t>
            </a:r>
            <a:endParaRPr lang="en-US" altLang="zh-CN" dirty="0" smtClean="0"/>
          </a:p>
          <a:p>
            <a:pPr lvl="1"/>
            <a:r>
              <a:rPr lang="zh-CN" altLang="en-US" dirty="0" smtClean="0"/>
              <a:t>每条路径都是独立的</a:t>
            </a:r>
            <a:endParaRPr lang="zh-CN" altLang="en-US" dirty="0"/>
          </a:p>
        </p:txBody>
      </p:sp>
    </p:spTree>
    <p:extLst>
      <p:ext uri="{BB962C8B-B14F-4D97-AF65-F5344CB8AC3E}">
        <p14:creationId xmlns:p14="http://schemas.microsoft.com/office/powerpoint/2010/main" val="287367926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独立路径测试难点</a:t>
            </a:r>
            <a:endParaRPr lang="zh-CN" altLang="en-US" dirty="0"/>
          </a:p>
        </p:txBody>
      </p:sp>
      <p:sp>
        <p:nvSpPr>
          <p:cNvPr id="3" name="内容占位符 2"/>
          <p:cNvSpPr>
            <a:spLocks noGrp="1"/>
          </p:cNvSpPr>
          <p:nvPr>
            <p:ph idx="1"/>
          </p:nvPr>
        </p:nvSpPr>
        <p:spPr/>
        <p:txBody>
          <a:bodyPr/>
          <a:lstStyle/>
          <a:p>
            <a:r>
              <a:rPr lang="zh-CN" altLang="en-US" dirty="0" smtClean="0"/>
              <a:t>如何确定独立路径集合的规模</a:t>
            </a:r>
            <a:endParaRPr lang="en-US" altLang="zh-CN" dirty="0" smtClean="0"/>
          </a:p>
          <a:p>
            <a:r>
              <a:rPr lang="zh-CN" altLang="en-US" dirty="0" smtClean="0"/>
              <a:t>如何确保路径的独立性和完备性</a:t>
            </a:r>
            <a:endParaRPr lang="en-US" altLang="zh-CN" dirty="0" smtClean="0"/>
          </a:p>
          <a:p>
            <a:r>
              <a:rPr lang="zh-CN" altLang="en-US" dirty="0" smtClean="0"/>
              <a:t>如何保证每条路径的可行性</a:t>
            </a:r>
            <a:endParaRPr lang="en-US" altLang="zh-CN" dirty="0" smtClean="0"/>
          </a:p>
          <a:p>
            <a:r>
              <a:rPr lang="zh-CN" altLang="en-US" dirty="0" smtClean="0"/>
              <a:t>如何从独立路径设计测试用例</a:t>
            </a:r>
            <a:endParaRPr lang="en-US" altLang="zh-CN" dirty="0" smtClean="0"/>
          </a:p>
          <a:p>
            <a:endParaRPr lang="zh-CN" altLang="en-US" dirty="0"/>
          </a:p>
        </p:txBody>
      </p:sp>
    </p:spTree>
    <p:extLst>
      <p:ext uri="{BB962C8B-B14F-4D97-AF65-F5344CB8AC3E}">
        <p14:creationId xmlns:p14="http://schemas.microsoft.com/office/powerpoint/2010/main" val="27931755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pPr marL="514350" indent="-514350">
              <a:buClr>
                <a:schemeClr val="tx1"/>
              </a:buClr>
              <a:buFont typeface="+mj-lt"/>
              <a:buAutoNum type="arabicPeriod"/>
            </a:pPr>
            <a:r>
              <a:rPr lang="zh-CN" altLang="en-US" dirty="0" smtClean="0"/>
              <a:t>根据程序源代码生成程序图</a:t>
            </a:r>
            <a:endParaRPr lang="en-US" altLang="zh-CN" dirty="0" smtClean="0"/>
          </a:p>
          <a:p>
            <a:pPr marL="514350" indent="-514350">
              <a:buClr>
                <a:schemeClr val="tx1"/>
              </a:buClr>
              <a:buFont typeface="+mj-lt"/>
              <a:buAutoNum type="arabicPeriod"/>
            </a:pPr>
            <a:r>
              <a:rPr lang="zh-CN" altLang="en-US" dirty="0" smtClean="0"/>
              <a:t>计算程序图的环复杂度，确定独立路径集合的大小</a:t>
            </a:r>
            <a:endParaRPr lang="en-US" altLang="zh-CN" dirty="0" smtClean="0"/>
          </a:p>
          <a:p>
            <a:pPr marL="514350" indent="-514350">
              <a:buClr>
                <a:schemeClr val="tx1"/>
              </a:buClr>
              <a:buFont typeface="+mj-lt"/>
              <a:buAutoNum type="arabicPeriod"/>
            </a:pPr>
            <a:r>
              <a:rPr lang="zh-CN" altLang="en-US" dirty="0" smtClean="0"/>
              <a:t>确定主路径：</a:t>
            </a:r>
            <a:endParaRPr lang="en-US" altLang="zh-CN" dirty="0" smtClean="0"/>
          </a:p>
          <a:p>
            <a:pPr marL="438150" lvl="1" indent="0">
              <a:buClr>
                <a:schemeClr val="tx1"/>
              </a:buClr>
              <a:buNone/>
            </a:pPr>
            <a:r>
              <a:rPr lang="en-US" altLang="zh-CN" dirty="0" smtClean="0"/>
              <a:t>	1</a:t>
            </a:r>
            <a:r>
              <a:rPr lang="zh-CN" altLang="en-US" dirty="0" smtClean="0"/>
              <a:t>）该路径包含</a:t>
            </a:r>
            <a:r>
              <a:rPr lang="zh-CN" altLang="en-US" dirty="0" smtClean="0">
                <a:solidFill>
                  <a:srgbClr val="FF0000"/>
                </a:solidFill>
              </a:rPr>
              <a:t>尽可能多的判定节点</a:t>
            </a:r>
            <a:r>
              <a:rPr lang="zh-CN" altLang="en-US" dirty="0" smtClean="0"/>
              <a:t>，</a:t>
            </a:r>
            <a:r>
              <a:rPr lang="zh-CN" altLang="en-US" dirty="0" smtClean="0">
                <a:solidFill>
                  <a:srgbClr val="FF0000"/>
                </a:solidFill>
              </a:rPr>
              <a:t>尽可能复杂的判定表达式</a:t>
            </a:r>
            <a:r>
              <a:rPr lang="zh-CN" altLang="en-US" dirty="0"/>
              <a:t>，</a:t>
            </a:r>
            <a:r>
              <a:rPr lang="zh-CN" altLang="en-US" dirty="0" smtClean="0"/>
              <a:t>尽可能高的</a:t>
            </a:r>
            <a:r>
              <a:rPr lang="zh-CN" altLang="en-US" dirty="0" smtClean="0">
                <a:solidFill>
                  <a:srgbClr val="FF0000"/>
                </a:solidFill>
              </a:rPr>
              <a:t>执行概率</a:t>
            </a:r>
            <a:r>
              <a:rPr lang="zh-CN" altLang="en-US" dirty="0" smtClean="0"/>
              <a:t>，尽可能多的</a:t>
            </a:r>
            <a:r>
              <a:rPr lang="zh-CN" altLang="en-US" dirty="0" smtClean="0">
                <a:solidFill>
                  <a:srgbClr val="FF0000"/>
                </a:solidFill>
              </a:rPr>
              <a:t>执行语句</a:t>
            </a:r>
            <a:endParaRPr lang="en-US" altLang="zh-CN" dirty="0" smtClean="0">
              <a:solidFill>
                <a:srgbClr val="FF0000"/>
              </a:solidFill>
            </a:endParaRPr>
          </a:p>
          <a:p>
            <a:pPr marL="514350" indent="-514350">
              <a:buClr>
                <a:schemeClr val="tx1"/>
              </a:buClr>
              <a:buFont typeface="+mj-lt"/>
              <a:buAutoNum type="arabicPeriod"/>
            </a:pPr>
            <a:r>
              <a:rPr lang="zh-CN" altLang="en-US" dirty="0" smtClean="0"/>
              <a:t>根据</a:t>
            </a:r>
            <a:r>
              <a:rPr lang="zh-CN" altLang="en-US" dirty="0"/>
              <a:t>基础路径抽取其他独立路径</a:t>
            </a:r>
            <a:endParaRPr lang="en-US" altLang="zh-CN" dirty="0"/>
          </a:p>
          <a:p>
            <a:pPr marL="514350" indent="-514350">
              <a:buClr>
                <a:schemeClr val="tx1"/>
              </a:buClr>
              <a:buFont typeface="+mj-lt"/>
              <a:buAutoNum type="arabicPeriod"/>
            </a:pPr>
            <a:endParaRPr lang="en-US" altLang="zh-CN"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422724999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a:xfrm>
            <a:off x="5375920" y="980728"/>
            <a:ext cx="6840760" cy="4843264"/>
          </a:xfrm>
        </p:spPr>
        <p:txBody>
          <a:bodyPr/>
          <a:lstStyle/>
          <a:p>
            <a:r>
              <a:rPr lang="en-US" altLang="zh-CN" dirty="0" smtClean="0"/>
              <a:t>Path1:A B C B C G </a:t>
            </a:r>
          </a:p>
          <a:p>
            <a:r>
              <a:rPr lang="en-US" altLang="zh-CN" dirty="0" smtClean="0"/>
              <a:t>Path2:A D E F G</a:t>
            </a:r>
          </a:p>
          <a:p>
            <a:r>
              <a:rPr lang="en-US" altLang="zh-CN" dirty="0" smtClean="0"/>
              <a:t>Path3:A B E F G</a:t>
            </a:r>
          </a:p>
          <a:p>
            <a:r>
              <a:rPr lang="en-US" altLang="zh-CN" dirty="0" smtClean="0"/>
              <a:t>Path4:A D F G</a:t>
            </a:r>
          </a:p>
          <a:p>
            <a:r>
              <a:rPr lang="en-US" altLang="zh-CN" dirty="0" smtClean="0"/>
              <a:t>Path5:A B C G</a:t>
            </a: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67408" y="1412776"/>
            <a:ext cx="4203188" cy="4104456"/>
          </a:xfrm>
          <a:prstGeom prst="rect">
            <a:avLst/>
          </a:prstGeom>
        </p:spPr>
      </p:pic>
    </p:spTree>
    <p:extLst>
      <p:ext uri="{BB962C8B-B14F-4D97-AF65-F5344CB8AC3E}">
        <p14:creationId xmlns:p14="http://schemas.microsoft.com/office/powerpoint/2010/main" val="11455169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solidFill>
                  <a:srgbClr val="FF0000"/>
                </a:solidFill>
              </a:rPr>
              <a:t>独立路径实例分析</a:t>
            </a:r>
            <a:endParaRPr lang="en-US" altLang="zh-CN" dirty="0" smtClean="0">
              <a:solidFill>
                <a:srgbClr val="FF0000"/>
              </a:solidFill>
            </a:endParaRPr>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539427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第二日问题独立路径分析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descr="5t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944" y="116632"/>
            <a:ext cx="5760640" cy="6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489130"/>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pPr lvl="1"/>
            <a:r>
              <a:rPr lang="en-US" altLang="zh-CN" dirty="0" smtClean="0"/>
              <a:t>Path1:A,6,8,12,13,16,18,20,21,B,34,35</a:t>
            </a:r>
          </a:p>
          <a:p>
            <a:pPr lvl="1"/>
            <a:r>
              <a:rPr lang="en-US" altLang="zh-CN" dirty="0" smtClean="0"/>
              <a:t>Path2:A,6,7,16,18,20,21,B,34,35</a:t>
            </a:r>
          </a:p>
          <a:p>
            <a:pPr lvl="1"/>
            <a:r>
              <a:rPr lang="en-US" altLang="zh-CN" dirty="0" smtClean="0"/>
              <a:t>Path3:A,6,8,9,16,18,20,21,B,34,35</a:t>
            </a:r>
          </a:p>
          <a:p>
            <a:pPr lvl="1"/>
            <a:r>
              <a:rPr lang="en-US" altLang="zh-CN" dirty="0" smtClean="0"/>
              <a:t>Path4:A,6,8,12,15,16,18,20,21,B,34,35</a:t>
            </a:r>
          </a:p>
          <a:p>
            <a:pPr lvl="1"/>
            <a:r>
              <a:rPr lang="en-US" altLang="zh-CN" dirty="0" smtClean="0"/>
              <a:t>Path5:A,6,8,12,13,16,18,33,34,35</a:t>
            </a:r>
          </a:p>
          <a:p>
            <a:pPr lvl="1"/>
            <a:r>
              <a:rPr lang="en-US" altLang="zh-CN" dirty="0" smtClean="0"/>
              <a:t>Path6:A,6,8,12,13,16,18,20,21,28,34,35</a:t>
            </a:r>
          </a:p>
          <a:p>
            <a:r>
              <a:rPr lang="zh-CN" altLang="en-US" dirty="0" smtClean="0"/>
              <a:t>是否都是可行路径？</a:t>
            </a:r>
            <a:endParaRPr lang="en-US" altLang="zh-CN" dirty="0" smtClean="0"/>
          </a:p>
          <a:p>
            <a:endParaRPr lang="zh-CN" altLang="en-US" dirty="0"/>
          </a:p>
        </p:txBody>
      </p:sp>
    </p:spTree>
    <p:extLst>
      <p:ext uri="{BB962C8B-B14F-4D97-AF65-F5344CB8AC3E}">
        <p14:creationId xmlns:p14="http://schemas.microsoft.com/office/powerpoint/2010/main" val="31973921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不可行路径处理</a:t>
            </a:r>
            <a:endParaRPr lang="zh-CN" altLang="en-US" dirty="0"/>
          </a:p>
        </p:txBody>
      </p:sp>
      <p:sp>
        <p:nvSpPr>
          <p:cNvPr id="3" name="内容占位符 2"/>
          <p:cNvSpPr>
            <a:spLocks noGrp="1"/>
          </p:cNvSpPr>
          <p:nvPr>
            <p:ph idx="1"/>
          </p:nvPr>
        </p:nvSpPr>
        <p:spPr/>
        <p:txBody>
          <a:bodyPr/>
          <a:lstStyle/>
          <a:p>
            <a:r>
              <a:rPr lang="zh-CN" altLang="en-US" dirty="0" smtClean="0"/>
              <a:t>程序设计时，若</a:t>
            </a:r>
            <a:r>
              <a:rPr lang="zh-CN" altLang="en-US" dirty="0" smtClean="0">
                <a:solidFill>
                  <a:srgbClr val="FF0000"/>
                </a:solidFill>
              </a:rPr>
              <a:t>存在缺陷</a:t>
            </a:r>
            <a:r>
              <a:rPr lang="zh-CN" altLang="en-US" dirty="0" smtClean="0"/>
              <a:t>将导致得到的路径是事实上完全</a:t>
            </a:r>
            <a:r>
              <a:rPr lang="zh-CN" altLang="en-US" dirty="0" smtClean="0">
                <a:solidFill>
                  <a:srgbClr val="FF0000"/>
                </a:solidFill>
              </a:rPr>
              <a:t>不可能</a:t>
            </a:r>
            <a:r>
              <a:rPr lang="zh-CN" altLang="en-US" dirty="0" smtClean="0"/>
              <a:t>执行到的路径</a:t>
            </a:r>
            <a:endParaRPr lang="en-US" altLang="zh-CN" dirty="0" smtClean="0"/>
          </a:p>
          <a:p>
            <a:r>
              <a:rPr lang="zh-CN" altLang="en-US" dirty="0" smtClean="0"/>
              <a:t>主要原因：多个简单判定条件之间存在一定关联</a:t>
            </a:r>
            <a:endParaRPr lang="en-US" altLang="zh-CN" dirty="0" smtClean="0"/>
          </a:p>
          <a:p>
            <a:endParaRPr lang="zh-CN" altLang="en-US" dirty="0"/>
          </a:p>
        </p:txBody>
      </p:sp>
    </p:spTree>
    <p:extLst>
      <p:ext uri="{BB962C8B-B14F-4D97-AF65-F5344CB8AC3E}">
        <p14:creationId xmlns:p14="http://schemas.microsoft.com/office/powerpoint/2010/main" val="258692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路径测试</a:t>
            </a:r>
            <a:endParaRPr lang="zh-CN" altLang="en-US" dirty="0"/>
          </a:p>
        </p:txBody>
      </p:sp>
      <p:sp>
        <p:nvSpPr>
          <p:cNvPr id="3" name="内容占位符 2"/>
          <p:cNvSpPr>
            <a:spLocks noGrp="1"/>
          </p:cNvSpPr>
          <p:nvPr>
            <p:ph idx="1"/>
          </p:nvPr>
        </p:nvSpPr>
        <p:spPr/>
        <p:txBody>
          <a:bodyPr/>
          <a:lstStyle/>
          <a:p>
            <a:r>
              <a:rPr lang="zh-CN" altLang="en-US" dirty="0" smtClean="0"/>
              <a:t>路径测试的修改：</a:t>
            </a:r>
            <a:endParaRPr lang="en-US" altLang="zh-CN" dirty="0" smtClean="0"/>
          </a:p>
          <a:p>
            <a:pPr lvl="1"/>
            <a:r>
              <a:rPr lang="en-US" altLang="zh-CN" dirty="0" smtClean="0"/>
              <a:t>Path1:A,6,8,12,13,16,18,20,21,</a:t>
            </a:r>
            <a:r>
              <a:rPr lang="en-US" altLang="zh-CN" dirty="0" smtClean="0">
                <a:solidFill>
                  <a:srgbClr val="FF0000"/>
                </a:solidFill>
              </a:rPr>
              <a:t>28</a:t>
            </a:r>
            <a:r>
              <a:rPr lang="en-US" altLang="zh-CN" dirty="0" smtClean="0"/>
              <a:t>,34,35</a:t>
            </a:r>
          </a:p>
          <a:p>
            <a:pPr lvl="1"/>
            <a:r>
              <a:rPr lang="en-US" altLang="zh-CN" dirty="0" smtClean="0"/>
              <a:t>Path2:A,6,7,16,18,20,21,B,34,35</a:t>
            </a:r>
          </a:p>
          <a:p>
            <a:pPr lvl="1"/>
            <a:r>
              <a:rPr lang="en-US" altLang="zh-CN" dirty="0" smtClean="0"/>
              <a:t>Path3:A,6,8,9,16,18,20,21,</a:t>
            </a:r>
            <a:r>
              <a:rPr lang="en-US" altLang="zh-CN" dirty="0" smtClean="0">
                <a:solidFill>
                  <a:srgbClr val="FF0000"/>
                </a:solidFill>
              </a:rPr>
              <a:t>28</a:t>
            </a:r>
            <a:r>
              <a:rPr lang="en-US" altLang="zh-CN" dirty="0" smtClean="0"/>
              <a:t>,34,35</a:t>
            </a:r>
          </a:p>
          <a:p>
            <a:pPr lvl="1"/>
            <a:r>
              <a:rPr lang="en-US" altLang="zh-CN" dirty="0" smtClean="0"/>
              <a:t>Path4:A,6,8,12,13,16,18,20,21,</a:t>
            </a:r>
            <a:r>
              <a:rPr lang="en-US" altLang="zh-CN" dirty="0" smtClean="0">
                <a:solidFill>
                  <a:srgbClr val="FF0000"/>
                </a:solidFill>
              </a:rPr>
              <a:t>28</a:t>
            </a:r>
            <a:r>
              <a:rPr lang="en-US" altLang="zh-CN" dirty="0" smtClean="0"/>
              <a:t>,34,35</a:t>
            </a:r>
          </a:p>
          <a:p>
            <a:pPr lvl="1"/>
            <a:r>
              <a:rPr lang="en-US" altLang="zh-CN" dirty="0" smtClean="0"/>
              <a:t>Path5:A,6,8,12,13,16,18,33,34,35</a:t>
            </a:r>
          </a:p>
          <a:p>
            <a:pPr lvl="1"/>
            <a:endParaRPr lang="zh-CN" altLang="en-US" dirty="0"/>
          </a:p>
        </p:txBody>
      </p:sp>
    </p:spTree>
    <p:extLst>
      <p:ext uri="{BB962C8B-B14F-4D97-AF65-F5344CB8AC3E}">
        <p14:creationId xmlns:p14="http://schemas.microsoft.com/office/powerpoint/2010/main" val="2679457611"/>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函数路径测试分析</a:t>
            </a:r>
            <a:endParaRPr lang="zh-CN" altLang="en-US" dirty="0"/>
          </a:p>
        </p:txBody>
      </p:sp>
      <p:sp>
        <p:nvSpPr>
          <p:cNvPr id="2" name="内容占位符 1"/>
          <p:cNvSpPr>
            <a:spLocks noGrp="1"/>
          </p:cNvSpPr>
          <p:nvPr>
            <p:ph idx="1"/>
          </p:nvPr>
        </p:nvSpPr>
        <p:spPr>
          <a:xfrm>
            <a:off x="623392" y="908720"/>
            <a:ext cx="10873208" cy="4843264"/>
          </a:xfrm>
        </p:spPr>
        <p:txBody>
          <a:bodyPr/>
          <a:lstStyle/>
          <a:p>
            <a:pPr lvl="1"/>
            <a:endParaRPr lang="en-US" altLang="zh-CN" dirty="0" smtClean="0"/>
          </a:p>
          <a:p>
            <a:endParaRPr lang="zh-CN" altLang="en-US" dirty="0"/>
          </a:p>
        </p:txBody>
      </p:sp>
      <p:graphicFrame>
        <p:nvGraphicFramePr>
          <p:cNvPr id="4" name="表格 3"/>
          <p:cNvGraphicFramePr>
            <a:graphicFrameLocks noGrp="1"/>
          </p:cNvGraphicFramePr>
          <p:nvPr>
            <p:extLst/>
          </p:nvPr>
        </p:nvGraphicFramePr>
        <p:xfrm>
          <a:off x="695400" y="1988840"/>
          <a:ext cx="10916188" cy="2989056"/>
        </p:xfrm>
        <a:graphic>
          <a:graphicData uri="http://schemas.openxmlformats.org/drawingml/2006/table">
            <a:tbl>
              <a:tblPr firstRow="1" bandRow="1">
                <a:tableStyleId>{21E4AEA4-8DFA-4A89-87EB-49C32662AFE0}</a:tableStyleId>
              </a:tblPr>
              <a:tblGrid>
                <a:gridCol w="1816594"/>
                <a:gridCol w="1816594"/>
                <a:gridCol w="2532537"/>
                <a:gridCol w="1318331"/>
                <a:gridCol w="3432132"/>
              </a:tblGrid>
              <a:tr h="498176">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0.059%</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12</a:t>
                      </a:r>
                      <a:r>
                        <a:rPr lang="zh-CN" altLang="en-US" sz="2200" b="1" dirty="0" smtClean="0">
                          <a:latin typeface="Times New Roman" panose="02020603050405020304" pitchFamily="18" charset="0"/>
                          <a:cs typeface="Times New Roman" panose="02020603050405020304" pitchFamily="18" charset="0"/>
                        </a:rPr>
                        <a:t>月</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日的情况</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e2,e3,e16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0.28%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0.94%</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0.18%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月月末</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2.02%</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
        <p:nvSpPr>
          <p:cNvPr id="5" name="内容占位符 1"/>
          <p:cNvSpPr txBox="1">
            <a:spLocks/>
          </p:cNvSpPr>
          <p:nvPr/>
        </p:nvSpPr>
        <p:spPr bwMode="auto">
          <a:xfrm>
            <a:off x="695400" y="1124744"/>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indent="-469900" eaLnBrk="0" hangingPunct="0">
              <a:spcBef>
                <a:spcPct val="20000"/>
              </a:spcBef>
              <a:buClr>
                <a:schemeClr val="accent2"/>
              </a:buClr>
              <a:buFont typeface="Wingdings" pitchFamily="2" charset="2"/>
              <a:buChar char="o"/>
            </a:pPr>
            <a:r>
              <a:rPr lang="en-US" altLang="zh-CN" dirty="0" err="1" smtClean="0">
                <a:latin typeface="Consolas" panose="020B0609020204030204" pitchFamily="49" charset="0"/>
                <a:ea typeface="宋体" panose="02010600030101010101" pitchFamily="2" charset="-122"/>
              </a:rPr>
              <a:t>NextDate</a:t>
            </a:r>
            <a:r>
              <a:rPr lang="zh-CN" altLang="en-US" dirty="0" smtClean="0">
                <a:latin typeface="Consolas" panose="020B0609020204030204" pitchFamily="49" charset="0"/>
                <a:ea typeface="宋体" panose="02010600030101010101" pitchFamily="2" charset="-122"/>
              </a:rPr>
              <a:t>函数</a:t>
            </a:r>
            <a:r>
              <a:rPr lang="zh-CN" altLang="en-US" dirty="0">
                <a:latin typeface="Consolas" panose="020B0609020204030204" pitchFamily="49" charset="0"/>
                <a:ea typeface="宋体" panose="02010600030101010101" pitchFamily="2" charset="-122"/>
              </a:rPr>
              <a:t>各独立路径的执行概率</a:t>
            </a:r>
          </a:p>
        </p:txBody>
      </p:sp>
      <p:sp>
        <p:nvSpPr>
          <p:cNvPr id="6" name="内容占位符 1"/>
          <p:cNvSpPr txBox="1">
            <a:spLocks/>
          </p:cNvSpPr>
          <p:nvPr/>
        </p:nvSpPr>
        <p:spPr bwMode="auto">
          <a:xfrm>
            <a:off x="695400" y="4221088"/>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98719891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内容回顾</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pPr lvl="1"/>
            <a:r>
              <a:rPr lang="zh-CN" altLang="en-US" dirty="0" smtClean="0"/>
              <a:t>代码检查</a:t>
            </a:r>
            <a:endParaRPr lang="en-US" altLang="zh-CN" dirty="0" smtClean="0"/>
          </a:p>
          <a:p>
            <a:pPr lvl="1"/>
            <a:r>
              <a:rPr lang="zh-CN" altLang="en-US" dirty="0" smtClean="0"/>
              <a:t>静态结构分析</a:t>
            </a:r>
            <a:endParaRPr lang="en-US" altLang="zh-CN" dirty="0" smtClean="0"/>
          </a:p>
          <a:p>
            <a:pPr lvl="1"/>
            <a:r>
              <a:rPr lang="zh-CN" altLang="en-US" dirty="0" smtClean="0"/>
              <a:t>代码质量度量</a:t>
            </a:r>
            <a:endParaRPr lang="en-US" altLang="zh-CN" dirty="0" smtClean="0"/>
          </a:p>
          <a:p>
            <a:pPr lvl="2"/>
            <a:r>
              <a:rPr lang="zh-CN" altLang="en-US" dirty="0" smtClean="0"/>
              <a:t>环复杂度</a:t>
            </a:r>
            <a:endParaRPr lang="en-US" altLang="zh-CN" dirty="0" smtClean="0"/>
          </a:p>
          <a:p>
            <a:pPr lvl="2"/>
            <a:r>
              <a:rPr lang="en-US" altLang="zh-CN" dirty="0" smtClean="0"/>
              <a:t>ISO9126</a:t>
            </a:r>
            <a:r>
              <a:rPr lang="zh-CN" altLang="en-US" dirty="0" smtClean="0"/>
              <a:t>质量度量</a:t>
            </a:r>
            <a:endParaRPr lang="en-US" altLang="zh-CN" dirty="0" smtClean="0"/>
          </a:p>
        </p:txBody>
      </p:sp>
    </p:spTree>
    <p:extLst>
      <p:ext uri="{BB962C8B-B14F-4D97-AF65-F5344CB8AC3E}">
        <p14:creationId xmlns:p14="http://schemas.microsoft.com/office/powerpoint/2010/main" val="11083169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NextDate</a:t>
            </a:r>
            <a:r>
              <a:rPr lang="zh-CN" altLang="en-US" dirty="0" smtClean="0"/>
              <a:t>函数</a:t>
            </a:r>
            <a:r>
              <a:rPr lang="zh-CN" altLang="en-US" dirty="0"/>
              <a:t>路径测试分析</a:t>
            </a:r>
          </a:p>
        </p:txBody>
      </p:sp>
      <p:sp>
        <p:nvSpPr>
          <p:cNvPr id="3" name="内容占位符 2"/>
          <p:cNvSpPr>
            <a:spLocks noGrp="1"/>
          </p:cNvSpPr>
          <p:nvPr>
            <p:ph idx="1"/>
          </p:nvPr>
        </p:nvSpPr>
        <p:spPr/>
        <p:txBody>
          <a:bodyPr/>
          <a:lstStyle/>
          <a:p>
            <a:r>
              <a:rPr lang="en-US" altLang="zh-CN" dirty="0" err="1" smtClean="0"/>
              <a:t>NextDate</a:t>
            </a:r>
            <a:r>
              <a:rPr lang="zh-CN" altLang="en-US" dirty="0" smtClean="0"/>
              <a:t>函数</a:t>
            </a:r>
            <a:r>
              <a:rPr lang="zh-CN" altLang="en-US" dirty="0"/>
              <a:t>各补充路径的执行概率</a:t>
            </a:r>
          </a:p>
          <a:p>
            <a:endParaRPr lang="zh-CN" altLang="en-US" dirty="0"/>
          </a:p>
        </p:txBody>
      </p:sp>
      <p:graphicFrame>
        <p:nvGraphicFramePr>
          <p:cNvPr id="4" name="表格 3"/>
          <p:cNvGraphicFramePr>
            <a:graphicFrameLocks noGrp="1"/>
          </p:cNvGraphicFramePr>
          <p:nvPr>
            <p:extLst/>
          </p:nvPr>
        </p:nvGraphicFramePr>
        <p:xfrm>
          <a:off x="911424" y="1916832"/>
          <a:ext cx="9526105" cy="2377440"/>
        </p:xfrm>
        <a:graphic>
          <a:graphicData uri="http://schemas.openxmlformats.org/drawingml/2006/table">
            <a:tbl>
              <a:tblPr firstRow="1" bandRow="1">
                <a:tableStyleId>{21E4AEA4-8DFA-4A89-87EB-49C32662AFE0}</a:tableStyleId>
              </a:tblPr>
              <a:tblGrid>
                <a:gridCol w="576064"/>
                <a:gridCol w="1459476"/>
                <a:gridCol w="2517732"/>
                <a:gridCol w="1503123"/>
                <a:gridCol w="3469710"/>
              </a:tblGrid>
              <a:tr h="370840">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56.38%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32.26%</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Path8</a:t>
                      </a:r>
                    </a:p>
                    <a:p>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6.05%</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138080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en-US" altLang="zh-CN" dirty="0" err="1" smtClean="0"/>
              <a:t>NextDate</a:t>
            </a:r>
            <a:r>
              <a:rPr lang="zh-CN" altLang="en-US" dirty="0" smtClean="0"/>
              <a:t>函数路径测试用例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84171720"/>
              </p:ext>
            </p:extLst>
          </p:nvPr>
        </p:nvGraphicFramePr>
        <p:xfrm>
          <a:off x="839416" y="1628800"/>
          <a:ext cx="10164119" cy="4389120"/>
        </p:xfrm>
        <a:graphic>
          <a:graphicData uri="http://schemas.openxmlformats.org/drawingml/2006/table">
            <a:tbl>
              <a:tblPr firstRow="1" bandRow="1">
                <a:tableStyleId>{21E4AEA4-8DFA-4A89-87EB-49C32662AFE0}</a:tableStyleId>
              </a:tblPr>
              <a:tblGrid>
                <a:gridCol w="1631440"/>
                <a:gridCol w="3159626"/>
                <a:gridCol w="2939972"/>
                <a:gridCol w="2433081"/>
              </a:tblGrid>
              <a:tr h="480210">
                <a:tc>
                  <a:txBody>
                    <a:bodyPr/>
                    <a:lstStyle/>
                    <a:p>
                      <a:r>
                        <a:rPr lang="zh-CN" altLang="en-US" sz="2600" b="1" dirty="0" smtClean="0">
                          <a:latin typeface="楷体" panose="02010609060101010101" pitchFamily="49" charset="-122"/>
                          <a:ea typeface="楷体" panose="02010609060101010101" pitchFamily="49" charset="-122"/>
                        </a:rPr>
                        <a:t>序号</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输入</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预期输出</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备注</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2012-12-31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2013-1-1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Path1</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002</a:t>
                      </a:r>
                    </a:p>
                  </a:txBody>
                  <a:tcPr/>
                </a:tc>
                <a:tc>
                  <a:txBody>
                    <a:bodyPr/>
                    <a:lstStyle/>
                    <a:p>
                      <a:r>
                        <a:rPr lang="en-US" altLang="zh-CN" sz="2600" b="1" dirty="0" smtClean="0">
                          <a:latin typeface="楷体" panose="02010609060101010101" pitchFamily="49" charset="-122"/>
                          <a:ea typeface="楷体" panose="02010609060101010101" pitchFamily="49" charset="-122"/>
                        </a:rPr>
                        <a:t>2012-7-31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2012-8-1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Path2</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003</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2012-6-30</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Path3</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004</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2011-2-28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Path4</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Path5</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Path6</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007</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Path7</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Path8</a:t>
                      </a:r>
                      <a:endParaRPr lang="zh-CN" altLang="en-US" sz="26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88784026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r>
              <a:rPr lang="zh-CN" altLang="en-US" dirty="0" smtClean="0"/>
              <a:t>基于程序图和环复杂度的路径测试方法有效吗？</a:t>
            </a:r>
            <a:endParaRPr lang="en-US" altLang="zh-CN" dirty="0" smtClean="0"/>
          </a:p>
          <a:p>
            <a:r>
              <a:rPr lang="zh-CN" altLang="en-US" dirty="0" smtClean="0"/>
              <a:t>能保证测试的完备性和无冗余吗？</a:t>
            </a:r>
            <a:endParaRPr lang="en-US" altLang="zh-CN" dirty="0" smtClean="0"/>
          </a:p>
          <a:p>
            <a:pPr lvl="1"/>
            <a:r>
              <a:rPr lang="zh-CN" altLang="en-US" dirty="0" smtClean="0"/>
              <a:t>从</a:t>
            </a:r>
            <a:r>
              <a:rPr lang="en-US" altLang="zh-CN" dirty="0" err="1" smtClean="0"/>
              <a:t>NextDate</a:t>
            </a:r>
            <a:r>
              <a:rPr lang="zh-CN" altLang="en-US" dirty="0" smtClean="0"/>
              <a:t>函数的例子中看，由于存在不可行路径，使得最终得到的独立路径集合不能保证测试的完备性</a:t>
            </a:r>
            <a:endParaRPr lang="en-US" altLang="zh-CN" dirty="0" smtClean="0"/>
          </a:p>
          <a:p>
            <a:pPr lvl="1"/>
            <a:r>
              <a:rPr lang="zh-CN" altLang="en-US" dirty="0" smtClean="0"/>
              <a:t>补充</a:t>
            </a:r>
            <a:r>
              <a:rPr lang="en-US" altLang="zh-CN" dirty="0" smtClean="0"/>
              <a:t>3</a:t>
            </a:r>
            <a:r>
              <a:rPr lang="zh-CN" altLang="en-US" dirty="0" smtClean="0"/>
              <a:t>条路径后，又不能保证测试的无冗余性</a:t>
            </a:r>
            <a:endParaRPr lang="en-US" altLang="zh-CN" dirty="0" smtClean="0"/>
          </a:p>
          <a:p>
            <a:pPr lvl="1"/>
            <a:r>
              <a:rPr lang="zh-CN" altLang="en-US" dirty="0" smtClean="0"/>
              <a:t>所有独立路径执行概率远远低于补充路径的概率，如果不补充，反而不能保证大概率情况下程序的正常处理</a:t>
            </a:r>
            <a:endParaRPr lang="en-US" altLang="zh-CN" dirty="0" smtClean="0"/>
          </a:p>
          <a:p>
            <a:endParaRPr lang="zh-CN" altLang="en-US" dirty="0"/>
          </a:p>
        </p:txBody>
      </p:sp>
    </p:spTree>
    <p:extLst>
      <p:ext uri="{BB962C8B-B14F-4D97-AF65-F5344CB8AC3E}">
        <p14:creationId xmlns:p14="http://schemas.microsoft.com/office/powerpoint/2010/main" val="24881496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基于独立路径测试分析</a:t>
            </a:r>
            <a:endParaRPr lang="zh-CN" altLang="en-US" dirty="0"/>
          </a:p>
        </p:txBody>
      </p:sp>
      <p:sp>
        <p:nvSpPr>
          <p:cNvPr id="3" name="内容占位符 2"/>
          <p:cNvSpPr>
            <a:spLocks noGrp="1"/>
          </p:cNvSpPr>
          <p:nvPr>
            <p:ph idx="1"/>
          </p:nvPr>
        </p:nvSpPr>
        <p:spPr/>
        <p:txBody>
          <a:bodyPr/>
          <a:lstStyle/>
          <a:p>
            <a:r>
              <a:rPr lang="zh-CN" altLang="en-US" dirty="0"/>
              <a:t>独立路径测试有意义吗？</a:t>
            </a:r>
            <a:endParaRPr lang="en-US" altLang="zh-CN" dirty="0"/>
          </a:p>
          <a:p>
            <a:r>
              <a:rPr lang="zh-CN" altLang="en-US" dirty="0"/>
              <a:t>其实基于独立路径测试方法具有重要意义</a:t>
            </a:r>
            <a:endParaRPr lang="en-US" altLang="zh-CN" dirty="0"/>
          </a:p>
          <a:p>
            <a:endParaRPr lang="zh-CN" altLang="en-US" dirty="0"/>
          </a:p>
        </p:txBody>
      </p:sp>
    </p:spTree>
    <p:extLst>
      <p:ext uri="{BB962C8B-B14F-4D97-AF65-F5344CB8AC3E}">
        <p14:creationId xmlns:p14="http://schemas.microsoft.com/office/powerpoint/2010/main" val="30991262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独立路径测试的理论基础保证了测试的完备性和无冗余性</a:t>
            </a:r>
            <a:endParaRPr lang="en-US" altLang="zh-CN" dirty="0" smtClean="0"/>
          </a:p>
          <a:p>
            <a:pPr lvl="1"/>
            <a:r>
              <a:rPr lang="zh-CN" altLang="en-US" dirty="0" smtClean="0"/>
              <a:t>情况一：该</a:t>
            </a:r>
            <a:r>
              <a:rPr lang="zh-CN" altLang="en-US" dirty="0" smtClean="0">
                <a:solidFill>
                  <a:srgbClr val="FF0000"/>
                </a:solidFill>
              </a:rPr>
              <a:t>路径唯一包含某些判定分支</a:t>
            </a:r>
            <a:r>
              <a:rPr lang="zh-CN" altLang="en-US" dirty="0" smtClean="0"/>
              <a:t>，若将该路径剔除，其唯一包含的这些判定分支将无法访问到</a:t>
            </a:r>
            <a:endParaRPr lang="en-US" altLang="zh-CN" dirty="0" smtClean="0"/>
          </a:p>
          <a:p>
            <a:pPr lvl="1"/>
            <a:r>
              <a:rPr lang="zh-CN" altLang="en-US" dirty="0" smtClean="0"/>
              <a:t>情况二：该路径包含的所有判定分支都是在其他路径中访问过的，但该路径</a:t>
            </a:r>
            <a:r>
              <a:rPr lang="zh-CN" altLang="en-US" dirty="0" smtClean="0">
                <a:solidFill>
                  <a:srgbClr val="FF0000"/>
                </a:solidFill>
              </a:rPr>
              <a:t>对多个判定分支的组合情况</a:t>
            </a:r>
            <a:r>
              <a:rPr lang="zh-CN" altLang="en-US" dirty="0" smtClean="0"/>
              <a:t>，访问方式是唯一的，一旦剔除，则测试也存在漏洞</a:t>
            </a:r>
            <a:endParaRPr lang="zh-CN" altLang="en-US" dirty="0"/>
          </a:p>
        </p:txBody>
      </p:sp>
    </p:spTree>
    <p:extLst>
      <p:ext uri="{BB962C8B-B14F-4D97-AF65-F5344CB8AC3E}">
        <p14:creationId xmlns:p14="http://schemas.microsoft.com/office/powerpoint/2010/main" val="2880554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基于独立路径测试分析</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从表中可以看出</a:t>
            </a:r>
            <a:r>
              <a:rPr lang="en-US" altLang="zh-CN" dirty="0"/>
              <a:t>path2—path5</a:t>
            </a:r>
            <a:r>
              <a:rPr lang="zh-CN" altLang="en-US" dirty="0"/>
              <a:t>均存在唯一访问</a:t>
            </a:r>
            <a:r>
              <a:rPr lang="zh-CN" altLang="en-US" dirty="0" smtClean="0"/>
              <a:t>的</a:t>
            </a:r>
            <a:r>
              <a:rPr lang="zh-CN" altLang="en-US" dirty="0"/>
              <a:t>边</a:t>
            </a:r>
            <a:r>
              <a:rPr lang="zh-CN" altLang="en-US" dirty="0" smtClean="0"/>
              <a:t>，</a:t>
            </a:r>
            <a:r>
              <a:rPr lang="zh-CN" altLang="en-US" dirty="0"/>
              <a:t>因此这</a:t>
            </a:r>
            <a:r>
              <a:rPr lang="en-US" altLang="zh-CN" dirty="0"/>
              <a:t>4</a:t>
            </a:r>
            <a:r>
              <a:rPr lang="zh-CN" altLang="en-US" dirty="0"/>
              <a:t>条路径是不可取代的，是独立的</a:t>
            </a:r>
            <a:endParaRPr lang="en-US" altLang="zh-CN" dirty="0"/>
          </a:p>
          <a:p>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56271" y="1124744"/>
            <a:ext cx="3519449" cy="3436777"/>
          </a:xfrm>
          <a:prstGeom prst="rect">
            <a:avLst/>
          </a:prstGeom>
        </p:spPr>
      </p:pic>
      <p:graphicFrame>
        <p:nvGraphicFramePr>
          <p:cNvPr id="5" name="内容占位符 3"/>
          <p:cNvGraphicFramePr>
            <a:graphicFrameLocks/>
          </p:cNvGraphicFramePr>
          <p:nvPr>
            <p:extLst>
              <p:ext uri="{D42A27DB-BD31-4B8C-83A1-F6EECF244321}">
                <p14:modId xmlns:p14="http://schemas.microsoft.com/office/powerpoint/2010/main" val="2602091024"/>
              </p:ext>
            </p:extLst>
          </p:nvPr>
        </p:nvGraphicFramePr>
        <p:xfrm>
          <a:off x="3719736" y="1412776"/>
          <a:ext cx="8208912" cy="2987040"/>
        </p:xfrm>
        <a:graphic>
          <a:graphicData uri="http://schemas.openxmlformats.org/drawingml/2006/table">
            <a:tbl>
              <a:tblPr firstRow="1" bandRow="1">
                <a:tableStyleId>{21E4AEA4-8DFA-4A89-87EB-49C32662AFE0}</a:tableStyleId>
              </a:tblPr>
              <a:tblGrid>
                <a:gridCol w="1122017"/>
                <a:gridCol w="501432"/>
                <a:gridCol w="811727"/>
                <a:gridCol w="811727"/>
                <a:gridCol w="713537"/>
                <a:gridCol w="576064"/>
                <a:gridCol w="720080"/>
                <a:gridCol w="864096"/>
                <a:gridCol w="720080"/>
                <a:gridCol w="504056"/>
                <a:gridCol w="864096"/>
              </a:tblGrid>
              <a:tr h="395859">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e5</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e6</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e7</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e8</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e9</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e10</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smtClean="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r>
            </a:tbl>
          </a:graphicData>
        </a:graphic>
      </p:graphicFrame>
    </p:spTree>
    <p:extLst>
      <p:ext uri="{BB962C8B-B14F-4D97-AF65-F5344CB8AC3E}">
        <p14:creationId xmlns:p14="http://schemas.microsoft.com/office/powerpoint/2010/main" val="178070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980728"/>
            <a:ext cx="10873208" cy="4843264"/>
          </a:xfrm>
        </p:spPr>
        <p:txBody>
          <a:bodyPr/>
          <a:lstStyle/>
          <a:p>
            <a:r>
              <a:rPr lang="en-US" altLang="zh-CN" dirty="0" smtClean="0"/>
              <a:t>Path1</a:t>
            </a:r>
            <a:r>
              <a:rPr lang="zh-CN" altLang="en-US" dirty="0" smtClean="0"/>
              <a:t>中的边不具备唯一性，若用其他边表示，必然引入新的边，如：用</a:t>
            </a:r>
            <a:r>
              <a:rPr lang="en-US" altLang="zh-CN" dirty="0" smtClean="0"/>
              <a:t>path2</a:t>
            </a:r>
            <a:r>
              <a:rPr lang="zh-CN" altLang="en-US" dirty="0" smtClean="0"/>
              <a:t>表示</a:t>
            </a:r>
            <a:r>
              <a:rPr lang="en-US" altLang="zh-CN" dirty="0" smtClean="0"/>
              <a:t>path1,</a:t>
            </a:r>
            <a:r>
              <a:rPr lang="zh-CN" altLang="en-US" dirty="0" smtClean="0"/>
              <a:t>会引入</a:t>
            </a:r>
            <a:r>
              <a:rPr lang="en-US" altLang="zh-CN" dirty="0" smtClean="0"/>
              <a:t>e2,e6</a:t>
            </a:r>
            <a:r>
              <a:rPr lang="zh-CN" altLang="en-US" dirty="0" smtClean="0"/>
              <a:t>等</a:t>
            </a:r>
            <a:r>
              <a:rPr lang="en-US" altLang="zh-CN" dirty="0" smtClean="0"/>
              <a:t>;</a:t>
            </a:r>
            <a:r>
              <a:rPr lang="zh-CN" altLang="en-US" dirty="0" smtClean="0"/>
              <a:t>因此</a:t>
            </a:r>
            <a:r>
              <a:rPr lang="en-US" altLang="zh-CN" dirty="0" smtClean="0"/>
              <a:t>path1</a:t>
            </a:r>
            <a:r>
              <a:rPr lang="zh-CN" altLang="en-US" dirty="0" smtClean="0"/>
              <a:t>符合情况二</a:t>
            </a:r>
            <a:r>
              <a:rPr lang="zh-CN" altLang="en-US" dirty="0"/>
              <a:t>，也属于一条独立</a:t>
            </a:r>
            <a:r>
              <a:rPr lang="zh-CN" altLang="en-US" dirty="0" smtClean="0"/>
              <a:t>路径</a:t>
            </a:r>
            <a:endParaRPr lang="zh-CN" altLang="en-US" dirty="0"/>
          </a:p>
          <a:p>
            <a:r>
              <a:rPr lang="zh-CN" altLang="en-US" dirty="0" smtClean="0"/>
              <a:t>补充一条新的路径</a:t>
            </a:r>
            <a:r>
              <a:rPr lang="en-US" altLang="zh-CN" dirty="0" smtClean="0"/>
              <a:t>path6,</a:t>
            </a:r>
            <a:r>
              <a:rPr lang="zh-CN" altLang="en-US" dirty="0" smtClean="0"/>
              <a:t>根据行列式的计算可知：</a:t>
            </a:r>
            <a:endParaRPr lang="en-US" altLang="zh-CN" dirty="0" smtClean="0"/>
          </a:p>
          <a:p>
            <a:pPr lvl="1"/>
            <a:r>
              <a:rPr lang="en-US" altLang="zh-CN" dirty="0" smtClean="0"/>
              <a:t>Path6 = -path1 + path3 + path4</a:t>
            </a:r>
          </a:p>
          <a:p>
            <a:r>
              <a:rPr lang="zh-CN" altLang="en-US" dirty="0" smtClean="0"/>
              <a:t>对于存在不可行路径的程序，以上结论是否仍</a:t>
            </a:r>
            <a:endParaRPr lang="en-US" altLang="zh-CN" dirty="0" smtClean="0"/>
          </a:p>
          <a:p>
            <a:pPr marL="0" indent="0">
              <a:buNone/>
            </a:pPr>
            <a:r>
              <a:rPr lang="zh-CN" altLang="en-US" dirty="0" smtClean="0"/>
              <a:t>然成立呢？</a:t>
            </a:r>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clrChange>
              <a:clrFrom>
                <a:srgbClr val="EFEFEF"/>
              </a:clrFrom>
              <a:clrTo>
                <a:srgbClr val="EFEFEF">
                  <a:alpha val="0"/>
                </a:srgbClr>
              </a:clrTo>
            </a:clrChange>
          </a:blip>
          <a:stretch>
            <a:fillRect/>
          </a:stretch>
        </p:blipFill>
        <p:spPr>
          <a:xfrm>
            <a:off x="8472264" y="2276872"/>
            <a:ext cx="3519449" cy="3436777"/>
          </a:xfrm>
          <a:prstGeom prst="rect">
            <a:avLst/>
          </a:prstGeom>
        </p:spPr>
      </p:pic>
    </p:spTree>
    <p:extLst>
      <p:ext uri="{BB962C8B-B14F-4D97-AF65-F5344CB8AC3E}">
        <p14:creationId xmlns:p14="http://schemas.microsoft.com/office/powerpoint/2010/main" val="28829616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24680" y="980728"/>
            <a:ext cx="7416824" cy="4843264"/>
          </a:xfrm>
        </p:spPr>
        <p:txBody>
          <a:bodyPr/>
          <a:lstStyle/>
          <a:p>
            <a:pPr lvl="1"/>
            <a:r>
              <a:rPr lang="en-US" altLang="zh-CN" dirty="0" smtClean="0"/>
              <a:t>Path1:A,6,8,12,13,16,18,20,21,B,34,35</a:t>
            </a:r>
          </a:p>
          <a:p>
            <a:pPr lvl="1"/>
            <a:r>
              <a:rPr lang="en-US" altLang="zh-CN" dirty="0" smtClean="0"/>
              <a:t>Path2:A,6,7,16,18,20,21,B,34,35</a:t>
            </a:r>
          </a:p>
          <a:p>
            <a:pPr lvl="1"/>
            <a:r>
              <a:rPr lang="en-US" altLang="zh-CN" dirty="0" smtClean="0"/>
              <a:t>Path3:A,6,8,9,16,18,20,21,B,34,35</a:t>
            </a:r>
          </a:p>
          <a:p>
            <a:pPr lvl="1"/>
            <a:r>
              <a:rPr lang="en-US" altLang="zh-CN" dirty="0" smtClean="0"/>
              <a:t>Path4:A,6,8,12,15,16,18,20,21,B,34,35</a:t>
            </a:r>
          </a:p>
          <a:p>
            <a:pPr lvl="1"/>
            <a:r>
              <a:rPr lang="en-US" altLang="zh-CN" dirty="0" smtClean="0"/>
              <a:t>Path5:A,6,8,12,13,16,18,33,34,35</a:t>
            </a:r>
          </a:p>
          <a:p>
            <a:pPr lvl="1"/>
            <a:r>
              <a:rPr lang="en-US" altLang="zh-CN" dirty="0" smtClean="0"/>
              <a:t>Path6:A,6,8,12,13,16,18,20,21,28,34,35</a:t>
            </a:r>
          </a:p>
          <a:p>
            <a:endParaRPr lang="zh-CN" altLang="en-US" dirty="0"/>
          </a:p>
        </p:txBody>
      </p:sp>
      <p:pic>
        <p:nvPicPr>
          <p:cNvPr id="7" name="Picture 2" descr="5t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2064" y="476672"/>
            <a:ext cx="4536504" cy="550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39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983295512"/>
              </p:ext>
            </p:extLst>
          </p:nvPr>
        </p:nvGraphicFramePr>
        <p:xfrm>
          <a:off x="623888" y="1126936"/>
          <a:ext cx="10872281" cy="4549365"/>
        </p:xfrm>
        <a:graphic>
          <a:graphicData uri="http://schemas.openxmlformats.org/drawingml/2006/table">
            <a:tbl>
              <a:tblPr>
                <a:tableStyleId>{5DA37D80-6434-44D0-A028-1B22A696006F}</a:tableStyleId>
              </a:tblPr>
              <a:tblGrid>
                <a:gridCol w="763259"/>
                <a:gridCol w="481382"/>
                <a:gridCol w="481382"/>
                <a:gridCol w="481382"/>
                <a:gridCol w="481382"/>
                <a:gridCol w="481382"/>
                <a:gridCol w="481382"/>
                <a:gridCol w="452409"/>
                <a:gridCol w="510355"/>
                <a:gridCol w="481382"/>
                <a:gridCol w="481382"/>
                <a:gridCol w="481382"/>
                <a:gridCol w="481382"/>
                <a:gridCol w="481382"/>
                <a:gridCol w="481382"/>
                <a:gridCol w="481382"/>
                <a:gridCol w="481382"/>
                <a:gridCol w="481382"/>
                <a:gridCol w="481382"/>
                <a:gridCol w="481382"/>
                <a:gridCol w="481382"/>
                <a:gridCol w="481382"/>
              </a:tblGrid>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65032">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Path1</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2200" b="1" u="none" strike="noStrike" dirty="0">
                          <a:effectLst/>
                          <a:latin typeface="Times New Roman" panose="02020603050405020304" pitchFamily="18" charset="0"/>
                          <a:cs typeface="Times New Roman" panose="02020603050405020304" pitchFamily="18" charset="0"/>
                        </a:rPr>
                        <a:t>　</a:t>
                      </a:r>
                      <a:r>
                        <a:rPr lang="en-US" altLang="zh-CN" sz="2200" b="1" u="none" strike="noStrike" dirty="0" smtClean="0">
                          <a:effectLst/>
                          <a:latin typeface="Times New Roman" panose="02020603050405020304" pitchFamily="18" charset="0"/>
                          <a:cs typeface="Times New Roman" panose="02020603050405020304" pitchFamily="18" charset="0"/>
                        </a:rPr>
                        <a:t>1</a:t>
                      </a:r>
                      <a:endParaRPr lang="en-US" altLang="zh-CN" sz="2200" b="1"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t"/>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Path2</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Path3</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Path4</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Path5</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Path6</a:t>
                      </a:r>
                      <a:endParaRPr 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bl>
          </a:graphicData>
        </a:graphic>
      </p:graphicFrame>
    </p:spTree>
    <p:extLst>
      <p:ext uri="{BB962C8B-B14F-4D97-AF65-F5344CB8AC3E}">
        <p14:creationId xmlns:p14="http://schemas.microsoft.com/office/powerpoint/2010/main" val="1532065773"/>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836712"/>
            <a:ext cx="10945216" cy="4843264"/>
          </a:xfrm>
        </p:spPr>
        <p:txBody>
          <a:bodyPr/>
          <a:lstStyle/>
          <a:p>
            <a:r>
              <a:rPr lang="en-US" altLang="zh-CN" dirty="0" smtClean="0"/>
              <a:t>path2---path5</a:t>
            </a:r>
            <a:r>
              <a:rPr lang="zh-CN" altLang="en-US" dirty="0" smtClean="0"/>
              <a:t>均存在唯一访问的边，因此这</a:t>
            </a:r>
            <a:r>
              <a:rPr lang="en-US" altLang="zh-CN" dirty="0" smtClean="0"/>
              <a:t>4</a:t>
            </a:r>
            <a:r>
              <a:rPr lang="zh-CN" altLang="en-US" dirty="0" smtClean="0"/>
              <a:t>条路径是相互独立的，</a:t>
            </a:r>
            <a:r>
              <a:rPr lang="en-US" altLang="zh-CN" dirty="0" smtClean="0"/>
              <a:t>path1</a:t>
            </a:r>
            <a:r>
              <a:rPr lang="zh-CN" altLang="en-US" dirty="0" smtClean="0"/>
              <a:t>中包含的所有边尽管不具备唯一性，但当试图使用其他路径来表示时，必然引入新的边，但是</a:t>
            </a:r>
            <a:r>
              <a:rPr lang="en-US" altLang="zh-CN" dirty="0" smtClean="0"/>
              <a:t>path1</a:t>
            </a:r>
            <a:r>
              <a:rPr lang="zh-CN" altLang="en-US" dirty="0" smtClean="0"/>
              <a:t>满足情况二的独立路径</a:t>
            </a:r>
            <a:endParaRPr lang="en-US" altLang="zh-CN" dirty="0" smtClean="0"/>
          </a:p>
          <a:p>
            <a:r>
              <a:rPr lang="en-US" altLang="zh-CN" dirty="0" err="1" smtClean="0"/>
              <a:t>NextDate</a:t>
            </a:r>
            <a:r>
              <a:rPr lang="zh-CN" altLang="en-US" dirty="0" smtClean="0"/>
              <a:t>函数源代码中不可行路径导致抽取独立路径时无法得到规定数量的路径，为了避免测试漏洞，需要补充路径</a:t>
            </a:r>
            <a:endParaRPr lang="en-US" altLang="zh-CN" dirty="0" smtClean="0"/>
          </a:p>
          <a:p>
            <a:endParaRPr lang="zh-CN" altLang="en-US" dirty="0"/>
          </a:p>
        </p:txBody>
      </p:sp>
    </p:spTree>
    <p:extLst>
      <p:ext uri="{BB962C8B-B14F-4D97-AF65-F5344CB8AC3E}">
        <p14:creationId xmlns:p14="http://schemas.microsoft.com/office/powerpoint/2010/main" val="1035561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环复杂度计算</a:t>
            </a:r>
            <a:endParaRPr lang="en-US" altLang="zh-CN" dirty="0" smtClean="0"/>
          </a:p>
          <a:p>
            <a:pPr lvl="1"/>
            <a:r>
              <a:rPr lang="zh-CN" altLang="en-US" dirty="0" smtClean="0"/>
              <a:t>使用判定节点法：</a:t>
            </a:r>
            <a:r>
              <a:rPr lang="en-US" altLang="zh-CN" dirty="0" smtClean="0"/>
              <a:t>V(G) = P + 1</a:t>
            </a:r>
          </a:p>
          <a:p>
            <a:pPr lvl="1"/>
            <a:r>
              <a:rPr lang="en-US" altLang="zh-CN" dirty="0" smtClean="0"/>
              <a:t>1</a:t>
            </a:r>
            <a:r>
              <a:rPr lang="zh-CN" altLang="en-US" dirty="0" smtClean="0"/>
              <a:t>）</a:t>
            </a:r>
            <a:r>
              <a:rPr lang="en-US" altLang="zh-CN" dirty="0" smtClean="0"/>
              <a:t>P</a:t>
            </a:r>
            <a:r>
              <a:rPr lang="zh-CN" altLang="en-US" dirty="0" smtClean="0"/>
              <a:t>代表独立判定节点，即两分支的判定</a:t>
            </a:r>
            <a:endParaRPr lang="en-US" altLang="zh-CN" dirty="0" smtClean="0"/>
          </a:p>
          <a:p>
            <a:pPr lvl="1"/>
            <a:r>
              <a:rPr lang="en-US" altLang="zh-CN" dirty="0" smtClean="0"/>
              <a:t>2</a:t>
            </a:r>
            <a:r>
              <a:rPr lang="zh-CN" altLang="en-US" dirty="0" smtClean="0"/>
              <a:t>）如果判定节点是</a:t>
            </a:r>
            <a:r>
              <a:rPr lang="en-US" altLang="zh-CN" dirty="0" smtClean="0">
                <a:solidFill>
                  <a:srgbClr val="FF0000"/>
                </a:solidFill>
              </a:rPr>
              <a:t>n</a:t>
            </a:r>
            <a:r>
              <a:rPr lang="zh-CN" altLang="en-US" dirty="0" smtClean="0">
                <a:solidFill>
                  <a:srgbClr val="FF0000"/>
                </a:solidFill>
              </a:rPr>
              <a:t>分支</a:t>
            </a:r>
            <a:r>
              <a:rPr lang="zh-CN" altLang="en-US" dirty="0" smtClean="0"/>
              <a:t>（</a:t>
            </a:r>
            <a:r>
              <a:rPr lang="en-US" altLang="zh-CN" dirty="0" smtClean="0"/>
              <a:t>n&gt;2</a:t>
            </a:r>
            <a:r>
              <a:rPr lang="zh-CN" altLang="en-US" dirty="0" smtClean="0"/>
              <a:t>），该判定节点应视为</a:t>
            </a:r>
            <a:r>
              <a:rPr lang="en-US" altLang="zh-CN" dirty="0" smtClean="0">
                <a:solidFill>
                  <a:srgbClr val="FF0000"/>
                </a:solidFill>
              </a:rPr>
              <a:t>(n-1)</a:t>
            </a:r>
            <a:r>
              <a:rPr lang="zh-CN" altLang="en-US" dirty="0" smtClean="0">
                <a:solidFill>
                  <a:srgbClr val="FF0000"/>
                </a:solidFill>
              </a:rPr>
              <a:t>个独立</a:t>
            </a:r>
            <a:r>
              <a:rPr lang="zh-CN" altLang="en-US" dirty="0" smtClean="0"/>
              <a:t>判定节点</a:t>
            </a:r>
            <a:endParaRPr lang="en-US" altLang="zh-CN" dirty="0" smtClean="0"/>
          </a:p>
          <a:p>
            <a:pPr lvl="1"/>
            <a:r>
              <a:rPr lang="en-US" altLang="zh-CN" dirty="0" smtClean="0"/>
              <a:t>3</a:t>
            </a:r>
            <a:r>
              <a:rPr lang="zh-CN" altLang="en-US" dirty="0" smtClean="0"/>
              <a:t>）若判断中条件表达式是由逻辑运算符 </a:t>
            </a:r>
            <a:r>
              <a:rPr lang="en-US" altLang="zh-CN" dirty="0" smtClean="0"/>
              <a:t>(</a:t>
            </a:r>
            <a:r>
              <a:rPr lang="en-US" altLang="zh-CN" dirty="0" smtClean="0">
                <a:solidFill>
                  <a:srgbClr val="FF0000"/>
                </a:solidFill>
              </a:rPr>
              <a:t>OR, AND</a:t>
            </a:r>
            <a:r>
              <a:rPr lang="en-US" altLang="zh-CN" dirty="0" smtClean="0"/>
              <a:t>) </a:t>
            </a:r>
            <a:r>
              <a:rPr lang="zh-CN" altLang="en-US" dirty="0" smtClean="0"/>
              <a:t>连接的复合条件表达式，则需改为一系列只有单条件的嵌套的判断</a:t>
            </a:r>
            <a:endParaRPr lang="en-US" altLang="zh-CN" dirty="0" smtClean="0"/>
          </a:p>
          <a:p>
            <a:endParaRPr lang="zh-CN" altLang="en-US" dirty="0"/>
          </a:p>
        </p:txBody>
      </p:sp>
    </p:spTree>
    <p:extLst>
      <p:ext uri="{BB962C8B-B14F-4D97-AF65-F5344CB8AC3E}">
        <p14:creationId xmlns:p14="http://schemas.microsoft.com/office/powerpoint/2010/main" val="156814764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solidFill>
                  <a:srgbClr val="FF0000"/>
                </a:solidFill>
              </a:rPr>
              <a:t>多判定节点串联和存在循环的独立路径</a:t>
            </a:r>
            <a:r>
              <a:rPr lang="zh-CN" altLang="en-US" dirty="0" smtClean="0">
                <a:solidFill>
                  <a:srgbClr val="FF0000"/>
                </a:solidFill>
              </a:rPr>
              <a:t>测试</a:t>
            </a:r>
            <a:endParaRPr lang="en-US" altLang="zh-CN" dirty="0" smtClean="0">
              <a:solidFill>
                <a:srgbClr val="FF0000"/>
              </a:solidFill>
            </a:endParaRPr>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2269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584" y="260648"/>
            <a:ext cx="10668000" cy="720080"/>
          </a:xfrm>
        </p:spPr>
        <p:txBody>
          <a:bodyPr/>
          <a:lstStyle/>
          <a:p>
            <a:r>
              <a:rPr lang="zh-CN" altLang="en-US" dirty="0" smtClean="0"/>
              <a:t>判定节点串联和存在循环的独立路径测试</a:t>
            </a:r>
            <a:endParaRPr lang="zh-CN" altLang="en-US" dirty="0"/>
          </a:p>
        </p:txBody>
      </p:sp>
      <p:pic>
        <p:nvPicPr>
          <p:cNvPr id="4" name="图片 3"/>
          <p:cNvPicPr>
            <a:picLocks noChangeAspect="1"/>
          </p:cNvPicPr>
          <p:nvPr/>
        </p:nvPicPr>
        <p:blipFill>
          <a:blip r:embed="rId2">
            <a:clrChange>
              <a:clrFrom>
                <a:srgbClr val="F8F8F8"/>
              </a:clrFrom>
              <a:clrTo>
                <a:srgbClr val="F8F8F8">
                  <a:alpha val="0"/>
                </a:srgbClr>
              </a:clrTo>
            </a:clrChange>
          </a:blip>
          <a:stretch>
            <a:fillRect/>
          </a:stretch>
        </p:blipFill>
        <p:spPr>
          <a:xfrm>
            <a:off x="549776" y="853998"/>
            <a:ext cx="2501068" cy="4951266"/>
          </a:xfrm>
          <a:prstGeom prst="rect">
            <a:avLst/>
          </a:prstGeom>
        </p:spPr>
      </p:pic>
      <p:sp>
        <p:nvSpPr>
          <p:cNvPr id="5" name="内容占位符 1"/>
          <p:cNvSpPr txBox="1">
            <a:spLocks/>
          </p:cNvSpPr>
          <p:nvPr/>
        </p:nvSpPr>
        <p:spPr bwMode="auto">
          <a:xfrm>
            <a:off x="872831" y="5686233"/>
            <a:ext cx="1690652" cy="7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a</a:t>
            </a:r>
            <a:r>
              <a:rPr lang="zh-CN" altLang="en-US" dirty="0" smtClean="0">
                <a:latin typeface="+mj-ea"/>
                <a:ea typeface="+mj-ea"/>
              </a:rPr>
              <a:t>判定节点串联</a:t>
            </a:r>
            <a:endParaRPr lang="zh-CN" altLang="en-US" dirty="0">
              <a:latin typeface="+mj-ea"/>
              <a:ea typeface="+mj-ea"/>
            </a:endParaRPr>
          </a:p>
        </p:txBody>
      </p:sp>
      <p:pic>
        <p:nvPicPr>
          <p:cNvPr id="6" name="图片 5"/>
          <p:cNvPicPr>
            <a:picLocks noChangeAspect="1"/>
          </p:cNvPicPr>
          <p:nvPr/>
        </p:nvPicPr>
        <p:blipFill>
          <a:blip r:embed="rId3">
            <a:clrChange>
              <a:clrFrom>
                <a:srgbClr val="F8F8F8"/>
              </a:clrFrom>
              <a:clrTo>
                <a:srgbClr val="F8F8F8">
                  <a:alpha val="0"/>
                </a:srgbClr>
              </a:clrTo>
            </a:clrChange>
          </a:blip>
          <a:stretch>
            <a:fillRect/>
          </a:stretch>
        </p:blipFill>
        <p:spPr>
          <a:xfrm>
            <a:off x="3233177" y="928757"/>
            <a:ext cx="3167624" cy="4620902"/>
          </a:xfrm>
          <a:prstGeom prst="rect">
            <a:avLst/>
          </a:prstGeom>
        </p:spPr>
      </p:pic>
      <p:sp>
        <p:nvSpPr>
          <p:cNvPr id="7" name="内容占位符 1"/>
          <p:cNvSpPr txBox="1">
            <a:spLocks/>
          </p:cNvSpPr>
          <p:nvPr/>
        </p:nvSpPr>
        <p:spPr bwMode="auto">
          <a:xfrm>
            <a:off x="3710752" y="5674867"/>
            <a:ext cx="1558351"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b </a:t>
            </a:r>
            <a:r>
              <a:rPr lang="zh-CN" altLang="en-US" dirty="0" smtClean="0">
                <a:latin typeface="+mj-ea"/>
                <a:ea typeface="+mj-ea"/>
              </a:rPr>
              <a:t>判定节点嵌套</a:t>
            </a:r>
            <a:endParaRPr lang="zh-CN" altLang="en-US" dirty="0">
              <a:latin typeface="+mj-ea"/>
              <a:ea typeface="+mj-ea"/>
            </a:endParaRPr>
          </a:p>
        </p:txBody>
      </p:sp>
      <p:pic>
        <p:nvPicPr>
          <p:cNvPr id="8" name="图片 7"/>
          <p:cNvPicPr>
            <a:picLocks noChangeAspect="1"/>
          </p:cNvPicPr>
          <p:nvPr/>
        </p:nvPicPr>
        <p:blipFill>
          <a:blip r:embed="rId4"/>
          <a:stretch>
            <a:fillRect/>
          </a:stretch>
        </p:blipFill>
        <p:spPr>
          <a:xfrm>
            <a:off x="6593844" y="1236856"/>
            <a:ext cx="2085714" cy="3333333"/>
          </a:xfrm>
          <a:prstGeom prst="rect">
            <a:avLst/>
          </a:prstGeom>
        </p:spPr>
      </p:pic>
      <p:sp>
        <p:nvSpPr>
          <p:cNvPr id="9" name="内容占位符 1"/>
          <p:cNvSpPr txBox="1">
            <a:spLocks/>
          </p:cNvSpPr>
          <p:nvPr/>
        </p:nvSpPr>
        <p:spPr bwMode="auto">
          <a:xfrm>
            <a:off x="6456040" y="5568397"/>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c </a:t>
            </a:r>
            <a:r>
              <a:rPr lang="zh-CN" altLang="en-US" dirty="0" smtClean="0">
                <a:latin typeface="+mj-ea"/>
                <a:ea typeface="+mj-ea"/>
              </a:rPr>
              <a:t>单个循环节点</a:t>
            </a:r>
            <a:endParaRPr lang="zh-CN" altLang="en-US" dirty="0">
              <a:latin typeface="+mj-ea"/>
              <a:ea typeface="+mj-ea"/>
            </a:endParaRPr>
          </a:p>
        </p:txBody>
      </p:sp>
      <p:sp>
        <p:nvSpPr>
          <p:cNvPr id="11" name="内容占位符 1"/>
          <p:cNvSpPr txBox="1">
            <a:spLocks/>
          </p:cNvSpPr>
          <p:nvPr/>
        </p:nvSpPr>
        <p:spPr bwMode="auto">
          <a:xfrm>
            <a:off x="9230732" y="5445224"/>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d </a:t>
            </a:r>
            <a:r>
              <a:rPr lang="zh-CN" altLang="en-US" dirty="0" smtClean="0">
                <a:latin typeface="+mj-ea"/>
                <a:ea typeface="+mj-ea"/>
              </a:rPr>
              <a:t>循环节点串联</a:t>
            </a:r>
            <a:endParaRPr lang="zh-CN" altLang="en-US" dirty="0">
              <a:latin typeface="+mj-ea"/>
              <a:ea typeface="+mj-ea"/>
            </a:endParaRPr>
          </a:p>
        </p:txBody>
      </p:sp>
      <p:pic>
        <p:nvPicPr>
          <p:cNvPr id="14" name="图片 13"/>
          <p:cNvPicPr>
            <a:picLocks noChangeAspect="1"/>
          </p:cNvPicPr>
          <p:nvPr/>
        </p:nvPicPr>
        <p:blipFill>
          <a:blip r:embed="rId5">
            <a:clrChange>
              <a:clrFrom>
                <a:srgbClr val="EEF3FA"/>
              </a:clrFrom>
              <a:clrTo>
                <a:srgbClr val="EEF3FA">
                  <a:alpha val="0"/>
                </a:srgbClr>
              </a:clrTo>
            </a:clrChange>
          </a:blip>
          <a:stretch>
            <a:fillRect/>
          </a:stretch>
        </p:blipFill>
        <p:spPr>
          <a:xfrm>
            <a:off x="9084577" y="1381054"/>
            <a:ext cx="2771429" cy="2801224"/>
          </a:xfrm>
          <a:prstGeom prst="rect">
            <a:avLst/>
          </a:prstGeom>
        </p:spPr>
      </p:pic>
    </p:spTree>
    <p:extLst>
      <p:ext uri="{BB962C8B-B14F-4D97-AF65-F5344CB8AC3E}">
        <p14:creationId xmlns:p14="http://schemas.microsoft.com/office/powerpoint/2010/main" val="2510412030"/>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695400" y="1124744"/>
                <a:ext cx="10873208" cy="4267200"/>
              </a:xfrm>
            </p:spPr>
            <p:txBody>
              <a:bodyPr/>
              <a:lstStyle/>
              <a:p>
                <a:r>
                  <a:rPr lang="zh-CN" altLang="en-US" dirty="0" smtClean="0"/>
                  <a:t>如图</a:t>
                </a:r>
                <a:r>
                  <a:rPr lang="en-US" altLang="zh-CN" dirty="0" smtClean="0"/>
                  <a:t>a</a:t>
                </a:r>
                <a:r>
                  <a:rPr lang="zh-CN" altLang="en-US" dirty="0" smtClean="0"/>
                  <a:t>所示，假设程序仅包含</a:t>
                </a:r>
                <a:r>
                  <a:rPr lang="zh-CN" altLang="en-US" dirty="0" smtClean="0">
                    <a:solidFill>
                      <a:srgbClr val="FF0000"/>
                    </a:solidFill>
                  </a:rPr>
                  <a:t>串联</a:t>
                </a:r>
                <a:r>
                  <a:rPr lang="zh-CN" altLang="en-US" dirty="0" smtClean="0"/>
                  <a:t>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）判定节点具有</a:t>
                </a:r>
                <a:r>
                  <a:rPr lang="en-US" altLang="zh-CN" dirty="0" err="1" smtClean="0"/>
                  <a:t>n</a:t>
                </a:r>
                <a:r>
                  <a:rPr lang="en-US" altLang="zh-CN" baseline="-25000" dirty="0" err="1" smtClean="0"/>
                  <a:t>i</a:t>
                </a:r>
                <a:r>
                  <a:rPr lang="zh-CN" altLang="en-US" dirty="0" smtClean="0"/>
                  <a:t>个分支，</a:t>
                </a:r>
                <a:r>
                  <a:rPr lang="zh-CN" altLang="en-US" dirty="0" smtClean="0">
                    <a:solidFill>
                      <a:srgbClr val="FF0000"/>
                    </a:solidFill>
                  </a:rPr>
                  <a:t>路径总数</a:t>
                </a:r>
                <a:r>
                  <a:rPr lang="zh-CN" altLang="en-US" dirty="0" smtClean="0"/>
                  <a:t>是</a:t>
                </a:r>
                <a:endParaRPr lang="en-US" altLang="zh-CN" dirty="0" smtClean="0"/>
              </a:p>
              <a:p>
                <a:r>
                  <a:rPr lang="en-US" altLang="zh-CN" dirty="0" smtClean="0"/>
                  <a:t>path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𝒊</m:t>
                        </m:r>
                        <m:r>
                          <a:rPr lang="en-US" altLang="zh-CN" smtClean="0">
                            <a:latin typeface="Cambria Math" panose="02040503050406030204" pitchFamily="18" charset="0"/>
                          </a:rPr>
                          <m:t>=</m:t>
                        </m:r>
                        <m:r>
                          <a:rPr lang="en-US" altLang="zh-CN" smtClean="0">
                            <a:latin typeface="Cambria Math" panose="02040503050406030204" pitchFamily="18" charset="0"/>
                          </a:rPr>
                          <m:t>𝟏</m:t>
                        </m:r>
                      </m:sub>
                      <m:sup>
                        <m:r>
                          <a:rPr lang="en-US" altLang="zh-CN" smtClean="0">
                            <a:latin typeface="Cambria Math" panose="02040503050406030204" pitchFamily="18" charset="0"/>
                          </a:rPr>
                          <m:t>𝒎</m:t>
                        </m:r>
                      </m:sup>
                      <m:e>
                        <m:r>
                          <m:rPr>
                            <m:sty m:val="p"/>
                          </m:rPr>
                          <a:rPr lang="en-US" altLang="zh-CN">
                            <a:latin typeface="Cambria Math" panose="02040503050406030204" pitchFamily="18" charset="0"/>
                          </a:rPr>
                          <m:t>n</m:t>
                        </m:r>
                        <m:r>
                          <a:rPr lang="en-US" altLang="zh-CN" baseline="-25000" smtClean="0">
                            <a:latin typeface="Cambria Math" panose="02040503050406030204" pitchFamily="18" charset="0"/>
                          </a:rPr>
                          <m:t>𝒊</m:t>
                        </m:r>
                      </m:e>
                    </m:nary>
                  </m:oMath>
                </a14:m>
                <a:r>
                  <a:rPr lang="zh-CN" altLang="en-US" dirty="0" smtClean="0"/>
                  <a:t> ，</a:t>
                </a:r>
                <a:r>
                  <a:rPr lang="zh-CN" altLang="en-US" dirty="0" smtClean="0">
                    <a:solidFill>
                      <a:srgbClr val="FF0000"/>
                    </a:solidFill>
                  </a:rPr>
                  <a:t>独立路径总数</a:t>
                </a:r>
                <a:r>
                  <a:rPr lang="en-US" altLang="zh-CN" dirty="0" smtClean="0"/>
                  <a:t>V(G)</a:t>
                </a:r>
                <a:r>
                  <a:rPr lang="zh-CN" altLang="en-US" dirty="0" smtClean="0"/>
                  <a:t> </a:t>
                </a:r>
                <a:r>
                  <a:rPr lang="en-US" altLang="zh-CN" dirty="0" smtClean="0"/>
                  <a:t>= </a:t>
                </a:r>
                <a:r>
                  <a:rPr lang="en-US" altLang="zh-CN" dirty="0"/>
                  <a:t>1</a:t>
                </a:r>
                <a14:m>
                  <m:oMath xmlns:m="http://schemas.openxmlformats.org/officeDocument/2006/math">
                    <m:r>
                      <a:rPr lang="en-US" altLang="zh-CN" smtClean="0">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en-US" altLang="zh-CN" dirty="0"/>
              </a:p>
              <a:p>
                <a:r>
                  <a:rPr lang="zh-CN" altLang="en-US" dirty="0"/>
                  <a:t>对于条件</a:t>
                </a:r>
                <a:r>
                  <a:rPr lang="zh-CN" altLang="en-US" dirty="0">
                    <a:solidFill>
                      <a:srgbClr val="FF0000"/>
                    </a:solidFill>
                  </a:rPr>
                  <a:t>判定</a:t>
                </a:r>
                <a:r>
                  <a:rPr lang="zh-CN" altLang="en-US" dirty="0" smtClean="0">
                    <a:solidFill>
                      <a:srgbClr val="FF0000"/>
                    </a:solidFill>
                  </a:rPr>
                  <a:t>节点的嵌套</a:t>
                </a:r>
                <a:r>
                  <a:rPr lang="zh-CN" altLang="en-US" dirty="0" smtClean="0"/>
                  <a:t>情况，如</a:t>
                </a:r>
                <a:r>
                  <a:rPr lang="en-US" altLang="zh-CN" dirty="0" smtClean="0"/>
                  <a:t>b</a:t>
                </a:r>
                <a:r>
                  <a:rPr lang="zh-CN" altLang="en-US" dirty="0" smtClean="0"/>
                  <a:t>所示，假设程序中仅包含嵌套的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）判定节点有</a:t>
                </a:r>
                <a:r>
                  <a:rPr lang="en-US" altLang="zh-CN" dirty="0" err="1" smtClean="0"/>
                  <a:t>n</a:t>
                </a:r>
                <a:r>
                  <a:rPr lang="en-US" altLang="zh-CN" baseline="-25000" dirty="0" err="1" smtClean="0"/>
                  <a:t>i</a:t>
                </a:r>
                <a:r>
                  <a:rPr lang="zh-CN" altLang="en-US" dirty="0" smtClean="0"/>
                  <a:t>个分支，则</a:t>
                </a:r>
                <a:r>
                  <a:rPr lang="zh-CN" altLang="en-US" dirty="0" smtClean="0">
                    <a:solidFill>
                      <a:srgbClr val="FF0000"/>
                    </a:solidFill>
                  </a:rPr>
                  <a:t>路径总数</a:t>
                </a:r>
                <a:r>
                  <a:rPr lang="en-US" altLang="zh-CN" dirty="0" smtClean="0">
                    <a:solidFill>
                      <a:srgbClr val="FF0000"/>
                    </a:solidFill>
                  </a:rPr>
                  <a:t>path</a:t>
                </a:r>
                <a:r>
                  <a:rPr lang="zh-CN" altLang="en-US" dirty="0" smtClean="0"/>
                  <a:t>及</a:t>
                </a:r>
                <a:r>
                  <a:rPr lang="zh-CN" altLang="en-US" dirty="0" smtClean="0">
                    <a:solidFill>
                      <a:srgbClr val="FF0000"/>
                    </a:solidFill>
                  </a:rPr>
                  <a:t>独立路径总数</a:t>
                </a:r>
                <a:r>
                  <a:rPr lang="zh-CN" altLang="en-US" dirty="0" smtClean="0"/>
                  <a:t>均为</a:t>
                </a:r>
                <a:endParaRPr lang="en-US" altLang="zh-CN" dirty="0" smtClean="0"/>
              </a:p>
              <a:p>
                <a:pPr marL="0" indent="0">
                  <a:buNone/>
                </a:pPr>
                <a:r>
                  <a:rPr lang="en-US" altLang="zh-CN" dirty="0" smtClean="0"/>
                  <a:t>V(G) = </a:t>
                </a:r>
                <a:r>
                  <a:rPr lang="en-US" altLang="zh-CN" dirty="0"/>
                  <a:t>1 </a:t>
                </a:r>
                <a14:m>
                  <m:oMath xmlns:m="http://schemas.openxmlformats.org/officeDocument/2006/math">
                    <m:r>
                      <a:rPr lang="pt-BR" altLang="zh-CN">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695400" y="1124744"/>
                <a:ext cx="10873208" cy="4267200"/>
              </a:xfrm>
              <a:blipFill rotWithShape="0">
                <a:blip r:embed="rId2"/>
                <a:stretch>
                  <a:fillRect l="-1121" r="-1177" b="-1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10937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91344" y="1124744"/>
                <a:ext cx="11809312" cy="4843264"/>
              </a:xfrm>
            </p:spPr>
            <p:txBody>
              <a:bodyPr/>
              <a:lstStyle/>
              <a:p>
                <a:r>
                  <a:rPr lang="zh-CN" altLang="en-US" dirty="0" smtClean="0"/>
                  <a:t>对于单个循环的情况，如</a:t>
                </a:r>
                <a:r>
                  <a:rPr lang="en-US" altLang="zh-CN" dirty="0" smtClean="0"/>
                  <a:t>c</a:t>
                </a:r>
                <a:r>
                  <a:rPr lang="zh-CN" altLang="en-US" dirty="0" smtClean="0"/>
                  <a:t>图所示，若循环次数为</a:t>
                </a:r>
                <a:r>
                  <a:rPr lang="en-US" altLang="zh-CN" dirty="0" smtClean="0"/>
                  <a:t>n,</a:t>
                </a:r>
                <a:r>
                  <a:rPr lang="zh-CN" altLang="en-US" dirty="0" smtClean="0"/>
                  <a:t>则完整路径为</a:t>
                </a:r>
                <a:r>
                  <a:rPr lang="en-US" altLang="zh-CN" dirty="0" smtClean="0"/>
                  <a:t>n+1</a:t>
                </a:r>
                <a:r>
                  <a:rPr lang="zh-CN" altLang="en-US" dirty="0" smtClean="0"/>
                  <a:t>，环复杂度为</a:t>
                </a:r>
                <a:r>
                  <a:rPr lang="en-US" altLang="zh-CN" dirty="0" smtClean="0"/>
                  <a:t>2</a:t>
                </a:r>
                <a:r>
                  <a:rPr lang="zh-CN" altLang="en-US" dirty="0" smtClean="0"/>
                  <a:t>，循环次数越多，基于独立路径的测试优势越明显</a:t>
                </a:r>
                <a:endParaRPr lang="en-US" altLang="zh-CN" dirty="0" smtClean="0"/>
              </a:p>
              <a:p>
                <a:r>
                  <a:rPr lang="zh-CN" altLang="en-US" dirty="0" smtClean="0"/>
                  <a:t>对于循环节点的串联情况，如</a:t>
                </a:r>
                <a:r>
                  <a:rPr lang="en-US" altLang="zh-CN" dirty="0" smtClean="0"/>
                  <a:t>d</a:t>
                </a:r>
                <a:r>
                  <a:rPr lang="zh-CN" altLang="en-US" dirty="0" smtClean="0"/>
                  <a:t>图所示，假设程序中有</a:t>
                </a:r>
                <a:r>
                  <a:rPr lang="en-US" altLang="zh-CN" dirty="0" smtClean="0"/>
                  <a:t>m</a:t>
                </a:r>
                <a:r>
                  <a:rPr lang="zh-CN" altLang="en-US" dirty="0" smtClean="0"/>
                  <a:t>个（</a:t>
                </a:r>
                <a:r>
                  <a:rPr lang="en-US" altLang="zh-CN" dirty="0" smtClean="0"/>
                  <a:t>m&gt;0</a:t>
                </a:r>
                <a:r>
                  <a:rPr lang="zh-CN" altLang="en-US" dirty="0" smtClean="0"/>
                  <a:t>）串联节点，其中第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）节点的循环次数为</a:t>
                </a:r>
                <a:r>
                  <a:rPr lang="en-US" altLang="zh-CN" dirty="0" err="1" smtClean="0"/>
                  <a:t>n</a:t>
                </a:r>
                <a:r>
                  <a:rPr lang="en-US" altLang="zh-CN" baseline="-25000" dirty="0" err="1" smtClean="0"/>
                  <a:t>i</a:t>
                </a:r>
                <a:r>
                  <a:rPr lang="en-US" altLang="zh-CN" dirty="0" smtClean="0"/>
                  <a:t>,</a:t>
                </a:r>
                <a:r>
                  <a:rPr lang="zh-CN" altLang="en-US" dirty="0" smtClean="0"/>
                  <a:t>则路径总数为</a:t>
                </a:r>
                <a:endParaRPr lang="en-US" altLang="zh-CN" dirty="0" smtClean="0"/>
              </a:p>
              <a:p>
                <a:pPr marL="0" indent="0">
                  <a:buNone/>
                </a:pPr>
                <a:r>
                  <a:rPr lang="en-US" altLang="zh-CN" dirty="0"/>
                  <a:t> </a:t>
                </a:r>
                <a:r>
                  <a:rPr lang="en-US" altLang="zh-CN" dirty="0" smtClean="0"/>
                  <a:t>      path </a:t>
                </a:r>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𝒊</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smtClean="0">
                            <a:latin typeface="Cambria Math" panose="02040503050406030204" pitchFamily="18" charset="0"/>
                          </a:rPr>
                          <m:t>(</m:t>
                        </m:r>
                        <m:r>
                          <m:rPr>
                            <m:sty m:val="p"/>
                          </m:rPr>
                          <a:rPr lang="en-US" altLang="zh-CN">
                            <a:latin typeface="Cambria Math" panose="02040503050406030204" pitchFamily="18" charset="0"/>
                          </a:rPr>
                          <m:t>n</m:t>
                        </m:r>
                        <m:r>
                          <a:rPr lang="en-US" altLang="zh-CN" baseline="-25000">
                            <a:latin typeface="Cambria Math" panose="02040503050406030204" pitchFamily="18" charset="0"/>
                          </a:rPr>
                          <m:t>𝒊</m:t>
                        </m:r>
                      </m:e>
                    </m:nary>
                  </m:oMath>
                </a14:m>
                <a:r>
                  <a:rPr lang="en-US" altLang="zh-CN" dirty="0" smtClean="0"/>
                  <a:t>+1),</a:t>
                </a:r>
                <a:r>
                  <a:rPr lang="zh-CN" altLang="en-US" dirty="0" smtClean="0"/>
                  <a:t>独立路径总数为</a:t>
                </a:r>
                <a:r>
                  <a:rPr lang="en-US" altLang="zh-CN" dirty="0" smtClean="0"/>
                  <a:t>V(G) = m + 1</a:t>
                </a:r>
              </a:p>
              <a:p>
                <a:r>
                  <a:rPr lang="zh-CN" altLang="en-US" dirty="0" smtClean="0"/>
                  <a:t>总之，有多判定节点串联和循环节点导致独立路径数量爆增的问题，应基于独立路径进行测试来降低测试用例的规模</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91344" y="1124744"/>
                <a:ext cx="11809312" cy="4843264"/>
              </a:xfrm>
              <a:blipFill rotWithShape="0">
                <a:blip r:embed="rId2"/>
                <a:stretch>
                  <a:fillRect l="-877" r="-980" b="-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914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solidFill>
                  <a:srgbClr val="FF0000"/>
                </a:solidFill>
              </a:rPr>
              <a:t>独立路径测试总结</a:t>
            </a:r>
            <a:endParaRPr lang="en-US" altLang="zh-CN" dirty="0" smtClean="0">
              <a:solidFill>
                <a:srgbClr val="FF0000"/>
              </a:solidFill>
            </a:endParaRPr>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752859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独立路径测试注意事项总结</a:t>
            </a:r>
            <a:endParaRPr lang="zh-CN" altLang="en-US" dirty="0"/>
          </a:p>
        </p:txBody>
      </p:sp>
      <p:sp>
        <p:nvSpPr>
          <p:cNvPr id="2" name="内容占位符 1"/>
          <p:cNvSpPr>
            <a:spLocks noGrp="1"/>
          </p:cNvSpPr>
          <p:nvPr>
            <p:ph idx="1"/>
          </p:nvPr>
        </p:nvSpPr>
        <p:spPr>
          <a:xfrm>
            <a:off x="695400" y="1196752"/>
            <a:ext cx="10729192" cy="4267200"/>
          </a:xfrm>
        </p:spPr>
        <p:txBody>
          <a:bodyPr/>
          <a:lstStyle/>
          <a:p>
            <a:r>
              <a:rPr lang="zh-CN" altLang="en-US" dirty="0" smtClean="0">
                <a:solidFill>
                  <a:srgbClr val="FF0000"/>
                </a:solidFill>
              </a:rPr>
              <a:t>避免引入不可行路径</a:t>
            </a:r>
            <a:endParaRPr lang="en-US" altLang="zh-CN" dirty="0" smtClean="0">
              <a:solidFill>
                <a:srgbClr val="FF0000"/>
              </a:solidFill>
            </a:endParaRPr>
          </a:p>
          <a:p>
            <a:pPr lvl="1"/>
            <a:r>
              <a:rPr lang="zh-CN" altLang="en-US" dirty="0" smtClean="0"/>
              <a:t>程序设计时应避免不可行路径的引入</a:t>
            </a:r>
            <a:endParaRPr lang="en-US" altLang="zh-CN" dirty="0" smtClean="0"/>
          </a:p>
          <a:p>
            <a:r>
              <a:rPr lang="zh-CN" altLang="en-US" dirty="0" smtClean="0"/>
              <a:t>基于程序图和环复杂度的独立路径测试仅</a:t>
            </a:r>
            <a:r>
              <a:rPr lang="zh-CN" altLang="en-US" dirty="0" smtClean="0">
                <a:solidFill>
                  <a:srgbClr val="FF0000"/>
                </a:solidFill>
              </a:rPr>
              <a:t>关注结构的测试覆盖</a:t>
            </a:r>
            <a:endParaRPr lang="en-US" altLang="zh-CN" dirty="0" smtClean="0">
              <a:solidFill>
                <a:srgbClr val="FF0000"/>
              </a:solidFill>
            </a:endParaRPr>
          </a:p>
          <a:p>
            <a:pPr lvl="1"/>
            <a:r>
              <a:rPr lang="zh-CN" altLang="en-US" dirty="0" smtClean="0"/>
              <a:t>程序图是压缩的程序流图，不考虑串行语句的长度，即忽略了源代码文本复杂性（即代码中数据变量的类型、数量导致 的复杂性）</a:t>
            </a:r>
            <a:endParaRPr lang="en-US" altLang="zh-CN" dirty="0" smtClean="0"/>
          </a:p>
          <a:p>
            <a:pPr lvl="1"/>
            <a:r>
              <a:rPr lang="zh-CN" altLang="en-US" dirty="0" smtClean="0"/>
              <a:t>忽略了循环次数对程序造成的复杂度</a:t>
            </a:r>
            <a:endParaRPr lang="en-US" altLang="zh-CN" dirty="0" smtClean="0"/>
          </a:p>
          <a:p>
            <a:pPr lvl="1"/>
            <a:endParaRPr lang="zh-CN" altLang="en-US" dirty="0"/>
          </a:p>
        </p:txBody>
      </p:sp>
    </p:spTree>
    <p:extLst>
      <p:ext uri="{BB962C8B-B14F-4D97-AF65-F5344CB8AC3E}">
        <p14:creationId xmlns:p14="http://schemas.microsoft.com/office/powerpoint/2010/main" val="1169807037"/>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独立路径测试注意事项总结</a:t>
            </a:r>
          </a:p>
        </p:txBody>
      </p:sp>
      <p:sp>
        <p:nvSpPr>
          <p:cNvPr id="3" name="内容占位符 2"/>
          <p:cNvSpPr>
            <a:spLocks noGrp="1"/>
          </p:cNvSpPr>
          <p:nvPr>
            <p:ph idx="1"/>
          </p:nvPr>
        </p:nvSpPr>
        <p:spPr/>
        <p:txBody>
          <a:bodyPr/>
          <a:lstStyle/>
          <a:p>
            <a:pPr lvl="1"/>
            <a:r>
              <a:rPr lang="zh-CN" altLang="en-US" dirty="0"/>
              <a:t>忽略了对串行语句的长度，以及每条路径所涉及的针对各数据变量的行为</a:t>
            </a:r>
            <a:endParaRPr lang="en-US" altLang="zh-CN" dirty="0"/>
          </a:p>
          <a:p>
            <a:r>
              <a:rPr lang="zh-CN" altLang="en-US" dirty="0"/>
              <a:t>所以，引用独立路径测试，有效降低测试用例数量，提高测试用例有效性，但是也有一定的局限性</a:t>
            </a:r>
          </a:p>
        </p:txBody>
      </p:sp>
    </p:spTree>
    <p:extLst>
      <p:ext uri="{BB962C8B-B14F-4D97-AF65-F5344CB8AC3E}">
        <p14:creationId xmlns:p14="http://schemas.microsoft.com/office/powerpoint/2010/main" val="317529392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1</a:t>
            </a:r>
            <a:endParaRPr lang="zh-CN" altLang="en-US" dirty="0"/>
          </a:p>
        </p:txBody>
      </p:sp>
      <p:sp>
        <p:nvSpPr>
          <p:cNvPr id="2" name="内容占位符 1"/>
          <p:cNvSpPr>
            <a:spLocks noGrp="1"/>
          </p:cNvSpPr>
          <p:nvPr>
            <p:ph idx="1"/>
          </p:nvPr>
        </p:nvSpPr>
        <p:spPr/>
        <p:txBody>
          <a:bodyPr/>
          <a:lstStyle/>
          <a:p>
            <a:r>
              <a:rPr lang="en-US" altLang="zh-CN" dirty="0" smtClean="0"/>
              <a:t>ATM</a:t>
            </a:r>
            <a:r>
              <a:rPr lang="zh-CN" altLang="en-US" dirty="0" smtClean="0"/>
              <a:t>机取款问题的路径测试</a:t>
            </a:r>
            <a:endParaRPr lang="en-US" altLang="zh-CN" dirty="0" smtClean="0"/>
          </a:p>
          <a:p>
            <a:pPr lvl="1"/>
            <a:r>
              <a:rPr lang="zh-CN" altLang="en-US" dirty="0" smtClean="0"/>
              <a:t>根据</a:t>
            </a:r>
            <a:r>
              <a:rPr lang="en-US" altLang="zh-CN" dirty="0" smtClean="0"/>
              <a:t>ATM</a:t>
            </a:r>
            <a:r>
              <a:rPr lang="zh-CN" altLang="en-US" dirty="0" smtClean="0"/>
              <a:t>机取款流程画出程序图，并编号注明编号代表的实际步骤，然后使用路径测试进行测试用例设计</a:t>
            </a:r>
            <a:endParaRPr lang="en-US" altLang="zh-CN" dirty="0" smtClean="0"/>
          </a:p>
          <a:p>
            <a:r>
              <a:rPr lang="zh-CN" altLang="en-US" dirty="0" smtClean="0"/>
              <a:t>完成后，总结独立路径测试与场景法测试的关系</a:t>
            </a:r>
            <a:endParaRPr lang="zh-CN" altLang="en-US" dirty="0"/>
          </a:p>
        </p:txBody>
      </p:sp>
    </p:spTree>
    <p:extLst>
      <p:ext uri="{BB962C8B-B14F-4D97-AF65-F5344CB8AC3E}">
        <p14:creationId xmlns:p14="http://schemas.microsoft.com/office/powerpoint/2010/main" val="2736564959"/>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2</a:t>
            </a:r>
            <a:endParaRPr lang="zh-CN" altLang="en-US" dirty="0"/>
          </a:p>
        </p:txBody>
      </p:sp>
      <p:pic>
        <p:nvPicPr>
          <p:cNvPr id="6" name="内容占位符 5"/>
          <p:cNvPicPr>
            <a:picLocks noGrp="1" noChangeAspect="1"/>
          </p:cNvPicPr>
          <p:nvPr>
            <p:ph idx="1"/>
          </p:nvPr>
        </p:nvPicPr>
        <p:blipFill>
          <a:blip r:embed="rId2"/>
          <a:stretch>
            <a:fillRect/>
          </a:stretch>
        </p:blipFill>
        <p:spPr>
          <a:xfrm>
            <a:off x="8472264" y="681131"/>
            <a:ext cx="2664296" cy="5484173"/>
          </a:xfrm>
        </p:spPr>
      </p:pic>
      <p:pic>
        <p:nvPicPr>
          <p:cNvPr id="4" name="图片 3"/>
          <p:cNvPicPr>
            <a:picLocks noChangeAspect="1"/>
          </p:cNvPicPr>
          <p:nvPr/>
        </p:nvPicPr>
        <p:blipFill rotWithShape="1">
          <a:blip r:embed="rId3"/>
          <a:srcRect t="1439" r="10069" b="896"/>
          <a:stretch/>
        </p:blipFill>
        <p:spPr>
          <a:xfrm>
            <a:off x="4295800" y="-125411"/>
            <a:ext cx="3908030" cy="6505639"/>
          </a:xfrm>
          <a:prstGeom prst="rect">
            <a:avLst/>
          </a:prstGeom>
        </p:spPr>
      </p:pic>
      <p:sp>
        <p:nvSpPr>
          <p:cNvPr id="7" name="内容占位符 1"/>
          <p:cNvSpPr txBox="1">
            <a:spLocks/>
          </p:cNvSpPr>
          <p:nvPr/>
        </p:nvSpPr>
        <p:spPr bwMode="auto">
          <a:xfrm>
            <a:off x="693776" y="1052736"/>
            <a:ext cx="381804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信息采集系统</a:t>
            </a:r>
            <a:endParaRPr lang="zh-CN" altLang="en-US" dirty="0"/>
          </a:p>
        </p:txBody>
      </p:sp>
    </p:spTree>
    <p:extLst>
      <p:ext uri="{BB962C8B-B14F-4D97-AF65-F5344CB8AC3E}">
        <p14:creationId xmlns:p14="http://schemas.microsoft.com/office/powerpoint/2010/main" val="2725950268"/>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路径测试实践</a:t>
            </a:r>
            <a:r>
              <a:rPr lang="en-US" altLang="zh-CN" dirty="0" smtClean="0"/>
              <a:t>2</a:t>
            </a:r>
            <a:endParaRPr lang="zh-CN" altLang="en-US" dirty="0"/>
          </a:p>
        </p:txBody>
      </p:sp>
      <p:graphicFrame>
        <p:nvGraphicFramePr>
          <p:cNvPr id="4" name="内容占位符 3"/>
          <p:cNvGraphicFramePr>
            <a:graphicFrameLocks noGrp="1"/>
          </p:cNvGraphicFramePr>
          <p:nvPr>
            <p:ph idx="1"/>
            <p:extLst/>
          </p:nvPr>
        </p:nvGraphicFramePr>
        <p:xfrm>
          <a:off x="623392" y="1196752"/>
          <a:ext cx="10872470" cy="4165787"/>
        </p:xfrm>
        <a:graphic>
          <a:graphicData uri="http://schemas.openxmlformats.org/drawingml/2006/table">
            <a:tbl>
              <a:tblPr firstRow="1" bandRow="1">
                <a:tableStyleId>{21E4AEA4-8DFA-4A89-87EB-49C32662AFE0}</a:tableStyleId>
              </a:tblPr>
              <a:tblGrid>
                <a:gridCol w="1081079"/>
                <a:gridCol w="3226226"/>
                <a:gridCol w="3546476"/>
                <a:gridCol w="1457743"/>
                <a:gridCol w="1560946"/>
              </a:tblGrid>
              <a:tr h="590053">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包含的边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备注</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对应场景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是否可行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e1,e3,e4,e6,e7,e8,e10,e11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包含所有判定节点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6</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e1,e2,e6,e7,e8,e10,e11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3</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809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e1,e3,e4,e5,e8,e10,e11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4</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e5</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58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e1,e3,e4,e6,e7,e8,e9,e14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7</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e9</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不可行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1036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e1,e3,e4,e6,e7,e8,e10,e12,e13,e3,e4, 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8</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e12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bl>
          </a:graphicData>
        </a:graphic>
      </p:graphicFrame>
    </p:spTree>
    <p:extLst>
      <p:ext uri="{BB962C8B-B14F-4D97-AF65-F5344CB8AC3E}">
        <p14:creationId xmlns:p14="http://schemas.microsoft.com/office/powerpoint/2010/main" val="471137364"/>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动态白盒测试：</a:t>
            </a:r>
            <a:endParaRPr lang="en-US" altLang="zh-CN" dirty="0"/>
          </a:p>
          <a:p>
            <a:pPr lvl="1"/>
            <a:r>
              <a:rPr lang="zh-CN" altLang="en-US" dirty="0"/>
              <a:t>对于判定的</a:t>
            </a:r>
            <a:r>
              <a:rPr lang="zh-CN" altLang="en-US" dirty="0" smtClean="0"/>
              <a:t>测试</a:t>
            </a:r>
            <a:endParaRPr lang="en-US" altLang="zh-CN" dirty="0" smtClean="0"/>
          </a:p>
          <a:p>
            <a:pPr lvl="2"/>
            <a:r>
              <a:rPr lang="zh-CN" altLang="en-US" dirty="0" smtClean="0"/>
              <a:t>语句覆盖、判定覆盖、条件覆盖、判定条件覆盖、条件组合覆盖</a:t>
            </a:r>
            <a:endParaRPr lang="en-US" altLang="zh-CN" dirty="0"/>
          </a:p>
          <a:p>
            <a:endParaRPr lang="zh-CN" altLang="en-US" dirty="0"/>
          </a:p>
        </p:txBody>
      </p:sp>
    </p:spTree>
    <p:extLst>
      <p:ext uri="{BB962C8B-B14F-4D97-AF65-F5344CB8AC3E}">
        <p14:creationId xmlns:p14="http://schemas.microsoft.com/office/powerpoint/2010/main" val="536579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适应场景：单元测试阶段，基于独立路径测试主要用于对程序源代码的执行测试，在集成测试阶段，该方法主要用于对业务流程、页面跳转等类似动态执行路径测试</a:t>
            </a:r>
            <a:endParaRPr lang="en-US" altLang="zh-CN" dirty="0" smtClean="0"/>
          </a:p>
          <a:p>
            <a:r>
              <a:rPr lang="zh-CN" altLang="en-US" dirty="0" smtClean="0"/>
              <a:t>使用步骤：</a:t>
            </a:r>
            <a:endParaRPr lang="en-US" altLang="zh-CN" dirty="0" smtClean="0"/>
          </a:p>
          <a:p>
            <a:pPr marL="471487" lvl="1" indent="0">
              <a:buNone/>
            </a:pPr>
            <a:r>
              <a:rPr lang="en-US" altLang="zh-CN" dirty="0" smtClean="0"/>
              <a:t>1 </a:t>
            </a:r>
            <a:r>
              <a:rPr lang="zh-CN" altLang="en-US" dirty="0" smtClean="0"/>
              <a:t>从源代码生成程序图，去掉注释，不包含初始化数据变量声明和串行语句进行压缩</a:t>
            </a:r>
            <a:endParaRPr lang="en-US" altLang="zh-CN" dirty="0" smtClean="0"/>
          </a:p>
          <a:p>
            <a:pPr marL="471487" lvl="1" indent="0">
              <a:buNone/>
            </a:pPr>
            <a:r>
              <a:rPr lang="en-US" altLang="zh-CN" dirty="0" smtClean="0"/>
              <a:t>2 </a:t>
            </a:r>
            <a:r>
              <a:rPr lang="zh-CN" altLang="en-US" dirty="0" smtClean="0"/>
              <a:t>根据程序图计算环复杂度，必要时进行改造</a:t>
            </a:r>
            <a:endParaRPr lang="en-US" altLang="zh-CN" dirty="0" smtClean="0"/>
          </a:p>
        </p:txBody>
      </p:sp>
    </p:spTree>
    <p:extLst>
      <p:ext uri="{BB962C8B-B14F-4D97-AF65-F5344CB8AC3E}">
        <p14:creationId xmlns:p14="http://schemas.microsoft.com/office/powerpoint/2010/main" val="2887392809"/>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基于路径测试的总结</a:t>
            </a:r>
            <a:endParaRPr lang="zh-CN" altLang="en-US" dirty="0"/>
          </a:p>
        </p:txBody>
      </p:sp>
      <p:sp>
        <p:nvSpPr>
          <p:cNvPr id="3" name="内容占位符 2"/>
          <p:cNvSpPr>
            <a:spLocks noGrp="1"/>
          </p:cNvSpPr>
          <p:nvPr>
            <p:ph idx="1"/>
          </p:nvPr>
        </p:nvSpPr>
        <p:spPr/>
        <p:txBody>
          <a:bodyPr/>
          <a:lstStyle/>
          <a:p>
            <a:pPr marL="471487" lvl="1" indent="0">
              <a:buNone/>
            </a:pPr>
            <a:r>
              <a:rPr lang="en-US" altLang="zh-CN" dirty="0"/>
              <a:t>3 </a:t>
            </a:r>
            <a:r>
              <a:rPr lang="zh-CN" altLang="en-US" dirty="0"/>
              <a:t>根据环复杂度，以一条最复杂的基础路径为基准，通过覆盖该路径上的每个新的判定分支来抽取一组独立路径集合</a:t>
            </a:r>
            <a:endParaRPr lang="en-US" altLang="zh-CN" dirty="0"/>
          </a:p>
          <a:p>
            <a:pPr marL="471487" lvl="1" indent="0">
              <a:buNone/>
            </a:pPr>
            <a:r>
              <a:rPr lang="en-US" altLang="zh-CN" dirty="0"/>
              <a:t>4 </a:t>
            </a:r>
            <a:r>
              <a:rPr lang="zh-CN" altLang="en-US" dirty="0"/>
              <a:t>分析判定表达式的关联性，去除不可行路径</a:t>
            </a:r>
            <a:endParaRPr lang="en-US" altLang="zh-CN" dirty="0"/>
          </a:p>
          <a:p>
            <a:pPr marL="471487" lvl="1" indent="0">
              <a:buNone/>
            </a:pPr>
            <a:r>
              <a:rPr lang="en-US" altLang="zh-CN" dirty="0"/>
              <a:t>5 </a:t>
            </a:r>
            <a:r>
              <a:rPr lang="zh-CN" altLang="en-US" dirty="0"/>
              <a:t>补充其他高概率或需求（场景）未涵盖到的路径</a:t>
            </a:r>
            <a:endParaRPr lang="en-US" altLang="zh-CN" dirty="0"/>
          </a:p>
          <a:p>
            <a:pPr marL="471487" lvl="1" indent="0">
              <a:buNone/>
            </a:pPr>
            <a:r>
              <a:rPr lang="en-US" altLang="zh-CN" dirty="0"/>
              <a:t>6 </a:t>
            </a:r>
            <a:r>
              <a:rPr lang="zh-CN" altLang="en-US" dirty="0"/>
              <a:t>每条路径生成一条测试用例，对该路径设计合适的数据</a:t>
            </a:r>
          </a:p>
          <a:p>
            <a:pPr lvl="1"/>
            <a:endParaRPr lang="zh-CN" altLang="en-US" dirty="0"/>
          </a:p>
        </p:txBody>
      </p:sp>
    </p:spTree>
    <p:extLst>
      <p:ext uri="{BB962C8B-B14F-4D97-AF65-F5344CB8AC3E}">
        <p14:creationId xmlns:p14="http://schemas.microsoft.com/office/powerpoint/2010/main" val="2800562447"/>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89232" cy="4843264"/>
          </a:xfrm>
        </p:spPr>
        <p:txBody>
          <a:bodyPr/>
          <a:lstStyle/>
          <a:p>
            <a:r>
              <a:rPr lang="zh-CN" altLang="en-US" dirty="0" smtClean="0"/>
              <a:t>基于独立路径测试更强调良好的程序设计，体现在如下方面：</a:t>
            </a:r>
            <a:endParaRPr lang="en-US" altLang="zh-CN" dirty="0" smtClean="0"/>
          </a:p>
          <a:p>
            <a:pPr marL="471487" lvl="1" indent="0">
              <a:buNone/>
            </a:pPr>
            <a:r>
              <a:rPr lang="en-US" altLang="zh-CN" dirty="0" smtClean="0"/>
              <a:t>1 </a:t>
            </a:r>
            <a:r>
              <a:rPr lang="zh-CN" altLang="en-US" dirty="0" smtClean="0"/>
              <a:t>代码设计应尽量简单，保持环复杂度不超过</a:t>
            </a:r>
            <a:r>
              <a:rPr lang="en-US" altLang="zh-CN" dirty="0" smtClean="0"/>
              <a:t>10</a:t>
            </a:r>
          </a:p>
          <a:p>
            <a:pPr marL="471487" lvl="1" indent="0">
              <a:buNone/>
            </a:pPr>
            <a:r>
              <a:rPr lang="en-US" altLang="zh-CN" dirty="0" smtClean="0"/>
              <a:t>2 </a:t>
            </a:r>
            <a:r>
              <a:rPr lang="zh-CN" altLang="en-US" dirty="0" smtClean="0"/>
              <a:t>代码中应避免重复的判定条件或数据依赖，保持判定节点的独立性，以避免不可行路径</a:t>
            </a:r>
            <a:endParaRPr lang="en-US" altLang="zh-CN" dirty="0" smtClean="0"/>
          </a:p>
          <a:p>
            <a:pPr lvl="1"/>
            <a:endParaRPr lang="zh-CN" altLang="en-US" dirty="0"/>
          </a:p>
        </p:txBody>
      </p:sp>
    </p:spTree>
    <p:extLst>
      <p:ext uri="{BB962C8B-B14F-4D97-AF65-F5344CB8AC3E}">
        <p14:creationId xmlns:p14="http://schemas.microsoft.com/office/powerpoint/2010/main" val="2013611919"/>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独立路径实例</a:t>
            </a:r>
            <a:r>
              <a:rPr lang="zh-CN" altLang="en-US" dirty="0" smtClean="0"/>
              <a:t>分析</a:t>
            </a:r>
            <a:endParaRPr lang="en-US" altLang="zh-CN" dirty="0" smtClean="0"/>
          </a:p>
          <a:p>
            <a:pPr lvl="1"/>
            <a:r>
              <a:rPr lang="zh-CN" altLang="en-US" dirty="0" smtClean="0"/>
              <a:t>以</a:t>
            </a:r>
            <a:r>
              <a:rPr lang="en-US" altLang="zh-CN" dirty="0" err="1" smtClean="0"/>
              <a:t>NextDate</a:t>
            </a:r>
            <a:r>
              <a:rPr lang="zh-CN" altLang="en-US" dirty="0" smtClean="0"/>
              <a:t>函数为例进行分析并总结</a:t>
            </a:r>
            <a:endParaRPr lang="en-US" altLang="zh-CN" dirty="0"/>
          </a:p>
          <a:p>
            <a:r>
              <a:rPr lang="zh-CN" altLang="en-US" dirty="0"/>
              <a:t>多判定节点串联和存在循环的独立路径</a:t>
            </a:r>
            <a:r>
              <a:rPr lang="zh-CN" altLang="en-US" dirty="0" smtClean="0"/>
              <a:t>测试</a:t>
            </a:r>
            <a:endParaRPr lang="en-US" altLang="zh-CN" dirty="0" smtClean="0"/>
          </a:p>
          <a:p>
            <a:pPr lvl="1"/>
            <a:r>
              <a:rPr lang="zh-CN" altLang="en-US" dirty="0" smtClean="0"/>
              <a:t>路径测试与独立路径测试间的比较</a:t>
            </a:r>
            <a:endParaRPr lang="en-US" altLang="zh-CN" dirty="0"/>
          </a:p>
          <a:p>
            <a:r>
              <a:rPr lang="zh-CN" altLang="en-US" dirty="0"/>
              <a:t>独立路径测试</a:t>
            </a:r>
            <a:r>
              <a:rPr lang="zh-CN" altLang="en-US" dirty="0" smtClean="0"/>
              <a:t>总结</a:t>
            </a:r>
            <a:endParaRPr lang="en-US" altLang="zh-CN" dirty="0" smtClean="0"/>
          </a:p>
          <a:p>
            <a:pPr lvl="1"/>
            <a:r>
              <a:rPr lang="zh-CN" altLang="en-US" dirty="0" smtClean="0"/>
              <a:t>使用步骤</a:t>
            </a:r>
            <a:endParaRPr lang="en-US" altLang="zh-CN" dirty="0" smtClean="0"/>
          </a:p>
          <a:p>
            <a:pPr lvl="1"/>
            <a:r>
              <a:rPr lang="zh-CN" altLang="en-US" dirty="0" smtClean="0"/>
              <a:t>使用独立路径的好处</a:t>
            </a:r>
            <a:endParaRPr lang="en-US" altLang="zh-CN" dirty="0"/>
          </a:p>
          <a:p>
            <a:endParaRPr lang="zh-CN" altLang="en-US" dirty="0"/>
          </a:p>
        </p:txBody>
      </p:sp>
    </p:spTree>
    <p:extLst>
      <p:ext uri="{BB962C8B-B14F-4D97-AF65-F5344CB8AC3E}">
        <p14:creationId xmlns:p14="http://schemas.microsoft.com/office/powerpoint/2010/main" val="1029048708"/>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1992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05001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故事从这里开始</a:t>
            </a:r>
            <a:endParaRPr lang="zh-CN" altLang="en-US" dirty="0"/>
          </a:p>
        </p:txBody>
      </p:sp>
      <p:sp>
        <p:nvSpPr>
          <p:cNvPr id="3" name="内容占位符 2"/>
          <p:cNvSpPr>
            <a:spLocks noGrp="1"/>
          </p:cNvSpPr>
          <p:nvPr>
            <p:ph idx="1"/>
          </p:nvPr>
        </p:nvSpPr>
        <p:spPr/>
        <p:txBody>
          <a:bodyPr/>
          <a:lstStyle/>
          <a:p>
            <a:r>
              <a:rPr lang="zh-CN" altLang="en-US" dirty="0" smtClean="0"/>
              <a:t>弥诺陶洛斯迷宫的故事</a:t>
            </a:r>
            <a:endParaRPr lang="en-US" altLang="zh-CN" dirty="0" smtClean="0"/>
          </a:p>
          <a:p>
            <a:pPr lvl="1"/>
            <a:r>
              <a:rPr lang="zh-CN" altLang="en-US" dirty="0" smtClean="0"/>
              <a:t>弥诺斯（克里特岛）</a:t>
            </a:r>
            <a:endParaRPr lang="en-US" altLang="zh-CN" dirty="0" smtClean="0"/>
          </a:p>
          <a:p>
            <a:pPr lvl="1"/>
            <a:r>
              <a:rPr lang="zh-CN" altLang="en-US" dirty="0" smtClean="0"/>
              <a:t>帕西菲（弥诺斯妻子）</a:t>
            </a:r>
            <a:endParaRPr lang="en-US" altLang="zh-CN" dirty="0" smtClean="0"/>
          </a:p>
          <a:p>
            <a:pPr lvl="1"/>
            <a:r>
              <a:rPr lang="zh-CN" altLang="en-US" dirty="0" smtClean="0"/>
              <a:t>波赛冬（海神）</a:t>
            </a:r>
            <a:endParaRPr lang="en-US" altLang="zh-CN" dirty="0" smtClean="0"/>
          </a:p>
          <a:p>
            <a:pPr lvl="1"/>
            <a:r>
              <a:rPr lang="zh-CN" altLang="en-US" dirty="0" smtClean="0"/>
              <a:t>安德洛革俄斯（弥诺斯儿子，泛雅典娜节运动会获胜）</a:t>
            </a:r>
            <a:endParaRPr lang="en-US" altLang="zh-CN" dirty="0" smtClean="0"/>
          </a:p>
          <a:p>
            <a:pPr lvl="1"/>
            <a:r>
              <a:rPr lang="zh-CN" altLang="en-US" dirty="0" smtClean="0"/>
              <a:t>忒斯（雅典国王埃勾斯之子）</a:t>
            </a:r>
            <a:endParaRPr lang="en-US" altLang="zh-CN" dirty="0" smtClean="0"/>
          </a:p>
          <a:p>
            <a:pPr lvl="1"/>
            <a:r>
              <a:rPr lang="zh-CN" altLang="en-US" dirty="0" smtClean="0"/>
              <a:t>阿里阿德湼（弥诺斯女儿）</a:t>
            </a:r>
            <a:endParaRPr lang="en-US" altLang="zh-CN" dirty="0" smtClean="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126450063"/>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程序路径</a:t>
            </a:r>
            <a:endParaRPr lang="zh-CN" altLang="en-US" dirty="0"/>
          </a:p>
        </p:txBody>
      </p:sp>
      <p:sp>
        <p:nvSpPr>
          <p:cNvPr id="3" name="内容占位符 2"/>
          <p:cNvSpPr>
            <a:spLocks noGrp="1"/>
          </p:cNvSpPr>
          <p:nvPr>
            <p:ph idx="1"/>
          </p:nvPr>
        </p:nvSpPr>
        <p:spPr/>
        <p:txBody>
          <a:bodyPr/>
          <a:lstStyle/>
          <a:p>
            <a:r>
              <a:rPr lang="zh-CN" altLang="en-US" dirty="0" smtClean="0"/>
              <a:t>判定和循环增多，程序路径数目越大</a:t>
            </a:r>
            <a:endParaRPr lang="en-US" altLang="zh-CN" dirty="0" smtClean="0"/>
          </a:p>
          <a:p>
            <a:r>
              <a:rPr lang="zh-CN" altLang="en-US" dirty="0" smtClean="0"/>
              <a:t>每次升级带来的路径变化、增多</a:t>
            </a:r>
            <a:endParaRPr lang="en-US" altLang="zh-CN" dirty="0" smtClean="0"/>
          </a:p>
          <a:p>
            <a:r>
              <a:rPr lang="zh-CN" altLang="en-US" dirty="0" smtClean="0"/>
              <a:t>测试人员需要找到三件法宝</a:t>
            </a:r>
            <a:endParaRPr lang="en-US" altLang="zh-CN" dirty="0" smtClean="0"/>
          </a:p>
          <a:p>
            <a:pPr lvl="1"/>
            <a:r>
              <a:rPr lang="zh-CN" altLang="en-US" dirty="0"/>
              <a:t>一</a:t>
            </a:r>
            <a:r>
              <a:rPr lang="zh-CN" altLang="en-US" dirty="0" smtClean="0"/>
              <a:t>张用于记录迷宫路线的地图</a:t>
            </a:r>
            <a:endParaRPr lang="en-US" altLang="zh-CN" dirty="0" smtClean="0"/>
          </a:p>
          <a:p>
            <a:pPr lvl="1"/>
            <a:r>
              <a:rPr lang="zh-CN" altLang="en-US" dirty="0" smtClean="0"/>
              <a:t>迷宫内最少线性无关路径数，避免走重复路径</a:t>
            </a:r>
            <a:endParaRPr lang="en-US" altLang="zh-CN" dirty="0" smtClean="0"/>
          </a:p>
          <a:p>
            <a:pPr lvl="1"/>
            <a:r>
              <a:rPr lang="zh-CN" altLang="en-US" dirty="0" smtClean="0"/>
              <a:t>找到所有可能迅速逃离迷宫的最佳独立路径</a:t>
            </a:r>
            <a:endParaRPr lang="en-US" altLang="zh-CN" dirty="0" smtClean="0"/>
          </a:p>
          <a:p>
            <a:pPr lvl="1"/>
            <a:endParaRPr lang="zh-CN" altLang="en-US" dirty="0"/>
          </a:p>
        </p:txBody>
      </p:sp>
    </p:spTree>
    <p:extLst>
      <p:ext uri="{BB962C8B-B14F-4D97-AF65-F5344CB8AC3E}">
        <p14:creationId xmlns:p14="http://schemas.microsoft.com/office/powerpoint/2010/main" val="425789146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a:t>
            </a:r>
            <a:endParaRPr lang="zh-CN" altLang="en-US" dirty="0"/>
          </a:p>
        </p:txBody>
      </p:sp>
      <p:sp>
        <p:nvSpPr>
          <p:cNvPr id="3" name="内容占位符 2"/>
          <p:cNvSpPr>
            <a:spLocks noGrp="1"/>
          </p:cNvSpPr>
          <p:nvPr>
            <p:ph idx="1"/>
          </p:nvPr>
        </p:nvSpPr>
        <p:spPr/>
        <p:txBody>
          <a:bodyPr/>
          <a:lstStyle/>
          <a:p>
            <a:r>
              <a:rPr lang="zh-CN" altLang="en-US" dirty="0" smtClean="0"/>
              <a:t>什么是路径</a:t>
            </a:r>
            <a:endParaRPr lang="en-US" altLang="zh-CN" dirty="0" smtClean="0"/>
          </a:p>
          <a:p>
            <a:pPr lvl="1"/>
            <a:r>
              <a:rPr lang="zh-CN" altLang="en-US" dirty="0" smtClean="0"/>
              <a:t>程序从起始执行到程序结束经过的所有节点和连接线</a:t>
            </a:r>
            <a:endParaRPr lang="en-US" altLang="zh-CN" dirty="0" smtClean="0"/>
          </a:p>
          <a:p>
            <a:r>
              <a:rPr lang="zh-CN" altLang="en-US" dirty="0" smtClean="0"/>
              <a:t>什么是</a:t>
            </a:r>
            <a:r>
              <a:rPr lang="zh-CN" altLang="en-US" dirty="0" smtClean="0">
                <a:solidFill>
                  <a:srgbClr val="FF0000"/>
                </a:solidFill>
              </a:rPr>
              <a:t>独立路径</a:t>
            </a:r>
            <a:endParaRPr lang="en-US" altLang="zh-CN" dirty="0" smtClean="0">
              <a:solidFill>
                <a:srgbClr val="FF0000"/>
              </a:solidFill>
            </a:endParaRPr>
          </a:p>
          <a:p>
            <a:pPr lvl="1"/>
            <a:r>
              <a:rPr lang="zh-CN" altLang="en-US" dirty="0" smtClean="0"/>
              <a:t>将全路径看做一个向量空间，从全路径集合中抽取一组线性无关的独立路径看做一组向量基</a:t>
            </a:r>
            <a:endParaRPr lang="en-US" altLang="zh-CN" dirty="0" smtClean="0"/>
          </a:p>
          <a:p>
            <a:r>
              <a:rPr lang="zh-CN" altLang="en-US" dirty="0" smtClean="0"/>
              <a:t>什么是向量基</a:t>
            </a:r>
            <a:endParaRPr lang="en-US" altLang="zh-CN" dirty="0"/>
          </a:p>
          <a:p>
            <a:pPr lvl="1"/>
            <a:r>
              <a:rPr lang="zh-CN" altLang="en-US" dirty="0" smtClean="0"/>
              <a:t>指</a:t>
            </a:r>
            <a:r>
              <a:rPr lang="zh-CN" altLang="en-US" dirty="0"/>
              <a:t>一组向量中任意一个向量都不能由其它几个向量线性表示</a:t>
            </a:r>
            <a:endParaRPr lang="en-US" altLang="zh-CN" dirty="0" smtClean="0"/>
          </a:p>
          <a:p>
            <a:endParaRPr lang="zh-CN" altLang="en-US" dirty="0"/>
          </a:p>
        </p:txBody>
      </p:sp>
    </p:spTree>
    <p:extLst>
      <p:ext uri="{BB962C8B-B14F-4D97-AF65-F5344CB8AC3E}">
        <p14:creationId xmlns:p14="http://schemas.microsoft.com/office/powerpoint/2010/main" val="41605652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08" y="1268760"/>
            <a:ext cx="1036391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785032"/>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20977</TotalTime>
  <Words>2109</Words>
  <Application>Microsoft Office PowerPoint</Application>
  <PresentationFormat>宽屏</PresentationFormat>
  <Paragraphs>529</Paragraphs>
  <Slides>44</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黑体</vt:lpstr>
      <vt:lpstr>华文楷体</vt:lpstr>
      <vt:lpstr>华文隶书</vt:lpstr>
      <vt:lpstr>华文新魏</vt:lpstr>
      <vt:lpstr>楷体</vt:lpstr>
      <vt:lpstr>宋体</vt:lpstr>
      <vt:lpstr>Arial</vt:lpstr>
      <vt:lpstr>Cambria Math</vt:lpstr>
      <vt:lpstr>Consolas</vt:lpstr>
      <vt:lpstr>Lucida Console</vt:lpstr>
      <vt:lpstr>Times New Roman</vt:lpstr>
      <vt:lpstr>Verdana</vt:lpstr>
      <vt:lpstr>Wingdings</vt:lpstr>
      <vt:lpstr>Profile</vt:lpstr>
      <vt:lpstr>软件测试实用教程 ——方法与实践</vt:lpstr>
      <vt:lpstr>内容回顾</vt:lpstr>
      <vt:lpstr>内容回顾</vt:lpstr>
      <vt:lpstr>内容回顾</vt:lpstr>
      <vt:lpstr>目   录</vt:lpstr>
      <vt:lpstr>故事从这里开始</vt:lpstr>
      <vt:lpstr>程序路径</vt:lpstr>
      <vt:lpstr>独立路径</vt:lpstr>
      <vt:lpstr>独立路径抽取</vt:lpstr>
      <vt:lpstr>基本路径测试追求的目标</vt:lpstr>
      <vt:lpstr>独立路径测试难点</vt:lpstr>
      <vt:lpstr>独立路径抽取</vt:lpstr>
      <vt:lpstr>独立路径抽取</vt:lpstr>
      <vt:lpstr>目   录</vt:lpstr>
      <vt:lpstr>第二日问题独立路径分析</vt:lpstr>
      <vt:lpstr>基于独立路径测试分析</vt:lpstr>
      <vt:lpstr>不可行路径处理</vt:lpstr>
      <vt:lpstr>路径测试</vt:lpstr>
      <vt:lpstr>NextDate函数路径测试分析</vt:lpstr>
      <vt:lpstr>NextDate函数路径测试分析</vt:lpstr>
      <vt:lpstr>NextDate函数路径测试</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目   录</vt:lpstr>
      <vt:lpstr>判定节点串联和存在循环的独立路径测试</vt:lpstr>
      <vt:lpstr>判定节点串联和存在循环的独立路径测试</vt:lpstr>
      <vt:lpstr>判定节点串联和存在循环的独立路径测试</vt:lpstr>
      <vt:lpstr>目   录</vt:lpstr>
      <vt:lpstr>独立路径测试注意事项总结</vt:lpstr>
      <vt:lpstr>独立路径测试注意事项总结</vt:lpstr>
      <vt:lpstr>路径测试 实践1</vt:lpstr>
      <vt:lpstr>路径测试 实践2</vt:lpstr>
      <vt:lpstr>路径测试实践2</vt:lpstr>
      <vt:lpstr>基于路径测试的总结</vt:lpstr>
      <vt:lpstr>基于路径测试的总结</vt:lpstr>
      <vt:lpstr>基于路径测试的总结</vt:lpstr>
      <vt:lpstr>内容总结 </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318</cp:revision>
  <dcterms:created xsi:type="dcterms:W3CDTF">2008-07-27T05:17:11Z</dcterms:created>
  <dcterms:modified xsi:type="dcterms:W3CDTF">2018-11-26T08:50:45Z</dcterms:modified>
</cp:coreProperties>
</file>