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62" r:id="rId2"/>
    <p:sldId id="396" r:id="rId3"/>
    <p:sldId id="405" r:id="rId4"/>
    <p:sldId id="341" r:id="rId5"/>
    <p:sldId id="360" r:id="rId6"/>
    <p:sldId id="397" r:id="rId7"/>
    <p:sldId id="398" r:id="rId8"/>
    <p:sldId id="401" r:id="rId9"/>
    <p:sldId id="399" r:id="rId10"/>
    <p:sldId id="406" r:id="rId11"/>
    <p:sldId id="402" r:id="rId12"/>
    <p:sldId id="400" r:id="rId13"/>
    <p:sldId id="364" r:id="rId14"/>
    <p:sldId id="365" r:id="rId15"/>
    <p:sldId id="389" r:id="rId16"/>
    <p:sldId id="390" r:id="rId17"/>
    <p:sldId id="391" r:id="rId18"/>
    <p:sldId id="366" r:id="rId19"/>
    <p:sldId id="367" r:id="rId20"/>
    <p:sldId id="403" r:id="rId21"/>
    <p:sldId id="404" r:id="rId22"/>
    <p:sldId id="392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006ECC"/>
    <a:srgbClr val="F1F5FB"/>
    <a:srgbClr val="F2F2F2"/>
    <a:srgbClr val="03A6FF"/>
    <a:srgbClr val="DDEEFC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56" autoAdjust="0"/>
    <p:restoredTop sz="85537" autoAdjust="0"/>
  </p:normalViewPr>
  <p:slideViewPr>
    <p:cSldViewPr snapToGrid="0" showGuides="1">
      <p:cViewPr varScale="1">
        <p:scale>
          <a:sx n="73" d="100"/>
          <a:sy n="73" d="100"/>
        </p:scale>
        <p:origin x="7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6563.ht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1659.htm" TargetMode="External"/><Relationship Id="rId4" Type="http://schemas.openxmlformats.org/officeDocument/2006/relationships/hyperlink" Target="http://baike.baidu.com/view/190611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785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例如：需求说，订单进来就开始刷单。到底怎样的情况，怎样刷呢？</a:t>
            </a:r>
            <a:endParaRPr lang="en-US" altLang="zh-CN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/>
              <a:t>软件开发模型是软件开发的全部过程、活动、任务和管理的</a:t>
            </a:r>
            <a:r>
              <a:rPr lang="zh-CN" altLang="en-US" dirty="0" smtClean="0">
                <a:solidFill>
                  <a:srgbClr val="FF0000"/>
                </a:solidFill>
              </a:rPr>
              <a:t>结构框架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各阶段之间的关系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能够</a:t>
            </a:r>
            <a:r>
              <a:rPr lang="zh-CN" altLang="en-US" sz="1200" b="1" dirty="0" smtClean="0">
                <a:latin typeface="华文中宋" pitchFamily="2" charset="-122"/>
                <a:ea typeface="华文中宋" pitchFamily="2" charset="-122"/>
              </a:rPr>
              <a:t>清晰、直观地表达软件开发全过程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itchFamily="2" charset="2"/>
              <a:buNone/>
            </a:pPr>
            <a:r>
              <a:rPr lang="zh-CN" altLang="en-US" dirty="0" smtClean="0"/>
              <a:t>那类比学习，何为测试模型呢？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itchFamily="2" charset="2"/>
              <a:buNone/>
            </a:pP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hlinkClick r:id="rId3" action="ppaction://hlinkfile"/>
              </a:rPr>
              <a:t>软件测试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4" action="ppaction://hlinkfile"/>
              </a:rPr>
              <a:t>软件开发</a:t>
            </a:r>
            <a:r>
              <a:rPr lang="zh-CN" altLang="en-US" dirty="0" smtClean="0"/>
              <a:t>一样，都遵循</a:t>
            </a:r>
            <a:r>
              <a:rPr lang="zh-CN" altLang="en-US" dirty="0" smtClean="0">
                <a:hlinkClick r:id="rId5" action="ppaction://hlinkfile"/>
              </a:rPr>
              <a:t>软件工程</a:t>
            </a:r>
            <a:r>
              <a:rPr lang="zh-CN" altLang="en-US" dirty="0" smtClean="0"/>
              <a:t>原理，遵循管理学原理 。测试专家通过实践总结出了很多很好的测试模型。测试模型实质是将测试活动进行了抽象，明确了测试与开发之间的关系，是测试管理的重要参考依据。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64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公司惯用语：图片格式</a:t>
            </a:r>
            <a:endParaRPr lang="en-US" altLang="zh-CN" dirty="0" smtClean="0"/>
          </a:p>
          <a:p>
            <a:r>
              <a:rPr lang="zh-CN" altLang="en-US" dirty="0" smtClean="0"/>
              <a:t>行业要求：财务：资产、负债、复式记账、借贷记账等</a:t>
            </a:r>
            <a:endParaRPr lang="en-US" altLang="zh-CN" dirty="0" smtClean="0"/>
          </a:p>
          <a:p>
            <a:r>
              <a:rPr lang="zh-CN" altLang="en-US" dirty="0" smtClean="0"/>
              <a:t>军队：军、师、旅、团、营</a:t>
            </a:r>
            <a:endParaRPr lang="en-US" altLang="zh-CN" dirty="0" smtClean="0"/>
          </a:p>
          <a:p>
            <a:r>
              <a:rPr lang="zh-CN" altLang="en-US" dirty="0" smtClean="0"/>
              <a:t>政府：省长、厅长、市长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界面和协议遵循安全标准和级别？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6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软件中的标准？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1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51cto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慕课    实验楼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作业模块：摩登课堂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7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4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6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143081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98402" y="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16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9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090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检查产品说明书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 测试基础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敏捷过程中测试流程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20" y="905715"/>
            <a:ext cx="7440000" cy="6056788"/>
          </a:xfrm>
        </p:spPr>
      </p:pic>
    </p:spTree>
    <p:extLst>
      <p:ext uri="{BB962C8B-B14F-4D97-AF65-F5344CB8AC3E}">
        <p14:creationId xmlns:p14="http://schemas.microsoft.com/office/powerpoint/2010/main" val="7379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14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3211" y="13202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903990" y="1516763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818" y="2644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测试流程回顾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1481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检查产品说明书</a:t>
              </a:r>
              <a:endPara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96215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软件开发模式简要回顾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" name="Group 238"/>
          <p:cNvGrpSpPr>
            <a:grpSpLocks/>
          </p:cNvGrpSpPr>
          <p:nvPr/>
        </p:nvGrpSpPr>
        <p:grpSpPr bwMode="auto">
          <a:xfrm>
            <a:off x="2784442" y="3575524"/>
            <a:ext cx="5105401" cy="682628"/>
            <a:chOff x="1248" y="2582"/>
            <a:chExt cx="3216" cy="430"/>
          </a:xfrm>
        </p:grpSpPr>
        <p:sp>
          <p:nvSpPr>
            <p:cNvPr id="21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其他文档测试要点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549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048" y="169208"/>
            <a:ext cx="8301567" cy="5658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检查</a:t>
            </a:r>
            <a:r>
              <a:rPr lang="zh-CN" altLang="en-US" dirty="0"/>
              <a:t>产品</a:t>
            </a:r>
            <a:r>
              <a:rPr lang="zh-CN" altLang="en-US" dirty="0" smtClean="0"/>
              <a:t>说明书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对产品说明书进行高级审查</a:t>
            </a:r>
            <a:endParaRPr lang="en-US" altLang="zh-CN" dirty="0" smtClean="0"/>
          </a:p>
          <a:p>
            <a:r>
              <a:rPr lang="zh-CN" altLang="en-US" dirty="0" smtClean="0"/>
              <a:t>研究现有标准</a:t>
            </a:r>
            <a:endParaRPr lang="en-US" altLang="zh-CN" dirty="0" smtClean="0"/>
          </a:p>
          <a:p>
            <a:r>
              <a:rPr lang="zh-CN" altLang="en-US" dirty="0" smtClean="0"/>
              <a:t>审查和测试类似软件</a:t>
            </a:r>
            <a:endParaRPr lang="en-US" altLang="zh-CN" dirty="0" smtClean="0"/>
          </a:p>
          <a:p>
            <a:r>
              <a:rPr lang="zh-CN" altLang="en-US" dirty="0" smtClean="0"/>
              <a:t>产品说明书的低层次测试技术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86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464" y="144581"/>
            <a:ext cx="8301567" cy="5658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对产品说明书进行高级审查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39" y="1816167"/>
            <a:ext cx="8577069" cy="464185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14399" y="644577"/>
            <a:ext cx="9788578" cy="415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4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36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36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测试产品说明书第一步是什么？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找缺陷？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站在一个高度进行审查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找出根本性的问题、疏忽或遗漏之处</a:t>
            </a:r>
            <a:endParaRPr lang="en-US" altLang="zh-CN" kern="0" dirty="0" smtClean="0"/>
          </a:p>
          <a:p>
            <a:r>
              <a:rPr lang="zh-CN" altLang="en-US" kern="0" dirty="0" smtClean="0"/>
              <a:t>假设自己是用户</a:t>
            </a:r>
            <a:endParaRPr lang="en-US" altLang="zh-CN" kern="0" dirty="0" smtClean="0"/>
          </a:p>
          <a:p>
            <a:r>
              <a:rPr lang="zh-CN" altLang="en-US" kern="0" dirty="0" smtClean="0"/>
              <a:t>举例：</a:t>
            </a:r>
            <a:endParaRPr lang="en-US" altLang="zh-CN" kern="0" dirty="0" smtClean="0"/>
          </a:p>
          <a:p>
            <a:pPr lvl="1"/>
            <a:r>
              <a:rPr lang="zh-CN" altLang="en-US" kern="0" dirty="0"/>
              <a:t>未</a:t>
            </a:r>
            <a:r>
              <a:rPr lang="zh-CN" altLang="en-US" kern="0" dirty="0" smtClean="0"/>
              <a:t>支付       刷半小时</a:t>
            </a:r>
            <a:endParaRPr lang="en-US" altLang="zh-CN" kern="0" dirty="0" smtClean="0"/>
          </a:p>
          <a:p>
            <a:pPr lvl="1"/>
            <a:r>
              <a:rPr lang="zh-CN" altLang="en-US" kern="0" dirty="0"/>
              <a:t>未</a:t>
            </a:r>
            <a:r>
              <a:rPr lang="zh-CN" altLang="en-US" kern="0" dirty="0" smtClean="0"/>
              <a:t>支付</a:t>
            </a:r>
            <a:r>
              <a:rPr lang="en-US" altLang="zh-CN" kern="0" dirty="0" smtClean="0"/>
              <a:t>—</a:t>
            </a:r>
            <a:r>
              <a:rPr lang="zh-CN" altLang="en-US" kern="0" dirty="0" smtClean="0"/>
              <a:t>支付     刷</a:t>
            </a:r>
            <a:r>
              <a:rPr lang="en-US" altLang="zh-CN" kern="0" dirty="0" smtClean="0"/>
              <a:t>8</a:t>
            </a:r>
            <a:r>
              <a:rPr lang="zh-CN" altLang="en-US" kern="0" dirty="0" smtClean="0"/>
              <a:t>小时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支付                     刷</a:t>
            </a:r>
            <a:r>
              <a:rPr lang="en-US" altLang="zh-CN" kern="0" dirty="0" smtClean="0"/>
              <a:t>8</a:t>
            </a:r>
            <a:r>
              <a:rPr lang="zh-CN" altLang="en-US" kern="0" dirty="0" smtClean="0"/>
              <a:t>小时</a:t>
            </a:r>
            <a:endParaRPr lang="en-US" altLang="zh-CN" kern="0" dirty="0" smtClean="0"/>
          </a:p>
          <a:p>
            <a:pPr lvl="1"/>
            <a:r>
              <a:rPr lang="zh-CN" altLang="en-US" kern="0" dirty="0"/>
              <a:t>进</a:t>
            </a:r>
            <a:r>
              <a:rPr lang="zh-CN" altLang="en-US" kern="0" dirty="0" smtClean="0"/>
              <a:t>单又取消           取消后不再刷</a:t>
            </a:r>
          </a:p>
        </p:txBody>
      </p:sp>
    </p:spTree>
    <p:extLst>
      <p:ext uri="{BB962C8B-B14F-4D97-AF65-F5344CB8AC3E}">
        <p14:creationId xmlns:p14="http://schemas.microsoft.com/office/powerpoint/2010/main" val="17249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研究现有标准和规范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8074" y="1279714"/>
            <a:ext cx="10629900" cy="499825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6" y="848190"/>
            <a:ext cx="3761905" cy="31238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67" y="940523"/>
            <a:ext cx="4111401" cy="28601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019" y="907865"/>
            <a:ext cx="3774722" cy="27497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" y="4074070"/>
            <a:ext cx="4828571" cy="36476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 descr="“Apple PC用户界面”的图片搜索结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18" y="3993968"/>
            <a:ext cx="4762500" cy="35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9577612" y="4165327"/>
            <a:ext cx="2727598" cy="2692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Microsoft 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en-US" altLang="zh-CN" dirty="0" smtClean="0"/>
              <a:t>Apple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研究现有的标准和规范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918009" cy="59975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公司惯用语和约定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例如：为某个公司特制的软件，并且该公司有自己的术语</a:t>
            </a:r>
            <a:endParaRPr lang="en-US" altLang="zh-CN" dirty="0" smtClean="0"/>
          </a:p>
          <a:p>
            <a:r>
              <a:rPr lang="zh-CN" altLang="en-US" dirty="0" smtClean="0"/>
              <a:t>行业要求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例如：医药、工业和金融行业的应用软件必须严格遵守标准</a:t>
            </a:r>
            <a:endParaRPr lang="en-US" altLang="zh-CN" dirty="0" smtClean="0"/>
          </a:p>
          <a:p>
            <a:r>
              <a:rPr lang="zh-CN" altLang="en-US" dirty="0" smtClean="0"/>
              <a:t>政府标准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政府和军队自己的标准</a:t>
            </a:r>
            <a:endParaRPr lang="en-US" altLang="zh-CN" dirty="0" smtClean="0"/>
          </a:p>
          <a:p>
            <a:r>
              <a:rPr lang="zh-CN" altLang="en-US" dirty="0" smtClean="0"/>
              <a:t>图形用户界面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Microsoft Windows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Apple Macintosh</a:t>
            </a:r>
            <a:r>
              <a:rPr lang="zh-CN" altLang="en-US" dirty="0" smtClean="0"/>
              <a:t>遵守其公开标准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470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研究现有标准和规范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关于现有标准和规范，软件测试人员需要做的事情：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观察、“检查”采用的标准是否正确、有无遗漏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检查是否与标准相抵触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把标准和规范视为产品说明书的一部分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5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审查和测试类似软件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此产品说明书不能完全展示将来产品的全貌，解决方法：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研究类似产品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怎样研究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规模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复杂性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质量和可靠性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安全性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29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产品说明书低层次测试技术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0895" y="803991"/>
            <a:ext cx="11273244" cy="61846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完整</a:t>
            </a:r>
            <a:endParaRPr lang="en-US" altLang="zh-CN" dirty="0" smtClean="0"/>
          </a:p>
          <a:p>
            <a:r>
              <a:rPr lang="zh-CN" altLang="en-US" dirty="0" smtClean="0"/>
              <a:t>准确</a:t>
            </a:r>
            <a:endParaRPr lang="en-US" altLang="zh-CN" dirty="0" smtClean="0"/>
          </a:p>
          <a:p>
            <a:r>
              <a:rPr lang="zh-CN" altLang="en-US" dirty="0" smtClean="0"/>
              <a:t>精确</a:t>
            </a:r>
            <a:endParaRPr lang="en-US" altLang="zh-CN" dirty="0" smtClean="0"/>
          </a:p>
          <a:p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dirty="0" smtClean="0"/>
              <a:t>贴切</a:t>
            </a:r>
            <a:endParaRPr lang="en-US" altLang="zh-CN" dirty="0" smtClean="0"/>
          </a:p>
          <a:p>
            <a:r>
              <a:rPr lang="zh-CN" altLang="en-US" dirty="0" smtClean="0"/>
              <a:t>合理</a:t>
            </a:r>
            <a:endParaRPr lang="en-US" altLang="zh-CN" dirty="0" smtClean="0"/>
          </a:p>
          <a:p>
            <a:r>
              <a:rPr lang="zh-CN" altLang="en-US" dirty="0" smtClean="0"/>
              <a:t>代码无关</a:t>
            </a:r>
            <a:endParaRPr lang="en-US" altLang="zh-CN" dirty="0" smtClean="0"/>
          </a:p>
          <a:p>
            <a:r>
              <a:rPr lang="zh-CN" altLang="en-US" dirty="0" smtClean="0"/>
              <a:t>可测试性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22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产品说明书术语检查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总是、每一种、所有、没有、从不</a:t>
            </a:r>
            <a:endParaRPr lang="en-US" altLang="zh-CN" dirty="0" smtClean="0"/>
          </a:p>
          <a:p>
            <a:r>
              <a:rPr lang="zh-CN" altLang="en-US" dirty="0" smtClean="0"/>
              <a:t>当然、因此、明显、显然、必然</a:t>
            </a:r>
            <a:endParaRPr lang="en-US" altLang="zh-CN" dirty="0" smtClean="0"/>
          </a:p>
          <a:p>
            <a:r>
              <a:rPr lang="zh-CN" altLang="en-US" dirty="0" smtClean="0"/>
              <a:t>某些、有时、常常、通常、惯常、经常、大多、几乎</a:t>
            </a:r>
            <a:endParaRPr lang="en-US" altLang="zh-CN" dirty="0" smtClean="0"/>
          </a:p>
          <a:p>
            <a:r>
              <a:rPr lang="zh-CN" altLang="en-US" dirty="0" smtClean="0"/>
              <a:t>等等、诸如此类、一次类推、例如</a:t>
            </a:r>
            <a:endParaRPr lang="en-US" altLang="zh-CN" dirty="0" smtClean="0"/>
          </a:p>
          <a:p>
            <a:r>
              <a:rPr lang="zh-CN" altLang="en-US" dirty="0" smtClean="0"/>
              <a:t>良好、迅速、廉价、高效、小、稳定</a:t>
            </a:r>
            <a:endParaRPr lang="en-US" altLang="zh-CN" dirty="0" smtClean="0"/>
          </a:p>
          <a:p>
            <a:r>
              <a:rPr lang="zh-CN" altLang="en-US" dirty="0" smtClean="0"/>
              <a:t>处理、进行、拒绝、跳过、排除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（否则没有）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91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3048" y="143083"/>
            <a:ext cx="8301567" cy="5658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教师简介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姓名：刘兴梅</a:t>
            </a:r>
            <a:endParaRPr lang="en-US" altLang="zh-CN" dirty="0" smtClean="0"/>
          </a:p>
          <a:p>
            <a:r>
              <a:rPr lang="zh-CN" altLang="en-US" dirty="0" smtClean="0"/>
              <a:t>办公地点：</a:t>
            </a:r>
            <a:r>
              <a:rPr lang="en-US" altLang="zh-CN" dirty="0" smtClean="0"/>
              <a:t>A501</a:t>
            </a:r>
          </a:p>
          <a:p>
            <a:r>
              <a:rPr lang="zh-CN" altLang="en-US" dirty="0" smtClean="0"/>
              <a:t>电话：</a:t>
            </a:r>
            <a:r>
              <a:rPr lang="en-US" altLang="zh-CN" dirty="0" smtClean="0"/>
              <a:t>15032726633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271791487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5" y="989351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3211" y="13202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903990" y="1516763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818" y="2644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测试流程回顾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1481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检查产品说明书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96215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软件开发模式简要回顾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" name="Group 238"/>
          <p:cNvGrpSpPr>
            <a:grpSpLocks/>
          </p:cNvGrpSpPr>
          <p:nvPr/>
        </p:nvGrpSpPr>
        <p:grpSpPr bwMode="auto">
          <a:xfrm>
            <a:off x="2784442" y="3575524"/>
            <a:ext cx="5105401" cy="682628"/>
            <a:chOff x="1248" y="2582"/>
            <a:chExt cx="3216" cy="430"/>
          </a:xfrm>
        </p:grpSpPr>
        <p:sp>
          <p:nvSpPr>
            <p:cNvPr id="21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其他文档测试要点</a:t>
              </a:r>
              <a:endPara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3944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其他文档测试要点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用户需求说明书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用户使用流程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使用细节</a:t>
            </a:r>
            <a:endParaRPr lang="en-US" altLang="zh-CN" dirty="0" smtClean="0"/>
          </a:p>
          <a:p>
            <a:r>
              <a:rPr lang="zh-CN" altLang="en-US" dirty="0" smtClean="0"/>
              <a:t>概要设计、详细设计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5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开发模式</a:t>
            </a:r>
            <a:endParaRPr lang="en-US" altLang="zh-CN" dirty="0" smtClean="0"/>
          </a:p>
          <a:p>
            <a:r>
              <a:rPr lang="zh-CN" altLang="en-US" dirty="0" smtClean="0"/>
              <a:t>测试流程</a:t>
            </a:r>
            <a:endParaRPr lang="en-US" altLang="zh-CN" dirty="0" smtClean="0"/>
          </a:p>
          <a:p>
            <a:r>
              <a:rPr lang="zh-CN" altLang="en-US" dirty="0" smtClean="0"/>
              <a:t>检查产品说明书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对产品说明书进行高级审查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产品说明书的低层次测试技术</a:t>
            </a:r>
            <a:endParaRPr lang="en-US" altLang="zh-CN" dirty="0" smtClean="0"/>
          </a:p>
          <a:p>
            <a:r>
              <a:rPr lang="zh-CN" altLang="en-US" dirty="0" smtClean="0"/>
              <a:t>其他文档检查清单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6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362" y="143082"/>
            <a:ext cx="8301567" cy="5658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关于课程介绍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课程学时</a:t>
            </a:r>
            <a:r>
              <a:rPr lang="en-US" altLang="zh-CN" dirty="0" smtClean="0"/>
              <a:t>36</a:t>
            </a:r>
            <a:r>
              <a:rPr lang="zh-CN" altLang="en-US" dirty="0" smtClean="0"/>
              <a:t>个学时</a:t>
            </a:r>
            <a:endParaRPr lang="en-US" altLang="zh-CN" dirty="0" smtClean="0"/>
          </a:p>
          <a:p>
            <a:r>
              <a:rPr lang="zh-CN" altLang="en-US" dirty="0" smtClean="0"/>
              <a:t>课程考核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期末*</a:t>
            </a:r>
            <a:r>
              <a:rPr lang="en-US" altLang="zh-CN" dirty="0" smtClean="0"/>
              <a:t>60+</a:t>
            </a:r>
            <a:r>
              <a:rPr lang="zh-CN" altLang="en-US" dirty="0" smtClean="0"/>
              <a:t>平时作业*</a:t>
            </a:r>
            <a:r>
              <a:rPr lang="en-US" altLang="zh-CN" dirty="0" smtClean="0"/>
              <a:t>30%+</a:t>
            </a:r>
            <a:r>
              <a:rPr lang="zh-CN" altLang="en-US" dirty="0" smtClean="0"/>
              <a:t>平时课上表现*</a:t>
            </a:r>
            <a:r>
              <a:rPr lang="en-US" altLang="zh-CN" dirty="0" smtClean="0"/>
              <a:t>10%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101187" y="1282408"/>
            <a:ext cx="8916269" cy="489654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8161" y="0"/>
            <a:ext cx="10515600" cy="752475"/>
          </a:xfrm>
        </p:spPr>
        <p:txBody>
          <a:bodyPr/>
          <a:lstStyle/>
          <a:p>
            <a:r>
              <a:rPr lang="zh-CN" altLang="en-US" dirty="0" smtClean="0"/>
              <a:t>本节教学目标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32393" y="1690619"/>
            <a:ext cx="106299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4"/>
              </a:buClr>
              <a:defRPr/>
            </a:pPr>
            <a:r>
              <a:rPr lang="zh-CN" altLang="en-US" dirty="0" smtClean="0"/>
              <a:t>了解软件开发的流程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4"/>
              </a:buClr>
              <a:defRPr/>
            </a:pPr>
            <a:r>
              <a:rPr lang="zh-CN" altLang="en-US" dirty="0" smtClean="0"/>
              <a:t>掌握软件测试流程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4"/>
              </a:buClr>
              <a:defRPr/>
            </a:pPr>
            <a:r>
              <a:rPr lang="zh-CN" altLang="en-US" dirty="0" smtClean="0"/>
              <a:t>掌握需求说明书测试的要点</a:t>
            </a:r>
            <a:endParaRPr lang="en-US" altLang="zh-CN" dirty="0" smtClean="0"/>
          </a:p>
          <a:p>
            <a:pPr>
              <a:buClr>
                <a:schemeClr val="accent4"/>
              </a:buCl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重</a:t>
            </a:r>
            <a:r>
              <a:rPr lang="zh-CN" altLang="en-US" dirty="0">
                <a:solidFill>
                  <a:srgbClr val="FF0000"/>
                </a:solidFill>
              </a:rPr>
              <a:t>难点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需求说明书测试的要点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795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5" y="989351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3211" y="13202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903990" y="1516763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818" y="2644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测试流程回顾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1481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检查产品说明书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96215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软件开发模式简要回顾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" name="Group 238"/>
          <p:cNvGrpSpPr>
            <a:grpSpLocks/>
          </p:cNvGrpSpPr>
          <p:nvPr/>
        </p:nvGrpSpPr>
        <p:grpSpPr bwMode="auto">
          <a:xfrm>
            <a:off x="2784442" y="3575524"/>
            <a:ext cx="5105401" cy="682628"/>
            <a:chOff x="1248" y="2582"/>
            <a:chExt cx="3216" cy="430"/>
          </a:xfrm>
        </p:grpSpPr>
        <p:sp>
          <p:nvSpPr>
            <p:cNvPr id="21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其他文档测试要点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6556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174" y="143082"/>
            <a:ext cx="8301567" cy="5658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软件开发模式简要回顾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瀑布模型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796" y="804542"/>
            <a:ext cx="10221383" cy="4641850"/>
          </a:xfrm>
        </p:spPr>
        <p:txBody>
          <a:bodyPr/>
          <a:lstStyle/>
          <a:p>
            <a:r>
              <a:rPr lang="zh-CN" altLang="en-US" dirty="0" smtClean="0"/>
              <a:t>瀑布模型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487899282444&amp;di=2b6464573c729d29764cf2cb3685f5f6&amp;imgtype=0&amp;src=http%3A%2F%2Fds.devstore.cn%2F20150704%2F1435977802852%2F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5" t="933" r="15713" b="11193"/>
          <a:stretch/>
        </p:blipFill>
        <p:spPr bwMode="auto">
          <a:xfrm>
            <a:off x="3135085" y="796834"/>
            <a:ext cx="6635932" cy="589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35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300" y="182271"/>
            <a:ext cx="8301567" cy="5658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软件开发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—</a:t>
            </a:r>
            <a:r>
              <a:rPr lang="en-US" altLang="zh-CN" dirty="0"/>
              <a:t>Scrum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608" y="791478"/>
            <a:ext cx="10221383" cy="4641850"/>
          </a:xfrm>
        </p:spPr>
        <p:txBody>
          <a:bodyPr/>
          <a:lstStyle/>
          <a:p>
            <a:r>
              <a:rPr lang="zh-CN" altLang="en-US" dirty="0"/>
              <a:t>敏捷开发模型</a:t>
            </a:r>
            <a:r>
              <a:rPr lang="en-US" altLang="zh-CN" dirty="0"/>
              <a:t>—Scrum</a:t>
            </a:r>
            <a:endParaRPr lang="zh-CN" altLang="en-US" dirty="0"/>
          </a:p>
        </p:txBody>
      </p:sp>
      <p:pic>
        <p:nvPicPr>
          <p:cNvPr id="4" name="Picture 4" descr="https://timgsa.baidu.com/timg?image&amp;quality=80&amp;size=b9999_10000&amp;sec=1487899482217&amp;di=8b22fb9d15d40a3a80d1ca976d3e347e&amp;imgtype=0&amp;src=http%3A%2F%2F769.s21i.faidns.com%2F943769%2F4%2FABUIABAEGAAgo6fPhwUo9qKYwgQw3QQ4uQ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1" y="923834"/>
            <a:ext cx="11367773" cy="577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5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010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3211" y="13202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903990" y="1516763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818" y="2644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测试流程回顾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1481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检查产品说明书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96215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软件开发模式简要回顾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" name="Group 238"/>
          <p:cNvGrpSpPr>
            <a:grpSpLocks/>
          </p:cNvGrpSpPr>
          <p:nvPr/>
        </p:nvGrpSpPr>
        <p:grpSpPr bwMode="auto">
          <a:xfrm>
            <a:off x="2784442" y="3575524"/>
            <a:ext cx="5105401" cy="682628"/>
            <a:chOff x="1248" y="2582"/>
            <a:chExt cx="3216" cy="430"/>
          </a:xfrm>
        </p:grpSpPr>
        <p:sp>
          <p:nvSpPr>
            <p:cNvPr id="21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其他文档测试要点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718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08396"/>
            <a:ext cx="8301567" cy="5658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5" y="138506"/>
            <a:ext cx="6087292" cy="6928500"/>
          </a:xfrm>
        </p:spPr>
      </p:pic>
    </p:spTree>
    <p:extLst>
      <p:ext uri="{BB962C8B-B14F-4D97-AF65-F5344CB8AC3E}">
        <p14:creationId xmlns:p14="http://schemas.microsoft.com/office/powerpoint/2010/main" val="2979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4947</TotalTime>
  <Words>733</Words>
  <Application>Microsoft Office PowerPoint</Application>
  <PresentationFormat>宽屏</PresentationFormat>
  <Paragraphs>163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华文中宋</vt:lpstr>
      <vt:lpstr>楷体</vt:lpstr>
      <vt:lpstr>宋体</vt:lpstr>
      <vt:lpstr>Arial</vt:lpstr>
      <vt:lpstr>Calibri</vt:lpstr>
      <vt:lpstr>Times New Roman</vt:lpstr>
      <vt:lpstr>Wingdings</vt:lpstr>
      <vt:lpstr>Office Theme</vt:lpstr>
      <vt:lpstr>PowerPoint 演示文稿</vt:lpstr>
      <vt:lpstr>教师简介</vt:lpstr>
      <vt:lpstr>关于课程介绍</vt:lpstr>
      <vt:lpstr>本节教学目标</vt:lpstr>
      <vt:lpstr>PowerPoint 演示文稿</vt:lpstr>
      <vt:lpstr>软件开发模式简要回顾—瀑布模型</vt:lpstr>
      <vt:lpstr>软件开发模式—Scrum</vt:lpstr>
      <vt:lpstr>PowerPoint 演示文稿</vt:lpstr>
      <vt:lpstr>测试流程</vt:lpstr>
      <vt:lpstr>敏捷过程中测试流程</vt:lpstr>
      <vt:lpstr>PowerPoint 演示文稿</vt:lpstr>
      <vt:lpstr>检查产品说明书</vt:lpstr>
      <vt:lpstr>对产品说明书进行高级审查</vt:lpstr>
      <vt:lpstr>研究现有标准和规范</vt:lpstr>
      <vt:lpstr>研究现有的标准和规范</vt:lpstr>
      <vt:lpstr>研究现有标准和规范</vt:lpstr>
      <vt:lpstr>审查和测试类似软件</vt:lpstr>
      <vt:lpstr>产品说明书低层次测试技术</vt:lpstr>
      <vt:lpstr>产品说明书术语检查</vt:lpstr>
      <vt:lpstr>PowerPoint 演示文稿</vt:lpstr>
      <vt:lpstr>其他文档测试要点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447</cp:revision>
  <dcterms:created xsi:type="dcterms:W3CDTF">2015-11-26T12:54:06Z</dcterms:created>
  <dcterms:modified xsi:type="dcterms:W3CDTF">2017-04-20T07:46:28Z</dcterms:modified>
</cp:coreProperties>
</file>