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sldIdLst>
    <p:sldId id="262" r:id="rId2"/>
    <p:sldId id="341" r:id="rId3"/>
    <p:sldId id="360" r:id="rId4"/>
    <p:sldId id="394" r:id="rId5"/>
    <p:sldId id="395" r:id="rId6"/>
    <p:sldId id="396" r:id="rId7"/>
    <p:sldId id="404" r:id="rId8"/>
    <p:sldId id="397" r:id="rId9"/>
    <p:sldId id="398" r:id="rId10"/>
    <p:sldId id="399" r:id="rId11"/>
    <p:sldId id="400" r:id="rId12"/>
    <p:sldId id="401" r:id="rId13"/>
    <p:sldId id="402" r:id="rId14"/>
    <p:sldId id="403" r:id="rId15"/>
    <p:sldId id="392" r:id="rId16"/>
    <p:sldId id="283"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75CE"/>
    <a:srgbClr val="006ECC"/>
    <a:srgbClr val="F1F5FB"/>
    <a:srgbClr val="F2F2F2"/>
    <a:srgbClr val="03A6FF"/>
    <a:srgbClr val="DDEEFC"/>
    <a:srgbClr val="B8DBF6"/>
    <a:srgbClr val="F6F6F6"/>
    <a:srgbClr val="0073D2"/>
    <a:srgbClr val="3D7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56" autoAdjust="0"/>
    <p:restoredTop sz="92846" autoAdjust="0"/>
  </p:normalViewPr>
  <p:slideViewPr>
    <p:cSldViewPr snapToGrid="0" showGuides="1">
      <p:cViewPr varScale="1">
        <p:scale>
          <a:sx n="73" d="100"/>
          <a:sy n="73" d="100"/>
        </p:scale>
        <p:origin x="90" y="21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982B93-D878-4220-82A0-3D8A37C64810}" type="datetimeFigureOut">
              <a:rPr lang="zh-CN" altLang="en-US" smtClean="0"/>
              <a:t>2017/4/21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94396F-7CC6-42E5-83BE-72592AAF95CF}" type="slidenum">
              <a:rPr lang="zh-CN" altLang="en-US" smtClean="0"/>
              <a:t>‹#›</a:t>
            </a:fld>
            <a:endParaRPr lang="zh-CN" altLang="en-US"/>
          </a:p>
        </p:txBody>
      </p:sp>
    </p:spTree>
    <p:extLst>
      <p:ext uri="{BB962C8B-B14F-4D97-AF65-F5344CB8AC3E}">
        <p14:creationId xmlns:p14="http://schemas.microsoft.com/office/powerpoint/2010/main" val="1796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a:t>
            </a:fld>
            <a:endParaRPr lang="zh-CN" altLang="en-US"/>
          </a:p>
        </p:txBody>
      </p:sp>
    </p:spTree>
    <p:extLst>
      <p:ext uri="{BB962C8B-B14F-4D97-AF65-F5344CB8AC3E}">
        <p14:creationId xmlns:p14="http://schemas.microsoft.com/office/powerpoint/2010/main" val="141265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p:txBody>
          <a:bodyPr/>
          <a:lstStyle/>
          <a:p>
            <a:pPr>
              <a:defRPr/>
            </a:pPr>
            <a:fld id="{B5D9138E-DB2A-4935-A0B9-B284798CE9F1}" type="slidenum">
              <a:rPr lang="en-US"/>
              <a:pPr>
                <a:defRPr/>
              </a:pPr>
              <a:t>2</a:t>
            </a:fld>
            <a:endParaRPr lang="en-US"/>
          </a:p>
        </p:txBody>
      </p:sp>
      <p:sp>
        <p:nvSpPr>
          <p:cNvPr id="28675" name="Rectangle 1"/>
          <p:cNvSpPr>
            <a:spLocks noGrp="1" noRot="1" noChangeAspect="1" noChangeArrowheads="1" noTextEdit="1"/>
          </p:cNvSpPr>
          <p:nvPr>
            <p:ph type="sldImg"/>
          </p:nvPr>
        </p:nvSpPr>
        <p:spPr bwMode="auto">
          <a:xfrm>
            <a:off x="382588" y="685800"/>
            <a:ext cx="6094412"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p:cNvSpPr>
            <a:spLocks noGrp="1" noChangeArrowheads="1"/>
          </p:cNvSpPr>
          <p:nvPr>
            <p:ph type="body" idx="1"/>
          </p:nvPr>
        </p:nvSpPr>
        <p:spPr bwMode="auto">
          <a:xfrm>
            <a:off x="914400" y="4343400"/>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endParaRPr lang="zh-CN" altLang="zh-CN" dirty="0" smtClean="0"/>
          </a:p>
        </p:txBody>
      </p:sp>
    </p:spTree>
    <p:extLst>
      <p:ext uri="{BB962C8B-B14F-4D97-AF65-F5344CB8AC3E}">
        <p14:creationId xmlns:p14="http://schemas.microsoft.com/office/powerpoint/2010/main" val="1727852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2017/4/21</a:t>
            </a:fld>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73525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2017/4/21</a:t>
            </a:fld>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3585276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0886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600201"/>
            <a:ext cx="10972800" cy="4525963"/>
          </a:xfrm>
          <a:prstGeom prst="rect">
            <a:avLst/>
          </a:prstGeom>
        </p:spPr>
        <p:txBody>
          <a:bodyPr/>
          <a:lstStyle>
            <a:lvl1pPr>
              <a:defRPr b="1"/>
            </a:lvl1pPr>
            <a:lvl2pPr>
              <a:defRPr b="1"/>
            </a:lvl2pPr>
            <a:lvl3pPr>
              <a:defRPr b="1"/>
            </a:lvl3pPr>
            <a:lvl4pPr>
              <a:defRPr b="1"/>
            </a:lvl4pPr>
            <a:lvl5pPr>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609600" y="6356351"/>
            <a:ext cx="2844800" cy="365125"/>
          </a:xfrm>
          <a:prstGeom prst="rect">
            <a:avLst/>
          </a:prstGeom>
        </p:spPr>
        <p:txBody>
          <a:bodyPr/>
          <a:lstStyle>
            <a:lvl1pPr>
              <a:defRPr/>
            </a:lvl1pPr>
          </a:lstStyle>
          <a:p>
            <a:pPr>
              <a:defRPr/>
            </a:pPr>
            <a:fld id="{9CA3A77D-823D-48D3-A755-3744EBA39511}" type="datetimeFigureOut">
              <a:rPr lang="zh-CN" altLang="en-US"/>
              <a:pPr>
                <a:defRPr/>
              </a:pPr>
              <a:t>2017/4/21</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1043517" y="6527801"/>
            <a:ext cx="465667" cy="207963"/>
          </a:xfrm>
          <a:prstGeom prst="rect">
            <a:avLst/>
          </a:prstGeom>
        </p:spPr>
        <p:txBody>
          <a:bodyPr/>
          <a:lstStyle>
            <a:lvl1pPr>
              <a:defRPr/>
            </a:lvl1pPr>
          </a:lstStyle>
          <a:p>
            <a:pPr>
              <a:defRPr/>
            </a:pPr>
            <a:fld id="{8269E723-BC6C-4ED8-9BE1-1F179F6B24E3}" type="slidenum">
              <a:rPr lang="zh-CN" altLang="en-US"/>
              <a:pPr>
                <a:defRPr/>
              </a:pPr>
              <a:t>‹#›</a:t>
            </a:fld>
            <a:endParaRPr lang="zh-CN" altLang="en-US"/>
          </a:p>
        </p:txBody>
      </p:sp>
    </p:spTree>
    <p:extLst>
      <p:ext uri="{BB962C8B-B14F-4D97-AF65-F5344CB8AC3E}">
        <p14:creationId xmlns:p14="http://schemas.microsoft.com/office/powerpoint/2010/main" val="423217500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72365329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234479459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360046992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25224959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407580313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230016948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38021440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4192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368592886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83358471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312161264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88986616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46774625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13163735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320124205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67670996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66491779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5095401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680452128"/>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3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21792875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3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88713229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3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254118959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3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230853726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3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379599936"/>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3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701591624"/>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4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359087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763588" y="0"/>
            <a:ext cx="10515600" cy="677863"/>
          </a:xfrm>
        </p:spPr>
        <p:txBody>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9788" y="9572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17811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9572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17811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2017/4/21</a:t>
            </a:fld>
            <a:endParaRPr lang="zh-CN" alt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990179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2017/4/21</a:t>
            </a:fld>
            <a:endParaRPr lang="zh-CN" alt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808949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2017/4/21</a:t>
            </a:fld>
            <a:endParaRPr lang="zh-CN" alt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624282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2017/4/21</a:t>
            </a:fld>
            <a:endParaRPr lang="zh-CN"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4100210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2017/4/21</a:t>
            </a:fld>
            <a:endParaRPr lang="zh-CN"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877862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2017/4/21</a:t>
            </a:fld>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57721410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2.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38"/>
          <a:stretch>
            <a:fillRect/>
          </a:stretch>
        </p:blipFill>
        <p:spPr>
          <a:xfrm>
            <a:off x="0" y="0"/>
            <a:ext cx="12192000" cy="73451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9" name="图片 8"/>
          <p:cNvPicPr>
            <a:picLocks noChangeAspect="1"/>
          </p:cNvPicPr>
          <p:nvPr userDrawn="1"/>
        </p:nvPicPr>
        <p:blipFill>
          <a:blip r:embed="rId39">
            <a:extLst>
              <a:ext uri="{28A0092B-C50C-407E-A947-70E740481C1C}">
                <a14:useLocalDpi xmlns:a14="http://schemas.microsoft.com/office/drawing/2010/main" val="0"/>
              </a:ext>
            </a:extLst>
          </a:blip>
          <a:stretch>
            <a:fillRect/>
          </a:stretch>
        </p:blipFill>
        <p:spPr>
          <a:xfrm>
            <a:off x="0" y="787400"/>
            <a:ext cx="12192000" cy="4330700"/>
          </a:xfrm>
          <a:prstGeom prst="rect">
            <a:avLst/>
          </a:prstGeom>
        </p:spPr>
      </p:pic>
      <p:sp>
        <p:nvSpPr>
          <p:cNvPr id="2" name="Title Placeholder 1"/>
          <p:cNvSpPr>
            <a:spLocks noGrp="1"/>
          </p:cNvSpPr>
          <p:nvPr>
            <p:ph type="title"/>
          </p:nvPr>
        </p:nvSpPr>
        <p:spPr>
          <a:xfrm>
            <a:off x="838200" y="9525"/>
            <a:ext cx="10515600" cy="968375"/>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063624"/>
            <a:ext cx="10515600" cy="547687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284407761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 id="2147483722" r:id="rId24"/>
    <p:sldLayoutId id="2147483723" r:id="rId25"/>
    <p:sldLayoutId id="2147483724" r:id="rId26"/>
    <p:sldLayoutId id="2147483725" r:id="rId27"/>
    <p:sldLayoutId id="2147483726" r:id="rId28"/>
    <p:sldLayoutId id="2147483727" r:id="rId29"/>
    <p:sldLayoutId id="2147483745" r:id="rId30"/>
    <p:sldLayoutId id="2147483746" r:id="rId31"/>
    <p:sldLayoutId id="2147483747" r:id="rId32"/>
    <p:sldLayoutId id="2147483748" r:id="rId33"/>
    <p:sldLayoutId id="2147483749" r:id="rId34"/>
    <p:sldLayoutId id="2147483750" r:id="rId35"/>
    <p:sldLayoutId id="2147483751" r:id="rId36"/>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1" kern="1200" baseline="0">
          <a:solidFill>
            <a:schemeClr val="bg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等腰三角形 58"/>
          <p:cNvSpPr/>
          <p:nvPr/>
        </p:nvSpPr>
        <p:spPr>
          <a:xfrm>
            <a:off x="3852971" y="5941340"/>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
          <p:cNvSpPr/>
          <p:nvPr/>
        </p:nvSpPr>
        <p:spPr>
          <a:xfrm>
            <a:off x="5022140" y="5375663"/>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rgbClr val="EDEEEF"/>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8"/>
          <p:cNvSpPr/>
          <p:nvPr/>
        </p:nvSpPr>
        <p:spPr>
          <a:xfrm>
            <a:off x="5241892" y="5165173"/>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34"/>
          <p:cNvSpPr/>
          <p:nvPr/>
        </p:nvSpPr>
        <p:spPr>
          <a:xfrm rot="7233140">
            <a:off x="3761347" y="5141123"/>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rgbClr val="EE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333824" y="459561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a:stCxn id="16" idx="7"/>
          </p:cNvCxnSpPr>
          <p:nvPr/>
        </p:nvCxnSpPr>
        <p:spPr>
          <a:xfrm flipV="1">
            <a:off x="3372848" y="4290821"/>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4584932" y="427272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flipV="1">
            <a:off x="3867149" y="4584996"/>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30" idx="1"/>
          </p:cNvCxnSpPr>
          <p:nvPr/>
        </p:nvCxnSpPr>
        <p:spPr>
          <a:xfrm flipH="1" flipV="1">
            <a:off x="3515359" y="4917416"/>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flipV="1">
            <a:off x="3538220" y="4894557"/>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26" idx="1"/>
            <a:endCxn id="18" idx="5"/>
          </p:cNvCxnSpPr>
          <p:nvPr/>
        </p:nvCxnSpPr>
        <p:spPr>
          <a:xfrm flipH="1" flipV="1">
            <a:off x="4623956" y="4311747"/>
            <a:ext cx="588881" cy="104242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30" idx="7"/>
            <a:endCxn id="26" idx="3"/>
          </p:cNvCxnSpPr>
          <p:nvPr/>
        </p:nvCxnSpPr>
        <p:spPr>
          <a:xfrm flipV="1">
            <a:off x="3877976" y="5386499"/>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4999835" y="5918019"/>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476857" y="5153904"/>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206142" y="534747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1"/>
          <p:cNvSpPr/>
          <p:nvPr/>
        </p:nvSpPr>
        <p:spPr>
          <a:xfrm>
            <a:off x="3846920" y="6116559"/>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rgbClr val="EDEEEF"/>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832756" y="723603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58"/>
          <p:cNvSpPr/>
          <p:nvPr/>
        </p:nvSpPr>
        <p:spPr>
          <a:xfrm>
            <a:off x="3866500" y="5939814"/>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838952" y="609869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384289" y="6274857"/>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491063" y="5794987"/>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79540"/>
            <a:ext cx="12192000" cy="3530600"/>
          </a:xfrm>
          <a:prstGeom prst="rect">
            <a:avLst/>
          </a:prstGeom>
        </p:spPr>
      </p:pic>
      <p:grpSp>
        <p:nvGrpSpPr>
          <p:cNvPr id="33" name="组合 32"/>
          <p:cNvGrpSpPr/>
          <p:nvPr/>
        </p:nvGrpSpPr>
        <p:grpSpPr>
          <a:xfrm>
            <a:off x="-12700" y="1539875"/>
            <a:ext cx="12204700" cy="4019550"/>
            <a:chOff x="-12700" y="1539875"/>
            <a:chExt cx="12204700" cy="4019550"/>
          </a:xfrm>
        </p:grpSpPr>
        <p:pic>
          <p:nvPicPr>
            <p:cNvPr id="2" name="图片 1"/>
            <p:cNvPicPr>
              <a:picLocks noChangeAspect="1"/>
            </p:cNvPicPr>
            <p:nvPr/>
          </p:nvPicPr>
          <p:blipFill rotWithShape="1">
            <a:blip r:embed="rId4">
              <a:extLst>
                <a:ext uri="{28A0092B-C50C-407E-A947-70E740481C1C}">
                  <a14:useLocalDpi xmlns:a14="http://schemas.microsoft.com/office/drawing/2010/main" val="0"/>
                </a:ext>
              </a:extLst>
            </a:blip>
            <a:srcRect l="3291" r="17638"/>
            <a:stretch/>
          </p:blipFill>
          <p:spPr>
            <a:xfrm>
              <a:off x="-12700" y="1539875"/>
              <a:ext cx="12204700" cy="4019550"/>
            </a:xfrm>
            <a:prstGeom prst="rect">
              <a:avLst/>
            </a:prstGeom>
          </p:spPr>
        </p:pic>
        <p:sp>
          <p:nvSpPr>
            <p:cNvPr id="4" name="矩形 3"/>
            <p:cNvSpPr/>
            <p:nvPr/>
          </p:nvSpPr>
          <p:spPr>
            <a:xfrm>
              <a:off x="2578100" y="2501900"/>
              <a:ext cx="5105400" cy="2362200"/>
            </a:xfrm>
            <a:prstGeom prst="rect">
              <a:avLst/>
            </a:prstGeom>
            <a:solidFill>
              <a:srgbClr val="206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a:blip r:embed="rId5"/>
          <a:stretch>
            <a:fillRect/>
          </a:stretch>
        </p:blipFill>
        <p:spPr>
          <a:xfrm>
            <a:off x="10610850" y="4864100"/>
            <a:ext cx="519178" cy="152421"/>
          </a:xfrm>
          <a:prstGeom prst="rect">
            <a:avLst/>
          </a:prstGeom>
        </p:spPr>
      </p:pic>
      <p:sp>
        <p:nvSpPr>
          <p:cNvPr id="8" name="文本框 7"/>
          <p:cNvSpPr txBox="1"/>
          <p:nvPr/>
        </p:nvSpPr>
        <p:spPr>
          <a:xfrm>
            <a:off x="754766" y="3568994"/>
            <a:ext cx="5090427" cy="584775"/>
          </a:xfrm>
          <a:prstGeom prst="rect">
            <a:avLst/>
          </a:prstGeom>
          <a:noFill/>
        </p:spPr>
        <p:txBody>
          <a:bodyPr wrap="square" rtlCol="0">
            <a:spAutoFit/>
          </a:bodyPr>
          <a:lstStyle/>
          <a:p>
            <a:r>
              <a:rPr lang="en-US" altLang="zh-CN" sz="3200" b="1" dirty="0" smtClean="0">
                <a:solidFill>
                  <a:schemeClr val="bg1"/>
                </a:solidFill>
                <a:latin typeface="楷体" panose="02010609060101010101" pitchFamily="49" charset="-122"/>
                <a:ea typeface="楷体" panose="02010609060101010101" pitchFamily="49" charset="-122"/>
              </a:rPr>
              <a:t>2.1 </a:t>
            </a:r>
            <a:r>
              <a:rPr lang="zh-CN" altLang="en-US" sz="3200" b="1" dirty="0" smtClean="0">
                <a:solidFill>
                  <a:schemeClr val="bg1"/>
                </a:solidFill>
                <a:latin typeface="楷体" panose="02010609060101010101" pitchFamily="49" charset="-122"/>
                <a:ea typeface="楷体" panose="02010609060101010101" pitchFamily="49" charset="-122"/>
              </a:rPr>
              <a:t>设计测试用例的规范</a:t>
            </a:r>
            <a:endParaRPr lang="zh-CN" altLang="en-US" sz="3200" b="1" dirty="0">
              <a:solidFill>
                <a:schemeClr val="bg1"/>
              </a:solidFill>
              <a:latin typeface="楷体" panose="02010609060101010101" pitchFamily="49" charset="-122"/>
              <a:ea typeface="楷体" panose="02010609060101010101" pitchFamily="49" charset="-122"/>
            </a:endParaRPr>
          </a:p>
        </p:txBody>
      </p:sp>
      <p:sp>
        <p:nvSpPr>
          <p:cNvPr id="35" name="文本框 34"/>
          <p:cNvSpPr txBox="1"/>
          <p:nvPr/>
        </p:nvSpPr>
        <p:spPr>
          <a:xfrm>
            <a:off x="944869" y="2614178"/>
            <a:ext cx="4559261" cy="707886"/>
          </a:xfrm>
          <a:prstGeom prst="rect">
            <a:avLst/>
          </a:prstGeom>
          <a:noFill/>
        </p:spPr>
        <p:txBody>
          <a:bodyPr wrap="none" rtlCol="0">
            <a:spAutoFit/>
          </a:bodyPr>
          <a:lstStyle/>
          <a:p>
            <a:r>
              <a:rPr lang="zh-CN" altLang="en-US" sz="4000" b="1" dirty="0" smtClean="0">
                <a:solidFill>
                  <a:schemeClr val="bg1"/>
                </a:solidFill>
                <a:latin typeface="楷体" panose="02010609060101010101" pitchFamily="49" charset="-122"/>
                <a:ea typeface="楷体" panose="02010609060101010101" pitchFamily="49" charset="-122"/>
              </a:rPr>
              <a:t>第二部分 测试基础</a:t>
            </a:r>
            <a:endParaRPr lang="zh-CN" altLang="en-US" sz="40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4502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2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200" fill="hold"/>
                                        <p:tgtEl>
                                          <p:spTgt spid="8"/>
                                        </p:tgtEl>
                                        <p:attrNameLst>
                                          <p:attrName>ppt_y</p:attrName>
                                        </p:attrNameLst>
                                      </p:cBhvr>
                                      <p:tavLst>
                                        <p:tav tm="0">
                                          <p:val>
                                            <p:strVal val="#ppt_y"/>
                                          </p:val>
                                        </p:tav>
                                        <p:tav tm="100000">
                                          <p:val>
                                            <p:strVal val="#ppt_y"/>
                                          </p:val>
                                        </p:tav>
                                      </p:tavLst>
                                    </p:anim>
                                    <p:anim calcmode="lin" valueType="num">
                                      <p:cBhvr>
                                        <p:cTn id="9" dur="2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2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 tmFilter="0,0; .5, 1; 1, 1"/>
                                        <p:tgtEl>
                                          <p:spTgt spid="8"/>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35"/>
                                        </p:tgtEl>
                                        <p:attrNameLst>
                                          <p:attrName>style.visibility</p:attrName>
                                        </p:attrNameLst>
                                      </p:cBhvr>
                                      <p:to>
                                        <p:strVal val="visible"/>
                                      </p:to>
                                    </p:set>
                                    <p:anim calcmode="lin" valueType="num">
                                      <p:cBhvr>
                                        <p:cTn id="14" dur="4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5"/>
                                        </p:tgtEl>
                                        <p:attrNameLst>
                                          <p:attrName>ppt_y</p:attrName>
                                        </p:attrNameLst>
                                      </p:cBhvr>
                                      <p:tavLst>
                                        <p:tav tm="0">
                                          <p:val>
                                            <p:strVal val="#ppt_y"/>
                                          </p:val>
                                        </p:tav>
                                        <p:tav tm="100000">
                                          <p:val>
                                            <p:strVal val="#ppt_y"/>
                                          </p:val>
                                        </p:tav>
                                      </p:tavLst>
                                    </p:anim>
                                    <p:anim calcmode="lin" valueType="num">
                                      <p:cBhvr>
                                        <p:cTn id="16" dur="4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设计测试用例简单格式</a:t>
            </a:r>
            <a:endParaRPr lang="zh-CN" altLang="en-US" dirty="0"/>
          </a:p>
        </p:txBody>
      </p:sp>
      <p:sp>
        <p:nvSpPr>
          <p:cNvPr id="3" name="内容占位符 2"/>
          <p:cNvSpPr>
            <a:spLocks noGrp="1"/>
          </p:cNvSpPr>
          <p:nvPr>
            <p:ph sz="half" idx="1"/>
          </p:nvPr>
        </p:nvSpPr>
        <p:spPr/>
        <p:txBody>
          <a:bodyPr/>
          <a:lstStyle/>
          <a:p>
            <a:endParaRPr lang="zh-CN" altLang="en-US"/>
          </a:p>
        </p:txBody>
      </p:sp>
      <p:graphicFrame>
        <p:nvGraphicFramePr>
          <p:cNvPr id="4" name="内容占位符 5"/>
          <p:cNvGraphicFramePr>
            <a:graphicFrameLocks/>
          </p:cNvGraphicFramePr>
          <p:nvPr>
            <p:extLst>
              <p:ext uri="{D42A27DB-BD31-4B8C-83A1-F6EECF244321}">
                <p14:modId xmlns:p14="http://schemas.microsoft.com/office/powerpoint/2010/main" val="3840616211"/>
              </p:ext>
            </p:extLst>
          </p:nvPr>
        </p:nvGraphicFramePr>
        <p:xfrm>
          <a:off x="930321" y="1033305"/>
          <a:ext cx="9990228" cy="5445872"/>
        </p:xfrm>
        <a:graphic>
          <a:graphicData uri="http://schemas.openxmlformats.org/drawingml/2006/table">
            <a:tbl>
              <a:tblPr firstRow="1" bandRow="1">
                <a:tableStyleId>{21E4AEA4-8DFA-4A89-87EB-49C32662AFE0}</a:tableStyleId>
              </a:tblPr>
              <a:tblGrid>
                <a:gridCol w="2497557"/>
                <a:gridCol w="2497557"/>
                <a:gridCol w="2497557"/>
                <a:gridCol w="2497557"/>
              </a:tblGrid>
              <a:tr h="680734">
                <a:tc>
                  <a:txBody>
                    <a:bodyPr/>
                    <a:lstStyle/>
                    <a:p>
                      <a:pPr algn="ctr"/>
                      <a:r>
                        <a:rPr lang="zh-CN" altLang="en-US" sz="2800" b="1" dirty="0" smtClean="0">
                          <a:latin typeface="楷体" panose="02010609060101010101" pitchFamily="49" charset="-122"/>
                          <a:ea typeface="楷体" panose="02010609060101010101" pitchFamily="49" charset="-122"/>
                        </a:rPr>
                        <a:t>用例编号</a:t>
                      </a:r>
                      <a:endParaRPr lang="zh-CN" altLang="en-US" sz="2800" b="1" dirty="0">
                        <a:latin typeface="楷体" panose="02010609060101010101" pitchFamily="49" charset="-122"/>
                        <a:ea typeface="楷体" panose="02010609060101010101" pitchFamily="49" charset="-122"/>
                      </a:endParaRPr>
                    </a:p>
                  </a:txBody>
                  <a:tcPr/>
                </a:tc>
                <a:tc>
                  <a:txBody>
                    <a:bodyPr/>
                    <a:lstStyle/>
                    <a:p>
                      <a:pPr algn="ctr"/>
                      <a:r>
                        <a:rPr lang="zh-CN" altLang="en-US" sz="2800" b="1" dirty="0" smtClean="0">
                          <a:latin typeface="楷体" panose="02010609060101010101" pitchFamily="49" charset="-122"/>
                          <a:ea typeface="楷体" panose="02010609060101010101" pitchFamily="49" charset="-122"/>
                        </a:rPr>
                        <a:t>加数</a:t>
                      </a:r>
                      <a:r>
                        <a:rPr lang="en-US" altLang="zh-CN" sz="2800" b="1" dirty="0" smtClean="0">
                          <a:latin typeface="楷体" panose="02010609060101010101" pitchFamily="49" charset="-122"/>
                          <a:ea typeface="楷体" panose="02010609060101010101" pitchFamily="49" charset="-122"/>
                        </a:rPr>
                        <a:t>1</a:t>
                      </a:r>
                      <a:endParaRPr lang="zh-CN" altLang="en-US" sz="2800" b="1" dirty="0">
                        <a:latin typeface="楷体" panose="02010609060101010101" pitchFamily="49" charset="-122"/>
                        <a:ea typeface="楷体" panose="02010609060101010101" pitchFamily="49" charset="-122"/>
                      </a:endParaRPr>
                    </a:p>
                  </a:txBody>
                  <a:tcPr/>
                </a:tc>
                <a:tc>
                  <a:txBody>
                    <a:bodyPr/>
                    <a:lstStyle/>
                    <a:p>
                      <a:pPr algn="ctr"/>
                      <a:r>
                        <a:rPr lang="zh-CN" altLang="en-US" sz="2800" b="1" dirty="0" smtClean="0">
                          <a:latin typeface="楷体" panose="02010609060101010101" pitchFamily="49" charset="-122"/>
                          <a:ea typeface="楷体" panose="02010609060101010101" pitchFamily="49" charset="-122"/>
                        </a:rPr>
                        <a:t>加数</a:t>
                      </a:r>
                      <a:r>
                        <a:rPr lang="en-US" altLang="zh-CN" sz="2800" b="1" dirty="0" smtClean="0">
                          <a:latin typeface="楷体" panose="02010609060101010101" pitchFamily="49" charset="-122"/>
                          <a:ea typeface="楷体" panose="02010609060101010101" pitchFamily="49" charset="-122"/>
                        </a:rPr>
                        <a:t>2</a:t>
                      </a:r>
                      <a:endParaRPr lang="zh-CN" altLang="en-US" sz="2800" b="1" dirty="0">
                        <a:latin typeface="楷体" panose="02010609060101010101" pitchFamily="49" charset="-122"/>
                        <a:ea typeface="楷体" panose="02010609060101010101" pitchFamily="49" charset="-122"/>
                      </a:endParaRPr>
                    </a:p>
                  </a:txBody>
                  <a:tcPr/>
                </a:tc>
                <a:tc>
                  <a:txBody>
                    <a:bodyPr/>
                    <a:lstStyle/>
                    <a:p>
                      <a:pPr algn="ctr"/>
                      <a:r>
                        <a:rPr lang="zh-CN" altLang="en-US" sz="2800" b="1" dirty="0" smtClean="0">
                          <a:latin typeface="楷体" panose="02010609060101010101" pitchFamily="49" charset="-122"/>
                          <a:ea typeface="楷体" panose="02010609060101010101" pitchFamily="49" charset="-122"/>
                        </a:rPr>
                        <a:t>和</a:t>
                      </a:r>
                      <a:endParaRPr lang="zh-CN" altLang="en-US" sz="2800" b="1" dirty="0">
                        <a:latin typeface="楷体" panose="02010609060101010101" pitchFamily="49" charset="-122"/>
                        <a:ea typeface="楷体" panose="02010609060101010101" pitchFamily="49" charset="-122"/>
                      </a:endParaRPr>
                    </a:p>
                  </a:txBody>
                  <a:tcPr/>
                </a:tc>
              </a:tr>
              <a:tr h="680734">
                <a:tc>
                  <a:txBody>
                    <a:body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tc>
                <a:tc>
                  <a:txBody>
                    <a:body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tc>
                <a:tc>
                  <a:txBody>
                    <a:body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tc>
                <a:tc>
                  <a:txBody>
                    <a:body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2</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tc>
              </a:tr>
              <a:tr h="680734">
                <a:tc>
                  <a:txBody>
                    <a:body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2</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tc>
                <a:tc>
                  <a:txBody>
                    <a:body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tc>
                <a:tc>
                  <a:txBody>
                    <a:body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2</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tc>
                <a:tc>
                  <a:txBody>
                    <a:body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3</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tc>
              </a:tr>
              <a:tr h="680734">
                <a:tc>
                  <a:txBody>
                    <a:body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3</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tc>
                <a:tc>
                  <a:txBody>
                    <a:body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tc>
                <a:tc>
                  <a:txBody>
                    <a:body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3</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tc>
                <a:tc>
                  <a:txBody>
                    <a:body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4</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tc>
              </a:tr>
              <a:tr h="680734">
                <a:tc>
                  <a:txBody>
                    <a:body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4</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tc>
                <a:tc>
                  <a:txBody>
                    <a:body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tc>
                <a:tc>
                  <a:txBody>
                    <a:body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4</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tc>
                <a:tc>
                  <a:txBody>
                    <a:body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5</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tc>
              </a:tr>
              <a:tr h="680734">
                <a:tc>
                  <a:txBody>
                    <a:body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5</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tc>
                <a:tc>
                  <a:txBody>
                    <a:body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tc>
                <a:tc>
                  <a:txBody>
                    <a:body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5</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tc>
                <a:tc>
                  <a:txBody>
                    <a:body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6</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tc>
              </a:tr>
              <a:tr h="680734">
                <a:tc>
                  <a:txBody>
                    <a:body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6</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tc>
                <a:tc>
                  <a:txBody>
                    <a:body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tc>
                <a:tc>
                  <a:txBody>
                    <a:body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6</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tc>
                <a:tc>
                  <a:txBody>
                    <a:body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7</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tc>
              </a:tr>
              <a:tr h="680734">
                <a:tc>
                  <a:txBody>
                    <a:body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tc>
                <a:tc>
                  <a:txBody>
                    <a:body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tc>
                <a:tc>
                  <a:txBody>
                    <a:body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tc>
                <a:tc>
                  <a:txBody>
                    <a:body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tc>
              </a:tr>
            </a:tbl>
          </a:graphicData>
        </a:graphic>
      </p:graphicFrame>
    </p:spTree>
    <p:extLst>
      <p:ext uri="{BB962C8B-B14F-4D97-AF65-F5344CB8AC3E}">
        <p14:creationId xmlns:p14="http://schemas.microsoft.com/office/powerpoint/2010/main" val="3048673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测试用例管理工具</a:t>
            </a:r>
            <a:endParaRPr lang="zh-CN" altLang="en-US" dirty="0"/>
          </a:p>
        </p:txBody>
      </p:sp>
      <p:sp>
        <p:nvSpPr>
          <p:cNvPr id="3" name="内容占位符 2"/>
          <p:cNvSpPr>
            <a:spLocks noGrp="1"/>
          </p:cNvSpPr>
          <p:nvPr>
            <p:ph sz="half" idx="1"/>
          </p:nvPr>
        </p:nvSpPr>
        <p:spPr/>
        <p:txBody>
          <a:bodyPr/>
          <a:lstStyle/>
          <a:p>
            <a:r>
              <a:rPr lang="zh-CN" altLang="en-US" dirty="0"/>
              <a:t>测试用例管理工具</a:t>
            </a:r>
            <a:endParaRPr lang="en-US" altLang="zh-CN" dirty="0"/>
          </a:p>
          <a:p>
            <a:pPr lvl="1"/>
            <a:r>
              <a:rPr lang="en-US" altLang="zh-CN" dirty="0" err="1"/>
              <a:t>BugFree</a:t>
            </a:r>
            <a:endParaRPr lang="en-US" altLang="zh-CN" dirty="0"/>
          </a:p>
          <a:p>
            <a:pPr lvl="1"/>
            <a:r>
              <a:rPr lang="en-US" altLang="zh-CN" dirty="0"/>
              <a:t>QC</a:t>
            </a:r>
          </a:p>
          <a:p>
            <a:pPr lvl="1"/>
            <a:r>
              <a:rPr lang="en-US" altLang="zh-CN" dirty="0"/>
              <a:t>TD</a:t>
            </a:r>
          </a:p>
          <a:p>
            <a:pPr lvl="1"/>
            <a:r>
              <a:rPr lang="zh-CN" altLang="en-US" dirty="0"/>
              <a:t>禅道</a:t>
            </a:r>
            <a:endParaRPr lang="en-US" altLang="zh-CN" dirty="0"/>
          </a:p>
          <a:p>
            <a:pPr lvl="1"/>
            <a:r>
              <a:rPr lang="en-US" altLang="zh-CN" dirty="0" err="1"/>
              <a:t>Redmine</a:t>
            </a:r>
            <a:endParaRPr lang="en-US" altLang="zh-CN" dirty="0"/>
          </a:p>
          <a:p>
            <a:pPr lvl="1"/>
            <a:r>
              <a:rPr lang="en-US" altLang="zh-CN" dirty="0"/>
              <a:t> </a:t>
            </a:r>
            <a:r>
              <a:rPr lang="en-US" altLang="zh-CN" dirty="0" smtClean="0"/>
              <a:t>……</a:t>
            </a:r>
            <a:endParaRPr lang="en-US" altLang="zh-CN" dirty="0"/>
          </a:p>
        </p:txBody>
      </p:sp>
    </p:spTree>
    <p:extLst>
      <p:ext uri="{BB962C8B-B14F-4D97-AF65-F5344CB8AC3E}">
        <p14:creationId xmlns:p14="http://schemas.microsoft.com/office/powerpoint/2010/main" val="170063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测试用例管理工具</a:t>
            </a:r>
            <a:endParaRPr lang="zh-CN" altLang="en-US" dirty="0"/>
          </a:p>
        </p:txBody>
      </p:sp>
      <p:sp>
        <p:nvSpPr>
          <p:cNvPr id="3" name="内容占位符 2"/>
          <p:cNvSpPr>
            <a:spLocks noGrp="1"/>
          </p:cNvSpPr>
          <p:nvPr>
            <p:ph sz="half" idx="1"/>
          </p:nvPr>
        </p:nvSpPr>
        <p:spPr/>
        <p:txBody>
          <a:bodyPr/>
          <a:lstStyle/>
          <a:p>
            <a:r>
              <a:rPr lang="zh-CN" altLang="en-US" dirty="0" smtClean="0"/>
              <a:t>使用</a:t>
            </a:r>
            <a:r>
              <a:rPr lang="zh-CN" altLang="en-US" dirty="0"/>
              <a:t>禅道管理</a:t>
            </a:r>
            <a:r>
              <a:rPr lang="zh-CN" altLang="en-US" dirty="0" smtClean="0"/>
              <a:t>测试用例</a:t>
            </a:r>
            <a:endParaRPr lang="en-US" altLang="zh-CN" dirty="0" smtClean="0"/>
          </a:p>
          <a:p>
            <a:pPr lvl="1"/>
            <a:r>
              <a:rPr lang="zh-CN" altLang="en-US" dirty="0" smtClean="0"/>
              <a:t>安装</a:t>
            </a:r>
            <a:endParaRPr lang="en-US" altLang="zh-CN" dirty="0" smtClean="0"/>
          </a:p>
          <a:p>
            <a:pPr lvl="1"/>
            <a:r>
              <a:rPr lang="zh-CN" altLang="en-US" dirty="0" smtClean="0"/>
              <a:t>管理产品</a:t>
            </a:r>
            <a:endParaRPr lang="en-US" altLang="zh-CN" dirty="0" smtClean="0"/>
          </a:p>
          <a:p>
            <a:pPr lvl="1"/>
            <a:r>
              <a:rPr lang="zh-CN" altLang="en-US" dirty="0" smtClean="0"/>
              <a:t>管理项目</a:t>
            </a:r>
            <a:endParaRPr lang="en-US" altLang="zh-CN" dirty="0" smtClean="0"/>
          </a:p>
          <a:p>
            <a:pPr lvl="1"/>
            <a:r>
              <a:rPr lang="zh-CN" altLang="en-US" dirty="0" smtClean="0"/>
              <a:t>管理测试用例</a:t>
            </a:r>
            <a:endParaRPr lang="en-US" altLang="zh-CN" dirty="0" smtClean="0"/>
          </a:p>
          <a:p>
            <a:pPr lvl="1"/>
            <a:endParaRPr lang="zh-CN" altLang="en-US" dirty="0"/>
          </a:p>
          <a:p>
            <a:endParaRPr lang="zh-CN" altLang="en-US" dirty="0"/>
          </a:p>
        </p:txBody>
      </p:sp>
    </p:spTree>
    <p:extLst>
      <p:ext uri="{BB962C8B-B14F-4D97-AF65-F5344CB8AC3E}">
        <p14:creationId xmlns:p14="http://schemas.microsoft.com/office/powerpoint/2010/main" val="271453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设计测试用例的方法</a:t>
            </a:r>
            <a:endParaRPr lang="zh-CN" altLang="en-US" dirty="0"/>
          </a:p>
        </p:txBody>
      </p:sp>
      <p:sp>
        <p:nvSpPr>
          <p:cNvPr id="3" name="内容占位符 2"/>
          <p:cNvSpPr>
            <a:spLocks noGrp="1"/>
          </p:cNvSpPr>
          <p:nvPr>
            <p:ph sz="half" idx="1"/>
          </p:nvPr>
        </p:nvSpPr>
        <p:spPr/>
        <p:txBody>
          <a:bodyPr/>
          <a:lstStyle/>
          <a:p>
            <a:r>
              <a:rPr lang="zh-CN" altLang="en-US" dirty="0">
                <a:solidFill>
                  <a:srgbClr val="FF0000"/>
                </a:solidFill>
              </a:rPr>
              <a:t>黑盒测试</a:t>
            </a:r>
            <a:endParaRPr lang="en-US" altLang="zh-CN" dirty="0">
              <a:solidFill>
                <a:srgbClr val="FF0000"/>
              </a:solidFill>
            </a:endParaRPr>
          </a:p>
          <a:p>
            <a:pPr marL="593725" lvl="3" indent="-166688"/>
            <a:r>
              <a:rPr lang="zh-CN" altLang="en-US" dirty="0"/>
              <a:t>把程序看作一个不能打开的黑盒子，在完全不考虑程序内部结构和内部特性的情况下检测每个功能是否正常使用</a:t>
            </a:r>
            <a:endParaRPr lang="en-US" altLang="zh-CN" dirty="0"/>
          </a:p>
          <a:p>
            <a:r>
              <a:rPr lang="zh-CN" altLang="en-US" dirty="0">
                <a:solidFill>
                  <a:srgbClr val="FF0000"/>
                </a:solidFill>
              </a:rPr>
              <a:t>白盒测试</a:t>
            </a:r>
            <a:endParaRPr lang="en-US" altLang="zh-CN" dirty="0">
              <a:solidFill>
                <a:srgbClr val="FF0000"/>
              </a:solidFill>
            </a:endParaRPr>
          </a:p>
          <a:p>
            <a:pPr marL="593725" lvl="3" indent="-166688"/>
            <a:r>
              <a:rPr lang="zh-CN" altLang="en-US" dirty="0"/>
              <a:t>又称结构测试、透明盒测试、逻辑驱动测试或基于代码的测试</a:t>
            </a:r>
            <a:endParaRPr lang="en-US" altLang="zh-CN" dirty="0"/>
          </a:p>
        </p:txBody>
      </p:sp>
      <p:pic>
        <p:nvPicPr>
          <p:cNvPr id="4" name="Picture 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81738" y="4003963"/>
            <a:ext cx="4018772" cy="2620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3411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设计测试用例的方法</a:t>
            </a:r>
            <a:endParaRPr lang="zh-CN" altLang="en-US" dirty="0"/>
          </a:p>
        </p:txBody>
      </p:sp>
      <p:sp>
        <p:nvSpPr>
          <p:cNvPr id="3" name="内容占位符 2"/>
          <p:cNvSpPr>
            <a:spLocks noGrp="1"/>
          </p:cNvSpPr>
          <p:nvPr>
            <p:ph sz="half" idx="1"/>
          </p:nvPr>
        </p:nvSpPr>
        <p:spPr>
          <a:xfrm>
            <a:off x="5567317" y="860424"/>
            <a:ext cx="4216763" cy="5730875"/>
          </a:xfrm>
        </p:spPr>
        <p:txBody>
          <a:bodyPr>
            <a:normAutofit/>
          </a:bodyPr>
          <a:lstStyle/>
          <a:p>
            <a:r>
              <a:rPr lang="zh-CN" altLang="en-US" dirty="0" smtClean="0"/>
              <a:t>白盒设计测试用例方法：</a:t>
            </a:r>
            <a:endParaRPr lang="en-US" altLang="zh-CN" dirty="0" smtClean="0"/>
          </a:p>
          <a:p>
            <a:pPr lvl="1"/>
            <a:r>
              <a:rPr lang="zh-CN" altLang="en-US" dirty="0" smtClean="0"/>
              <a:t>语句覆盖</a:t>
            </a:r>
            <a:endParaRPr lang="en-US" altLang="zh-CN" dirty="0" smtClean="0"/>
          </a:p>
          <a:p>
            <a:pPr lvl="1"/>
            <a:r>
              <a:rPr lang="zh-CN" altLang="en-US" dirty="0" smtClean="0"/>
              <a:t>逻辑覆盖</a:t>
            </a:r>
            <a:endParaRPr lang="en-US" altLang="zh-CN" dirty="0" smtClean="0"/>
          </a:p>
          <a:p>
            <a:pPr lvl="1"/>
            <a:r>
              <a:rPr lang="en-US" altLang="zh-CN" dirty="0"/>
              <a:t>……</a:t>
            </a:r>
            <a:endParaRPr lang="zh-CN" altLang="en-US" dirty="0"/>
          </a:p>
        </p:txBody>
      </p:sp>
      <p:sp>
        <p:nvSpPr>
          <p:cNvPr id="4" name="内容占位符 2"/>
          <p:cNvSpPr txBox="1">
            <a:spLocks/>
          </p:cNvSpPr>
          <p:nvPr/>
        </p:nvSpPr>
        <p:spPr>
          <a:xfrm>
            <a:off x="938711" y="908321"/>
            <a:ext cx="4216763" cy="573087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黑盒设计测试用例方法：</a:t>
            </a:r>
            <a:endParaRPr lang="en-US" altLang="zh-CN" dirty="0" smtClean="0"/>
          </a:p>
          <a:p>
            <a:pPr lvl="1"/>
            <a:r>
              <a:rPr lang="zh-CN" altLang="en-US" dirty="0" smtClean="0"/>
              <a:t>等价类划分</a:t>
            </a:r>
            <a:endParaRPr lang="en-US" altLang="zh-CN" dirty="0" smtClean="0"/>
          </a:p>
          <a:p>
            <a:pPr lvl="1"/>
            <a:r>
              <a:rPr lang="zh-CN" altLang="en-US" dirty="0" smtClean="0"/>
              <a:t>边界值分析</a:t>
            </a:r>
            <a:endParaRPr lang="en-US" altLang="zh-CN" dirty="0" smtClean="0"/>
          </a:p>
          <a:p>
            <a:pPr lvl="1"/>
            <a:r>
              <a:rPr lang="zh-CN" altLang="en-US" dirty="0" smtClean="0"/>
              <a:t>决策表法</a:t>
            </a:r>
            <a:endParaRPr lang="en-US" altLang="zh-CN" dirty="0" smtClean="0"/>
          </a:p>
          <a:p>
            <a:pPr lvl="1"/>
            <a:r>
              <a:rPr lang="zh-CN" altLang="en-US" dirty="0" smtClean="0"/>
              <a:t>因果图法</a:t>
            </a:r>
            <a:endParaRPr lang="en-US" altLang="zh-CN" dirty="0" smtClean="0"/>
          </a:p>
          <a:p>
            <a:pPr lvl="1"/>
            <a:r>
              <a:rPr lang="zh-CN" altLang="en-US" dirty="0" smtClean="0"/>
              <a:t>场景法</a:t>
            </a:r>
            <a:endParaRPr lang="en-US" altLang="zh-CN" dirty="0" smtClean="0"/>
          </a:p>
          <a:p>
            <a:pPr lvl="1"/>
            <a:r>
              <a:rPr lang="zh-CN" altLang="en-US" dirty="0" smtClean="0"/>
              <a:t>状态转换法</a:t>
            </a:r>
            <a:endParaRPr lang="en-US" altLang="zh-CN" dirty="0" smtClean="0"/>
          </a:p>
          <a:p>
            <a:pPr lvl="1"/>
            <a:r>
              <a:rPr lang="zh-CN" altLang="en-US" dirty="0" smtClean="0"/>
              <a:t>正交表法</a:t>
            </a:r>
            <a:endParaRPr lang="en-US" altLang="zh-CN" dirty="0" smtClean="0"/>
          </a:p>
          <a:p>
            <a:pPr lvl="1"/>
            <a:r>
              <a:rPr lang="zh-CN" altLang="en-US" dirty="0" smtClean="0"/>
              <a:t>错误推测法</a:t>
            </a:r>
            <a:endParaRPr lang="en-US" altLang="zh-CN" dirty="0" smtClean="0"/>
          </a:p>
          <a:p>
            <a:pPr lvl="1"/>
            <a:r>
              <a:rPr lang="zh-CN" altLang="en-US" dirty="0" smtClean="0"/>
              <a:t>其他设计用例方法</a:t>
            </a:r>
            <a:endParaRPr lang="en-US" altLang="zh-CN" dirty="0" smtClean="0"/>
          </a:p>
          <a:p>
            <a:pPr marL="457200" lvl="1" indent="0">
              <a:buFont typeface="Arial" panose="020B0604020202020204" pitchFamily="34" charset="0"/>
              <a:buNone/>
            </a:pPr>
            <a:endParaRPr lang="zh-CN" altLang="en-US" dirty="0"/>
          </a:p>
        </p:txBody>
      </p:sp>
    </p:spTree>
    <p:extLst>
      <p:ext uri="{BB962C8B-B14F-4D97-AF65-F5344CB8AC3E}">
        <p14:creationId xmlns:p14="http://schemas.microsoft.com/office/powerpoint/2010/main" val="209979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 calcmode="lin" valueType="num">
                                      <p:cBhvr additive="base">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 calcmode="lin" valueType="num">
                                      <p:cBhvr additive="base">
                                        <p:cTn id="2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 calcmode="lin" valueType="num">
                                      <p:cBhvr additive="base">
                                        <p:cTn id="2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 calcmode="lin" valueType="num">
                                      <p:cBhvr additive="base">
                                        <p:cTn id="3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 calcmode="lin" valueType="num">
                                      <p:cBhvr additive="base">
                                        <p:cTn id="3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anim calcmode="lin" valueType="num">
                                      <p:cBhvr additive="base">
                                        <p:cTn id="39"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anim calcmode="lin" valueType="num">
                                      <p:cBhvr additive="base">
                                        <p:cTn id="4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anim calcmode="lin" valueType="num">
                                      <p:cBhvr additive="base">
                                        <p:cTn id="4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3" end="3"/>
                                            </p:txEl>
                                          </p:spTgt>
                                        </p:tgtEl>
                                        <p:attrNameLst>
                                          <p:attrName>style.visibility</p:attrName>
                                        </p:attrNameLst>
                                      </p:cBhvr>
                                      <p:to>
                                        <p:strVal val="visible"/>
                                      </p:to>
                                    </p:set>
                                    <p:anim calcmode="lin" valueType="num">
                                      <p:cBhvr additive="base">
                                        <p:cTn id="5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内容总结</a:t>
            </a:r>
            <a:endParaRPr lang="zh-CN" altLang="en-US" dirty="0"/>
          </a:p>
        </p:txBody>
      </p:sp>
      <p:sp>
        <p:nvSpPr>
          <p:cNvPr id="3" name="内容占位符 2"/>
          <p:cNvSpPr>
            <a:spLocks noGrp="1"/>
          </p:cNvSpPr>
          <p:nvPr>
            <p:ph sz="half" idx="1"/>
          </p:nvPr>
        </p:nvSpPr>
        <p:spPr/>
        <p:txBody>
          <a:bodyPr>
            <a:normAutofit lnSpcReduction="10000"/>
          </a:bodyPr>
          <a:lstStyle/>
          <a:p>
            <a:r>
              <a:rPr lang="zh-CN" altLang="en-US" dirty="0" smtClean="0"/>
              <a:t>什么是测试用例</a:t>
            </a:r>
            <a:endParaRPr lang="en-US" altLang="zh-CN" dirty="0" smtClean="0"/>
          </a:p>
          <a:p>
            <a:r>
              <a:rPr lang="zh-CN" altLang="en-US" dirty="0" smtClean="0"/>
              <a:t>为什么进行测试用例设计</a:t>
            </a:r>
            <a:endParaRPr lang="en-US" altLang="zh-CN" dirty="0" smtClean="0"/>
          </a:p>
          <a:p>
            <a:r>
              <a:rPr lang="zh-CN" altLang="en-US" dirty="0" smtClean="0"/>
              <a:t>怎样设计测试用例</a:t>
            </a:r>
            <a:endParaRPr lang="en-US" altLang="zh-CN" dirty="0" smtClean="0"/>
          </a:p>
          <a:p>
            <a:pPr lvl="1"/>
            <a:r>
              <a:rPr lang="zh-CN" altLang="en-US" dirty="0" smtClean="0"/>
              <a:t>测试用例格式</a:t>
            </a:r>
            <a:endParaRPr lang="en-US" altLang="zh-CN" dirty="0" smtClean="0"/>
          </a:p>
          <a:p>
            <a:pPr lvl="1"/>
            <a:r>
              <a:rPr lang="zh-CN" altLang="en-US" dirty="0" smtClean="0"/>
              <a:t>测试用例管理工具</a:t>
            </a:r>
            <a:endParaRPr lang="en-US" altLang="zh-CN" dirty="0" smtClean="0"/>
          </a:p>
          <a:p>
            <a:r>
              <a:rPr lang="zh-CN" altLang="en-US" dirty="0" smtClean="0"/>
              <a:t>设计测试用例的方法</a:t>
            </a:r>
            <a:endParaRPr lang="en-US" altLang="zh-CN" dirty="0" smtClean="0"/>
          </a:p>
          <a:p>
            <a:pPr lvl="1"/>
            <a:r>
              <a:rPr lang="zh-CN" altLang="en-US" dirty="0"/>
              <a:t>黑</a:t>
            </a:r>
            <a:r>
              <a:rPr lang="zh-CN" altLang="en-US" dirty="0" smtClean="0"/>
              <a:t>盒测试用例</a:t>
            </a:r>
            <a:endParaRPr lang="en-US" altLang="zh-CN" dirty="0" smtClean="0"/>
          </a:p>
          <a:p>
            <a:pPr lvl="1"/>
            <a:r>
              <a:rPr lang="zh-CN" altLang="en-US" dirty="0"/>
              <a:t>白</a:t>
            </a:r>
            <a:r>
              <a:rPr lang="zh-CN" altLang="en-US" dirty="0" smtClean="0"/>
              <a:t>盒测试用例</a:t>
            </a:r>
            <a:endParaRPr lang="en-US" altLang="zh-CN" dirty="0" smtClean="0"/>
          </a:p>
          <a:p>
            <a:pPr lvl="1"/>
            <a:endParaRPr lang="zh-CN" altLang="en-US" dirty="0"/>
          </a:p>
        </p:txBody>
      </p:sp>
    </p:spTree>
    <p:extLst>
      <p:ext uri="{BB962C8B-B14F-4D97-AF65-F5344CB8AC3E}">
        <p14:creationId xmlns:p14="http://schemas.microsoft.com/office/powerpoint/2010/main" val="107164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组合 6"/>
          <p:cNvGrpSpPr/>
          <p:nvPr/>
        </p:nvGrpSpPr>
        <p:grpSpPr>
          <a:xfrm>
            <a:off x="9164637" y="4038135"/>
            <a:ext cx="3027363" cy="2732957"/>
            <a:chOff x="9164637" y="4038135"/>
            <a:chExt cx="3027363" cy="2732957"/>
          </a:xfrm>
        </p:grpSpPr>
        <p:sp>
          <p:nvSpPr>
            <p:cNvPr id="18" name="等腰三角形 58"/>
            <p:cNvSpPr/>
            <p:nvPr/>
          </p:nvSpPr>
          <p:spPr>
            <a:xfrm>
              <a:off x="9525108" y="5430674"/>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
            <p:cNvSpPr/>
            <p:nvPr/>
          </p:nvSpPr>
          <p:spPr>
            <a:xfrm>
              <a:off x="10694277" y="4864997"/>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chemeClr val="bg1"/>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58"/>
            <p:cNvSpPr/>
            <p:nvPr/>
          </p:nvSpPr>
          <p:spPr>
            <a:xfrm>
              <a:off x="10914029" y="4654507"/>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34"/>
            <p:cNvSpPr/>
            <p:nvPr/>
          </p:nvSpPr>
          <p:spPr>
            <a:xfrm rot="7233140">
              <a:off x="9433484" y="4630457"/>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164637" y="436103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7"/>
            </p:cNvCxnSpPr>
            <p:nvPr/>
          </p:nvCxnSpPr>
          <p:spPr>
            <a:xfrm flipV="1">
              <a:off x="9203661" y="4056233"/>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0415745" y="403813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9539286" y="4074330"/>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1"/>
            </p:cNvCxnSpPr>
            <p:nvPr/>
          </p:nvCxnSpPr>
          <p:spPr>
            <a:xfrm flipH="1" flipV="1">
              <a:off x="9187496" y="4406750"/>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9210357" y="4383891"/>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4" idx="1"/>
              <a:endCxn id="25" idx="5"/>
            </p:cNvCxnSpPr>
            <p:nvPr/>
          </p:nvCxnSpPr>
          <p:spPr>
            <a:xfrm flipH="1" flipV="1">
              <a:off x="10454769" y="4077159"/>
              <a:ext cx="430205" cy="766345"/>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9" idx="7"/>
              <a:endCxn id="34" idx="3"/>
            </p:cNvCxnSpPr>
            <p:nvPr/>
          </p:nvCxnSpPr>
          <p:spPr>
            <a:xfrm flipV="1">
              <a:off x="9550113" y="4875833"/>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0671972" y="5407353"/>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148994" y="4643238"/>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878279" y="483680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1"/>
            <p:cNvSpPr/>
            <p:nvPr/>
          </p:nvSpPr>
          <p:spPr>
            <a:xfrm>
              <a:off x="9519057" y="5605893"/>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chemeClr val="bg1">
                <a:lumMod val="95000"/>
              </a:schemeClr>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504893" y="672537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58"/>
            <p:cNvSpPr/>
            <p:nvPr/>
          </p:nvSpPr>
          <p:spPr>
            <a:xfrm>
              <a:off x="9538637" y="5429148"/>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chemeClr val="bg1"/>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511089" y="558802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56426" y="5764191"/>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2163200" y="5284321"/>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flipH="1">
            <a:off x="0" y="6433143"/>
            <a:ext cx="12192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258103" y="2593076"/>
            <a:ext cx="4339988" cy="830997"/>
          </a:xfrm>
          <a:prstGeom prst="rect">
            <a:avLst/>
          </a:prstGeom>
          <a:noFill/>
        </p:spPr>
        <p:txBody>
          <a:bodyPr wrap="square" rtlCol="0">
            <a:spAutoFit/>
          </a:bodyPr>
          <a:lstStyle/>
          <a:p>
            <a:r>
              <a:rPr lang="en-US" altLang="zh-CN" sz="4800" b="1" dirty="0" smtClean="0">
                <a:latin typeface="Times New Roman" panose="02020603050405020304" pitchFamily="18" charset="0"/>
                <a:cs typeface="Times New Roman" panose="02020603050405020304" pitchFamily="18" charset="0"/>
              </a:rPr>
              <a:t>Question</a:t>
            </a:r>
            <a:endParaRPr lang="zh-CN" alt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168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6"/>
          <p:cNvSpPr>
            <a:spLocks noChangeArrowheads="1"/>
          </p:cNvSpPr>
          <p:nvPr/>
        </p:nvSpPr>
        <p:spPr bwMode="auto">
          <a:xfrm>
            <a:off x="1101187" y="1282408"/>
            <a:ext cx="8916269" cy="4896544"/>
          </a:xfrm>
          <a:prstGeom prst="roundRect">
            <a:avLst>
              <a:gd name="adj" fmla="val 16667"/>
            </a:avLst>
          </a:prstGeom>
          <a:noFill/>
          <a:ln w="28575">
            <a:solidFill>
              <a:srgbClr val="C0C0C0"/>
            </a:solidFill>
            <a:prstDash val="sysDot"/>
            <a:round/>
            <a:headEnd/>
            <a:tailEnd/>
          </a:ln>
        </p:spPr>
        <p:txBody>
          <a:bodyPr wrap="none" anchor="ctr"/>
          <a:lstStyle/>
          <a:p>
            <a:pPr>
              <a:lnSpc>
                <a:spcPct val="130000"/>
              </a:lnSpc>
              <a:buClr>
                <a:srgbClr val="92D050"/>
              </a:buClr>
              <a:defRPr/>
            </a:pPr>
            <a:endParaRPr lang="en-US" altLang="zh-CN" sz="2800" b="1" dirty="0">
              <a:solidFill>
                <a:schemeClr val="tx1">
                  <a:lumMod val="10000"/>
                </a:schemeClr>
              </a:solidFill>
              <a:latin typeface="楷体" pitchFamily="49" charset="-122"/>
              <a:ea typeface="楷体" pitchFamily="49" charset="-122"/>
            </a:endParaRPr>
          </a:p>
        </p:txBody>
      </p:sp>
      <p:sp>
        <p:nvSpPr>
          <p:cNvPr id="3" name="标题 2"/>
          <p:cNvSpPr>
            <a:spLocks noGrp="1"/>
          </p:cNvSpPr>
          <p:nvPr>
            <p:ph type="title"/>
          </p:nvPr>
        </p:nvSpPr>
        <p:spPr>
          <a:xfrm>
            <a:off x="898161" y="0"/>
            <a:ext cx="10515600" cy="752475"/>
          </a:xfrm>
        </p:spPr>
        <p:txBody>
          <a:bodyPr/>
          <a:lstStyle/>
          <a:p>
            <a:r>
              <a:rPr lang="zh-CN" altLang="en-US" dirty="0" smtClean="0"/>
              <a:t>本节教学目标</a:t>
            </a:r>
            <a:endParaRPr lang="zh-CN" altLang="en-US" dirty="0"/>
          </a:p>
        </p:txBody>
      </p:sp>
      <p:sp>
        <p:nvSpPr>
          <p:cNvPr id="4" name="内容占位符 3"/>
          <p:cNvSpPr>
            <a:spLocks noGrp="1"/>
          </p:cNvSpPr>
          <p:nvPr>
            <p:ph sz="half" idx="1"/>
          </p:nvPr>
        </p:nvSpPr>
        <p:spPr>
          <a:xfrm>
            <a:off x="1132393" y="1690619"/>
            <a:ext cx="8651687" cy="4351338"/>
          </a:xfrm>
        </p:spPr>
        <p:txBody>
          <a:bodyPr/>
          <a:lstStyle/>
          <a:p>
            <a:pPr>
              <a:lnSpc>
                <a:spcPct val="150000"/>
              </a:lnSpc>
              <a:buClr>
                <a:schemeClr val="accent4"/>
              </a:buClr>
              <a:defRPr/>
            </a:pPr>
            <a:r>
              <a:rPr lang="zh-CN" altLang="en-US" dirty="0" smtClean="0"/>
              <a:t>理解书写测试用例的意义</a:t>
            </a:r>
            <a:endParaRPr lang="en-US" altLang="zh-CN" dirty="0" smtClean="0"/>
          </a:p>
          <a:p>
            <a:pPr>
              <a:lnSpc>
                <a:spcPct val="150000"/>
              </a:lnSpc>
              <a:buClr>
                <a:schemeClr val="accent4"/>
              </a:buClr>
              <a:defRPr/>
            </a:pPr>
            <a:r>
              <a:rPr lang="zh-CN" altLang="en-US" dirty="0" smtClean="0"/>
              <a:t>掌握测试用例书写规范</a:t>
            </a:r>
            <a:endParaRPr lang="en-US" altLang="zh-CN" dirty="0" smtClean="0"/>
          </a:p>
          <a:p>
            <a:pPr>
              <a:lnSpc>
                <a:spcPct val="150000"/>
              </a:lnSpc>
              <a:buClr>
                <a:schemeClr val="accent4"/>
              </a:buClr>
              <a:defRPr/>
            </a:pPr>
            <a:endParaRPr lang="en-US" altLang="zh-CN" dirty="0" smtClean="0"/>
          </a:p>
        </p:txBody>
      </p:sp>
    </p:spTree>
    <p:extLst>
      <p:ext uri="{BB962C8B-B14F-4D97-AF65-F5344CB8AC3E}">
        <p14:creationId xmlns:p14="http://schemas.microsoft.com/office/powerpoint/2010/main" val="159795755"/>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9893"/>
            <a:ext cx="12192000" cy="4330700"/>
          </a:xfrm>
          <a:prstGeom prst="rect">
            <a:avLst/>
          </a:prstGeom>
        </p:spPr>
      </p:pic>
      <p:sp>
        <p:nvSpPr>
          <p:cNvPr id="23" name="文本框 22"/>
          <p:cNvSpPr txBox="1"/>
          <p:nvPr/>
        </p:nvSpPr>
        <p:spPr>
          <a:xfrm>
            <a:off x="663211" y="132020"/>
            <a:ext cx="1107996" cy="646331"/>
          </a:xfrm>
          <a:prstGeom prst="rect">
            <a:avLst/>
          </a:prstGeom>
          <a:noFill/>
        </p:spPr>
        <p:txBody>
          <a:bodyPr wrap="none" rtlCol="0">
            <a:spAutoFit/>
          </a:bodyPr>
          <a:lstStyle/>
          <a:p>
            <a:r>
              <a:rPr lang="zh-CN" altLang="en-US" sz="3600" b="1" dirty="0" smtClean="0">
                <a:solidFill>
                  <a:schemeClr val="bg1"/>
                </a:solidFill>
                <a:latin typeface="楷体" panose="02010609060101010101" pitchFamily="49" charset="-122"/>
                <a:ea typeface="楷体" panose="02010609060101010101" pitchFamily="49" charset="-122"/>
              </a:rPr>
              <a:t>目录</a:t>
            </a:r>
            <a:endParaRPr lang="zh-CN" altLang="en-US" sz="3600" b="1" dirty="0">
              <a:solidFill>
                <a:schemeClr val="bg1"/>
              </a:solidFill>
              <a:latin typeface="楷体" panose="02010609060101010101" pitchFamily="49" charset="-122"/>
              <a:ea typeface="楷体" panose="02010609060101010101" pitchFamily="49" charset="-122"/>
            </a:endParaRPr>
          </a:p>
        </p:txBody>
      </p:sp>
      <p:grpSp>
        <p:nvGrpSpPr>
          <p:cNvPr id="56" name="Group 238"/>
          <p:cNvGrpSpPr>
            <a:grpSpLocks/>
          </p:cNvGrpSpPr>
          <p:nvPr/>
        </p:nvGrpSpPr>
        <p:grpSpPr bwMode="auto">
          <a:xfrm>
            <a:off x="2786425" y="1778020"/>
            <a:ext cx="5105400" cy="555625"/>
            <a:chOff x="1248" y="2640"/>
            <a:chExt cx="3216" cy="350"/>
          </a:xfrm>
        </p:grpSpPr>
        <p:sp>
          <p:nvSpPr>
            <p:cNvPr id="57"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58"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0" name="Text Box 242"/>
            <p:cNvSpPr txBox="1">
              <a:spLocks noChangeArrowheads="1"/>
            </p:cNvSpPr>
            <p:nvPr/>
          </p:nvSpPr>
          <p:spPr bwMode="gray">
            <a:xfrm>
              <a:off x="1287" y="2654"/>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1</a:t>
              </a:r>
              <a:endParaRPr lang="en-US" altLang="zh-CN" sz="2800" b="1" dirty="0">
                <a:solidFill>
                  <a:srgbClr val="FFFFFF"/>
                </a:solidFill>
                <a:latin typeface="楷体" panose="02010609060101010101" pitchFamily="49" charset="-122"/>
                <a:ea typeface="楷体" panose="02010609060101010101" pitchFamily="49" charset="-122"/>
              </a:endParaRPr>
            </a:p>
          </p:txBody>
        </p:sp>
      </p:grpSp>
      <p:grpSp>
        <p:nvGrpSpPr>
          <p:cNvPr id="61" name="Group 238"/>
          <p:cNvGrpSpPr>
            <a:grpSpLocks/>
          </p:cNvGrpSpPr>
          <p:nvPr/>
        </p:nvGrpSpPr>
        <p:grpSpPr bwMode="auto">
          <a:xfrm>
            <a:off x="2726492" y="2446417"/>
            <a:ext cx="5105400" cy="619128"/>
            <a:chOff x="1248" y="2600"/>
            <a:chExt cx="3216" cy="390"/>
          </a:xfrm>
        </p:grpSpPr>
        <p:sp>
          <p:nvSpPr>
            <p:cNvPr id="62"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63"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4" name="Text Box 241"/>
            <p:cNvSpPr txBox="1">
              <a:spLocks noChangeArrowheads="1"/>
            </p:cNvSpPr>
            <p:nvPr/>
          </p:nvSpPr>
          <p:spPr bwMode="gray">
            <a:xfrm>
              <a:off x="1818" y="2644"/>
              <a:ext cx="193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zh-CN" altLang="en-US" sz="2800" b="1" dirty="0" smtClean="0">
                  <a:latin typeface="楷体" pitchFamily="49" charset="-122"/>
                  <a:ea typeface="楷体" pitchFamily="49" charset="-122"/>
                </a:rPr>
                <a:t>怎样书写测试用例</a:t>
              </a:r>
              <a:endParaRPr lang="en-US" altLang="zh-CN" sz="2800" b="1" dirty="0">
                <a:latin typeface="Times New Roman" panose="02020603050405020304" pitchFamily="18" charset="0"/>
                <a:ea typeface="楷体" pitchFamily="49" charset="-122"/>
                <a:cs typeface="Times New Roman" panose="02020603050405020304" pitchFamily="18" charset="0"/>
              </a:endParaRPr>
            </a:p>
          </p:txBody>
        </p:sp>
        <p:sp>
          <p:nvSpPr>
            <p:cNvPr id="65" name="Text Box 242"/>
            <p:cNvSpPr txBox="1">
              <a:spLocks noChangeArrowheads="1"/>
            </p:cNvSpPr>
            <p:nvPr/>
          </p:nvSpPr>
          <p:spPr bwMode="gray">
            <a:xfrm>
              <a:off x="1305" y="2600"/>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2</a:t>
              </a:r>
              <a:endParaRPr lang="en-US" altLang="zh-CN" sz="2800" b="1" dirty="0">
                <a:solidFill>
                  <a:srgbClr val="FFFFFF"/>
                </a:solidFill>
                <a:latin typeface="楷体" panose="02010609060101010101" pitchFamily="49" charset="-122"/>
                <a:ea typeface="楷体" panose="02010609060101010101" pitchFamily="49" charset="-122"/>
              </a:endParaRPr>
            </a:p>
          </p:txBody>
        </p:sp>
      </p:grpSp>
      <p:sp>
        <p:nvSpPr>
          <p:cNvPr id="81" name="Text Box 246"/>
          <p:cNvSpPr txBox="1">
            <a:spLocks noChangeArrowheads="1"/>
          </p:cNvSpPr>
          <p:nvPr/>
        </p:nvSpPr>
        <p:spPr bwMode="gray">
          <a:xfrm>
            <a:off x="3604775" y="1746051"/>
            <a:ext cx="4690139" cy="523220"/>
          </a:xfrm>
          <a:prstGeom prst="rect">
            <a:avLst/>
          </a:prstGeom>
          <a:noFill/>
          <a:ln w="9525" algn="ctr">
            <a:noFill/>
            <a:miter lim="800000"/>
            <a:headEnd/>
            <a:tailEnd/>
          </a:ln>
        </p:spPr>
        <p:txBody>
          <a:bodyPr wrap="square">
            <a:spAutoFit/>
          </a:bodyPr>
          <a:lstStyle/>
          <a:p>
            <a:pPr>
              <a:defRPr/>
            </a:pPr>
            <a:r>
              <a:rPr lang="zh-CN" altLang="en-US" sz="2800" b="1" dirty="0" smtClean="0">
                <a:solidFill>
                  <a:schemeClr val="tx1">
                    <a:lumMod val="10000"/>
                  </a:schemeClr>
                </a:solidFill>
                <a:latin typeface="楷体" pitchFamily="49" charset="-122"/>
                <a:ea typeface="楷体" pitchFamily="49" charset="-122"/>
              </a:rPr>
              <a:t>测试用例概述</a:t>
            </a:r>
            <a:endParaRPr lang="en-US" altLang="zh-CN" sz="2800" b="1" dirty="0">
              <a:solidFill>
                <a:schemeClr val="tx1">
                  <a:lumMod val="10000"/>
                </a:schemeClr>
              </a:solidFill>
              <a:latin typeface="楷体" pitchFamily="49" charset="-122"/>
              <a:ea typeface="楷体" pitchFamily="49" charset="-122"/>
            </a:endParaRPr>
          </a:p>
        </p:txBody>
      </p:sp>
    </p:spTree>
    <p:extLst>
      <p:ext uri="{BB962C8B-B14F-4D97-AF65-F5344CB8AC3E}">
        <p14:creationId xmlns:p14="http://schemas.microsoft.com/office/powerpoint/2010/main" val="29216556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81"/>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测试用例概述</a:t>
            </a:r>
            <a:endParaRPr lang="zh-CN" altLang="en-US" dirty="0"/>
          </a:p>
        </p:txBody>
      </p:sp>
      <p:pic>
        <p:nvPicPr>
          <p:cNvPr id="4" name="内容占位符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090863" y="337911"/>
            <a:ext cx="4263525" cy="6696646"/>
          </a:xfrm>
        </p:spPr>
      </p:pic>
      <p:sp>
        <p:nvSpPr>
          <p:cNvPr id="5" name="圆角矩形 4"/>
          <p:cNvSpPr/>
          <p:nvPr/>
        </p:nvSpPr>
        <p:spPr>
          <a:xfrm>
            <a:off x="3592285" y="2978332"/>
            <a:ext cx="3043646" cy="653143"/>
          </a:xfrm>
          <a:prstGeom prst="roundRect">
            <a:avLst/>
          </a:prstGeom>
          <a:noFill/>
          <a:ln w="3810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pic>
        <p:nvPicPr>
          <p:cNvPr id="6" name="内容占位符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931466" y="1645920"/>
            <a:ext cx="5038466" cy="4101737"/>
          </a:xfrm>
          <a:prstGeom prst="rect">
            <a:avLst/>
          </a:prstGeom>
        </p:spPr>
      </p:pic>
      <p:sp>
        <p:nvSpPr>
          <p:cNvPr id="7" name="圆角矩形 6"/>
          <p:cNvSpPr/>
          <p:nvPr/>
        </p:nvSpPr>
        <p:spPr>
          <a:xfrm>
            <a:off x="10437223" y="3997234"/>
            <a:ext cx="927463" cy="661853"/>
          </a:xfrm>
          <a:prstGeom prst="roundRect">
            <a:avLst/>
          </a:prstGeom>
          <a:noFill/>
          <a:ln w="3810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8" name="内容占位符 2"/>
          <p:cNvSpPr txBox="1">
            <a:spLocks/>
          </p:cNvSpPr>
          <p:nvPr/>
        </p:nvSpPr>
        <p:spPr>
          <a:xfrm>
            <a:off x="627017" y="940526"/>
            <a:ext cx="2782389" cy="565077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无论哪种开发流程或测试流程，都需要设计测试用例</a:t>
            </a:r>
            <a:endParaRPr lang="zh-CN" altLang="en-US" dirty="0"/>
          </a:p>
        </p:txBody>
      </p:sp>
    </p:spTree>
    <p:extLst>
      <p:ext uri="{BB962C8B-B14F-4D97-AF65-F5344CB8AC3E}">
        <p14:creationId xmlns:p14="http://schemas.microsoft.com/office/powerpoint/2010/main" val="387055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测试用例概述</a:t>
            </a:r>
            <a:endParaRPr lang="zh-CN" altLang="en-US" dirty="0"/>
          </a:p>
        </p:txBody>
      </p:sp>
      <p:sp>
        <p:nvSpPr>
          <p:cNvPr id="3" name="内容占位符 2"/>
          <p:cNvSpPr>
            <a:spLocks noGrp="1"/>
          </p:cNvSpPr>
          <p:nvPr>
            <p:ph sz="half" idx="1"/>
          </p:nvPr>
        </p:nvSpPr>
        <p:spPr/>
        <p:txBody>
          <a:bodyPr>
            <a:normAutofit fontScale="92500" lnSpcReduction="20000"/>
          </a:bodyPr>
          <a:lstStyle/>
          <a:p>
            <a:r>
              <a:rPr lang="zh-CN" altLang="en-US" dirty="0" smtClean="0"/>
              <a:t>什么是测试用例</a:t>
            </a:r>
            <a:endParaRPr lang="en-US" altLang="zh-CN" dirty="0" smtClean="0"/>
          </a:p>
          <a:p>
            <a:pPr lvl="1"/>
            <a:r>
              <a:rPr lang="zh-CN" altLang="en-US" dirty="0"/>
              <a:t>为实施测试而向</a:t>
            </a:r>
            <a:r>
              <a:rPr lang="zh-CN" altLang="en-US" dirty="0">
                <a:solidFill>
                  <a:srgbClr val="FF0000"/>
                </a:solidFill>
              </a:rPr>
              <a:t>被测试系统</a:t>
            </a:r>
            <a:r>
              <a:rPr lang="zh-CN" altLang="en-US" dirty="0"/>
              <a:t>提供的</a:t>
            </a:r>
            <a:r>
              <a:rPr lang="zh-CN" altLang="en-US" dirty="0">
                <a:solidFill>
                  <a:srgbClr val="FF0000"/>
                </a:solidFill>
              </a:rPr>
              <a:t>输入数据、操作或各种环境设置以及期望结果</a:t>
            </a:r>
            <a:r>
              <a:rPr lang="zh-CN" altLang="en-US" dirty="0"/>
              <a:t>等信息的一个特定</a:t>
            </a:r>
            <a:r>
              <a:rPr lang="zh-CN" altLang="en-US" dirty="0" smtClean="0">
                <a:solidFill>
                  <a:srgbClr val="FF0000"/>
                </a:solidFill>
              </a:rPr>
              <a:t>集合</a:t>
            </a:r>
            <a:endParaRPr lang="en-US" altLang="zh-CN" dirty="0" smtClean="0">
              <a:solidFill>
                <a:srgbClr val="FF0000"/>
              </a:solidFill>
            </a:endParaRPr>
          </a:p>
          <a:p>
            <a:pPr lvl="1"/>
            <a:endParaRPr lang="en-US" altLang="zh-CN" dirty="0">
              <a:solidFill>
                <a:srgbClr val="FF0000"/>
              </a:solidFill>
            </a:endParaRPr>
          </a:p>
          <a:p>
            <a:pPr lvl="1"/>
            <a:endParaRPr lang="en-US" altLang="zh-CN" dirty="0" smtClean="0">
              <a:solidFill>
                <a:srgbClr val="FF0000"/>
              </a:solidFill>
            </a:endParaRPr>
          </a:p>
          <a:p>
            <a:pPr lvl="1"/>
            <a:endParaRPr lang="en-US" altLang="zh-CN" dirty="0">
              <a:solidFill>
                <a:srgbClr val="FF0000"/>
              </a:solidFill>
            </a:endParaRPr>
          </a:p>
          <a:p>
            <a:pPr lvl="1"/>
            <a:endParaRPr lang="en-US" altLang="zh-CN" dirty="0" smtClean="0">
              <a:solidFill>
                <a:srgbClr val="FF0000"/>
              </a:solidFill>
            </a:endParaRPr>
          </a:p>
          <a:p>
            <a:pPr lvl="1"/>
            <a:endParaRPr lang="en-US" altLang="zh-CN" dirty="0" smtClean="0">
              <a:solidFill>
                <a:srgbClr val="FF0000"/>
              </a:solidFill>
            </a:endParaRPr>
          </a:p>
          <a:p>
            <a:r>
              <a:rPr lang="zh-CN" altLang="en-US" dirty="0" smtClean="0">
                <a:solidFill>
                  <a:srgbClr val="FF0000"/>
                </a:solidFill>
              </a:rPr>
              <a:t>测试用例时间安排：</a:t>
            </a:r>
            <a:r>
              <a:rPr lang="zh-CN" altLang="en-US" dirty="0"/>
              <a:t>在测试计划评审通过后开始进行，正式执行测试前</a:t>
            </a:r>
            <a:r>
              <a:rPr lang="zh-CN" altLang="en-US" dirty="0" smtClean="0"/>
              <a:t>完成</a:t>
            </a:r>
            <a:endParaRPr lang="zh-CN" altLang="en-US" dirty="0"/>
          </a:p>
          <a:p>
            <a:pPr lvl="1"/>
            <a:endParaRPr lang="en-US" altLang="zh-CN" dirty="0">
              <a:solidFill>
                <a:srgbClr val="FF0000"/>
              </a:solidFill>
            </a:endParaRPr>
          </a:p>
          <a:p>
            <a:pPr lvl="1"/>
            <a:endParaRPr lang="zh-CN" altLang="en-US" dirty="0"/>
          </a:p>
        </p:txBody>
      </p:sp>
      <p:sp>
        <p:nvSpPr>
          <p:cNvPr id="4" name="内容占位符 2"/>
          <p:cNvSpPr txBox="1">
            <a:spLocks/>
          </p:cNvSpPr>
          <p:nvPr/>
        </p:nvSpPr>
        <p:spPr>
          <a:xfrm>
            <a:off x="1872287" y="3200894"/>
            <a:ext cx="7666037" cy="464185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zh-CN" altLang="en-US" dirty="0" smtClean="0"/>
          </a:p>
          <a:p>
            <a:endParaRPr lang="zh-CN" altLang="en-US" dirty="0"/>
          </a:p>
        </p:txBody>
      </p:sp>
      <p:grpSp>
        <p:nvGrpSpPr>
          <p:cNvPr id="5" name="Group 13"/>
          <p:cNvGrpSpPr>
            <a:grpSpLocks/>
          </p:cNvGrpSpPr>
          <p:nvPr/>
        </p:nvGrpSpPr>
        <p:grpSpPr bwMode="auto">
          <a:xfrm>
            <a:off x="5067258" y="1943929"/>
            <a:ext cx="6438908" cy="3268787"/>
            <a:chOff x="536" y="660"/>
            <a:chExt cx="4804" cy="2898"/>
          </a:xfrm>
        </p:grpSpPr>
        <p:sp>
          <p:nvSpPr>
            <p:cNvPr id="6" name="AutoShape 3"/>
            <p:cNvSpPr>
              <a:spLocks noChangeArrowheads="1"/>
            </p:cNvSpPr>
            <p:nvPr/>
          </p:nvSpPr>
          <p:spPr bwMode="gray">
            <a:xfrm rot="10800000">
              <a:off x="1200" y="1394"/>
              <a:ext cx="3484" cy="1728"/>
            </a:xfrm>
            <a:prstGeom prst="upArrow">
              <a:avLst>
                <a:gd name="adj1" fmla="val 57824"/>
                <a:gd name="adj2" fmla="val 54398"/>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defRPr/>
              </a:pPr>
              <a:endParaRPr lang="zh-CN" altLang="en-US" sz="2800">
                <a:latin typeface="楷体" panose="02010609060101010101" pitchFamily="49" charset="-122"/>
                <a:ea typeface="楷体" panose="02010609060101010101" pitchFamily="49" charset="-122"/>
              </a:endParaRPr>
            </a:p>
          </p:txBody>
        </p:sp>
        <p:sp>
          <p:nvSpPr>
            <p:cNvPr id="7" name="Text Box 4"/>
            <p:cNvSpPr txBox="1">
              <a:spLocks noChangeArrowheads="1"/>
            </p:cNvSpPr>
            <p:nvPr/>
          </p:nvSpPr>
          <p:spPr bwMode="gray">
            <a:xfrm>
              <a:off x="2355" y="1813"/>
              <a:ext cx="138" cy="464"/>
            </a:xfrm>
            <a:prstGeom prst="rect">
              <a:avLst/>
            </a:prstGeom>
            <a:noFill/>
            <a:ln w="9525" algn="ctr">
              <a:noFill/>
              <a:miter lim="800000"/>
              <a:headEnd/>
              <a:tailEnd/>
            </a:ln>
          </p:spPr>
          <p:txBody>
            <a:bodyPr wrap="none">
              <a:spAutoFit/>
            </a:bodyPr>
            <a:lstStyle/>
            <a:p>
              <a:pPr algn="ctr" eaLnBrk="0" hangingPunct="0"/>
              <a:endParaRPr lang="en-US" altLang="zh-CN" sz="2800">
                <a:solidFill>
                  <a:schemeClr val="tx2"/>
                </a:solidFill>
                <a:latin typeface="楷体" panose="02010609060101010101" pitchFamily="49" charset="-122"/>
                <a:ea typeface="楷体" panose="02010609060101010101" pitchFamily="49" charset="-122"/>
              </a:endParaRPr>
            </a:p>
          </p:txBody>
        </p:sp>
        <p:sp>
          <p:nvSpPr>
            <p:cNvPr id="8" name="Freeform 5"/>
            <p:cNvSpPr>
              <a:spLocks/>
            </p:cNvSpPr>
            <p:nvPr/>
          </p:nvSpPr>
          <p:spPr bwMode="gray">
            <a:xfrm>
              <a:off x="1680" y="660"/>
              <a:ext cx="2592" cy="977"/>
            </a:xfrm>
            <a:custGeom>
              <a:avLst/>
              <a:gdLst/>
              <a:ahLst/>
              <a:cxnLst>
                <a:cxn ang="0">
                  <a:pos x="266" y="42"/>
                </a:cxn>
                <a:cxn ang="0">
                  <a:pos x="107" y="103"/>
                </a:cxn>
                <a:cxn ang="0">
                  <a:pos x="69" y="200"/>
                </a:cxn>
                <a:cxn ang="0">
                  <a:pos x="38" y="235"/>
                </a:cxn>
                <a:cxn ang="0">
                  <a:pos x="15" y="332"/>
                </a:cxn>
                <a:cxn ang="0">
                  <a:pos x="38" y="447"/>
                </a:cxn>
                <a:cxn ang="0">
                  <a:pos x="198" y="587"/>
                </a:cxn>
                <a:cxn ang="0">
                  <a:pos x="568" y="655"/>
                </a:cxn>
                <a:cxn ang="0">
                  <a:pos x="928" y="699"/>
                </a:cxn>
                <a:cxn ang="0">
                  <a:pos x="1751" y="746"/>
                </a:cxn>
                <a:cxn ang="0">
                  <a:pos x="2388" y="739"/>
                </a:cxn>
                <a:cxn ang="0">
                  <a:pos x="2624" y="761"/>
                </a:cxn>
                <a:cxn ang="0">
                  <a:pos x="3030" y="737"/>
                </a:cxn>
                <a:cxn ang="0">
                  <a:pos x="3707" y="640"/>
                </a:cxn>
                <a:cxn ang="0">
                  <a:pos x="4057" y="579"/>
                </a:cxn>
                <a:cxn ang="0">
                  <a:pos x="4225" y="526"/>
                </a:cxn>
                <a:cxn ang="0">
                  <a:pos x="4331" y="508"/>
                </a:cxn>
                <a:cxn ang="0">
                  <a:pos x="4225" y="491"/>
                </a:cxn>
                <a:cxn ang="0">
                  <a:pos x="4346" y="526"/>
                </a:cxn>
                <a:cxn ang="0">
                  <a:pos x="4643" y="455"/>
                </a:cxn>
                <a:cxn ang="0">
                  <a:pos x="4849" y="341"/>
                </a:cxn>
                <a:cxn ang="0">
                  <a:pos x="4674" y="279"/>
                </a:cxn>
                <a:cxn ang="0">
                  <a:pos x="4110" y="297"/>
                </a:cxn>
                <a:cxn ang="0">
                  <a:pos x="4293" y="297"/>
                </a:cxn>
                <a:cxn ang="0">
                  <a:pos x="4651" y="200"/>
                </a:cxn>
                <a:cxn ang="0">
                  <a:pos x="4514" y="147"/>
                </a:cxn>
                <a:cxn ang="0">
                  <a:pos x="3920" y="174"/>
                </a:cxn>
                <a:cxn ang="0">
                  <a:pos x="3966" y="147"/>
                </a:cxn>
                <a:cxn ang="0">
                  <a:pos x="3578" y="121"/>
                </a:cxn>
                <a:cxn ang="0">
                  <a:pos x="3159" y="165"/>
                </a:cxn>
                <a:cxn ang="0">
                  <a:pos x="2260" y="187"/>
                </a:cxn>
                <a:cxn ang="0">
                  <a:pos x="1880" y="175"/>
                </a:cxn>
                <a:cxn ang="0">
                  <a:pos x="1460" y="175"/>
                </a:cxn>
                <a:cxn ang="0">
                  <a:pos x="967" y="130"/>
                </a:cxn>
                <a:cxn ang="0">
                  <a:pos x="746" y="59"/>
                </a:cxn>
                <a:cxn ang="0">
                  <a:pos x="472" y="6"/>
                </a:cxn>
                <a:cxn ang="0">
                  <a:pos x="306" y="4"/>
                </a:cxn>
              </a:cxnLst>
              <a:rect l="0" t="0" r="r" b="b"/>
              <a:pathLst>
                <a:path w="4864" h="769">
                  <a:moveTo>
                    <a:pt x="306" y="4"/>
                  </a:moveTo>
                  <a:cubicBezTo>
                    <a:pt x="265" y="21"/>
                    <a:pt x="307" y="25"/>
                    <a:pt x="266" y="42"/>
                  </a:cubicBezTo>
                  <a:cubicBezTo>
                    <a:pt x="228" y="27"/>
                    <a:pt x="225" y="21"/>
                    <a:pt x="167" y="42"/>
                  </a:cubicBezTo>
                  <a:cubicBezTo>
                    <a:pt x="141" y="52"/>
                    <a:pt x="142" y="90"/>
                    <a:pt x="107" y="103"/>
                  </a:cubicBezTo>
                  <a:cubicBezTo>
                    <a:pt x="84" y="130"/>
                    <a:pt x="69" y="156"/>
                    <a:pt x="46" y="182"/>
                  </a:cubicBezTo>
                  <a:cubicBezTo>
                    <a:pt x="53" y="188"/>
                    <a:pt x="61" y="196"/>
                    <a:pt x="69" y="200"/>
                  </a:cubicBezTo>
                  <a:cubicBezTo>
                    <a:pt x="76" y="204"/>
                    <a:pt x="94" y="200"/>
                    <a:pt x="91" y="209"/>
                  </a:cubicBezTo>
                  <a:cubicBezTo>
                    <a:pt x="89" y="218"/>
                    <a:pt x="47" y="232"/>
                    <a:pt x="38" y="235"/>
                  </a:cubicBezTo>
                  <a:cubicBezTo>
                    <a:pt x="20" y="298"/>
                    <a:pt x="37" y="278"/>
                    <a:pt x="0" y="306"/>
                  </a:cubicBezTo>
                  <a:cubicBezTo>
                    <a:pt x="5" y="314"/>
                    <a:pt x="11" y="322"/>
                    <a:pt x="15" y="332"/>
                  </a:cubicBezTo>
                  <a:cubicBezTo>
                    <a:pt x="27" y="345"/>
                    <a:pt x="65" y="366"/>
                    <a:pt x="69" y="385"/>
                  </a:cubicBezTo>
                  <a:cubicBezTo>
                    <a:pt x="71" y="398"/>
                    <a:pt x="28" y="428"/>
                    <a:pt x="38" y="447"/>
                  </a:cubicBezTo>
                  <a:cubicBezTo>
                    <a:pt x="28" y="480"/>
                    <a:pt x="110" y="494"/>
                    <a:pt x="129" y="499"/>
                  </a:cubicBezTo>
                  <a:cubicBezTo>
                    <a:pt x="157" y="521"/>
                    <a:pt x="162" y="579"/>
                    <a:pt x="198" y="587"/>
                  </a:cubicBezTo>
                  <a:cubicBezTo>
                    <a:pt x="275" y="607"/>
                    <a:pt x="321" y="631"/>
                    <a:pt x="400" y="635"/>
                  </a:cubicBezTo>
                  <a:cubicBezTo>
                    <a:pt x="471" y="643"/>
                    <a:pt x="513" y="654"/>
                    <a:pt x="568" y="655"/>
                  </a:cubicBezTo>
                  <a:cubicBezTo>
                    <a:pt x="628" y="661"/>
                    <a:pt x="700" y="664"/>
                    <a:pt x="760" y="671"/>
                  </a:cubicBezTo>
                  <a:cubicBezTo>
                    <a:pt x="817" y="693"/>
                    <a:pt x="869" y="677"/>
                    <a:pt x="928" y="699"/>
                  </a:cubicBezTo>
                  <a:cubicBezTo>
                    <a:pt x="1070" y="753"/>
                    <a:pt x="1355" y="693"/>
                    <a:pt x="1355" y="693"/>
                  </a:cubicBezTo>
                  <a:cubicBezTo>
                    <a:pt x="1539" y="731"/>
                    <a:pt x="1520" y="737"/>
                    <a:pt x="1751" y="746"/>
                  </a:cubicBezTo>
                  <a:cubicBezTo>
                    <a:pt x="1912" y="769"/>
                    <a:pt x="1924" y="727"/>
                    <a:pt x="2228" y="743"/>
                  </a:cubicBezTo>
                  <a:cubicBezTo>
                    <a:pt x="2298" y="752"/>
                    <a:pt x="2337" y="736"/>
                    <a:pt x="2388" y="739"/>
                  </a:cubicBezTo>
                  <a:cubicBezTo>
                    <a:pt x="2439" y="742"/>
                    <a:pt x="2496" y="758"/>
                    <a:pt x="2535" y="762"/>
                  </a:cubicBezTo>
                  <a:cubicBezTo>
                    <a:pt x="2574" y="766"/>
                    <a:pt x="2586" y="753"/>
                    <a:pt x="2624" y="761"/>
                  </a:cubicBezTo>
                  <a:cubicBezTo>
                    <a:pt x="2654" y="767"/>
                    <a:pt x="2674" y="747"/>
                    <a:pt x="2710" y="746"/>
                  </a:cubicBezTo>
                  <a:cubicBezTo>
                    <a:pt x="2816" y="740"/>
                    <a:pt x="2923" y="740"/>
                    <a:pt x="3030" y="737"/>
                  </a:cubicBezTo>
                  <a:cubicBezTo>
                    <a:pt x="3165" y="698"/>
                    <a:pt x="3192" y="700"/>
                    <a:pt x="3372" y="693"/>
                  </a:cubicBezTo>
                  <a:cubicBezTo>
                    <a:pt x="3491" y="677"/>
                    <a:pt x="3585" y="649"/>
                    <a:pt x="3707" y="640"/>
                  </a:cubicBezTo>
                  <a:cubicBezTo>
                    <a:pt x="3778" y="612"/>
                    <a:pt x="3647" y="661"/>
                    <a:pt x="3814" y="623"/>
                  </a:cubicBezTo>
                  <a:cubicBezTo>
                    <a:pt x="3939" y="593"/>
                    <a:pt x="3882" y="589"/>
                    <a:pt x="4057" y="579"/>
                  </a:cubicBezTo>
                  <a:cubicBezTo>
                    <a:pt x="4154" y="551"/>
                    <a:pt x="4197" y="549"/>
                    <a:pt x="4316" y="543"/>
                  </a:cubicBezTo>
                  <a:cubicBezTo>
                    <a:pt x="4293" y="535"/>
                    <a:pt x="4233" y="529"/>
                    <a:pt x="4225" y="526"/>
                  </a:cubicBezTo>
                  <a:cubicBezTo>
                    <a:pt x="4217" y="523"/>
                    <a:pt x="4240" y="518"/>
                    <a:pt x="4247" y="517"/>
                  </a:cubicBezTo>
                  <a:cubicBezTo>
                    <a:pt x="4275" y="513"/>
                    <a:pt x="4303" y="511"/>
                    <a:pt x="4331" y="508"/>
                  </a:cubicBezTo>
                  <a:cubicBezTo>
                    <a:pt x="4303" y="505"/>
                    <a:pt x="4275" y="504"/>
                    <a:pt x="4247" y="499"/>
                  </a:cubicBezTo>
                  <a:cubicBezTo>
                    <a:pt x="4240" y="498"/>
                    <a:pt x="4221" y="499"/>
                    <a:pt x="4225" y="491"/>
                  </a:cubicBezTo>
                  <a:cubicBezTo>
                    <a:pt x="4230" y="480"/>
                    <a:pt x="4245" y="485"/>
                    <a:pt x="4255" y="482"/>
                  </a:cubicBezTo>
                  <a:cubicBezTo>
                    <a:pt x="4318" y="494"/>
                    <a:pt x="4297" y="507"/>
                    <a:pt x="4346" y="526"/>
                  </a:cubicBezTo>
                  <a:cubicBezTo>
                    <a:pt x="4398" y="511"/>
                    <a:pt x="4453" y="470"/>
                    <a:pt x="4506" y="464"/>
                  </a:cubicBezTo>
                  <a:cubicBezTo>
                    <a:pt x="4552" y="460"/>
                    <a:pt x="4598" y="458"/>
                    <a:pt x="4643" y="455"/>
                  </a:cubicBezTo>
                  <a:cubicBezTo>
                    <a:pt x="4690" y="420"/>
                    <a:pt x="4742" y="423"/>
                    <a:pt x="4795" y="411"/>
                  </a:cubicBezTo>
                  <a:cubicBezTo>
                    <a:pt x="4834" y="382"/>
                    <a:pt x="4813" y="403"/>
                    <a:pt x="4849" y="341"/>
                  </a:cubicBezTo>
                  <a:cubicBezTo>
                    <a:pt x="4854" y="332"/>
                    <a:pt x="4864" y="314"/>
                    <a:pt x="4864" y="314"/>
                  </a:cubicBezTo>
                  <a:cubicBezTo>
                    <a:pt x="4803" y="279"/>
                    <a:pt x="4742" y="285"/>
                    <a:pt x="4674" y="279"/>
                  </a:cubicBezTo>
                  <a:cubicBezTo>
                    <a:pt x="4490" y="287"/>
                    <a:pt x="4499" y="279"/>
                    <a:pt x="4384" y="306"/>
                  </a:cubicBezTo>
                  <a:cubicBezTo>
                    <a:pt x="4293" y="303"/>
                    <a:pt x="4202" y="303"/>
                    <a:pt x="4110" y="297"/>
                  </a:cubicBezTo>
                  <a:cubicBezTo>
                    <a:pt x="4103" y="297"/>
                    <a:pt x="4126" y="288"/>
                    <a:pt x="4133" y="288"/>
                  </a:cubicBezTo>
                  <a:cubicBezTo>
                    <a:pt x="4187" y="288"/>
                    <a:pt x="4240" y="294"/>
                    <a:pt x="4293" y="297"/>
                  </a:cubicBezTo>
                  <a:cubicBezTo>
                    <a:pt x="4391" y="282"/>
                    <a:pt x="4444" y="268"/>
                    <a:pt x="4552" y="262"/>
                  </a:cubicBezTo>
                  <a:cubicBezTo>
                    <a:pt x="4601" y="247"/>
                    <a:pt x="4610" y="232"/>
                    <a:pt x="4651" y="200"/>
                  </a:cubicBezTo>
                  <a:cubicBezTo>
                    <a:pt x="4609" y="188"/>
                    <a:pt x="4562" y="193"/>
                    <a:pt x="4521" y="174"/>
                  </a:cubicBezTo>
                  <a:cubicBezTo>
                    <a:pt x="4514" y="171"/>
                    <a:pt x="4516" y="156"/>
                    <a:pt x="4514" y="147"/>
                  </a:cubicBezTo>
                  <a:cubicBezTo>
                    <a:pt x="4141" y="166"/>
                    <a:pt x="4291" y="156"/>
                    <a:pt x="4065" y="174"/>
                  </a:cubicBezTo>
                  <a:cubicBezTo>
                    <a:pt x="4015" y="182"/>
                    <a:pt x="3972" y="194"/>
                    <a:pt x="3920" y="174"/>
                  </a:cubicBezTo>
                  <a:cubicBezTo>
                    <a:pt x="3911" y="171"/>
                    <a:pt x="3935" y="160"/>
                    <a:pt x="3943" y="156"/>
                  </a:cubicBezTo>
                  <a:cubicBezTo>
                    <a:pt x="3951" y="152"/>
                    <a:pt x="3958" y="150"/>
                    <a:pt x="3966" y="147"/>
                  </a:cubicBezTo>
                  <a:cubicBezTo>
                    <a:pt x="3918" y="110"/>
                    <a:pt x="3968" y="135"/>
                    <a:pt x="3935" y="77"/>
                  </a:cubicBezTo>
                  <a:cubicBezTo>
                    <a:pt x="3812" y="86"/>
                    <a:pt x="3702" y="113"/>
                    <a:pt x="3578" y="121"/>
                  </a:cubicBezTo>
                  <a:cubicBezTo>
                    <a:pt x="3524" y="128"/>
                    <a:pt x="3477" y="135"/>
                    <a:pt x="3425" y="156"/>
                  </a:cubicBezTo>
                  <a:cubicBezTo>
                    <a:pt x="3342" y="188"/>
                    <a:pt x="3248" y="162"/>
                    <a:pt x="3159" y="165"/>
                  </a:cubicBezTo>
                  <a:cubicBezTo>
                    <a:pt x="2928" y="254"/>
                    <a:pt x="2813" y="169"/>
                    <a:pt x="2544" y="191"/>
                  </a:cubicBezTo>
                  <a:cubicBezTo>
                    <a:pt x="2445" y="200"/>
                    <a:pt x="2305" y="198"/>
                    <a:pt x="2260" y="187"/>
                  </a:cubicBezTo>
                  <a:cubicBezTo>
                    <a:pt x="2172" y="153"/>
                    <a:pt x="2149" y="194"/>
                    <a:pt x="2056" y="195"/>
                  </a:cubicBezTo>
                  <a:cubicBezTo>
                    <a:pt x="1964" y="187"/>
                    <a:pt x="1913" y="188"/>
                    <a:pt x="1880" y="175"/>
                  </a:cubicBezTo>
                  <a:cubicBezTo>
                    <a:pt x="1790" y="181"/>
                    <a:pt x="1677" y="212"/>
                    <a:pt x="1591" y="191"/>
                  </a:cubicBezTo>
                  <a:cubicBezTo>
                    <a:pt x="1548" y="181"/>
                    <a:pt x="1503" y="186"/>
                    <a:pt x="1460" y="175"/>
                  </a:cubicBezTo>
                  <a:cubicBezTo>
                    <a:pt x="1435" y="185"/>
                    <a:pt x="1426" y="155"/>
                    <a:pt x="1401" y="165"/>
                  </a:cubicBezTo>
                  <a:cubicBezTo>
                    <a:pt x="1252" y="156"/>
                    <a:pt x="1118" y="135"/>
                    <a:pt x="967" y="130"/>
                  </a:cubicBezTo>
                  <a:cubicBezTo>
                    <a:pt x="926" y="125"/>
                    <a:pt x="836" y="116"/>
                    <a:pt x="799" y="103"/>
                  </a:cubicBezTo>
                  <a:cubicBezTo>
                    <a:pt x="798" y="103"/>
                    <a:pt x="754" y="62"/>
                    <a:pt x="746" y="59"/>
                  </a:cubicBezTo>
                  <a:cubicBezTo>
                    <a:pt x="686" y="39"/>
                    <a:pt x="609" y="39"/>
                    <a:pt x="548" y="33"/>
                  </a:cubicBezTo>
                  <a:cubicBezTo>
                    <a:pt x="523" y="22"/>
                    <a:pt x="497" y="17"/>
                    <a:pt x="472" y="6"/>
                  </a:cubicBezTo>
                  <a:cubicBezTo>
                    <a:pt x="441" y="9"/>
                    <a:pt x="411" y="11"/>
                    <a:pt x="381" y="15"/>
                  </a:cubicBezTo>
                  <a:cubicBezTo>
                    <a:pt x="353" y="15"/>
                    <a:pt x="325" y="0"/>
                    <a:pt x="306" y="4"/>
                  </a:cubicBezTo>
                  <a:close/>
                </a:path>
              </a:pathLst>
            </a:custGeom>
            <a:gradFill rotWithShape="0">
              <a:gsLst>
                <a:gs pos="0">
                  <a:schemeClr val="accent1"/>
                </a:gs>
                <a:gs pos="100000">
                  <a:schemeClr val="accent1">
                    <a:gamma/>
                    <a:tint val="48627"/>
                    <a:invGamma/>
                  </a:schemeClr>
                </a:gs>
              </a:gsLst>
              <a:lin ang="0" scaled="1"/>
            </a:gradFill>
            <a:ln w="9525">
              <a:noFill/>
              <a:round/>
              <a:headEnd/>
              <a:tailEnd/>
            </a:ln>
            <a:effectLst/>
          </p:spPr>
          <p:txBody>
            <a:bodyPr/>
            <a:lstStyle/>
            <a:p>
              <a:pPr>
                <a:defRPr/>
              </a:pPr>
              <a:endParaRPr lang="zh-CN" altLang="en-US" sz="2800">
                <a:latin typeface="楷体" panose="02010609060101010101" pitchFamily="49" charset="-122"/>
                <a:ea typeface="楷体" panose="02010609060101010101" pitchFamily="49" charset="-122"/>
              </a:endParaRPr>
            </a:p>
          </p:txBody>
        </p:sp>
        <p:sp>
          <p:nvSpPr>
            <p:cNvPr id="9" name="Text Box 6"/>
            <p:cNvSpPr txBox="1">
              <a:spLocks noChangeArrowheads="1"/>
            </p:cNvSpPr>
            <p:nvPr/>
          </p:nvSpPr>
          <p:spPr bwMode="auto">
            <a:xfrm>
              <a:off x="1991" y="919"/>
              <a:ext cx="1848" cy="846"/>
            </a:xfrm>
            <a:prstGeom prst="rect">
              <a:avLst/>
            </a:prstGeom>
            <a:noFill/>
            <a:ln w="9525" algn="ctr">
              <a:noFill/>
              <a:miter lim="800000"/>
              <a:headEnd/>
              <a:tailEnd/>
            </a:ln>
          </p:spPr>
          <p:txBody>
            <a:bodyPr wrap="square">
              <a:spAutoFit/>
            </a:bodyPr>
            <a:lstStyle/>
            <a:p>
              <a:pPr algn="ctr" eaLnBrk="0" hangingPunct="0"/>
              <a:r>
                <a:rPr lang="zh-CN" altLang="en-US" sz="2800" b="1" dirty="0">
                  <a:solidFill>
                    <a:srgbClr val="FFFF00"/>
                  </a:solidFill>
                  <a:latin typeface="楷体" panose="02010609060101010101" pitchFamily="49" charset="-122"/>
                  <a:ea typeface="楷体" panose="02010609060101010101" pitchFamily="49" charset="-122"/>
                </a:rPr>
                <a:t>测试用例解决的问题</a:t>
              </a:r>
              <a:endParaRPr lang="en-US" altLang="zh-CN" sz="2800" b="1" dirty="0">
                <a:solidFill>
                  <a:srgbClr val="FFFF00"/>
                </a:solidFill>
                <a:latin typeface="楷体" panose="02010609060101010101" pitchFamily="49" charset="-122"/>
                <a:ea typeface="楷体" panose="02010609060101010101" pitchFamily="49" charset="-122"/>
              </a:endParaRPr>
            </a:p>
          </p:txBody>
        </p:sp>
        <p:sp>
          <p:nvSpPr>
            <p:cNvPr id="10" name="Freeform 7"/>
            <p:cNvSpPr>
              <a:spLocks/>
            </p:cNvSpPr>
            <p:nvPr/>
          </p:nvSpPr>
          <p:spPr bwMode="gray">
            <a:xfrm>
              <a:off x="3979" y="2153"/>
              <a:ext cx="1361" cy="1405"/>
            </a:xfrm>
            <a:custGeom>
              <a:avLst/>
              <a:gdLst/>
              <a:ahLst/>
              <a:cxnLst>
                <a:cxn ang="0">
                  <a:pos x="264" y="20"/>
                </a:cxn>
                <a:cxn ang="0">
                  <a:pos x="286" y="52"/>
                </a:cxn>
                <a:cxn ang="0">
                  <a:pos x="242" y="68"/>
                </a:cxn>
                <a:cxn ang="0">
                  <a:pos x="202" y="72"/>
                </a:cxn>
                <a:cxn ang="0">
                  <a:pos x="194" y="102"/>
                </a:cxn>
                <a:cxn ang="0">
                  <a:pos x="140" y="114"/>
                </a:cxn>
                <a:cxn ang="0">
                  <a:pos x="116" y="136"/>
                </a:cxn>
                <a:cxn ang="0">
                  <a:pos x="84" y="164"/>
                </a:cxn>
                <a:cxn ang="0">
                  <a:pos x="76" y="182"/>
                </a:cxn>
                <a:cxn ang="0">
                  <a:pos x="60" y="224"/>
                </a:cxn>
                <a:cxn ang="0">
                  <a:pos x="42" y="272"/>
                </a:cxn>
                <a:cxn ang="0">
                  <a:pos x="24" y="296"/>
                </a:cxn>
                <a:cxn ang="0">
                  <a:pos x="12" y="330"/>
                </a:cxn>
                <a:cxn ang="0">
                  <a:pos x="16" y="352"/>
                </a:cxn>
                <a:cxn ang="0">
                  <a:pos x="6" y="396"/>
                </a:cxn>
                <a:cxn ang="0">
                  <a:pos x="30" y="420"/>
                </a:cxn>
                <a:cxn ang="0">
                  <a:pos x="22" y="448"/>
                </a:cxn>
                <a:cxn ang="0">
                  <a:pos x="38" y="472"/>
                </a:cxn>
                <a:cxn ang="0">
                  <a:pos x="64" y="500"/>
                </a:cxn>
                <a:cxn ang="0">
                  <a:pos x="76" y="546"/>
                </a:cxn>
                <a:cxn ang="0">
                  <a:pos x="126" y="572"/>
                </a:cxn>
                <a:cxn ang="0">
                  <a:pos x="130" y="602"/>
                </a:cxn>
                <a:cxn ang="0">
                  <a:pos x="170" y="614"/>
                </a:cxn>
                <a:cxn ang="0">
                  <a:pos x="188" y="636"/>
                </a:cxn>
                <a:cxn ang="0">
                  <a:pos x="212" y="644"/>
                </a:cxn>
                <a:cxn ang="0">
                  <a:pos x="238" y="662"/>
                </a:cxn>
                <a:cxn ang="0">
                  <a:pos x="280" y="668"/>
                </a:cxn>
                <a:cxn ang="0">
                  <a:pos x="300" y="676"/>
                </a:cxn>
                <a:cxn ang="0">
                  <a:pos x="330" y="688"/>
                </a:cxn>
                <a:cxn ang="0">
                  <a:pos x="350" y="694"/>
                </a:cxn>
                <a:cxn ang="0">
                  <a:pos x="392" y="718"/>
                </a:cxn>
                <a:cxn ang="0">
                  <a:pos x="398" y="686"/>
                </a:cxn>
                <a:cxn ang="0">
                  <a:pos x="428" y="688"/>
                </a:cxn>
                <a:cxn ang="0">
                  <a:pos x="504" y="660"/>
                </a:cxn>
                <a:cxn ang="0">
                  <a:pos x="534" y="656"/>
                </a:cxn>
                <a:cxn ang="0">
                  <a:pos x="550" y="644"/>
                </a:cxn>
                <a:cxn ang="0">
                  <a:pos x="570" y="612"/>
                </a:cxn>
                <a:cxn ang="0">
                  <a:pos x="612" y="586"/>
                </a:cxn>
                <a:cxn ang="0">
                  <a:pos x="630" y="554"/>
                </a:cxn>
                <a:cxn ang="0">
                  <a:pos x="656" y="520"/>
                </a:cxn>
                <a:cxn ang="0">
                  <a:pos x="682" y="492"/>
                </a:cxn>
                <a:cxn ang="0">
                  <a:pos x="692" y="466"/>
                </a:cxn>
                <a:cxn ang="0">
                  <a:pos x="696" y="410"/>
                </a:cxn>
                <a:cxn ang="0">
                  <a:pos x="734" y="352"/>
                </a:cxn>
                <a:cxn ang="0">
                  <a:pos x="718" y="316"/>
                </a:cxn>
                <a:cxn ang="0">
                  <a:pos x="710" y="292"/>
                </a:cxn>
                <a:cxn ang="0">
                  <a:pos x="698" y="258"/>
                </a:cxn>
                <a:cxn ang="0">
                  <a:pos x="678" y="212"/>
                </a:cxn>
                <a:cxn ang="0">
                  <a:pos x="654" y="182"/>
                </a:cxn>
                <a:cxn ang="0">
                  <a:pos x="632" y="154"/>
                </a:cxn>
                <a:cxn ang="0">
                  <a:pos x="612" y="104"/>
                </a:cxn>
                <a:cxn ang="0">
                  <a:pos x="592" y="108"/>
                </a:cxn>
                <a:cxn ang="0">
                  <a:pos x="548" y="100"/>
                </a:cxn>
                <a:cxn ang="0">
                  <a:pos x="508" y="22"/>
                </a:cxn>
                <a:cxn ang="0">
                  <a:pos x="456" y="48"/>
                </a:cxn>
                <a:cxn ang="0">
                  <a:pos x="430" y="46"/>
                </a:cxn>
                <a:cxn ang="0">
                  <a:pos x="370" y="10"/>
                </a:cxn>
                <a:cxn ang="0">
                  <a:pos x="348" y="10"/>
                </a:cxn>
                <a:cxn ang="0">
                  <a:pos x="326" y="28"/>
                </a:cxn>
                <a:cxn ang="0">
                  <a:pos x="294" y="42"/>
                </a:cxn>
                <a:cxn ang="0">
                  <a:pos x="256" y="12"/>
                </a:cxn>
              </a:cxnLst>
              <a:rect l="0" t="0" r="r" b="b"/>
              <a:pathLst>
                <a:path w="742" h="718">
                  <a:moveTo>
                    <a:pt x="256" y="12"/>
                  </a:moveTo>
                  <a:lnTo>
                    <a:pt x="252" y="8"/>
                  </a:lnTo>
                  <a:lnTo>
                    <a:pt x="252" y="6"/>
                  </a:lnTo>
                  <a:lnTo>
                    <a:pt x="250" y="6"/>
                  </a:lnTo>
                  <a:lnTo>
                    <a:pt x="252" y="8"/>
                  </a:lnTo>
                  <a:lnTo>
                    <a:pt x="254" y="10"/>
                  </a:lnTo>
                  <a:lnTo>
                    <a:pt x="256" y="12"/>
                  </a:lnTo>
                  <a:lnTo>
                    <a:pt x="260" y="16"/>
                  </a:lnTo>
                  <a:lnTo>
                    <a:pt x="264" y="20"/>
                  </a:lnTo>
                  <a:lnTo>
                    <a:pt x="268" y="24"/>
                  </a:lnTo>
                  <a:lnTo>
                    <a:pt x="270" y="28"/>
                  </a:lnTo>
                  <a:lnTo>
                    <a:pt x="274" y="32"/>
                  </a:lnTo>
                  <a:lnTo>
                    <a:pt x="278" y="34"/>
                  </a:lnTo>
                  <a:lnTo>
                    <a:pt x="280" y="36"/>
                  </a:lnTo>
                  <a:lnTo>
                    <a:pt x="280" y="38"/>
                  </a:lnTo>
                  <a:lnTo>
                    <a:pt x="282" y="38"/>
                  </a:lnTo>
                  <a:lnTo>
                    <a:pt x="288" y="48"/>
                  </a:lnTo>
                  <a:lnTo>
                    <a:pt x="286" y="52"/>
                  </a:lnTo>
                  <a:lnTo>
                    <a:pt x="278" y="56"/>
                  </a:lnTo>
                  <a:lnTo>
                    <a:pt x="268" y="58"/>
                  </a:lnTo>
                  <a:lnTo>
                    <a:pt x="256" y="58"/>
                  </a:lnTo>
                  <a:lnTo>
                    <a:pt x="246" y="56"/>
                  </a:lnTo>
                  <a:lnTo>
                    <a:pt x="238" y="54"/>
                  </a:lnTo>
                  <a:lnTo>
                    <a:pt x="242" y="58"/>
                  </a:lnTo>
                  <a:lnTo>
                    <a:pt x="246" y="62"/>
                  </a:lnTo>
                  <a:lnTo>
                    <a:pt x="244" y="64"/>
                  </a:lnTo>
                  <a:lnTo>
                    <a:pt x="242" y="68"/>
                  </a:lnTo>
                  <a:lnTo>
                    <a:pt x="238" y="70"/>
                  </a:lnTo>
                  <a:lnTo>
                    <a:pt x="232" y="72"/>
                  </a:lnTo>
                  <a:lnTo>
                    <a:pt x="228" y="72"/>
                  </a:lnTo>
                  <a:lnTo>
                    <a:pt x="222" y="70"/>
                  </a:lnTo>
                  <a:lnTo>
                    <a:pt x="216" y="68"/>
                  </a:lnTo>
                  <a:lnTo>
                    <a:pt x="212" y="64"/>
                  </a:lnTo>
                  <a:lnTo>
                    <a:pt x="206" y="64"/>
                  </a:lnTo>
                  <a:lnTo>
                    <a:pt x="204" y="68"/>
                  </a:lnTo>
                  <a:lnTo>
                    <a:pt x="202" y="72"/>
                  </a:lnTo>
                  <a:lnTo>
                    <a:pt x="200" y="76"/>
                  </a:lnTo>
                  <a:lnTo>
                    <a:pt x="196" y="78"/>
                  </a:lnTo>
                  <a:lnTo>
                    <a:pt x="190" y="80"/>
                  </a:lnTo>
                  <a:lnTo>
                    <a:pt x="196" y="82"/>
                  </a:lnTo>
                  <a:lnTo>
                    <a:pt x="198" y="86"/>
                  </a:lnTo>
                  <a:lnTo>
                    <a:pt x="200" y="90"/>
                  </a:lnTo>
                  <a:lnTo>
                    <a:pt x="200" y="94"/>
                  </a:lnTo>
                  <a:lnTo>
                    <a:pt x="198" y="98"/>
                  </a:lnTo>
                  <a:lnTo>
                    <a:pt x="194" y="102"/>
                  </a:lnTo>
                  <a:lnTo>
                    <a:pt x="186" y="102"/>
                  </a:lnTo>
                  <a:lnTo>
                    <a:pt x="172" y="100"/>
                  </a:lnTo>
                  <a:lnTo>
                    <a:pt x="162" y="100"/>
                  </a:lnTo>
                  <a:lnTo>
                    <a:pt x="164" y="102"/>
                  </a:lnTo>
                  <a:lnTo>
                    <a:pt x="166" y="106"/>
                  </a:lnTo>
                  <a:lnTo>
                    <a:pt x="168" y="110"/>
                  </a:lnTo>
                  <a:lnTo>
                    <a:pt x="154" y="110"/>
                  </a:lnTo>
                  <a:lnTo>
                    <a:pt x="140" y="110"/>
                  </a:lnTo>
                  <a:lnTo>
                    <a:pt x="140" y="114"/>
                  </a:lnTo>
                  <a:lnTo>
                    <a:pt x="142" y="116"/>
                  </a:lnTo>
                  <a:lnTo>
                    <a:pt x="136" y="118"/>
                  </a:lnTo>
                  <a:lnTo>
                    <a:pt x="130" y="118"/>
                  </a:lnTo>
                  <a:lnTo>
                    <a:pt x="124" y="118"/>
                  </a:lnTo>
                  <a:lnTo>
                    <a:pt x="126" y="122"/>
                  </a:lnTo>
                  <a:lnTo>
                    <a:pt x="126" y="126"/>
                  </a:lnTo>
                  <a:lnTo>
                    <a:pt x="126" y="130"/>
                  </a:lnTo>
                  <a:lnTo>
                    <a:pt x="128" y="134"/>
                  </a:lnTo>
                  <a:lnTo>
                    <a:pt x="116" y="136"/>
                  </a:lnTo>
                  <a:lnTo>
                    <a:pt x="106" y="140"/>
                  </a:lnTo>
                  <a:lnTo>
                    <a:pt x="96" y="144"/>
                  </a:lnTo>
                  <a:lnTo>
                    <a:pt x="82" y="142"/>
                  </a:lnTo>
                  <a:lnTo>
                    <a:pt x="88" y="146"/>
                  </a:lnTo>
                  <a:lnTo>
                    <a:pt x="92" y="148"/>
                  </a:lnTo>
                  <a:lnTo>
                    <a:pt x="92" y="152"/>
                  </a:lnTo>
                  <a:lnTo>
                    <a:pt x="92" y="156"/>
                  </a:lnTo>
                  <a:lnTo>
                    <a:pt x="88" y="160"/>
                  </a:lnTo>
                  <a:lnTo>
                    <a:pt x="84" y="164"/>
                  </a:lnTo>
                  <a:lnTo>
                    <a:pt x="78" y="166"/>
                  </a:lnTo>
                  <a:lnTo>
                    <a:pt x="74" y="168"/>
                  </a:lnTo>
                  <a:lnTo>
                    <a:pt x="68" y="170"/>
                  </a:lnTo>
                  <a:lnTo>
                    <a:pt x="62" y="172"/>
                  </a:lnTo>
                  <a:lnTo>
                    <a:pt x="58" y="172"/>
                  </a:lnTo>
                  <a:lnTo>
                    <a:pt x="64" y="174"/>
                  </a:lnTo>
                  <a:lnTo>
                    <a:pt x="68" y="176"/>
                  </a:lnTo>
                  <a:lnTo>
                    <a:pt x="72" y="180"/>
                  </a:lnTo>
                  <a:lnTo>
                    <a:pt x="76" y="182"/>
                  </a:lnTo>
                  <a:lnTo>
                    <a:pt x="78" y="184"/>
                  </a:lnTo>
                  <a:lnTo>
                    <a:pt x="78" y="190"/>
                  </a:lnTo>
                  <a:lnTo>
                    <a:pt x="78" y="194"/>
                  </a:lnTo>
                  <a:lnTo>
                    <a:pt x="76" y="202"/>
                  </a:lnTo>
                  <a:lnTo>
                    <a:pt x="70" y="204"/>
                  </a:lnTo>
                  <a:lnTo>
                    <a:pt x="62" y="204"/>
                  </a:lnTo>
                  <a:lnTo>
                    <a:pt x="54" y="204"/>
                  </a:lnTo>
                  <a:lnTo>
                    <a:pt x="60" y="214"/>
                  </a:lnTo>
                  <a:lnTo>
                    <a:pt x="60" y="224"/>
                  </a:lnTo>
                  <a:lnTo>
                    <a:pt x="56" y="236"/>
                  </a:lnTo>
                  <a:lnTo>
                    <a:pt x="56" y="248"/>
                  </a:lnTo>
                  <a:lnTo>
                    <a:pt x="46" y="248"/>
                  </a:lnTo>
                  <a:lnTo>
                    <a:pt x="34" y="248"/>
                  </a:lnTo>
                  <a:lnTo>
                    <a:pt x="38" y="250"/>
                  </a:lnTo>
                  <a:lnTo>
                    <a:pt x="42" y="254"/>
                  </a:lnTo>
                  <a:lnTo>
                    <a:pt x="44" y="260"/>
                  </a:lnTo>
                  <a:lnTo>
                    <a:pt x="44" y="268"/>
                  </a:lnTo>
                  <a:lnTo>
                    <a:pt x="42" y="272"/>
                  </a:lnTo>
                  <a:lnTo>
                    <a:pt x="38" y="276"/>
                  </a:lnTo>
                  <a:lnTo>
                    <a:pt x="34" y="278"/>
                  </a:lnTo>
                  <a:lnTo>
                    <a:pt x="28" y="280"/>
                  </a:lnTo>
                  <a:lnTo>
                    <a:pt x="24" y="280"/>
                  </a:lnTo>
                  <a:lnTo>
                    <a:pt x="18" y="282"/>
                  </a:lnTo>
                  <a:lnTo>
                    <a:pt x="24" y="284"/>
                  </a:lnTo>
                  <a:lnTo>
                    <a:pt x="26" y="288"/>
                  </a:lnTo>
                  <a:lnTo>
                    <a:pt x="26" y="292"/>
                  </a:lnTo>
                  <a:lnTo>
                    <a:pt x="24" y="296"/>
                  </a:lnTo>
                  <a:lnTo>
                    <a:pt x="18" y="300"/>
                  </a:lnTo>
                  <a:lnTo>
                    <a:pt x="28" y="302"/>
                  </a:lnTo>
                  <a:lnTo>
                    <a:pt x="38" y="306"/>
                  </a:lnTo>
                  <a:lnTo>
                    <a:pt x="38" y="312"/>
                  </a:lnTo>
                  <a:lnTo>
                    <a:pt x="34" y="316"/>
                  </a:lnTo>
                  <a:lnTo>
                    <a:pt x="28" y="320"/>
                  </a:lnTo>
                  <a:lnTo>
                    <a:pt x="24" y="322"/>
                  </a:lnTo>
                  <a:lnTo>
                    <a:pt x="18" y="326"/>
                  </a:lnTo>
                  <a:lnTo>
                    <a:pt x="12" y="330"/>
                  </a:lnTo>
                  <a:lnTo>
                    <a:pt x="8" y="334"/>
                  </a:lnTo>
                  <a:lnTo>
                    <a:pt x="12" y="336"/>
                  </a:lnTo>
                  <a:lnTo>
                    <a:pt x="18" y="338"/>
                  </a:lnTo>
                  <a:lnTo>
                    <a:pt x="22" y="338"/>
                  </a:lnTo>
                  <a:lnTo>
                    <a:pt x="20" y="342"/>
                  </a:lnTo>
                  <a:lnTo>
                    <a:pt x="18" y="344"/>
                  </a:lnTo>
                  <a:lnTo>
                    <a:pt x="14" y="348"/>
                  </a:lnTo>
                  <a:lnTo>
                    <a:pt x="12" y="350"/>
                  </a:lnTo>
                  <a:lnTo>
                    <a:pt x="16" y="352"/>
                  </a:lnTo>
                  <a:lnTo>
                    <a:pt x="22" y="354"/>
                  </a:lnTo>
                  <a:lnTo>
                    <a:pt x="26" y="356"/>
                  </a:lnTo>
                  <a:lnTo>
                    <a:pt x="24" y="358"/>
                  </a:lnTo>
                  <a:lnTo>
                    <a:pt x="22" y="362"/>
                  </a:lnTo>
                  <a:lnTo>
                    <a:pt x="32" y="364"/>
                  </a:lnTo>
                  <a:lnTo>
                    <a:pt x="44" y="368"/>
                  </a:lnTo>
                  <a:lnTo>
                    <a:pt x="22" y="382"/>
                  </a:lnTo>
                  <a:lnTo>
                    <a:pt x="0" y="394"/>
                  </a:lnTo>
                  <a:lnTo>
                    <a:pt x="6" y="396"/>
                  </a:lnTo>
                  <a:lnTo>
                    <a:pt x="14" y="398"/>
                  </a:lnTo>
                  <a:lnTo>
                    <a:pt x="20" y="402"/>
                  </a:lnTo>
                  <a:lnTo>
                    <a:pt x="24" y="406"/>
                  </a:lnTo>
                  <a:lnTo>
                    <a:pt x="22" y="408"/>
                  </a:lnTo>
                  <a:lnTo>
                    <a:pt x="20" y="410"/>
                  </a:lnTo>
                  <a:lnTo>
                    <a:pt x="16" y="412"/>
                  </a:lnTo>
                  <a:lnTo>
                    <a:pt x="22" y="414"/>
                  </a:lnTo>
                  <a:lnTo>
                    <a:pt x="28" y="416"/>
                  </a:lnTo>
                  <a:lnTo>
                    <a:pt x="30" y="420"/>
                  </a:lnTo>
                  <a:lnTo>
                    <a:pt x="32" y="424"/>
                  </a:lnTo>
                  <a:lnTo>
                    <a:pt x="32" y="428"/>
                  </a:lnTo>
                  <a:lnTo>
                    <a:pt x="28" y="434"/>
                  </a:lnTo>
                  <a:lnTo>
                    <a:pt x="32" y="434"/>
                  </a:lnTo>
                  <a:lnTo>
                    <a:pt x="34" y="434"/>
                  </a:lnTo>
                  <a:lnTo>
                    <a:pt x="34" y="440"/>
                  </a:lnTo>
                  <a:lnTo>
                    <a:pt x="30" y="442"/>
                  </a:lnTo>
                  <a:lnTo>
                    <a:pt x="26" y="446"/>
                  </a:lnTo>
                  <a:lnTo>
                    <a:pt x="22" y="448"/>
                  </a:lnTo>
                  <a:lnTo>
                    <a:pt x="20" y="452"/>
                  </a:lnTo>
                  <a:lnTo>
                    <a:pt x="16" y="456"/>
                  </a:lnTo>
                  <a:lnTo>
                    <a:pt x="22" y="454"/>
                  </a:lnTo>
                  <a:lnTo>
                    <a:pt x="28" y="456"/>
                  </a:lnTo>
                  <a:lnTo>
                    <a:pt x="34" y="458"/>
                  </a:lnTo>
                  <a:lnTo>
                    <a:pt x="40" y="460"/>
                  </a:lnTo>
                  <a:lnTo>
                    <a:pt x="44" y="464"/>
                  </a:lnTo>
                  <a:lnTo>
                    <a:pt x="40" y="468"/>
                  </a:lnTo>
                  <a:lnTo>
                    <a:pt x="38" y="472"/>
                  </a:lnTo>
                  <a:lnTo>
                    <a:pt x="34" y="476"/>
                  </a:lnTo>
                  <a:lnTo>
                    <a:pt x="40" y="478"/>
                  </a:lnTo>
                  <a:lnTo>
                    <a:pt x="44" y="482"/>
                  </a:lnTo>
                  <a:lnTo>
                    <a:pt x="48" y="486"/>
                  </a:lnTo>
                  <a:lnTo>
                    <a:pt x="48" y="490"/>
                  </a:lnTo>
                  <a:lnTo>
                    <a:pt x="48" y="496"/>
                  </a:lnTo>
                  <a:lnTo>
                    <a:pt x="54" y="496"/>
                  </a:lnTo>
                  <a:lnTo>
                    <a:pt x="60" y="498"/>
                  </a:lnTo>
                  <a:lnTo>
                    <a:pt x="64" y="500"/>
                  </a:lnTo>
                  <a:lnTo>
                    <a:pt x="66" y="504"/>
                  </a:lnTo>
                  <a:lnTo>
                    <a:pt x="66" y="508"/>
                  </a:lnTo>
                  <a:lnTo>
                    <a:pt x="66" y="514"/>
                  </a:lnTo>
                  <a:lnTo>
                    <a:pt x="62" y="520"/>
                  </a:lnTo>
                  <a:lnTo>
                    <a:pt x="68" y="524"/>
                  </a:lnTo>
                  <a:lnTo>
                    <a:pt x="72" y="528"/>
                  </a:lnTo>
                  <a:lnTo>
                    <a:pt x="74" y="534"/>
                  </a:lnTo>
                  <a:lnTo>
                    <a:pt x="76" y="540"/>
                  </a:lnTo>
                  <a:lnTo>
                    <a:pt x="76" y="546"/>
                  </a:lnTo>
                  <a:lnTo>
                    <a:pt x="96" y="546"/>
                  </a:lnTo>
                  <a:lnTo>
                    <a:pt x="118" y="544"/>
                  </a:lnTo>
                  <a:lnTo>
                    <a:pt x="114" y="552"/>
                  </a:lnTo>
                  <a:lnTo>
                    <a:pt x="112" y="558"/>
                  </a:lnTo>
                  <a:lnTo>
                    <a:pt x="110" y="566"/>
                  </a:lnTo>
                  <a:lnTo>
                    <a:pt x="108" y="572"/>
                  </a:lnTo>
                  <a:lnTo>
                    <a:pt x="114" y="572"/>
                  </a:lnTo>
                  <a:lnTo>
                    <a:pt x="120" y="572"/>
                  </a:lnTo>
                  <a:lnTo>
                    <a:pt x="126" y="572"/>
                  </a:lnTo>
                  <a:lnTo>
                    <a:pt x="122" y="578"/>
                  </a:lnTo>
                  <a:lnTo>
                    <a:pt x="118" y="584"/>
                  </a:lnTo>
                  <a:lnTo>
                    <a:pt x="116" y="592"/>
                  </a:lnTo>
                  <a:lnTo>
                    <a:pt x="122" y="592"/>
                  </a:lnTo>
                  <a:lnTo>
                    <a:pt x="128" y="592"/>
                  </a:lnTo>
                  <a:lnTo>
                    <a:pt x="136" y="592"/>
                  </a:lnTo>
                  <a:lnTo>
                    <a:pt x="134" y="594"/>
                  </a:lnTo>
                  <a:lnTo>
                    <a:pt x="132" y="598"/>
                  </a:lnTo>
                  <a:lnTo>
                    <a:pt x="130" y="602"/>
                  </a:lnTo>
                  <a:lnTo>
                    <a:pt x="128" y="604"/>
                  </a:lnTo>
                  <a:lnTo>
                    <a:pt x="144" y="606"/>
                  </a:lnTo>
                  <a:lnTo>
                    <a:pt x="156" y="610"/>
                  </a:lnTo>
                  <a:lnTo>
                    <a:pt x="164" y="622"/>
                  </a:lnTo>
                  <a:lnTo>
                    <a:pt x="162" y="620"/>
                  </a:lnTo>
                  <a:lnTo>
                    <a:pt x="160" y="618"/>
                  </a:lnTo>
                  <a:lnTo>
                    <a:pt x="164" y="614"/>
                  </a:lnTo>
                  <a:lnTo>
                    <a:pt x="168" y="614"/>
                  </a:lnTo>
                  <a:lnTo>
                    <a:pt x="170" y="614"/>
                  </a:lnTo>
                  <a:lnTo>
                    <a:pt x="172" y="614"/>
                  </a:lnTo>
                  <a:lnTo>
                    <a:pt x="174" y="618"/>
                  </a:lnTo>
                  <a:lnTo>
                    <a:pt x="174" y="620"/>
                  </a:lnTo>
                  <a:lnTo>
                    <a:pt x="176" y="624"/>
                  </a:lnTo>
                  <a:lnTo>
                    <a:pt x="178" y="628"/>
                  </a:lnTo>
                  <a:lnTo>
                    <a:pt x="178" y="630"/>
                  </a:lnTo>
                  <a:lnTo>
                    <a:pt x="180" y="632"/>
                  </a:lnTo>
                  <a:lnTo>
                    <a:pt x="184" y="634"/>
                  </a:lnTo>
                  <a:lnTo>
                    <a:pt x="188" y="636"/>
                  </a:lnTo>
                  <a:lnTo>
                    <a:pt x="190" y="636"/>
                  </a:lnTo>
                  <a:lnTo>
                    <a:pt x="194" y="638"/>
                  </a:lnTo>
                  <a:lnTo>
                    <a:pt x="198" y="638"/>
                  </a:lnTo>
                  <a:lnTo>
                    <a:pt x="200" y="640"/>
                  </a:lnTo>
                  <a:lnTo>
                    <a:pt x="202" y="644"/>
                  </a:lnTo>
                  <a:lnTo>
                    <a:pt x="204" y="648"/>
                  </a:lnTo>
                  <a:lnTo>
                    <a:pt x="206" y="646"/>
                  </a:lnTo>
                  <a:lnTo>
                    <a:pt x="210" y="646"/>
                  </a:lnTo>
                  <a:lnTo>
                    <a:pt x="212" y="644"/>
                  </a:lnTo>
                  <a:lnTo>
                    <a:pt x="216" y="648"/>
                  </a:lnTo>
                  <a:lnTo>
                    <a:pt x="220" y="654"/>
                  </a:lnTo>
                  <a:lnTo>
                    <a:pt x="222" y="658"/>
                  </a:lnTo>
                  <a:lnTo>
                    <a:pt x="224" y="654"/>
                  </a:lnTo>
                  <a:lnTo>
                    <a:pt x="228" y="650"/>
                  </a:lnTo>
                  <a:lnTo>
                    <a:pt x="232" y="652"/>
                  </a:lnTo>
                  <a:lnTo>
                    <a:pt x="234" y="654"/>
                  </a:lnTo>
                  <a:lnTo>
                    <a:pt x="238" y="656"/>
                  </a:lnTo>
                  <a:lnTo>
                    <a:pt x="238" y="662"/>
                  </a:lnTo>
                  <a:lnTo>
                    <a:pt x="240" y="666"/>
                  </a:lnTo>
                  <a:lnTo>
                    <a:pt x="252" y="662"/>
                  </a:lnTo>
                  <a:lnTo>
                    <a:pt x="262" y="666"/>
                  </a:lnTo>
                  <a:lnTo>
                    <a:pt x="270" y="674"/>
                  </a:lnTo>
                  <a:lnTo>
                    <a:pt x="276" y="686"/>
                  </a:lnTo>
                  <a:lnTo>
                    <a:pt x="274" y="678"/>
                  </a:lnTo>
                  <a:lnTo>
                    <a:pt x="276" y="674"/>
                  </a:lnTo>
                  <a:lnTo>
                    <a:pt x="278" y="670"/>
                  </a:lnTo>
                  <a:lnTo>
                    <a:pt x="280" y="668"/>
                  </a:lnTo>
                  <a:lnTo>
                    <a:pt x="284" y="666"/>
                  </a:lnTo>
                  <a:lnTo>
                    <a:pt x="288" y="668"/>
                  </a:lnTo>
                  <a:lnTo>
                    <a:pt x="292" y="672"/>
                  </a:lnTo>
                  <a:lnTo>
                    <a:pt x="296" y="678"/>
                  </a:lnTo>
                  <a:lnTo>
                    <a:pt x="294" y="674"/>
                  </a:lnTo>
                  <a:lnTo>
                    <a:pt x="294" y="674"/>
                  </a:lnTo>
                  <a:lnTo>
                    <a:pt x="296" y="674"/>
                  </a:lnTo>
                  <a:lnTo>
                    <a:pt x="298" y="674"/>
                  </a:lnTo>
                  <a:lnTo>
                    <a:pt x="300" y="676"/>
                  </a:lnTo>
                  <a:lnTo>
                    <a:pt x="302" y="680"/>
                  </a:lnTo>
                  <a:lnTo>
                    <a:pt x="304" y="682"/>
                  </a:lnTo>
                  <a:lnTo>
                    <a:pt x="304" y="686"/>
                  </a:lnTo>
                  <a:lnTo>
                    <a:pt x="310" y="682"/>
                  </a:lnTo>
                  <a:lnTo>
                    <a:pt x="318" y="680"/>
                  </a:lnTo>
                  <a:lnTo>
                    <a:pt x="324" y="678"/>
                  </a:lnTo>
                  <a:lnTo>
                    <a:pt x="326" y="682"/>
                  </a:lnTo>
                  <a:lnTo>
                    <a:pt x="328" y="684"/>
                  </a:lnTo>
                  <a:lnTo>
                    <a:pt x="330" y="688"/>
                  </a:lnTo>
                  <a:lnTo>
                    <a:pt x="330" y="692"/>
                  </a:lnTo>
                  <a:lnTo>
                    <a:pt x="332" y="686"/>
                  </a:lnTo>
                  <a:lnTo>
                    <a:pt x="332" y="684"/>
                  </a:lnTo>
                  <a:lnTo>
                    <a:pt x="334" y="682"/>
                  </a:lnTo>
                  <a:lnTo>
                    <a:pt x="338" y="684"/>
                  </a:lnTo>
                  <a:lnTo>
                    <a:pt x="340" y="684"/>
                  </a:lnTo>
                  <a:lnTo>
                    <a:pt x="344" y="688"/>
                  </a:lnTo>
                  <a:lnTo>
                    <a:pt x="346" y="690"/>
                  </a:lnTo>
                  <a:lnTo>
                    <a:pt x="350" y="694"/>
                  </a:lnTo>
                  <a:lnTo>
                    <a:pt x="352" y="698"/>
                  </a:lnTo>
                  <a:lnTo>
                    <a:pt x="356" y="702"/>
                  </a:lnTo>
                  <a:lnTo>
                    <a:pt x="358" y="706"/>
                  </a:lnTo>
                  <a:lnTo>
                    <a:pt x="360" y="708"/>
                  </a:lnTo>
                  <a:lnTo>
                    <a:pt x="364" y="700"/>
                  </a:lnTo>
                  <a:lnTo>
                    <a:pt x="370" y="700"/>
                  </a:lnTo>
                  <a:lnTo>
                    <a:pt x="378" y="704"/>
                  </a:lnTo>
                  <a:lnTo>
                    <a:pt x="386" y="712"/>
                  </a:lnTo>
                  <a:lnTo>
                    <a:pt x="392" y="718"/>
                  </a:lnTo>
                  <a:lnTo>
                    <a:pt x="386" y="714"/>
                  </a:lnTo>
                  <a:lnTo>
                    <a:pt x="384" y="710"/>
                  </a:lnTo>
                  <a:lnTo>
                    <a:pt x="382" y="706"/>
                  </a:lnTo>
                  <a:lnTo>
                    <a:pt x="382" y="702"/>
                  </a:lnTo>
                  <a:lnTo>
                    <a:pt x="384" y="696"/>
                  </a:lnTo>
                  <a:lnTo>
                    <a:pt x="386" y="692"/>
                  </a:lnTo>
                  <a:lnTo>
                    <a:pt x="390" y="690"/>
                  </a:lnTo>
                  <a:lnTo>
                    <a:pt x="394" y="686"/>
                  </a:lnTo>
                  <a:lnTo>
                    <a:pt x="398" y="686"/>
                  </a:lnTo>
                  <a:lnTo>
                    <a:pt x="404" y="688"/>
                  </a:lnTo>
                  <a:lnTo>
                    <a:pt x="408" y="690"/>
                  </a:lnTo>
                  <a:lnTo>
                    <a:pt x="412" y="696"/>
                  </a:lnTo>
                  <a:lnTo>
                    <a:pt x="414" y="692"/>
                  </a:lnTo>
                  <a:lnTo>
                    <a:pt x="414" y="690"/>
                  </a:lnTo>
                  <a:lnTo>
                    <a:pt x="418" y="688"/>
                  </a:lnTo>
                  <a:lnTo>
                    <a:pt x="420" y="686"/>
                  </a:lnTo>
                  <a:lnTo>
                    <a:pt x="424" y="686"/>
                  </a:lnTo>
                  <a:lnTo>
                    <a:pt x="428" y="688"/>
                  </a:lnTo>
                  <a:lnTo>
                    <a:pt x="432" y="690"/>
                  </a:lnTo>
                  <a:lnTo>
                    <a:pt x="434" y="694"/>
                  </a:lnTo>
                  <a:lnTo>
                    <a:pt x="438" y="682"/>
                  </a:lnTo>
                  <a:lnTo>
                    <a:pt x="450" y="676"/>
                  </a:lnTo>
                  <a:lnTo>
                    <a:pt x="462" y="674"/>
                  </a:lnTo>
                  <a:lnTo>
                    <a:pt x="472" y="680"/>
                  </a:lnTo>
                  <a:lnTo>
                    <a:pt x="482" y="672"/>
                  </a:lnTo>
                  <a:lnTo>
                    <a:pt x="494" y="666"/>
                  </a:lnTo>
                  <a:lnTo>
                    <a:pt x="504" y="660"/>
                  </a:lnTo>
                  <a:lnTo>
                    <a:pt x="506" y="658"/>
                  </a:lnTo>
                  <a:lnTo>
                    <a:pt x="508" y="656"/>
                  </a:lnTo>
                  <a:lnTo>
                    <a:pt x="508" y="654"/>
                  </a:lnTo>
                  <a:lnTo>
                    <a:pt x="510" y="654"/>
                  </a:lnTo>
                  <a:lnTo>
                    <a:pt x="514" y="652"/>
                  </a:lnTo>
                  <a:lnTo>
                    <a:pt x="520" y="652"/>
                  </a:lnTo>
                  <a:lnTo>
                    <a:pt x="524" y="652"/>
                  </a:lnTo>
                  <a:lnTo>
                    <a:pt x="528" y="654"/>
                  </a:lnTo>
                  <a:lnTo>
                    <a:pt x="534" y="656"/>
                  </a:lnTo>
                  <a:lnTo>
                    <a:pt x="540" y="658"/>
                  </a:lnTo>
                  <a:lnTo>
                    <a:pt x="538" y="654"/>
                  </a:lnTo>
                  <a:lnTo>
                    <a:pt x="538" y="652"/>
                  </a:lnTo>
                  <a:lnTo>
                    <a:pt x="538" y="648"/>
                  </a:lnTo>
                  <a:lnTo>
                    <a:pt x="550" y="648"/>
                  </a:lnTo>
                  <a:lnTo>
                    <a:pt x="562" y="650"/>
                  </a:lnTo>
                  <a:lnTo>
                    <a:pt x="558" y="648"/>
                  </a:lnTo>
                  <a:lnTo>
                    <a:pt x="552" y="646"/>
                  </a:lnTo>
                  <a:lnTo>
                    <a:pt x="550" y="644"/>
                  </a:lnTo>
                  <a:lnTo>
                    <a:pt x="546" y="640"/>
                  </a:lnTo>
                  <a:lnTo>
                    <a:pt x="544" y="634"/>
                  </a:lnTo>
                  <a:lnTo>
                    <a:pt x="544" y="628"/>
                  </a:lnTo>
                  <a:lnTo>
                    <a:pt x="546" y="622"/>
                  </a:lnTo>
                  <a:lnTo>
                    <a:pt x="548" y="616"/>
                  </a:lnTo>
                  <a:lnTo>
                    <a:pt x="552" y="614"/>
                  </a:lnTo>
                  <a:lnTo>
                    <a:pt x="558" y="612"/>
                  </a:lnTo>
                  <a:lnTo>
                    <a:pt x="564" y="612"/>
                  </a:lnTo>
                  <a:lnTo>
                    <a:pt x="570" y="612"/>
                  </a:lnTo>
                  <a:lnTo>
                    <a:pt x="576" y="612"/>
                  </a:lnTo>
                  <a:lnTo>
                    <a:pt x="572" y="608"/>
                  </a:lnTo>
                  <a:lnTo>
                    <a:pt x="572" y="606"/>
                  </a:lnTo>
                  <a:lnTo>
                    <a:pt x="570" y="602"/>
                  </a:lnTo>
                  <a:lnTo>
                    <a:pt x="570" y="598"/>
                  </a:lnTo>
                  <a:lnTo>
                    <a:pt x="584" y="600"/>
                  </a:lnTo>
                  <a:lnTo>
                    <a:pt x="592" y="598"/>
                  </a:lnTo>
                  <a:lnTo>
                    <a:pt x="600" y="594"/>
                  </a:lnTo>
                  <a:lnTo>
                    <a:pt x="612" y="586"/>
                  </a:lnTo>
                  <a:lnTo>
                    <a:pt x="614" y="582"/>
                  </a:lnTo>
                  <a:lnTo>
                    <a:pt x="620" y="580"/>
                  </a:lnTo>
                  <a:lnTo>
                    <a:pt x="624" y="580"/>
                  </a:lnTo>
                  <a:lnTo>
                    <a:pt x="626" y="576"/>
                  </a:lnTo>
                  <a:lnTo>
                    <a:pt x="628" y="572"/>
                  </a:lnTo>
                  <a:lnTo>
                    <a:pt x="628" y="568"/>
                  </a:lnTo>
                  <a:lnTo>
                    <a:pt x="628" y="562"/>
                  </a:lnTo>
                  <a:lnTo>
                    <a:pt x="628" y="558"/>
                  </a:lnTo>
                  <a:lnTo>
                    <a:pt x="630" y="554"/>
                  </a:lnTo>
                  <a:lnTo>
                    <a:pt x="626" y="552"/>
                  </a:lnTo>
                  <a:lnTo>
                    <a:pt x="622" y="548"/>
                  </a:lnTo>
                  <a:lnTo>
                    <a:pt x="620" y="548"/>
                  </a:lnTo>
                  <a:lnTo>
                    <a:pt x="630" y="536"/>
                  </a:lnTo>
                  <a:lnTo>
                    <a:pt x="642" y="532"/>
                  </a:lnTo>
                  <a:lnTo>
                    <a:pt x="656" y="534"/>
                  </a:lnTo>
                  <a:lnTo>
                    <a:pt x="656" y="530"/>
                  </a:lnTo>
                  <a:lnTo>
                    <a:pt x="656" y="524"/>
                  </a:lnTo>
                  <a:lnTo>
                    <a:pt x="656" y="520"/>
                  </a:lnTo>
                  <a:lnTo>
                    <a:pt x="658" y="516"/>
                  </a:lnTo>
                  <a:lnTo>
                    <a:pt x="658" y="512"/>
                  </a:lnTo>
                  <a:lnTo>
                    <a:pt x="662" y="510"/>
                  </a:lnTo>
                  <a:lnTo>
                    <a:pt x="666" y="508"/>
                  </a:lnTo>
                  <a:lnTo>
                    <a:pt x="672" y="508"/>
                  </a:lnTo>
                  <a:lnTo>
                    <a:pt x="674" y="502"/>
                  </a:lnTo>
                  <a:lnTo>
                    <a:pt x="676" y="498"/>
                  </a:lnTo>
                  <a:lnTo>
                    <a:pt x="678" y="494"/>
                  </a:lnTo>
                  <a:lnTo>
                    <a:pt x="682" y="492"/>
                  </a:lnTo>
                  <a:lnTo>
                    <a:pt x="684" y="490"/>
                  </a:lnTo>
                  <a:lnTo>
                    <a:pt x="688" y="490"/>
                  </a:lnTo>
                  <a:lnTo>
                    <a:pt x="692" y="488"/>
                  </a:lnTo>
                  <a:lnTo>
                    <a:pt x="696" y="484"/>
                  </a:lnTo>
                  <a:lnTo>
                    <a:pt x="698" y="482"/>
                  </a:lnTo>
                  <a:lnTo>
                    <a:pt x="694" y="478"/>
                  </a:lnTo>
                  <a:lnTo>
                    <a:pt x="690" y="476"/>
                  </a:lnTo>
                  <a:lnTo>
                    <a:pt x="688" y="472"/>
                  </a:lnTo>
                  <a:lnTo>
                    <a:pt x="692" y="466"/>
                  </a:lnTo>
                  <a:lnTo>
                    <a:pt x="700" y="462"/>
                  </a:lnTo>
                  <a:lnTo>
                    <a:pt x="708" y="458"/>
                  </a:lnTo>
                  <a:lnTo>
                    <a:pt x="714" y="452"/>
                  </a:lnTo>
                  <a:lnTo>
                    <a:pt x="704" y="446"/>
                  </a:lnTo>
                  <a:lnTo>
                    <a:pt x="700" y="436"/>
                  </a:lnTo>
                  <a:lnTo>
                    <a:pt x="700" y="424"/>
                  </a:lnTo>
                  <a:lnTo>
                    <a:pt x="708" y="414"/>
                  </a:lnTo>
                  <a:lnTo>
                    <a:pt x="702" y="412"/>
                  </a:lnTo>
                  <a:lnTo>
                    <a:pt x="696" y="410"/>
                  </a:lnTo>
                  <a:lnTo>
                    <a:pt x="692" y="408"/>
                  </a:lnTo>
                  <a:lnTo>
                    <a:pt x="706" y="402"/>
                  </a:lnTo>
                  <a:lnTo>
                    <a:pt x="712" y="398"/>
                  </a:lnTo>
                  <a:lnTo>
                    <a:pt x="714" y="392"/>
                  </a:lnTo>
                  <a:lnTo>
                    <a:pt x="716" y="382"/>
                  </a:lnTo>
                  <a:lnTo>
                    <a:pt x="718" y="370"/>
                  </a:lnTo>
                  <a:lnTo>
                    <a:pt x="724" y="362"/>
                  </a:lnTo>
                  <a:lnTo>
                    <a:pt x="728" y="356"/>
                  </a:lnTo>
                  <a:lnTo>
                    <a:pt x="734" y="352"/>
                  </a:lnTo>
                  <a:lnTo>
                    <a:pt x="736" y="348"/>
                  </a:lnTo>
                  <a:lnTo>
                    <a:pt x="736" y="342"/>
                  </a:lnTo>
                  <a:lnTo>
                    <a:pt x="732" y="332"/>
                  </a:lnTo>
                  <a:lnTo>
                    <a:pt x="736" y="330"/>
                  </a:lnTo>
                  <a:lnTo>
                    <a:pt x="742" y="328"/>
                  </a:lnTo>
                  <a:lnTo>
                    <a:pt x="736" y="326"/>
                  </a:lnTo>
                  <a:lnTo>
                    <a:pt x="730" y="322"/>
                  </a:lnTo>
                  <a:lnTo>
                    <a:pt x="722" y="320"/>
                  </a:lnTo>
                  <a:lnTo>
                    <a:pt x="718" y="316"/>
                  </a:lnTo>
                  <a:lnTo>
                    <a:pt x="714" y="312"/>
                  </a:lnTo>
                  <a:lnTo>
                    <a:pt x="710" y="306"/>
                  </a:lnTo>
                  <a:lnTo>
                    <a:pt x="716" y="306"/>
                  </a:lnTo>
                  <a:lnTo>
                    <a:pt x="720" y="302"/>
                  </a:lnTo>
                  <a:lnTo>
                    <a:pt x="726" y="302"/>
                  </a:lnTo>
                  <a:lnTo>
                    <a:pt x="722" y="298"/>
                  </a:lnTo>
                  <a:lnTo>
                    <a:pt x="718" y="296"/>
                  </a:lnTo>
                  <a:lnTo>
                    <a:pt x="714" y="294"/>
                  </a:lnTo>
                  <a:lnTo>
                    <a:pt x="710" y="292"/>
                  </a:lnTo>
                  <a:lnTo>
                    <a:pt x="706" y="290"/>
                  </a:lnTo>
                  <a:lnTo>
                    <a:pt x="702" y="286"/>
                  </a:lnTo>
                  <a:lnTo>
                    <a:pt x="706" y="284"/>
                  </a:lnTo>
                  <a:lnTo>
                    <a:pt x="708" y="282"/>
                  </a:lnTo>
                  <a:lnTo>
                    <a:pt x="708" y="276"/>
                  </a:lnTo>
                  <a:lnTo>
                    <a:pt x="704" y="272"/>
                  </a:lnTo>
                  <a:lnTo>
                    <a:pt x="700" y="268"/>
                  </a:lnTo>
                  <a:lnTo>
                    <a:pt x="694" y="268"/>
                  </a:lnTo>
                  <a:lnTo>
                    <a:pt x="698" y="258"/>
                  </a:lnTo>
                  <a:lnTo>
                    <a:pt x="704" y="248"/>
                  </a:lnTo>
                  <a:lnTo>
                    <a:pt x="710" y="238"/>
                  </a:lnTo>
                  <a:lnTo>
                    <a:pt x="700" y="250"/>
                  </a:lnTo>
                  <a:lnTo>
                    <a:pt x="694" y="252"/>
                  </a:lnTo>
                  <a:lnTo>
                    <a:pt x="690" y="250"/>
                  </a:lnTo>
                  <a:lnTo>
                    <a:pt x="682" y="244"/>
                  </a:lnTo>
                  <a:lnTo>
                    <a:pt x="672" y="234"/>
                  </a:lnTo>
                  <a:lnTo>
                    <a:pt x="680" y="222"/>
                  </a:lnTo>
                  <a:lnTo>
                    <a:pt x="678" y="212"/>
                  </a:lnTo>
                  <a:lnTo>
                    <a:pt x="672" y="206"/>
                  </a:lnTo>
                  <a:lnTo>
                    <a:pt x="662" y="202"/>
                  </a:lnTo>
                  <a:lnTo>
                    <a:pt x="650" y="202"/>
                  </a:lnTo>
                  <a:lnTo>
                    <a:pt x="654" y="198"/>
                  </a:lnTo>
                  <a:lnTo>
                    <a:pt x="658" y="196"/>
                  </a:lnTo>
                  <a:lnTo>
                    <a:pt x="662" y="192"/>
                  </a:lnTo>
                  <a:lnTo>
                    <a:pt x="664" y="188"/>
                  </a:lnTo>
                  <a:lnTo>
                    <a:pt x="660" y="184"/>
                  </a:lnTo>
                  <a:lnTo>
                    <a:pt x="654" y="182"/>
                  </a:lnTo>
                  <a:lnTo>
                    <a:pt x="650" y="180"/>
                  </a:lnTo>
                  <a:lnTo>
                    <a:pt x="648" y="184"/>
                  </a:lnTo>
                  <a:lnTo>
                    <a:pt x="646" y="190"/>
                  </a:lnTo>
                  <a:lnTo>
                    <a:pt x="644" y="192"/>
                  </a:lnTo>
                  <a:lnTo>
                    <a:pt x="640" y="196"/>
                  </a:lnTo>
                  <a:lnTo>
                    <a:pt x="640" y="184"/>
                  </a:lnTo>
                  <a:lnTo>
                    <a:pt x="640" y="172"/>
                  </a:lnTo>
                  <a:lnTo>
                    <a:pt x="638" y="162"/>
                  </a:lnTo>
                  <a:lnTo>
                    <a:pt x="632" y="154"/>
                  </a:lnTo>
                  <a:lnTo>
                    <a:pt x="622" y="152"/>
                  </a:lnTo>
                  <a:lnTo>
                    <a:pt x="622" y="146"/>
                  </a:lnTo>
                  <a:lnTo>
                    <a:pt x="622" y="140"/>
                  </a:lnTo>
                  <a:lnTo>
                    <a:pt x="622" y="134"/>
                  </a:lnTo>
                  <a:lnTo>
                    <a:pt x="622" y="128"/>
                  </a:lnTo>
                  <a:lnTo>
                    <a:pt x="618" y="110"/>
                  </a:lnTo>
                  <a:lnTo>
                    <a:pt x="614" y="94"/>
                  </a:lnTo>
                  <a:lnTo>
                    <a:pt x="612" y="98"/>
                  </a:lnTo>
                  <a:lnTo>
                    <a:pt x="612" y="104"/>
                  </a:lnTo>
                  <a:lnTo>
                    <a:pt x="610" y="108"/>
                  </a:lnTo>
                  <a:lnTo>
                    <a:pt x="608" y="114"/>
                  </a:lnTo>
                  <a:lnTo>
                    <a:pt x="606" y="118"/>
                  </a:lnTo>
                  <a:lnTo>
                    <a:pt x="602" y="120"/>
                  </a:lnTo>
                  <a:lnTo>
                    <a:pt x="598" y="122"/>
                  </a:lnTo>
                  <a:lnTo>
                    <a:pt x="592" y="122"/>
                  </a:lnTo>
                  <a:lnTo>
                    <a:pt x="592" y="118"/>
                  </a:lnTo>
                  <a:lnTo>
                    <a:pt x="592" y="114"/>
                  </a:lnTo>
                  <a:lnTo>
                    <a:pt x="592" y="108"/>
                  </a:lnTo>
                  <a:lnTo>
                    <a:pt x="590" y="112"/>
                  </a:lnTo>
                  <a:lnTo>
                    <a:pt x="586" y="114"/>
                  </a:lnTo>
                  <a:lnTo>
                    <a:pt x="582" y="116"/>
                  </a:lnTo>
                  <a:lnTo>
                    <a:pt x="574" y="100"/>
                  </a:lnTo>
                  <a:lnTo>
                    <a:pt x="568" y="80"/>
                  </a:lnTo>
                  <a:lnTo>
                    <a:pt x="564" y="90"/>
                  </a:lnTo>
                  <a:lnTo>
                    <a:pt x="558" y="96"/>
                  </a:lnTo>
                  <a:lnTo>
                    <a:pt x="552" y="104"/>
                  </a:lnTo>
                  <a:lnTo>
                    <a:pt x="548" y="100"/>
                  </a:lnTo>
                  <a:lnTo>
                    <a:pt x="544" y="94"/>
                  </a:lnTo>
                  <a:lnTo>
                    <a:pt x="542" y="90"/>
                  </a:lnTo>
                  <a:lnTo>
                    <a:pt x="540" y="82"/>
                  </a:lnTo>
                  <a:lnTo>
                    <a:pt x="540" y="76"/>
                  </a:lnTo>
                  <a:lnTo>
                    <a:pt x="536" y="80"/>
                  </a:lnTo>
                  <a:lnTo>
                    <a:pt x="534" y="82"/>
                  </a:lnTo>
                  <a:lnTo>
                    <a:pt x="530" y="84"/>
                  </a:lnTo>
                  <a:lnTo>
                    <a:pt x="520" y="52"/>
                  </a:lnTo>
                  <a:lnTo>
                    <a:pt x="508" y="22"/>
                  </a:lnTo>
                  <a:lnTo>
                    <a:pt x="504" y="30"/>
                  </a:lnTo>
                  <a:lnTo>
                    <a:pt x="498" y="40"/>
                  </a:lnTo>
                  <a:lnTo>
                    <a:pt x="490" y="48"/>
                  </a:lnTo>
                  <a:lnTo>
                    <a:pt x="482" y="52"/>
                  </a:lnTo>
                  <a:lnTo>
                    <a:pt x="472" y="50"/>
                  </a:lnTo>
                  <a:lnTo>
                    <a:pt x="468" y="52"/>
                  </a:lnTo>
                  <a:lnTo>
                    <a:pt x="464" y="54"/>
                  </a:lnTo>
                  <a:lnTo>
                    <a:pt x="460" y="58"/>
                  </a:lnTo>
                  <a:lnTo>
                    <a:pt x="456" y="48"/>
                  </a:lnTo>
                  <a:lnTo>
                    <a:pt x="450" y="38"/>
                  </a:lnTo>
                  <a:lnTo>
                    <a:pt x="448" y="30"/>
                  </a:lnTo>
                  <a:lnTo>
                    <a:pt x="444" y="28"/>
                  </a:lnTo>
                  <a:lnTo>
                    <a:pt x="440" y="28"/>
                  </a:lnTo>
                  <a:lnTo>
                    <a:pt x="440" y="36"/>
                  </a:lnTo>
                  <a:lnTo>
                    <a:pt x="438" y="40"/>
                  </a:lnTo>
                  <a:lnTo>
                    <a:pt x="436" y="44"/>
                  </a:lnTo>
                  <a:lnTo>
                    <a:pt x="432" y="46"/>
                  </a:lnTo>
                  <a:lnTo>
                    <a:pt x="430" y="46"/>
                  </a:lnTo>
                  <a:lnTo>
                    <a:pt x="424" y="44"/>
                  </a:lnTo>
                  <a:lnTo>
                    <a:pt x="420" y="40"/>
                  </a:lnTo>
                  <a:lnTo>
                    <a:pt x="416" y="34"/>
                  </a:lnTo>
                  <a:lnTo>
                    <a:pt x="412" y="38"/>
                  </a:lnTo>
                  <a:lnTo>
                    <a:pt x="408" y="40"/>
                  </a:lnTo>
                  <a:lnTo>
                    <a:pt x="404" y="44"/>
                  </a:lnTo>
                  <a:lnTo>
                    <a:pt x="386" y="22"/>
                  </a:lnTo>
                  <a:lnTo>
                    <a:pt x="368" y="0"/>
                  </a:lnTo>
                  <a:lnTo>
                    <a:pt x="370" y="10"/>
                  </a:lnTo>
                  <a:lnTo>
                    <a:pt x="372" y="18"/>
                  </a:lnTo>
                  <a:lnTo>
                    <a:pt x="372" y="28"/>
                  </a:lnTo>
                  <a:lnTo>
                    <a:pt x="364" y="26"/>
                  </a:lnTo>
                  <a:lnTo>
                    <a:pt x="360" y="22"/>
                  </a:lnTo>
                  <a:lnTo>
                    <a:pt x="354" y="16"/>
                  </a:lnTo>
                  <a:lnTo>
                    <a:pt x="352" y="10"/>
                  </a:lnTo>
                  <a:lnTo>
                    <a:pt x="350" y="2"/>
                  </a:lnTo>
                  <a:lnTo>
                    <a:pt x="350" y="6"/>
                  </a:lnTo>
                  <a:lnTo>
                    <a:pt x="348" y="10"/>
                  </a:lnTo>
                  <a:lnTo>
                    <a:pt x="348" y="14"/>
                  </a:lnTo>
                  <a:lnTo>
                    <a:pt x="346" y="20"/>
                  </a:lnTo>
                  <a:lnTo>
                    <a:pt x="344" y="24"/>
                  </a:lnTo>
                  <a:lnTo>
                    <a:pt x="342" y="28"/>
                  </a:lnTo>
                  <a:lnTo>
                    <a:pt x="340" y="32"/>
                  </a:lnTo>
                  <a:lnTo>
                    <a:pt x="338" y="34"/>
                  </a:lnTo>
                  <a:lnTo>
                    <a:pt x="334" y="34"/>
                  </a:lnTo>
                  <a:lnTo>
                    <a:pt x="330" y="32"/>
                  </a:lnTo>
                  <a:lnTo>
                    <a:pt x="326" y="28"/>
                  </a:lnTo>
                  <a:lnTo>
                    <a:pt x="326" y="32"/>
                  </a:lnTo>
                  <a:lnTo>
                    <a:pt x="328" y="38"/>
                  </a:lnTo>
                  <a:lnTo>
                    <a:pt x="324" y="36"/>
                  </a:lnTo>
                  <a:lnTo>
                    <a:pt x="320" y="34"/>
                  </a:lnTo>
                  <a:lnTo>
                    <a:pt x="316" y="32"/>
                  </a:lnTo>
                  <a:lnTo>
                    <a:pt x="314" y="36"/>
                  </a:lnTo>
                  <a:lnTo>
                    <a:pt x="314" y="40"/>
                  </a:lnTo>
                  <a:lnTo>
                    <a:pt x="312" y="44"/>
                  </a:lnTo>
                  <a:lnTo>
                    <a:pt x="294" y="42"/>
                  </a:lnTo>
                  <a:lnTo>
                    <a:pt x="278" y="32"/>
                  </a:lnTo>
                  <a:lnTo>
                    <a:pt x="264" y="18"/>
                  </a:lnTo>
                  <a:lnTo>
                    <a:pt x="250" y="4"/>
                  </a:lnTo>
                  <a:lnTo>
                    <a:pt x="260" y="6"/>
                  </a:lnTo>
                  <a:lnTo>
                    <a:pt x="266" y="14"/>
                  </a:lnTo>
                  <a:lnTo>
                    <a:pt x="270" y="24"/>
                  </a:lnTo>
                  <a:lnTo>
                    <a:pt x="274" y="34"/>
                  </a:lnTo>
                  <a:lnTo>
                    <a:pt x="282" y="40"/>
                  </a:lnTo>
                  <a:lnTo>
                    <a:pt x="256" y="12"/>
                  </a:lnTo>
                  <a:close/>
                </a:path>
              </a:pathLst>
            </a:custGeom>
            <a:gradFill rotWithShape="1">
              <a:gsLst>
                <a:gs pos="0">
                  <a:schemeClr val="accent2"/>
                </a:gs>
                <a:gs pos="100000">
                  <a:schemeClr val="accent2">
                    <a:gamma/>
                    <a:shade val="60784"/>
                    <a:invGamma/>
                  </a:schemeClr>
                </a:gs>
              </a:gsLst>
              <a:lin ang="5400000" scaled="1"/>
            </a:gradFill>
            <a:ln w="0">
              <a:noFill/>
              <a:prstDash val="solid"/>
              <a:round/>
              <a:headEnd/>
              <a:tailEnd/>
            </a:ln>
          </p:spPr>
          <p:txBody>
            <a:bodyPr/>
            <a:lstStyle/>
            <a:p>
              <a:pPr>
                <a:defRPr/>
              </a:pPr>
              <a:endParaRPr lang="zh-CN" altLang="en-US" sz="2800">
                <a:latin typeface="楷体" panose="02010609060101010101" pitchFamily="49" charset="-122"/>
                <a:ea typeface="楷体" panose="02010609060101010101" pitchFamily="49" charset="-122"/>
              </a:endParaRPr>
            </a:p>
          </p:txBody>
        </p:sp>
        <p:sp>
          <p:nvSpPr>
            <p:cNvPr id="11" name="Freeform 8"/>
            <p:cNvSpPr>
              <a:spLocks/>
            </p:cNvSpPr>
            <p:nvPr/>
          </p:nvSpPr>
          <p:spPr bwMode="gray">
            <a:xfrm>
              <a:off x="2256" y="2107"/>
              <a:ext cx="1361" cy="1405"/>
            </a:xfrm>
            <a:custGeom>
              <a:avLst/>
              <a:gdLst/>
              <a:ahLst/>
              <a:cxnLst>
                <a:cxn ang="0">
                  <a:pos x="264" y="20"/>
                </a:cxn>
                <a:cxn ang="0">
                  <a:pos x="286" y="52"/>
                </a:cxn>
                <a:cxn ang="0">
                  <a:pos x="242" y="68"/>
                </a:cxn>
                <a:cxn ang="0">
                  <a:pos x="202" y="72"/>
                </a:cxn>
                <a:cxn ang="0">
                  <a:pos x="194" y="102"/>
                </a:cxn>
                <a:cxn ang="0">
                  <a:pos x="140" y="114"/>
                </a:cxn>
                <a:cxn ang="0">
                  <a:pos x="116" y="136"/>
                </a:cxn>
                <a:cxn ang="0">
                  <a:pos x="84" y="164"/>
                </a:cxn>
                <a:cxn ang="0">
                  <a:pos x="76" y="182"/>
                </a:cxn>
                <a:cxn ang="0">
                  <a:pos x="60" y="224"/>
                </a:cxn>
                <a:cxn ang="0">
                  <a:pos x="42" y="272"/>
                </a:cxn>
                <a:cxn ang="0">
                  <a:pos x="24" y="296"/>
                </a:cxn>
                <a:cxn ang="0">
                  <a:pos x="12" y="330"/>
                </a:cxn>
                <a:cxn ang="0">
                  <a:pos x="16" y="352"/>
                </a:cxn>
                <a:cxn ang="0">
                  <a:pos x="6" y="396"/>
                </a:cxn>
                <a:cxn ang="0">
                  <a:pos x="30" y="420"/>
                </a:cxn>
                <a:cxn ang="0">
                  <a:pos x="22" y="448"/>
                </a:cxn>
                <a:cxn ang="0">
                  <a:pos x="38" y="472"/>
                </a:cxn>
                <a:cxn ang="0">
                  <a:pos x="64" y="500"/>
                </a:cxn>
                <a:cxn ang="0">
                  <a:pos x="76" y="546"/>
                </a:cxn>
                <a:cxn ang="0">
                  <a:pos x="126" y="572"/>
                </a:cxn>
                <a:cxn ang="0">
                  <a:pos x="130" y="602"/>
                </a:cxn>
                <a:cxn ang="0">
                  <a:pos x="170" y="614"/>
                </a:cxn>
                <a:cxn ang="0">
                  <a:pos x="188" y="636"/>
                </a:cxn>
                <a:cxn ang="0">
                  <a:pos x="212" y="644"/>
                </a:cxn>
                <a:cxn ang="0">
                  <a:pos x="238" y="662"/>
                </a:cxn>
                <a:cxn ang="0">
                  <a:pos x="280" y="668"/>
                </a:cxn>
                <a:cxn ang="0">
                  <a:pos x="300" y="676"/>
                </a:cxn>
                <a:cxn ang="0">
                  <a:pos x="330" y="688"/>
                </a:cxn>
                <a:cxn ang="0">
                  <a:pos x="350" y="694"/>
                </a:cxn>
                <a:cxn ang="0">
                  <a:pos x="392" y="718"/>
                </a:cxn>
                <a:cxn ang="0">
                  <a:pos x="398" y="686"/>
                </a:cxn>
                <a:cxn ang="0">
                  <a:pos x="428" y="688"/>
                </a:cxn>
                <a:cxn ang="0">
                  <a:pos x="504" y="660"/>
                </a:cxn>
                <a:cxn ang="0">
                  <a:pos x="534" y="656"/>
                </a:cxn>
                <a:cxn ang="0">
                  <a:pos x="550" y="644"/>
                </a:cxn>
                <a:cxn ang="0">
                  <a:pos x="570" y="612"/>
                </a:cxn>
                <a:cxn ang="0">
                  <a:pos x="612" y="586"/>
                </a:cxn>
                <a:cxn ang="0">
                  <a:pos x="630" y="554"/>
                </a:cxn>
                <a:cxn ang="0">
                  <a:pos x="656" y="520"/>
                </a:cxn>
                <a:cxn ang="0">
                  <a:pos x="682" y="492"/>
                </a:cxn>
                <a:cxn ang="0">
                  <a:pos x="692" y="466"/>
                </a:cxn>
                <a:cxn ang="0">
                  <a:pos x="696" y="410"/>
                </a:cxn>
                <a:cxn ang="0">
                  <a:pos x="734" y="352"/>
                </a:cxn>
                <a:cxn ang="0">
                  <a:pos x="718" y="316"/>
                </a:cxn>
                <a:cxn ang="0">
                  <a:pos x="710" y="292"/>
                </a:cxn>
                <a:cxn ang="0">
                  <a:pos x="698" y="258"/>
                </a:cxn>
                <a:cxn ang="0">
                  <a:pos x="678" y="212"/>
                </a:cxn>
                <a:cxn ang="0">
                  <a:pos x="654" y="182"/>
                </a:cxn>
                <a:cxn ang="0">
                  <a:pos x="632" y="154"/>
                </a:cxn>
                <a:cxn ang="0">
                  <a:pos x="612" y="104"/>
                </a:cxn>
                <a:cxn ang="0">
                  <a:pos x="592" y="108"/>
                </a:cxn>
                <a:cxn ang="0">
                  <a:pos x="548" y="100"/>
                </a:cxn>
                <a:cxn ang="0">
                  <a:pos x="508" y="22"/>
                </a:cxn>
                <a:cxn ang="0">
                  <a:pos x="456" y="48"/>
                </a:cxn>
                <a:cxn ang="0">
                  <a:pos x="430" y="46"/>
                </a:cxn>
                <a:cxn ang="0">
                  <a:pos x="370" y="10"/>
                </a:cxn>
                <a:cxn ang="0">
                  <a:pos x="348" y="10"/>
                </a:cxn>
                <a:cxn ang="0">
                  <a:pos x="326" y="28"/>
                </a:cxn>
                <a:cxn ang="0">
                  <a:pos x="294" y="42"/>
                </a:cxn>
                <a:cxn ang="0">
                  <a:pos x="256" y="12"/>
                </a:cxn>
              </a:cxnLst>
              <a:rect l="0" t="0" r="r" b="b"/>
              <a:pathLst>
                <a:path w="742" h="718">
                  <a:moveTo>
                    <a:pt x="256" y="12"/>
                  </a:moveTo>
                  <a:lnTo>
                    <a:pt x="252" y="8"/>
                  </a:lnTo>
                  <a:lnTo>
                    <a:pt x="252" y="6"/>
                  </a:lnTo>
                  <a:lnTo>
                    <a:pt x="250" y="6"/>
                  </a:lnTo>
                  <a:lnTo>
                    <a:pt x="252" y="8"/>
                  </a:lnTo>
                  <a:lnTo>
                    <a:pt x="254" y="10"/>
                  </a:lnTo>
                  <a:lnTo>
                    <a:pt x="256" y="12"/>
                  </a:lnTo>
                  <a:lnTo>
                    <a:pt x="260" y="16"/>
                  </a:lnTo>
                  <a:lnTo>
                    <a:pt x="264" y="20"/>
                  </a:lnTo>
                  <a:lnTo>
                    <a:pt x="268" y="24"/>
                  </a:lnTo>
                  <a:lnTo>
                    <a:pt x="270" y="28"/>
                  </a:lnTo>
                  <a:lnTo>
                    <a:pt x="274" y="32"/>
                  </a:lnTo>
                  <a:lnTo>
                    <a:pt x="278" y="34"/>
                  </a:lnTo>
                  <a:lnTo>
                    <a:pt x="280" y="36"/>
                  </a:lnTo>
                  <a:lnTo>
                    <a:pt x="280" y="38"/>
                  </a:lnTo>
                  <a:lnTo>
                    <a:pt x="282" y="38"/>
                  </a:lnTo>
                  <a:lnTo>
                    <a:pt x="288" y="48"/>
                  </a:lnTo>
                  <a:lnTo>
                    <a:pt x="286" y="52"/>
                  </a:lnTo>
                  <a:lnTo>
                    <a:pt x="278" y="56"/>
                  </a:lnTo>
                  <a:lnTo>
                    <a:pt x="268" y="58"/>
                  </a:lnTo>
                  <a:lnTo>
                    <a:pt x="256" y="58"/>
                  </a:lnTo>
                  <a:lnTo>
                    <a:pt x="246" y="56"/>
                  </a:lnTo>
                  <a:lnTo>
                    <a:pt x="238" y="54"/>
                  </a:lnTo>
                  <a:lnTo>
                    <a:pt x="242" y="58"/>
                  </a:lnTo>
                  <a:lnTo>
                    <a:pt x="246" y="62"/>
                  </a:lnTo>
                  <a:lnTo>
                    <a:pt x="244" y="64"/>
                  </a:lnTo>
                  <a:lnTo>
                    <a:pt x="242" y="68"/>
                  </a:lnTo>
                  <a:lnTo>
                    <a:pt x="238" y="70"/>
                  </a:lnTo>
                  <a:lnTo>
                    <a:pt x="232" y="72"/>
                  </a:lnTo>
                  <a:lnTo>
                    <a:pt x="228" y="72"/>
                  </a:lnTo>
                  <a:lnTo>
                    <a:pt x="222" y="70"/>
                  </a:lnTo>
                  <a:lnTo>
                    <a:pt x="216" y="68"/>
                  </a:lnTo>
                  <a:lnTo>
                    <a:pt x="212" y="64"/>
                  </a:lnTo>
                  <a:lnTo>
                    <a:pt x="206" y="64"/>
                  </a:lnTo>
                  <a:lnTo>
                    <a:pt x="204" y="68"/>
                  </a:lnTo>
                  <a:lnTo>
                    <a:pt x="202" y="72"/>
                  </a:lnTo>
                  <a:lnTo>
                    <a:pt x="200" y="76"/>
                  </a:lnTo>
                  <a:lnTo>
                    <a:pt x="196" y="78"/>
                  </a:lnTo>
                  <a:lnTo>
                    <a:pt x="190" y="80"/>
                  </a:lnTo>
                  <a:lnTo>
                    <a:pt x="196" y="82"/>
                  </a:lnTo>
                  <a:lnTo>
                    <a:pt x="198" y="86"/>
                  </a:lnTo>
                  <a:lnTo>
                    <a:pt x="200" y="90"/>
                  </a:lnTo>
                  <a:lnTo>
                    <a:pt x="200" y="94"/>
                  </a:lnTo>
                  <a:lnTo>
                    <a:pt x="198" y="98"/>
                  </a:lnTo>
                  <a:lnTo>
                    <a:pt x="194" y="102"/>
                  </a:lnTo>
                  <a:lnTo>
                    <a:pt x="186" y="102"/>
                  </a:lnTo>
                  <a:lnTo>
                    <a:pt x="172" y="100"/>
                  </a:lnTo>
                  <a:lnTo>
                    <a:pt x="162" y="100"/>
                  </a:lnTo>
                  <a:lnTo>
                    <a:pt x="164" y="102"/>
                  </a:lnTo>
                  <a:lnTo>
                    <a:pt x="166" y="106"/>
                  </a:lnTo>
                  <a:lnTo>
                    <a:pt x="168" y="110"/>
                  </a:lnTo>
                  <a:lnTo>
                    <a:pt x="154" y="110"/>
                  </a:lnTo>
                  <a:lnTo>
                    <a:pt x="140" y="110"/>
                  </a:lnTo>
                  <a:lnTo>
                    <a:pt x="140" y="114"/>
                  </a:lnTo>
                  <a:lnTo>
                    <a:pt x="142" y="116"/>
                  </a:lnTo>
                  <a:lnTo>
                    <a:pt x="136" y="118"/>
                  </a:lnTo>
                  <a:lnTo>
                    <a:pt x="130" y="118"/>
                  </a:lnTo>
                  <a:lnTo>
                    <a:pt x="124" y="118"/>
                  </a:lnTo>
                  <a:lnTo>
                    <a:pt x="126" y="122"/>
                  </a:lnTo>
                  <a:lnTo>
                    <a:pt x="126" y="126"/>
                  </a:lnTo>
                  <a:lnTo>
                    <a:pt x="126" y="130"/>
                  </a:lnTo>
                  <a:lnTo>
                    <a:pt x="128" y="134"/>
                  </a:lnTo>
                  <a:lnTo>
                    <a:pt x="116" y="136"/>
                  </a:lnTo>
                  <a:lnTo>
                    <a:pt x="106" y="140"/>
                  </a:lnTo>
                  <a:lnTo>
                    <a:pt x="96" y="144"/>
                  </a:lnTo>
                  <a:lnTo>
                    <a:pt x="82" y="142"/>
                  </a:lnTo>
                  <a:lnTo>
                    <a:pt x="88" y="146"/>
                  </a:lnTo>
                  <a:lnTo>
                    <a:pt x="92" y="148"/>
                  </a:lnTo>
                  <a:lnTo>
                    <a:pt x="92" y="152"/>
                  </a:lnTo>
                  <a:lnTo>
                    <a:pt x="92" y="156"/>
                  </a:lnTo>
                  <a:lnTo>
                    <a:pt x="88" y="160"/>
                  </a:lnTo>
                  <a:lnTo>
                    <a:pt x="84" y="164"/>
                  </a:lnTo>
                  <a:lnTo>
                    <a:pt x="78" y="166"/>
                  </a:lnTo>
                  <a:lnTo>
                    <a:pt x="74" y="168"/>
                  </a:lnTo>
                  <a:lnTo>
                    <a:pt x="68" y="170"/>
                  </a:lnTo>
                  <a:lnTo>
                    <a:pt x="62" y="172"/>
                  </a:lnTo>
                  <a:lnTo>
                    <a:pt x="58" y="172"/>
                  </a:lnTo>
                  <a:lnTo>
                    <a:pt x="64" y="174"/>
                  </a:lnTo>
                  <a:lnTo>
                    <a:pt x="68" y="176"/>
                  </a:lnTo>
                  <a:lnTo>
                    <a:pt x="72" y="180"/>
                  </a:lnTo>
                  <a:lnTo>
                    <a:pt x="76" y="182"/>
                  </a:lnTo>
                  <a:lnTo>
                    <a:pt x="78" y="184"/>
                  </a:lnTo>
                  <a:lnTo>
                    <a:pt x="78" y="190"/>
                  </a:lnTo>
                  <a:lnTo>
                    <a:pt x="78" y="194"/>
                  </a:lnTo>
                  <a:lnTo>
                    <a:pt x="76" y="202"/>
                  </a:lnTo>
                  <a:lnTo>
                    <a:pt x="70" y="204"/>
                  </a:lnTo>
                  <a:lnTo>
                    <a:pt x="62" y="204"/>
                  </a:lnTo>
                  <a:lnTo>
                    <a:pt x="54" y="204"/>
                  </a:lnTo>
                  <a:lnTo>
                    <a:pt x="60" y="214"/>
                  </a:lnTo>
                  <a:lnTo>
                    <a:pt x="60" y="224"/>
                  </a:lnTo>
                  <a:lnTo>
                    <a:pt x="56" y="236"/>
                  </a:lnTo>
                  <a:lnTo>
                    <a:pt x="56" y="248"/>
                  </a:lnTo>
                  <a:lnTo>
                    <a:pt x="46" y="248"/>
                  </a:lnTo>
                  <a:lnTo>
                    <a:pt x="34" y="248"/>
                  </a:lnTo>
                  <a:lnTo>
                    <a:pt x="38" y="250"/>
                  </a:lnTo>
                  <a:lnTo>
                    <a:pt x="42" y="254"/>
                  </a:lnTo>
                  <a:lnTo>
                    <a:pt x="44" y="260"/>
                  </a:lnTo>
                  <a:lnTo>
                    <a:pt x="44" y="268"/>
                  </a:lnTo>
                  <a:lnTo>
                    <a:pt x="42" y="272"/>
                  </a:lnTo>
                  <a:lnTo>
                    <a:pt x="38" y="276"/>
                  </a:lnTo>
                  <a:lnTo>
                    <a:pt x="34" y="278"/>
                  </a:lnTo>
                  <a:lnTo>
                    <a:pt x="28" y="280"/>
                  </a:lnTo>
                  <a:lnTo>
                    <a:pt x="24" y="280"/>
                  </a:lnTo>
                  <a:lnTo>
                    <a:pt x="18" y="282"/>
                  </a:lnTo>
                  <a:lnTo>
                    <a:pt x="24" y="284"/>
                  </a:lnTo>
                  <a:lnTo>
                    <a:pt x="26" y="288"/>
                  </a:lnTo>
                  <a:lnTo>
                    <a:pt x="26" y="292"/>
                  </a:lnTo>
                  <a:lnTo>
                    <a:pt x="24" y="296"/>
                  </a:lnTo>
                  <a:lnTo>
                    <a:pt x="18" y="300"/>
                  </a:lnTo>
                  <a:lnTo>
                    <a:pt x="28" y="302"/>
                  </a:lnTo>
                  <a:lnTo>
                    <a:pt x="38" y="306"/>
                  </a:lnTo>
                  <a:lnTo>
                    <a:pt x="38" y="312"/>
                  </a:lnTo>
                  <a:lnTo>
                    <a:pt x="34" y="316"/>
                  </a:lnTo>
                  <a:lnTo>
                    <a:pt x="28" y="320"/>
                  </a:lnTo>
                  <a:lnTo>
                    <a:pt x="24" y="322"/>
                  </a:lnTo>
                  <a:lnTo>
                    <a:pt x="18" y="326"/>
                  </a:lnTo>
                  <a:lnTo>
                    <a:pt x="12" y="330"/>
                  </a:lnTo>
                  <a:lnTo>
                    <a:pt x="8" y="334"/>
                  </a:lnTo>
                  <a:lnTo>
                    <a:pt x="12" y="336"/>
                  </a:lnTo>
                  <a:lnTo>
                    <a:pt x="18" y="338"/>
                  </a:lnTo>
                  <a:lnTo>
                    <a:pt x="22" y="338"/>
                  </a:lnTo>
                  <a:lnTo>
                    <a:pt x="20" y="342"/>
                  </a:lnTo>
                  <a:lnTo>
                    <a:pt x="18" y="344"/>
                  </a:lnTo>
                  <a:lnTo>
                    <a:pt x="14" y="348"/>
                  </a:lnTo>
                  <a:lnTo>
                    <a:pt x="12" y="350"/>
                  </a:lnTo>
                  <a:lnTo>
                    <a:pt x="16" y="352"/>
                  </a:lnTo>
                  <a:lnTo>
                    <a:pt x="22" y="354"/>
                  </a:lnTo>
                  <a:lnTo>
                    <a:pt x="26" y="356"/>
                  </a:lnTo>
                  <a:lnTo>
                    <a:pt x="24" y="358"/>
                  </a:lnTo>
                  <a:lnTo>
                    <a:pt x="22" y="362"/>
                  </a:lnTo>
                  <a:lnTo>
                    <a:pt x="32" y="364"/>
                  </a:lnTo>
                  <a:lnTo>
                    <a:pt x="44" y="368"/>
                  </a:lnTo>
                  <a:lnTo>
                    <a:pt x="22" y="382"/>
                  </a:lnTo>
                  <a:lnTo>
                    <a:pt x="0" y="394"/>
                  </a:lnTo>
                  <a:lnTo>
                    <a:pt x="6" y="396"/>
                  </a:lnTo>
                  <a:lnTo>
                    <a:pt x="14" y="398"/>
                  </a:lnTo>
                  <a:lnTo>
                    <a:pt x="20" y="402"/>
                  </a:lnTo>
                  <a:lnTo>
                    <a:pt x="24" y="406"/>
                  </a:lnTo>
                  <a:lnTo>
                    <a:pt x="22" y="408"/>
                  </a:lnTo>
                  <a:lnTo>
                    <a:pt x="20" y="410"/>
                  </a:lnTo>
                  <a:lnTo>
                    <a:pt x="16" y="412"/>
                  </a:lnTo>
                  <a:lnTo>
                    <a:pt x="22" y="414"/>
                  </a:lnTo>
                  <a:lnTo>
                    <a:pt x="28" y="416"/>
                  </a:lnTo>
                  <a:lnTo>
                    <a:pt x="30" y="420"/>
                  </a:lnTo>
                  <a:lnTo>
                    <a:pt x="32" y="424"/>
                  </a:lnTo>
                  <a:lnTo>
                    <a:pt x="32" y="428"/>
                  </a:lnTo>
                  <a:lnTo>
                    <a:pt x="28" y="434"/>
                  </a:lnTo>
                  <a:lnTo>
                    <a:pt x="32" y="434"/>
                  </a:lnTo>
                  <a:lnTo>
                    <a:pt x="34" y="434"/>
                  </a:lnTo>
                  <a:lnTo>
                    <a:pt x="34" y="440"/>
                  </a:lnTo>
                  <a:lnTo>
                    <a:pt x="30" y="442"/>
                  </a:lnTo>
                  <a:lnTo>
                    <a:pt x="26" y="446"/>
                  </a:lnTo>
                  <a:lnTo>
                    <a:pt x="22" y="448"/>
                  </a:lnTo>
                  <a:lnTo>
                    <a:pt x="20" y="452"/>
                  </a:lnTo>
                  <a:lnTo>
                    <a:pt x="16" y="456"/>
                  </a:lnTo>
                  <a:lnTo>
                    <a:pt x="22" y="454"/>
                  </a:lnTo>
                  <a:lnTo>
                    <a:pt x="28" y="456"/>
                  </a:lnTo>
                  <a:lnTo>
                    <a:pt x="34" y="458"/>
                  </a:lnTo>
                  <a:lnTo>
                    <a:pt x="40" y="460"/>
                  </a:lnTo>
                  <a:lnTo>
                    <a:pt x="44" y="464"/>
                  </a:lnTo>
                  <a:lnTo>
                    <a:pt x="40" y="468"/>
                  </a:lnTo>
                  <a:lnTo>
                    <a:pt x="38" y="472"/>
                  </a:lnTo>
                  <a:lnTo>
                    <a:pt x="34" y="476"/>
                  </a:lnTo>
                  <a:lnTo>
                    <a:pt x="40" y="478"/>
                  </a:lnTo>
                  <a:lnTo>
                    <a:pt x="44" y="482"/>
                  </a:lnTo>
                  <a:lnTo>
                    <a:pt x="48" y="486"/>
                  </a:lnTo>
                  <a:lnTo>
                    <a:pt x="48" y="490"/>
                  </a:lnTo>
                  <a:lnTo>
                    <a:pt x="48" y="496"/>
                  </a:lnTo>
                  <a:lnTo>
                    <a:pt x="54" y="496"/>
                  </a:lnTo>
                  <a:lnTo>
                    <a:pt x="60" y="498"/>
                  </a:lnTo>
                  <a:lnTo>
                    <a:pt x="64" y="500"/>
                  </a:lnTo>
                  <a:lnTo>
                    <a:pt x="66" y="504"/>
                  </a:lnTo>
                  <a:lnTo>
                    <a:pt x="66" y="508"/>
                  </a:lnTo>
                  <a:lnTo>
                    <a:pt x="66" y="514"/>
                  </a:lnTo>
                  <a:lnTo>
                    <a:pt x="62" y="520"/>
                  </a:lnTo>
                  <a:lnTo>
                    <a:pt x="68" y="524"/>
                  </a:lnTo>
                  <a:lnTo>
                    <a:pt x="72" y="528"/>
                  </a:lnTo>
                  <a:lnTo>
                    <a:pt x="74" y="534"/>
                  </a:lnTo>
                  <a:lnTo>
                    <a:pt x="76" y="540"/>
                  </a:lnTo>
                  <a:lnTo>
                    <a:pt x="76" y="546"/>
                  </a:lnTo>
                  <a:lnTo>
                    <a:pt x="96" y="546"/>
                  </a:lnTo>
                  <a:lnTo>
                    <a:pt x="118" y="544"/>
                  </a:lnTo>
                  <a:lnTo>
                    <a:pt x="114" y="552"/>
                  </a:lnTo>
                  <a:lnTo>
                    <a:pt x="112" y="558"/>
                  </a:lnTo>
                  <a:lnTo>
                    <a:pt x="110" y="566"/>
                  </a:lnTo>
                  <a:lnTo>
                    <a:pt x="108" y="572"/>
                  </a:lnTo>
                  <a:lnTo>
                    <a:pt x="114" y="572"/>
                  </a:lnTo>
                  <a:lnTo>
                    <a:pt x="120" y="572"/>
                  </a:lnTo>
                  <a:lnTo>
                    <a:pt x="126" y="572"/>
                  </a:lnTo>
                  <a:lnTo>
                    <a:pt x="122" y="578"/>
                  </a:lnTo>
                  <a:lnTo>
                    <a:pt x="118" y="584"/>
                  </a:lnTo>
                  <a:lnTo>
                    <a:pt x="116" y="592"/>
                  </a:lnTo>
                  <a:lnTo>
                    <a:pt x="122" y="592"/>
                  </a:lnTo>
                  <a:lnTo>
                    <a:pt x="128" y="592"/>
                  </a:lnTo>
                  <a:lnTo>
                    <a:pt x="136" y="592"/>
                  </a:lnTo>
                  <a:lnTo>
                    <a:pt x="134" y="594"/>
                  </a:lnTo>
                  <a:lnTo>
                    <a:pt x="132" y="598"/>
                  </a:lnTo>
                  <a:lnTo>
                    <a:pt x="130" y="602"/>
                  </a:lnTo>
                  <a:lnTo>
                    <a:pt x="128" y="604"/>
                  </a:lnTo>
                  <a:lnTo>
                    <a:pt x="144" y="606"/>
                  </a:lnTo>
                  <a:lnTo>
                    <a:pt x="156" y="610"/>
                  </a:lnTo>
                  <a:lnTo>
                    <a:pt x="164" y="622"/>
                  </a:lnTo>
                  <a:lnTo>
                    <a:pt x="162" y="620"/>
                  </a:lnTo>
                  <a:lnTo>
                    <a:pt x="160" y="618"/>
                  </a:lnTo>
                  <a:lnTo>
                    <a:pt x="164" y="614"/>
                  </a:lnTo>
                  <a:lnTo>
                    <a:pt x="168" y="614"/>
                  </a:lnTo>
                  <a:lnTo>
                    <a:pt x="170" y="614"/>
                  </a:lnTo>
                  <a:lnTo>
                    <a:pt x="172" y="614"/>
                  </a:lnTo>
                  <a:lnTo>
                    <a:pt x="174" y="618"/>
                  </a:lnTo>
                  <a:lnTo>
                    <a:pt x="174" y="620"/>
                  </a:lnTo>
                  <a:lnTo>
                    <a:pt x="176" y="624"/>
                  </a:lnTo>
                  <a:lnTo>
                    <a:pt x="178" y="628"/>
                  </a:lnTo>
                  <a:lnTo>
                    <a:pt x="178" y="630"/>
                  </a:lnTo>
                  <a:lnTo>
                    <a:pt x="180" y="632"/>
                  </a:lnTo>
                  <a:lnTo>
                    <a:pt x="184" y="634"/>
                  </a:lnTo>
                  <a:lnTo>
                    <a:pt x="188" y="636"/>
                  </a:lnTo>
                  <a:lnTo>
                    <a:pt x="190" y="636"/>
                  </a:lnTo>
                  <a:lnTo>
                    <a:pt x="194" y="638"/>
                  </a:lnTo>
                  <a:lnTo>
                    <a:pt x="198" y="638"/>
                  </a:lnTo>
                  <a:lnTo>
                    <a:pt x="200" y="640"/>
                  </a:lnTo>
                  <a:lnTo>
                    <a:pt x="202" y="644"/>
                  </a:lnTo>
                  <a:lnTo>
                    <a:pt x="204" y="648"/>
                  </a:lnTo>
                  <a:lnTo>
                    <a:pt x="206" y="646"/>
                  </a:lnTo>
                  <a:lnTo>
                    <a:pt x="210" y="646"/>
                  </a:lnTo>
                  <a:lnTo>
                    <a:pt x="212" y="644"/>
                  </a:lnTo>
                  <a:lnTo>
                    <a:pt x="216" y="648"/>
                  </a:lnTo>
                  <a:lnTo>
                    <a:pt x="220" y="654"/>
                  </a:lnTo>
                  <a:lnTo>
                    <a:pt x="222" y="658"/>
                  </a:lnTo>
                  <a:lnTo>
                    <a:pt x="224" y="654"/>
                  </a:lnTo>
                  <a:lnTo>
                    <a:pt x="228" y="650"/>
                  </a:lnTo>
                  <a:lnTo>
                    <a:pt x="232" y="652"/>
                  </a:lnTo>
                  <a:lnTo>
                    <a:pt x="234" y="654"/>
                  </a:lnTo>
                  <a:lnTo>
                    <a:pt x="238" y="656"/>
                  </a:lnTo>
                  <a:lnTo>
                    <a:pt x="238" y="662"/>
                  </a:lnTo>
                  <a:lnTo>
                    <a:pt x="240" y="666"/>
                  </a:lnTo>
                  <a:lnTo>
                    <a:pt x="252" y="662"/>
                  </a:lnTo>
                  <a:lnTo>
                    <a:pt x="262" y="666"/>
                  </a:lnTo>
                  <a:lnTo>
                    <a:pt x="270" y="674"/>
                  </a:lnTo>
                  <a:lnTo>
                    <a:pt x="276" y="686"/>
                  </a:lnTo>
                  <a:lnTo>
                    <a:pt x="274" y="678"/>
                  </a:lnTo>
                  <a:lnTo>
                    <a:pt x="276" y="674"/>
                  </a:lnTo>
                  <a:lnTo>
                    <a:pt x="278" y="670"/>
                  </a:lnTo>
                  <a:lnTo>
                    <a:pt x="280" y="668"/>
                  </a:lnTo>
                  <a:lnTo>
                    <a:pt x="284" y="666"/>
                  </a:lnTo>
                  <a:lnTo>
                    <a:pt x="288" y="668"/>
                  </a:lnTo>
                  <a:lnTo>
                    <a:pt x="292" y="672"/>
                  </a:lnTo>
                  <a:lnTo>
                    <a:pt x="296" y="678"/>
                  </a:lnTo>
                  <a:lnTo>
                    <a:pt x="294" y="674"/>
                  </a:lnTo>
                  <a:lnTo>
                    <a:pt x="294" y="674"/>
                  </a:lnTo>
                  <a:lnTo>
                    <a:pt x="296" y="674"/>
                  </a:lnTo>
                  <a:lnTo>
                    <a:pt x="298" y="674"/>
                  </a:lnTo>
                  <a:lnTo>
                    <a:pt x="300" y="676"/>
                  </a:lnTo>
                  <a:lnTo>
                    <a:pt x="302" y="680"/>
                  </a:lnTo>
                  <a:lnTo>
                    <a:pt x="304" y="682"/>
                  </a:lnTo>
                  <a:lnTo>
                    <a:pt x="304" y="686"/>
                  </a:lnTo>
                  <a:lnTo>
                    <a:pt x="310" y="682"/>
                  </a:lnTo>
                  <a:lnTo>
                    <a:pt x="318" y="680"/>
                  </a:lnTo>
                  <a:lnTo>
                    <a:pt x="324" y="678"/>
                  </a:lnTo>
                  <a:lnTo>
                    <a:pt x="326" y="682"/>
                  </a:lnTo>
                  <a:lnTo>
                    <a:pt x="328" y="684"/>
                  </a:lnTo>
                  <a:lnTo>
                    <a:pt x="330" y="688"/>
                  </a:lnTo>
                  <a:lnTo>
                    <a:pt x="330" y="692"/>
                  </a:lnTo>
                  <a:lnTo>
                    <a:pt x="332" y="686"/>
                  </a:lnTo>
                  <a:lnTo>
                    <a:pt x="332" y="684"/>
                  </a:lnTo>
                  <a:lnTo>
                    <a:pt x="334" y="682"/>
                  </a:lnTo>
                  <a:lnTo>
                    <a:pt x="338" y="684"/>
                  </a:lnTo>
                  <a:lnTo>
                    <a:pt x="340" y="684"/>
                  </a:lnTo>
                  <a:lnTo>
                    <a:pt x="344" y="688"/>
                  </a:lnTo>
                  <a:lnTo>
                    <a:pt x="346" y="690"/>
                  </a:lnTo>
                  <a:lnTo>
                    <a:pt x="350" y="694"/>
                  </a:lnTo>
                  <a:lnTo>
                    <a:pt x="352" y="698"/>
                  </a:lnTo>
                  <a:lnTo>
                    <a:pt x="356" y="702"/>
                  </a:lnTo>
                  <a:lnTo>
                    <a:pt x="358" y="706"/>
                  </a:lnTo>
                  <a:lnTo>
                    <a:pt x="360" y="708"/>
                  </a:lnTo>
                  <a:lnTo>
                    <a:pt x="364" y="700"/>
                  </a:lnTo>
                  <a:lnTo>
                    <a:pt x="370" y="700"/>
                  </a:lnTo>
                  <a:lnTo>
                    <a:pt x="378" y="704"/>
                  </a:lnTo>
                  <a:lnTo>
                    <a:pt x="386" y="712"/>
                  </a:lnTo>
                  <a:lnTo>
                    <a:pt x="392" y="718"/>
                  </a:lnTo>
                  <a:lnTo>
                    <a:pt x="386" y="714"/>
                  </a:lnTo>
                  <a:lnTo>
                    <a:pt x="384" y="710"/>
                  </a:lnTo>
                  <a:lnTo>
                    <a:pt x="382" y="706"/>
                  </a:lnTo>
                  <a:lnTo>
                    <a:pt x="382" y="702"/>
                  </a:lnTo>
                  <a:lnTo>
                    <a:pt x="384" y="696"/>
                  </a:lnTo>
                  <a:lnTo>
                    <a:pt x="386" y="692"/>
                  </a:lnTo>
                  <a:lnTo>
                    <a:pt x="390" y="690"/>
                  </a:lnTo>
                  <a:lnTo>
                    <a:pt x="394" y="686"/>
                  </a:lnTo>
                  <a:lnTo>
                    <a:pt x="398" y="686"/>
                  </a:lnTo>
                  <a:lnTo>
                    <a:pt x="404" y="688"/>
                  </a:lnTo>
                  <a:lnTo>
                    <a:pt x="408" y="690"/>
                  </a:lnTo>
                  <a:lnTo>
                    <a:pt x="412" y="696"/>
                  </a:lnTo>
                  <a:lnTo>
                    <a:pt x="414" y="692"/>
                  </a:lnTo>
                  <a:lnTo>
                    <a:pt x="414" y="690"/>
                  </a:lnTo>
                  <a:lnTo>
                    <a:pt x="418" y="688"/>
                  </a:lnTo>
                  <a:lnTo>
                    <a:pt x="420" y="686"/>
                  </a:lnTo>
                  <a:lnTo>
                    <a:pt x="424" y="686"/>
                  </a:lnTo>
                  <a:lnTo>
                    <a:pt x="428" y="688"/>
                  </a:lnTo>
                  <a:lnTo>
                    <a:pt x="432" y="690"/>
                  </a:lnTo>
                  <a:lnTo>
                    <a:pt x="434" y="694"/>
                  </a:lnTo>
                  <a:lnTo>
                    <a:pt x="438" y="682"/>
                  </a:lnTo>
                  <a:lnTo>
                    <a:pt x="450" y="676"/>
                  </a:lnTo>
                  <a:lnTo>
                    <a:pt x="462" y="674"/>
                  </a:lnTo>
                  <a:lnTo>
                    <a:pt x="472" y="680"/>
                  </a:lnTo>
                  <a:lnTo>
                    <a:pt x="482" y="672"/>
                  </a:lnTo>
                  <a:lnTo>
                    <a:pt x="494" y="666"/>
                  </a:lnTo>
                  <a:lnTo>
                    <a:pt x="504" y="660"/>
                  </a:lnTo>
                  <a:lnTo>
                    <a:pt x="506" y="658"/>
                  </a:lnTo>
                  <a:lnTo>
                    <a:pt x="508" y="656"/>
                  </a:lnTo>
                  <a:lnTo>
                    <a:pt x="508" y="654"/>
                  </a:lnTo>
                  <a:lnTo>
                    <a:pt x="510" y="654"/>
                  </a:lnTo>
                  <a:lnTo>
                    <a:pt x="514" y="652"/>
                  </a:lnTo>
                  <a:lnTo>
                    <a:pt x="520" y="652"/>
                  </a:lnTo>
                  <a:lnTo>
                    <a:pt x="524" y="652"/>
                  </a:lnTo>
                  <a:lnTo>
                    <a:pt x="528" y="654"/>
                  </a:lnTo>
                  <a:lnTo>
                    <a:pt x="534" y="656"/>
                  </a:lnTo>
                  <a:lnTo>
                    <a:pt x="540" y="658"/>
                  </a:lnTo>
                  <a:lnTo>
                    <a:pt x="538" y="654"/>
                  </a:lnTo>
                  <a:lnTo>
                    <a:pt x="538" y="652"/>
                  </a:lnTo>
                  <a:lnTo>
                    <a:pt x="538" y="648"/>
                  </a:lnTo>
                  <a:lnTo>
                    <a:pt x="550" y="648"/>
                  </a:lnTo>
                  <a:lnTo>
                    <a:pt x="562" y="650"/>
                  </a:lnTo>
                  <a:lnTo>
                    <a:pt x="558" y="648"/>
                  </a:lnTo>
                  <a:lnTo>
                    <a:pt x="552" y="646"/>
                  </a:lnTo>
                  <a:lnTo>
                    <a:pt x="550" y="644"/>
                  </a:lnTo>
                  <a:lnTo>
                    <a:pt x="546" y="640"/>
                  </a:lnTo>
                  <a:lnTo>
                    <a:pt x="544" y="634"/>
                  </a:lnTo>
                  <a:lnTo>
                    <a:pt x="544" y="628"/>
                  </a:lnTo>
                  <a:lnTo>
                    <a:pt x="546" y="622"/>
                  </a:lnTo>
                  <a:lnTo>
                    <a:pt x="548" y="616"/>
                  </a:lnTo>
                  <a:lnTo>
                    <a:pt x="552" y="614"/>
                  </a:lnTo>
                  <a:lnTo>
                    <a:pt x="558" y="612"/>
                  </a:lnTo>
                  <a:lnTo>
                    <a:pt x="564" y="612"/>
                  </a:lnTo>
                  <a:lnTo>
                    <a:pt x="570" y="612"/>
                  </a:lnTo>
                  <a:lnTo>
                    <a:pt x="576" y="612"/>
                  </a:lnTo>
                  <a:lnTo>
                    <a:pt x="572" y="608"/>
                  </a:lnTo>
                  <a:lnTo>
                    <a:pt x="572" y="606"/>
                  </a:lnTo>
                  <a:lnTo>
                    <a:pt x="570" y="602"/>
                  </a:lnTo>
                  <a:lnTo>
                    <a:pt x="570" y="598"/>
                  </a:lnTo>
                  <a:lnTo>
                    <a:pt x="584" y="600"/>
                  </a:lnTo>
                  <a:lnTo>
                    <a:pt x="592" y="598"/>
                  </a:lnTo>
                  <a:lnTo>
                    <a:pt x="600" y="594"/>
                  </a:lnTo>
                  <a:lnTo>
                    <a:pt x="612" y="586"/>
                  </a:lnTo>
                  <a:lnTo>
                    <a:pt x="614" y="582"/>
                  </a:lnTo>
                  <a:lnTo>
                    <a:pt x="620" y="580"/>
                  </a:lnTo>
                  <a:lnTo>
                    <a:pt x="624" y="580"/>
                  </a:lnTo>
                  <a:lnTo>
                    <a:pt x="626" y="576"/>
                  </a:lnTo>
                  <a:lnTo>
                    <a:pt x="628" y="572"/>
                  </a:lnTo>
                  <a:lnTo>
                    <a:pt x="628" y="568"/>
                  </a:lnTo>
                  <a:lnTo>
                    <a:pt x="628" y="562"/>
                  </a:lnTo>
                  <a:lnTo>
                    <a:pt x="628" y="558"/>
                  </a:lnTo>
                  <a:lnTo>
                    <a:pt x="630" y="554"/>
                  </a:lnTo>
                  <a:lnTo>
                    <a:pt x="626" y="552"/>
                  </a:lnTo>
                  <a:lnTo>
                    <a:pt x="622" y="548"/>
                  </a:lnTo>
                  <a:lnTo>
                    <a:pt x="620" y="548"/>
                  </a:lnTo>
                  <a:lnTo>
                    <a:pt x="630" y="536"/>
                  </a:lnTo>
                  <a:lnTo>
                    <a:pt x="642" y="532"/>
                  </a:lnTo>
                  <a:lnTo>
                    <a:pt x="656" y="534"/>
                  </a:lnTo>
                  <a:lnTo>
                    <a:pt x="656" y="530"/>
                  </a:lnTo>
                  <a:lnTo>
                    <a:pt x="656" y="524"/>
                  </a:lnTo>
                  <a:lnTo>
                    <a:pt x="656" y="520"/>
                  </a:lnTo>
                  <a:lnTo>
                    <a:pt x="658" y="516"/>
                  </a:lnTo>
                  <a:lnTo>
                    <a:pt x="658" y="512"/>
                  </a:lnTo>
                  <a:lnTo>
                    <a:pt x="662" y="510"/>
                  </a:lnTo>
                  <a:lnTo>
                    <a:pt x="666" y="508"/>
                  </a:lnTo>
                  <a:lnTo>
                    <a:pt x="672" y="508"/>
                  </a:lnTo>
                  <a:lnTo>
                    <a:pt x="674" y="502"/>
                  </a:lnTo>
                  <a:lnTo>
                    <a:pt x="676" y="498"/>
                  </a:lnTo>
                  <a:lnTo>
                    <a:pt x="678" y="494"/>
                  </a:lnTo>
                  <a:lnTo>
                    <a:pt x="682" y="492"/>
                  </a:lnTo>
                  <a:lnTo>
                    <a:pt x="684" y="490"/>
                  </a:lnTo>
                  <a:lnTo>
                    <a:pt x="688" y="490"/>
                  </a:lnTo>
                  <a:lnTo>
                    <a:pt x="692" y="488"/>
                  </a:lnTo>
                  <a:lnTo>
                    <a:pt x="696" y="484"/>
                  </a:lnTo>
                  <a:lnTo>
                    <a:pt x="698" y="482"/>
                  </a:lnTo>
                  <a:lnTo>
                    <a:pt x="694" y="478"/>
                  </a:lnTo>
                  <a:lnTo>
                    <a:pt x="690" y="476"/>
                  </a:lnTo>
                  <a:lnTo>
                    <a:pt x="688" y="472"/>
                  </a:lnTo>
                  <a:lnTo>
                    <a:pt x="692" y="466"/>
                  </a:lnTo>
                  <a:lnTo>
                    <a:pt x="700" y="462"/>
                  </a:lnTo>
                  <a:lnTo>
                    <a:pt x="708" y="458"/>
                  </a:lnTo>
                  <a:lnTo>
                    <a:pt x="714" y="452"/>
                  </a:lnTo>
                  <a:lnTo>
                    <a:pt x="704" y="446"/>
                  </a:lnTo>
                  <a:lnTo>
                    <a:pt x="700" y="436"/>
                  </a:lnTo>
                  <a:lnTo>
                    <a:pt x="700" y="424"/>
                  </a:lnTo>
                  <a:lnTo>
                    <a:pt x="708" y="414"/>
                  </a:lnTo>
                  <a:lnTo>
                    <a:pt x="702" y="412"/>
                  </a:lnTo>
                  <a:lnTo>
                    <a:pt x="696" y="410"/>
                  </a:lnTo>
                  <a:lnTo>
                    <a:pt x="692" y="408"/>
                  </a:lnTo>
                  <a:lnTo>
                    <a:pt x="706" y="402"/>
                  </a:lnTo>
                  <a:lnTo>
                    <a:pt x="712" y="398"/>
                  </a:lnTo>
                  <a:lnTo>
                    <a:pt x="714" y="392"/>
                  </a:lnTo>
                  <a:lnTo>
                    <a:pt x="716" y="382"/>
                  </a:lnTo>
                  <a:lnTo>
                    <a:pt x="718" y="370"/>
                  </a:lnTo>
                  <a:lnTo>
                    <a:pt x="724" y="362"/>
                  </a:lnTo>
                  <a:lnTo>
                    <a:pt x="728" y="356"/>
                  </a:lnTo>
                  <a:lnTo>
                    <a:pt x="734" y="352"/>
                  </a:lnTo>
                  <a:lnTo>
                    <a:pt x="736" y="348"/>
                  </a:lnTo>
                  <a:lnTo>
                    <a:pt x="736" y="342"/>
                  </a:lnTo>
                  <a:lnTo>
                    <a:pt x="732" y="332"/>
                  </a:lnTo>
                  <a:lnTo>
                    <a:pt x="736" y="330"/>
                  </a:lnTo>
                  <a:lnTo>
                    <a:pt x="742" y="328"/>
                  </a:lnTo>
                  <a:lnTo>
                    <a:pt x="736" y="326"/>
                  </a:lnTo>
                  <a:lnTo>
                    <a:pt x="730" y="322"/>
                  </a:lnTo>
                  <a:lnTo>
                    <a:pt x="722" y="320"/>
                  </a:lnTo>
                  <a:lnTo>
                    <a:pt x="718" y="316"/>
                  </a:lnTo>
                  <a:lnTo>
                    <a:pt x="714" y="312"/>
                  </a:lnTo>
                  <a:lnTo>
                    <a:pt x="710" y="306"/>
                  </a:lnTo>
                  <a:lnTo>
                    <a:pt x="716" y="306"/>
                  </a:lnTo>
                  <a:lnTo>
                    <a:pt x="720" y="302"/>
                  </a:lnTo>
                  <a:lnTo>
                    <a:pt x="726" y="302"/>
                  </a:lnTo>
                  <a:lnTo>
                    <a:pt x="722" y="298"/>
                  </a:lnTo>
                  <a:lnTo>
                    <a:pt x="718" y="296"/>
                  </a:lnTo>
                  <a:lnTo>
                    <a:pt x="714" y="294"/>
                  </a:lnTo>
                  <a:lnTo>
                    <a:pt x="710" y="292"/>
                  </a:lnTo>
                  <a:lnTo>
                    <a:pt x="706" y="290"/>
                  </a:lnTo>
                  <a:lnTo>
                    <a:pt x="702" y="286"/>
                  </a:lnTo>
                  <a:lnTo>
                    <a:pt x="706" y="284"/>
                  </a:lnTo>
                  <a:lnTo>
                    <a:pt x="708" y="282"/>
                  </a:lnTo>
                  <a:lnTo>
                    <a:pt x="708" y="276"/>
                  </a:lnTo>
                  <a:lnTo>
                    <a:pt x="704" y="272"/>
                  </a:lnTo>
                  <a:lnTo>
                    <a:pt x="700" y="268"/>
                  </a:lnTo>
                  <a:lnTo>
                    <a:pt x="694" y="268"/>
                  </a:lnTo>
                  <a:lnTo>
                    <a:pt x="698" y="258"/>
                  </a:lnTo>
                  <a:lnTo>
                    <a:pt x="704" y="248"/>
                  </a:lnTo>
                  <a:lnTo>
                    <a:pt x="710" y="238"/>
                  </a:lnTo>
                  <a:lnTo>
                    <a:pt x="700" y="250"/>
                  </a:lnTo>
                  <a:lnTo>
                    <a:pt x="694" y="252"/>
                  </a:lnTo>
                  <a:lnTo>
                    <a:pt x="690" y="250"/>
                  </a:lnTo>
                  <a:lnTo>
                    <a:pt x="682" y="244"/>
                  </a:lnTo>
                  <a:lnTo>
                    <a:pt x="672" y="234"/>
                  </a:lnTo>
                  <a:lnTo>
                    <a:pt x="680" y="222"/>
                  </a:lnTo>
                  <a:lnTo>
                    <a:pt x="678" y="212"/>
                  </a:lnTo>
                  <a:lnTo>
                    <a:pt x="672" y="206"/>
                  </a:lnTo>
                  <a:lnTo>
                    <a:pt x="662" y="202"/>
                  </a:lnTo>
                  <a:lnTo>
                    <a:pt x="650" y="202"/>
                  </a:lnTo>
                  <a:lnTo>
                    <a:pt x="654" y="198"/>
                  </a:lnTo>
                  <a:lnTo>
                    <a:pt x="658" y="196"/>
                  </a:lnTo>
                  <a:lnTo>
                    <a:pt x="662" y="192"/>
                  </a:lnTo>
                  <a:lnTo>
                    <a:pt x="664" y="188"/>
                  </a:lnTo>
                  <a:lnTo>
                    <a:pt x="660" y="184"/>
                  </a:lnTo>
                  <a:lnTo>
                    <a:pt x="654" y="182"/>
                  </a:lnTo>
                  <a:lnTo>
                    <a:pt x="650" y="180"/>
                  </a:lnTo>
                  <a:lnTo>
                    <a:pt x="648" y="184"/>
                  </a:lnTo>
                  <a:lnTo>
                    <a:pt x="646" y="190"/>
                  </a:lnTo>
                  <a:lnTo>
                    <a:pt x="644" y="192"/>
                  </a:lnTo>
                  <a:lnTo>
                    <a:pt x="640" y="196"/>
                  </a:lnTo>
                  <a:lnTo>
                    <a:pt x="640" y="184"/>
                  </a:lnTo>
                  <a:lnTo>
                    <a:pt x="640" y="172"/>
                  </a:lnTo>
                  <a:lnTo>
                    <a:pt x="638" y="162"/>
                  </a:lnTo>
                  <a:lnTo>
                    <a:pt x="632" y="154"/>
                  </a:lnTo>
                  <a:lnTo>
                    <a:pt x="622" y="152"/>
                  </a:lnTo>
                  <a:lnTo>
                    <a:pt x="622" y="146"/>
                  </a:lnTo>
                  <a:lnTo>
                    <a:pt x="622" y="140"/>
                  </a:lnTo>
                  <a:lnTo>
                    <a:pt x="622" y="134"/>
                  </a:lnTo>
                  <a:lnTo>
                    <a:pt x="622" y="128"/>
                  </a:lnTo>
                  <a:lnTo>
                    <a:pt x="618" y="110"/>
                  </a:lnTo>
                  <a:lnTo>
                    <a:pt x="614" y="94"/>
                  </a:lnTo>
                  <a:lnTo>
                    <a:pt x="612" y="98"/>
                  </a:lnTo>
                  <a:lnTo>
                    <a:pt x="612" y="104"/>
                  </a:lnTo>
                  <a:lnTo>
                    <a:pt x="610" y="108"/>
                  </a:lnTo>
                  <a:lnTo>
                    <a:pt x="608" y="114"/>
                  </a:lnTo>
                  <a:lnTo>
                    <a:pt x="606" y="118"/>
                  </a:lnTo>
                  <a:lnTo>
                    <a:pt x="602" y="120"/>
                  </a:lnTo>
                  <a:lnTo>
                    <a:pt x="598" y="122"/>
                  </a:lnTo>
                  <a:lnTo>
                    <a:pt x="592" y="122"/>
                  </a:lnTo>
                  <a:lnTo>
                    <a:pt x="592" y="118"/>
                  </a:lnTo>
                  <a:lnTo>
                    <a:pt x="592" y="114"/>
                  </a:lnTo>
                  <a:lnTo>
                    <a:pt x="592" y="108"/>
                  </a:lnTo>
                  <a:lnTo>
                    <a:pt x="590" y="112"/>
                  </a:lnTo>
                  <a:lnTo>
                    <a:pt x="586" y="114"/>
                  </a:lnTo>
                  <a:lnTo>
                    <a:pt x="582" y="116"/>
                  </a:lnTo>
                  <a:lnTo>
                    <a:pt x="574" y="100"/>
                  </a:lnTo>
                  <a:lnTo>
                    <a:pt x="568" y="80"/>
                  </a:lnTo>
                  <a:lnTo>
                    <a:pt x="564" y="90"/>
                  </a:lnTo>
                  <a:lnTo>
                    <a:pt x="558" y="96"/>
                  </a:lnTo>
                  <a:lnTo>
                    <a:pt x="552" y="104"/>
                  </a:lnTo>
                  <a:lnTo>
                    <a:pt x="548" y="100"/>
                  </a:lnTo>
                  <a:lnTo>
                    <a:pt x="544" y="94"/>
                  </a:lnTo>
                  <a:lnTo>
                    <a:pt x="542" y="90"/>
                  </a:lnTo>
                  <a:lnTo>
                    <a:pt x="540" y="82"/>
                  </a:lnTo>
                  <a:lnTo>
                    <a:pt x="540" y="76"/>
                  </a:lnTo>
                  <a:lnTo>
                    <a:pt x="536" y="80"/>
                  </a:lnTo>
                  <a:lnTo>
                    <a:pt x="534" y="82"/>
                  </a:lnTo>
                  <a:lnTo>
                    <a:pt x="530" y="84"/>
                  </a:lnTo>
                  <a:lnTo>
                    <a:pt x="520" y="52"/>
                  </a:lnTo>
                  <a:lnTo>
                    <a:pt x="508" y="22"/>
                  </a:lnTo>
                  <a:lnTo>
                    <a:pt x="504" y="30"/>
                  </a:lnTo>
                  <a:lnTo>
                    <a:pt x="498" y="40"/>
                  </a:lnTo>
                  <a:lnTo>
                    <a:pt x="490" y="48"/>
                  </a:lnTo>
                  <a:lnTo>
                    <a:pt x="482" y="52"/>
                  </a:lnTo>
                  <a:lnTo>
                    <a:pt x="472" y="50"/>
                  </a:lnTo>
                  <a:lnTo>
                    <a:pt x="468" y="52"/>
                  </a:lnTo>
                  <a:lnTo>
                    <a:pt x="464" y="54"/>
                  </a:lnTo>
                  <a:lnTo>
                    <a:pt x="460" y="58"/>
                  </a:lnTo>
                  <a:lnTo>
                    <a:pt x="456" y="48"/>
                  </a:lnTo>
                  <a:lnTo>
                    <a:pt x="450" y="38"/>
                  </a:lnTo>
                  <a:lnTo>
                    <a:pt x="448" y="30"/>
                  </a:lnTo>
                  <a:lnTo>
                    <a:pt x="444" y="28"/>
                  </a:lnTo>
                  <a:lnTo>
                    <a:pt x="440" y="28"/>
                  </a:lnTo>
                  <a:lnTo>
                    <a:pt x="440" y="36"/>
                  </a:lnTo>
                  <a:lnTo>
                    <a:pt x="438" y="40"/>
                  </a:lnTo>
                  <a:lnTo>
                    <a:pt x="436" y="44"/>
                  </a:lnTo>
                  <a:lnTo>
                    <a:pt x="432" y="46"/>
                  </a:lnTo>
                  <a:lnTo>
                    <a:pt x="430" y="46"/>
                  </a:lnTo>
                  <a:lnTo>
                    <a:pt x="424" y="44"/>
                  </a:lnTo>
                  <a:lnTo>
                    <a:pt x="420" y="40"/>
                  </a:lnTo>
                  <a:lnTo>
                    <a:pt x="416" y="34"/>
                  </a:lnTo>
                  <a:lnTo>
                    <a:pt x="412" y="38"/>
                  </a:lnTo>
                  <a:lnTo>
                    <a:pt x="408" y="40"/>
                  </a:lnTo>
                  <a:lnTo>
                    <a:pt x="404" y="44"/>
                  </a:lnTo>
                  <a:lnTo>
                    <a:pt x="386" y="22"/>
                  </a:lnTo>
                  <a:lnTo>
                    <a:pt x="368" y="0"/>
                  </a:lnTo>
                  <a:lnTo>
                    <a:pt x="370" y="10"/>
                  </a:lnTo>
                  <a:lnTo>
                    <a:pt x="372" y="18"/>
                  </a:lnTo>
                  <a:lnTo>
                    <a:pt x="372" y="28"/>
                  </a:lnTo>
                  <a:lnTo>
                    <a:pt x="364" y="26"/>
                  </a:lnTo>
                  <a:lnTo>
                    <a:pt x="360" y="22"/>
                  </a:lnTo>
                  <a:lnTo>
                    <a:pt x="354" y="16"/>
                  </a:lnTo>
                  <a:lnTo>
                    <a:pt x="352" y="10"/>
                  </a:lnTo>
                  <a:lnTo>
                    <a:pt x="350" y="2"/>
                  </a:lnTo>
                  <a:lnTo>
                    <a:pt x="350" y="6"/>
                  </a:lnTo>
                  <a:lnTo>
                    <a:pt x="348" y="10"/>
                  </a:lnTo>
                  <a:lnTo>
                    <a:pt x="348" y="14"/>
                  </a:lnTo>
                  <a:lnTo>
                    <a:pt x="346" y="20"/>
                  </a:lnTo>
                  <a:lnTo>
                    <a:pt x="344" y="24"/>
                  </a:lnTo>
                  <a:lnTo>
                    <a:pt x="342" y="28"/>
                  </a:lnTo>
                  <a:lnTo>
                    <a:pt x="340" y="32"/>
                  </a:lnTo>
                  <a:lnTo>
                    <a:pt x="338" y="34"/>
                  </a:lnTo>
                  <a:lnTo>
                    <a:pt x="334" y="34"/>
                  </a:lnTo>
                  <a:lnTo>
                    <a:pt x="330" y="32"/>
                  </a:lnTo>
                  <a:lnTo>
                    <a:pt x="326" y="28"/>
                  </a:lnTo>
                  <a:lnTo>
                    <a:pt x="326" y="32"/>
                  </a:lnTo>
                  <a:lnTo>
                    <a:pt x="328" y="38"/>
                  </a:lnTo>
                  <a:lnTo>
                    <a:pt x="324" y="36"/>
                  </a:lnTo>
                  <a:lnTo>
                    <a:pt x="320" y="34"/>
                  </a:lnTo>
                  <a:lnTo>
                    <a:pt x="316" y="32"/>
                  </a:lnTo>
                  <a:lnTo>
                    <a:pt x="314" y="36"/>
                  </a:lnTo>
                  <a:lnTo>
                    <a:pt x="314" y="40"/>
                  </a:lnTo>
                  <a:lnTo>
                    <a:pt x="312" y="44"/>
                  </a:lnTo>
                  <a:lnTo>
                    <a:pt x="294" y="42"/>
                  </a:lnTo>
                  <a:lnTo>
                    <a:pt x="278" y="32"/>
                  </a:lnTo>
                  <a:lnTo>
                    <a:pt x="264" y="18"/>
                  </a:lnTo>
                  <a:lnTo>
                    <a:pt x="250" y="4"/>
                  </a:lnTo>
                  <a:lnTo>
                    <a:pt x="260" y="6"/>
                  </a:lnTo>
                  <a:lnTo>
                    <a:pt x="266" y="14"/>
                  </a:lnTo>
                  <a:lnTo>
                    <a:pt x="270" y="24"/>
                  </a:lnTo>
                  <a:lnTo>
                    <a:pt x="274" y="34"/>
                  </a:lnTo>
                  <a:lnTo>
                    <a:pt x="282" y="40"/>
                  </a:lnTo>
                  <a:lnTo>
                    <a:pt x="256" y="12"/>
                  </a:lnTo>
                  <a:close/>
                </a:path>
              </a:pathLst>
            </a:custGeom>
            <a:ln>
              <a:headEnd/>
              <a:tailEnd/>
            </a:ln>
          </p:spPr>
          <p:style>
            <a:lnRef idx="1">
              <a:schemeClr val="accent2"/>
            </a:lnRef>
            <a:fillRef idx="3">
              <a:schemeClr val="accent2"/>
            </a:fillRef>
            <a:effectRef idx="2">
              <a:schemeClr val="accent2"/>
            </a:effectRef>
            <a:fontRef idx="minor">
              <a:schemeClr val="lt1"/>
            </a:fontRef>
          </p:style>
          <p:txBody>
            <a:bodyPr/>
            <a:lstStyle/>
            <a:p>
              <a:pPr>
                <a:defRPr/>
              </a:pPr>
              <a:endParaRPr lang="zh-CN" altLang="en-US" sz="2800">
                <a:latin typeface="楷体" panose="02010609060101010101" pitchFamily="49" charset="-122"/>
                <a:ea typeface="楷体" panose="02010609060101010101" pitchFamily="49" charset="-122"/>
              </a:endParaRPr>
            </a:p>
          </p:txBody>
        </p:sp>
        <p:sp>
          <p:nvSpPr>
            <p:cNvPr id="12" name="Freeform 9"/>
            <p:cNvSpPr>
              <a:spLocks/>
            </p:cNvSpPr>
            <p:nvPr/>
          </p:nvSpPr>
          <p:spPr bwMode="gray">
            <a:xfrm>
              <a:off x="542" y="2119"/>
              <a:ext cx="1361" cy="1405"/>
            </a:xfrm>
            <a:custGeom>
              <a:avLst/>
              <a:gdLst/>
              <a:ahLst/>
              <a:cxnLst>
                <a:cxn ang="0">
                  <a:pos x="264" y="20"/>
                </a:cxn>
                <a:cxn ang="0">
                  <a:pos x="286" y="52"/>
                </a:cxn>
                <a:cxn ang="0">
                  <a:pos x="242" y="68"/>
                </a:cxn>
                <a:cxn ang="0">
                  <a:pos x="202" y="72"/>
                </a:cxn>
                <a:cxn ang="0">
                  <a:pos x="194" y="102"/>
                </a:cxn>
                <a:cxn ang="0">
                  <a:pos x="140" y="114"/>
                </a:cxn>
                <a:cxn ang="0">
                  <a:pos x="116" y="136"/>
                </a:cxn>
                <a:cxn ang="0">
                  <a:pos x="84" y="164"/>
                </a:cxn>
                <a:cxn ang="0">
                  <a:pos x="76" y="182"/>
                </a:cxn>
                <a:cxn ang="0">
                  <a:pos x="60" y="224"/>
                </a:cxn>
                <a:cxn ang="0">
                  <a:pos x="42" y="272"/>
                </a:cxn>
                <a:cxn ang="0">
                  <a:pos x="24" y="296"/>
                </a:cxn>
                <a:cxn ang="0">
                  <a:pos x="12" y="330"/>
                </a:cxn>
                <a:cxn ang="0">
                  <a:pos x="16" y="352"/>
                </a:cxn>
                <a:cxn ang="0">
                  <a:pos x="6" y="396"/>
                </a:cxn>
                <a:cxn ang="0">
                  <a:pos x="30" y="420"/>
                </a:cxn>
                <a:cxn ang="0">
                  <a:pos x="22" y="448"/>
                </a:cxn>
                <a:cxn ang="0">
                  <a:pos x="38" y="472"/>
                </a:cxn>
                <a:cxn ang="0">
                  <a:pos x="64" y="500"/>
                </a:cxn>
                <a:cxn ang="0">
                  <a:pos x="76" y="546"/>
                </a:cxn>
                <a:cxn ang="0">
                  <a:pos x="126" y="572"/>
                </a:cxn>
                <a:cxn ang="0">
                  <a:pos x="130" y="602"/>
                </a:cxn>
                <a:cxn ang="0">
                  <a:pos x="170" y="614"/>
                </a:cxn>
                <a:cxn ang="0">
                  <a:pos x="188" y="636"/>
                </a:cxn>
                <a:cxn ang="0">
                  <a:pos x="212" y="644"/>
                </a:cxn>
                <a:cxn ang="0">
                  <a:pos x="238" y="662"/>
                </a:cxn>
                <a:cxn ang="0">
                  <a:pos x="280" y="668"/>
                </a:cxn>
                <a:cxn ang="0">
                  <a:pos x="300" y="676"/>
                </a:cxn>
                <a:cxn ang="0">
                  <a:pos x="330" y="688"/>
                </a:cxn>
                <a:cxn ang="0">
                  <a:pos x="350" y="694"/>
                </a:cxn>
                <a:cxn ang="0">
                  <a:pos x="392" y="718"/>
                </a:cxn>
                <a:cxn ang="0">
                  <a:pos x="398" y="686"/>
                </a:cxn>
                <a:cxn ang="0">
                  <a:pos x="428" y="688"/>
                </a:cxn>
                <a:cxn ang="0">
                  <a:pos x="504" y="660"/>
                </a:cxn>
                <a:cxn ang="0">
                  <a:pos x="534" y="656"/>
                </a:cxn>
                <a:cxn ang="0">
                  <a:pos x="550" y="644"/>
                </a:cxn>
                <a:cxn ang="0">
                  <a:pos x="570" y="612"/>
                </a:cxn>
                <a:cxn ang="0">
                  <a:pos x="612" y="586"/>
                </a:cxn>
                <a:cxn ang="0">
                  <a:pos x="630" y="554"/>
                </a:cxn>
                <a:cxn ang="0">
                  <a:pos x="656" y="520"/>
                </a:cxn>
                <a:cxn ang="0">
                  <a:pos x="682" y="492"/>
                </a:cxn>
                <a:cxn ang="0">
                  <a:pos x="692" y="466"/>
                </a:cxn>
                <a:cxn ang="0">
                  <a:pos x="696" y="410"/>
                </a:cxn>
                <a:cxn ang="0">
                  <a:pos x="734" y="352"/>
                </a:cxn>
                <a:cxn ang="0">
                  <a:pos x="718" y="316"/>
                </a:cxn>
                <a:cxn ang="0">
                  <a:pos x="710" y="292"/>
                </a:cxn>
                <a:cxn ang="0">
                  <a:pos x="698" y="258"/>
                </a:cxn>
                <a:cxn ang="0">
                  <a:pos x="678" y="212"/>
                </a:cxn>
                <a:cxn ang="0">
                  <a:pos x="654" y="182"/>
                </a:cxn>
                <a:cxn ang="0">
                  <a:pos x="632" y="154"/>
                </a:cxn>
                <a:cxn ang="0">
                  <a:pos x="612" y="104"/>
                </a:cxn>
                <a:cxn ang="0">
                  <a:pos x="592" y="108"/>
                </a:cxn>
                <a:cxn ang="0">
                  <a:pos x="548" y="100"/>
                </a:cxn>
                <a:cxn ang="0">
                  <a:pos x="508" y="22"/>
                </a:cxn>
                <a:cxn ang="0">
                  <a:pos x="456" y="48"/>
                </a:cxn>
                <a:cxn ang="0">
                  <a:pos x="430" y="46"/>
                </a:cxn>
                <a:cxn ang="0">
                  <a:pos x="370" y="10"/>
                </a:cxn>
                <a:cxn ang="0">
                  <a:pos x="348" y="10"/>
                </a:cxn>
                <a:cxn ang="0">
                  <a:pos x="326" y="28"/>
                </a:cxn>
                <a:cxn ang="0">
                  <a:pos x="294" y="42"/>
                </a:cxn>
                <a:cxn ang="0">
                  <a:pos x="256" y="12"/>
                </a:cxn>
              </a:cxnLst>
              <a:rect l="0" t="0" r="r" b="b"/>
              <a:pathLst>
                <a:path w="742" h="718">
                  <a:moveTo>
                    <a:pt x="256" y="12"/>
                  </a:moveTo>
                  <a:lnTo>
                    <a:pt x="252" y="8"/>
                  </a:lnTo>
                  <a:lnTo>
                    <a:pt x="252" y="6"/>
                  </a:lnTo>
                  <a:lnTo>
                    <a:pt x="250" y="6"/>
                  </a:lnTo>
                  <a:lnTo>
                    <a:pt x="252" y="8"/>
                  </a:lnTo>
                  <a:lnTo>
                    <a:pt x="254" y="10"/>
                  </a:lnTo>
                  <a:lnTo>
                    <a:pt x="256" y="12"/>
                  </a:lnTo>
                  <a:lnTo>
                    <a:pt x="260" y="16"/>
                  </a:lnTo>
                  <a:lnTo>
                    <a:pt x="264" y="20"/>
                  </a:lnTo>
                  <a:lnTo>
                    <a:pt x="268" y="24"/>
                  </a:lnTo>
                  <a:lnTo>
                    <a:pt x="270" y="28"/>
                  </a:lnTo>
                  <a:lnTo>
                    <a:pt x="274" y="32"/>
                  </a:lnTo>
                  <a:lnTo>
                    <a:pt x="278" y="34"/>
                  </a:lnTo>
                  <a:lnTo>
                    <a:pt x="280" y="36"/>
                  </a:lnTo>
                  <a:lnTo>
                    <a:pt x="280" y="38"/>
                  </a:lnTo>
                  <a:lnTo>
                    <a:pt x="282" y="38"/>
                  </a:lnTo>
                  <a:lnTo>
                    <a:pt x="288" y="48"/>
                  </a:lnTo>
                  <a:lnTo>
                    <a:pt x="286" y="52"/>
                  </a:lnTo>
                  <a:lnTo>
                    <a:pt x="278" y="56"/>
                  </a:lnTo>
                  <a:lnTo>
                    <a:pt x="268" y="58"/>
                  </a:lnTo>
                  <a:lnTo>
                    <a:pt x="256" y="58"/>
                  </a:lnTo>
                  <a:lnTo>
                    <a:pt x="246" y="56"/>
                  </a:lnTo>
                  <a:lnTo>
                    <a:pt x="238" y="54"/>
                  </a:lnTo>
                  <a:lnTo>
                    <a:pt x="242" y="58"/>
                  </a:lnTo>
                  <a:lnTo>
                    <a:pt x="246" y="62"/>
                  </a:lnTo>
                  <a:lnTo>
                    <a:pt x="244" y="64"/>
                  </a:lnTo>
                  <a:lnTo>
                    <a:pt x="242" y="68"/>
                  </a:lnTo>
                  <a:lnTo>
                    <a:pt x="238" y="70"/>
                  </a:lnTo>
                  <a:lnTo>
                    <a:pt x="232" y="72"/>
                  </a:lnTo>
                  <a:lnTo>
                    <a:pt x="228" y="72"/>
                  </a:lnTo>
                  <a:lnTo>
                    <a:pt x="222" y="70"/>
                  </a:lnTo>
                  <a:lnTo>
                    <a:pt x="216" y="68"/>
                  </a:lnTo>
                  <a:lnTo>
                    <a:pt x="212" y="64"/>
                  </a:lnTo>
                  <a:lnTo>
                    <a:pt x="206" y="64"/>
                  </a:lnTo>
                  <a:lnTo>
                    <a:pt x="204" y="68"/>
                  </a:lnTo>
                  <a:lnTo>
                    <a:pt x="202" y="72"/>
                  </a:lnTo>
                  <a:lnTo>
                    <a:pt x="200" y="76"/>
                  </a:lnTo>
                  <a:lnTo>
                    <a:pt x="196" y="78"/>
                  </a:lnTo>
                  <a:lnTo>
                    <a:pt x="190" y="80"/>
                  </a:lnTo>
                  <a:lnTo>
                    <a:pt x="196" y="82"/>
                  </a:lnTo>
                  <a:lnTo>
                    <a:pt x="198" y="86"/>
                  </a:lnTo>
                  <a:lnTo>
                    <a:pt x="200" y="90"/>
                  </a:lnTo>
                  <a:lnTo>
                    <a:pt x="200" y="94"/>
                  </a:lnTo>
                  <a:lnTo>
                    <a:pt x="198" y="98"/>
                  </a:lnTo>
                  <a:lnTo>
                    <a:pt x="194" y="102"/>
                  </a:lnTo>
                  <a:lnTo>
                    <a:pt x="186" y="102"/>
                  </a:lnTo>
                  <a:lnTo>
                    <a:pt x="172" y="100"/>
                  </a:lnTo>
                  <a:lnTo>
                    <a:pt x="162" y="100"/>
                  </a:lnTo>
                  <a:lnTo>
                    <a:pt x="164" y="102"/>
                  </a:lnTo>
                  <a:lnTo>
                    <a:pt x="166" y="106"/>
                  </a:lnTo>
                  <a:lnTo>
                    <a:pt x="168" y="110"/>
                  </a:lnTo>
                  <a:lnTo>
                    <a:pt x="154" y="110"/>
                  </a:lnTo>
                  <a:lnTo>
                    <a:pt x="140" y="110"/>
                  </a:lnTo>
                  <a:lnTo>
                    <a:pt x="140" y="114"/>
                  </a:lnTo>
                  <a:lnTo>
                    <a:pt x="142" y="116"/>
                  </a:lnTo>
                  <a:lnTo>
                    <a:pt x="136" y="118"/>
                  </a:lnTo>
                  <a:lnTo>
                    <a:pt x="130" y="118"/>
                  </a:lnTo>
                  <a:lnTo>
                    <a:pt x="124" y="118"/>
                  </a:lnTo>
                  <a:lnTo>
                    <a:pt x="126" y="122"/>
                  </a:lnTo>
                  <a:lnTo>
                    <a:pt x="126" y="126"/>
                  </a:lnTo>
                  <a:lnTo>
                    <a:pt x="126" y="130"/>
                  </a:lnTo>
                  <a:lnTo>
                    <a:pt x="128" y="134"/>
                  </a:lnTo>
                  <a:lnTo>
                    <a:pt x="116" y="136"/>
                  </a:lnTo>
                  <a:lnTo>
                    <a:pt x="106" y="140"/>
                  </a:lnTo>
                  <a:lnTo>
                    <a:pt x="96" y="144"/>
                  </a:lnTo>
                  <a:lnTo>
                    <a:pt x="82" y="142"/>
                  </a:lnTo>
                  <a:lnTo>
                    <a:pt x="88" y="146"/>
                  </a:lnTo>
                  <a:lnTo>
                    <a:pt x="92" y="148"/>
                  </a:lnTo>
                  <a:lnTo>
                    <a:pt x="92" y="152"/>
                  </a:lnTo>
                  <a:lnTo>
                    <a:pt x="92" y="156"/>
                  </a:lnTo>
                  <a:lnTo>
                    <a:pt x="88" y="160"/>
                  </a:lnTo>
                  <a:lnTo>
                    <a:pt x="84" y="164"/>
                  </a:lnTo>
                  <a:lnTo>
                    <a:pt x="78" y="166"/>
                  </a:lnTo>
                  <a:lnTo>
                    <a:pt x="74" y="168"/>
                  </a:lnTo>
                  <a:lnTo>
                    <a:pt x="68" y="170"/>
                  </a:lnTo>
                  <a:lnTo>
                    <a:pt x="62" y="172"/>
                  </a:lnTo>
                  <a:lnTo>
                    <a:pt x="58" y="172"/>
                  </a:lnTo>
                  <a:lnTo>
                    <a:pt x="64" y="174"/>
                  </a:lnTo>
                  <a:lnTo>
                    <a:pt x="68" y="176"/>
                  </a:lnTo>
                  <a:lnTo>
                    <a:pt x="72" y="180"/>
                  </a:lnTo>
                  <a:lnTo>
                    <a:pt x="76" y="182"/>
                  </a:lnTo>
                  <a:lnTo>
                    <a:pt x="78" y="184"/>
                  </a:lnTo>
                  <a:lnTo>
                    <a:pt x="78" y="190"/>
                  </a:lnTo>
                  <a:lnTo>
                    <a:pt x="78" y="194"/>
                  </a:lnTo>
                  <a:lnTo>
                    <a:pt x="76" y="202"/>
                  </a:lnTo>
                  <a:lnTo>
                    <a:pt x="70" y="204"/>
                  </a:lnTo>
                  <a:lnTo>
                    <a:pt x="62" y="204"/>
                  </a:lnTo>
                  <a:lnTo>
                    <a:pt x="54" y="204"/>
                  </a:lnTo>
                  <a:lnTo>
                    <a:pt x="60" y="214"/>
                  </a:lnTo>
                  <a:lnTo>
                    <a:pt x="60" y="224"/>
                  </a:lnTo>
                  <a:lnTo>
                    <a:pt x="56" y="236"/>
                  </a:lnTo>
                  <a:lnTo>
                    <a:pt x="56" y="248"/>
                  </a:lnTo>
                  <a:lnTo>
                    <a:pt x="46" y="248"/>
                  </a:lnTo>
                  <a:lnTo>
                    <a:pt x="34" y="248"/>
                  </a:lnTo>
                  <a:lnTo>
                    <a:pt x="38" y="250"/>
                  </a:lnTo>
                  <a:lnTo>
                    <a:pt x="42" y="254"/>
                  </a:lnTo>
                  <a:lnTo>
                    <a:pt x="44" y="260"/>
                  </a:lnTo>
                  <a:lnTo>
                    <a:pt x="44" y="268"/>
                  </a:lnTo>
                  <a:lnTo>
                    <a:pt x="42" y="272"/>
                  </a:lnTo>
                  <a:lnTo>
                    <a:pt x="38" y="276"/>
                  </a:lnTo>
                  <a:lnTo>
                    <a:pt x="34" y="278"/>
                  </a:lnTo>
                  <a:lnTo>
                    <a:pt x="28" y="280"/>
                  </a:lnTo>
                  <a:lnTo>
                    <a:pt x="24" y="280"/>
                  </a:lnTo>
                  <a:lnTo>
                    <a:pt x="18" y="282"/>
                  </a:lnTo>
                  <a:lnTo>
                    <a:pt x="24" y="284"/>
                  </a:lnTo>
                  <a:lnTo>
                    <a:pt x="26" y="288"/>
                  </a:lnTo>
                  <a:lnTo>
                    <a:pt x="26" y="292"/>
                  </a:lnTo>
                  <a:lnTo>
                    <a:pt x="24" y="296"/>
                  </a:lnTo>
                  <a:lnTo>
                    <a:pt x="18" y="300"/>
                  </a:lnTo>
                  <a:lnTo>
                    <a:pt x="28" y="302"/>
                  </a:lnTo>
                  <a:lnTo>
                    <a:pt x="38" y="306"/>
                  </a:lnTo>
                  <a:lnTo>
                    <a:pt x="38" y="312"/>
                  </a:lnTo>
                  <a:lnTo>
                    <a:pt x="34" y="316"/>
                  </a:lnTo>
                  <a:lnTo>
                    <a:pt x="28" y="320"/>
                  </a:lnTo>
                  <a:lnTo>
                    <a:pt x="24" y="322"/>
                  </a:lnTo>
                  <a:lnTo>
                    <a:pt x="18" y="326"/>
                  </a:lnTo>
                  <a:lnTo>
                    <a:pt x="12" y="330"/>
                  </a:lnTo>
                  <a:lnTo>
                    <a:pt x="8" y="334"/>
                  </a:lnTo>
                  <a:lnTo>
                    <a:pt x="12" y="336"/>
                  </a:lnTo>
                  <a:lnTo>
                    <a:pt x="18" y="338"/>
                  </a:lnTo>
                  <a:lnTo>
                    <a:pt x="22" y="338"/>
                  </a:lnTo>
                  <a:lnTo>
                    <a:pt x="20" y="342"/>
                  </a:lnTo>
                  <a:lnTo>
                    <a:pt x="18" y="344"/>
                  </a:lnTo>
                  <a:lnTo>
                    <a:pt x="14" y="348"/>
                  </a:lnTo>
                  <a:lnTo>
                    <a:pt x="12" y="350"/>
                  </a:lnTo>
                  <a:lnTo>
                    <a:pt x="16" y="352"/>
                  </a:lnTo>
                  <a:lnTo>
                    <a:pt x="22" y="354"/>
                  </a:lnTo>
                  <a:lnTo>
                    <a:pt x="26" y="356"/>
                  </a:lnTo>
                  <a:lnTo>
                    <a:pt x="24" y="358"/>
                  </a:lnTo>
                  <a:lnTo>
                    <a:pt x="22" y="362"/>
                  </a:lnTo>
                  <a:lnTo>
                    <a:pt x="32" y="364"/>
                  </a:lnTo>
                  <a:lnTo>
                    <a:pt x="44" y="368"/>
                  </a:lnTo>
                  <a:lnTo>
                    <a:pt x="22" y="382"/>
                  </a:lnTo>
                  <a:lnTo>
                    <a:pt x="0" y="394"/>
                  </a:lnTo>
                  <a:lnTo>
                    <a:pt x="6" y="396"/>
                  </a:lnTo>
                  <a:lnTo>
                    <a:pt x="14" y="398"/>
                  </a:lnTo>
                  <a:lnTo>
                    <a:pt x="20" y="402"/>
                  </a:lnTo>
                  <a:lnTo>
                    <a:pt x="24" y="406"/>
                  </a:lnTo>
                  <a:lnTo>
                    <a:pt x="22" y="408"/>
                  </a:lnTo>
                  <a:lnTo>
                    <a:pt x="20" y="410"/>
                  </a:lnTo>
                  <a:lnTo>
                    <a:pt x="16" y="412"/>
                  </a:lnTo>
                  <a:lnTo>
                    <a:pt x="22" y="414"/>
                  </a:lnTo>
                  <a:lnTo>
                    <a:pt x="28" y="416"/>
                  </a:lnTo>
                  <a:lnTo>
                    <a:pt x="30" y="420"/>
                  </a:lnTo>
                  <a:lnTo>
                    <a:pt x="32" y="424"/>
                  </a:lnTo>
                  <a:lnTo>
                    <a:pt x="32" y="428"/>
                  </a:lnTo>
                  <a:lnTo>
                    <a:pt x="28" y="434"/>
                  </a:lnTo>
                  <a:lnTo>
                    <a:pt x="32" y="434"/>
                  </a:lnTo>
                  <a:lnTo>
                    <a:pt x="34" y="434"/>
                  </a:lnTo>
                  <a:lnTo>
                    <a:pt x="34" y="440"/>
                  </a:lnTo>
                  <a:lnTo>
                    <a:pt x="30" y="442"/>
                  </a:lnTo>
                  <a:lnTo>
                    <a:pt x="26" y="446"/>
                  </a:lnTo>
                  <a:lnTo>
                    <a:pt x="22" y="448"/>
                  </a:lnTo>
                  <a:lnTo>
                    <a:pt x="20" y="452"/>
                  </a:lnTo>
                  <a:lnTo>
                    <a:pt x="16" y="456"/>
                  </a:lnTo>
                  <a:lnTo>
                    <a:pt x="22" y="454"/>
                  </a:lnTo>
                  <a:lnTo>
                    <a:pt x="28" y="456"/>
                  </a:lnTo>
                  <a:lnTo>
                    <a:pt x="34" y="458"/>
                  </a:lnTo>
                  <a:lnTo>
                    <a:pt x="40" y="460"/>
                  </a:lnTo>
                  <a:lnTo>
                    <a:pt x="44" y="464"/>
                  </a:lnTo>
                  <a:lnTo>
                    <a:pt x="40" y="468"/>
                  </a:lnTo>
                  <a:lnTo>
                    <a:pt x="38" y="472"/>
                  </a:lnTo>
                  <a:lnTo>
                    <a:pt x="34" y="476"/>
                  </a:lnTo>
                  <a:lnTo>
                    <a:pt x="40" y="478"/>
                  </a:lnTo>
                  <a:lnTo>
                    <a:pt x="44" y="482"/>
                  </a:lnTo>
                  <a:lnTo>
                    <a:pt x="48" y="486"/>
                  </a:lnTo>
                  <a:lnTo>
                    <a:pt x="48" y="490"/>
                  </a:lnTo>
                  <a:lnTo>
                    <a:pt x="48" y="496"/>
                  </a:lnTo>
                  <a:lnTo>
                    <a:pt x="54" y="496"/>
                  </a:lnTo>
                  <a:lnTo>
                    <a:pt x="60" y="498"/>
                  </a:lnTo>
                  <a:lnTo>
                    <a:pt x="64" y="500"/>
                  </a:lnTo>
                  <a:lnTo>
                    <a:pt x="66" y="504"/>
                  </a:lnTo>
                  <a:lnTo>
                    <a:pt x="66" y="508"/>
                  </a:lnTo>
                  <a:lnTo>
                    <a:pt x="66" y="514"/>
                  </a:lnTo>
                  <a:lnTo>
                    <a:pt x="62" y="520"/>
                  </a:lnTo>
                  <a:lnTo>
                    <a:pt x="68" y="524"/>
                  </a:lnTo>
                  <a:lnTo>
                    <a:pt x="72" y="528"/>
                  </a:lnTo>
                  <a:lnTo>
                    <a:pt x="74" y="534"/>
                  </a:lnTo>
                  <a:lnTo>
                    <a:pt x="76" y="540"/>
                  </a:lnTo>
                  <a:lnTo>
                    <a:pt x="76" y="546"/>
                  </a:lnTo>
                  <a:lnTo>
                    <a:pt x="96" y="546"/>
                  </a:lnTo>
                  <a:lnTo>
                    <a:pt x="118" y="544"/>
                  </a:lnTo>
                  <a:lnTo>
                    <a:pt x="114" y="552"/>
                  </a:lnTo>
                  <a:lnTo>
                    <a:pt x="112" y="558"/>
                  </a:lnTo>
                  <a:lnTo>
                    <a:pt x="110" y="566"/>
                  </a:lnTo>
                  <a:lnTo>
                    <a:pt x="108" y="572"/>
                  </a:lnTo>
                  <a:lnTo>
                    <a:pt x="114" y="572"/>
                  </a:lnTo>
                  <a:lnTo>
                    <a:pt x="120" y="572"/>
                  </a:lnTo>
                  <a:lnTo>
                    <a:pt x="126" y="572"/>
                  </a:lnTo>
                  <a:lnTo>
                    <a:pt x="122" y="578"/>
                  </a:lnTo>
                  <a:lnTo>
                    <a:pt x="118" y="584"/>
                  </a:lnTo>
                  <a:lnTo>
                    <a:pt x="116" y="592"/>
                  </a:lnTo>
                  <a:lnTo>
                    <a:pt x="122" y="592"/>
                  </a:lnTo>
                  <a:lnTo>
                    <a:pt x="128" y="592"/>
                  </a:lnTo>
                  <a:lnTo>
                    <a:pt x="136" y="592"/>
                  </a:lnTo>
                  <a:lnTo>
                    <a:pt x="134" y="594"/>
                  </a:lnTo>
                  <a:lnTo>
                    <a:pt x="132" y="598"/>
                  </a:lnTo>
                  <a:lnTo>
                    <a:pt x="130" y="602"/>
                  </a:lnTo>
                  <a:lnTo>
                    <a:pt x="128" y="604"/>
                  </a:lnTo>
                  <a:lnTo>
                    <a:pt x="144" y="606"/>
                  </a:lnTo>
                  <a:lnTo>
                    <a:pt x="156" y="610"/>
                  </a:lnTo>
                  <a:lnTo>
                    <a:pt x="164" y="622"/>
                  </a:lnTo>
                  <a:lnTo>
                    <a:pt x="162" y="620"/>
                  </a:lnTo>
                  <a:lnTo>
                    <a:pt x="160" y="618"/>
                  </a:lnTo>
                  <a:lnTo>
                    <a:pt x="164" y="614"/>
                  </a:lnTo>
                  <a:lnTo>
                    <a:pt x="168" y="614"/>
                  </a:lnTo>
                  <a:lnTo>
                    <a:pt x="170" y="614"/>
                  </a:lnTo>
                  <a:lnTo>
                    <a:pt x="172" y="614"/>
                  </a:lnTo>
                  <a:lnTo>
                    <a:pt x="174" y="618"/>
                  </a:lnTo>
                  <a:lnTo>
                    <a:pt x="174" y="620"/>
                  </a:lnTo>
                  <a:lnTo>
                    <a:pt x="176" y="624"/>
                  </a:lnTo>
                  <a:lnTo>
                    <a:pt x="178" y="628"/>
                  </a:lnTo>
                  <a:lnTo>
                    <a:pt x="178" y="630"/>
                  </a:lnTo>
                  <a:lnTo>
                    <a:pt x="180" y="632"/>
                  </a:lnTo>
                  <a:lnTo>
                    <a:pt x="184" y="634"/>
                  </a:lnTo>
                  <a:lnTo>
                    <a:pt x="188" y="636"/>
                  </a:lnTo>
                  <a:lnTo>
                    <a:pt x="190" y="636"/>
                  </a:lnTo>
                  <a:lnTo>
                    <a:pt x="194" y="638"/>
                  </a:lnTo>
                  <a:lnTo>
                    <a:pt x="198" y="638"/>
                  </a:lnTo>
                  <a:lnTo>
                    <a:pt x="200" y="640"/>
                  </a:lnTo>
                  <a:lnTo>
                    <a:pt x="202" y="644"/>
                  </a:lnTo>
                  <a:lnTo>
                    <a:pt x="204" y="648"/>
                  </a:lnTo>
                  <a:lnTo>
                    <a:pt x="206" y="646"/>
                  </a:lnTo>
                  <a:lnTo>
                    <a:pt x="210" y="646"/>
                  </a:lnTo>
                  <a:lnTo>
                    <a:pt x="212" y="644"/>
                  </a:lnTo>
                  <a:lnTo>
                    <a:pt x="216" y="648"/>
                  </a:lnTo>
                  <a:lnTo>
                    <a:pt x="220" y="654"/>
                  </a:lnTo>
                  <a:lnTo>
                    <a:pt x="222" y="658"/>
                  </a:lnTo>
                  <a:lnTo>
                    <a:pt x="224" y="654"/>
                  </a:lnTo>
                  <a:lnTo>
                    <a:pt x="228" y="650"/>
                  </a:lnTo>
                  <a:lnTo>
                    <a:pt x="232" y="652"/>
                  </a:lnTo>
                  <a:lnTo>
                    <a:pt x="234" y="654"/>
                  </a:lnTo>
                  <a:lnTo>
                    <a:pt x="238" y="656"/>
                  </a:lnTo>
                  <a:lnTo>
                    <a:pt x="238" y="662"/>
                  </a:lnTo>
                  <a:lnTo>
                    <a:pt x="240" y="666"/>
                  </a:lnTo>
                  <a:lnTo>
                    <a:pt x="252" y="662"/>
                  </a:lnTo>
                  <a:lnTo>
                    <a:pt x="262" y="666"/>
                  </a:lnTo>
                  <a:lnTo>
                    <a:pt x="270" y="674"/>
                  </a:lnTo>
                  <a:lnTo>
                    <a:pt x="276" y="686"/>
                  </a:lnTo>
                  <a:lnTo>
                    <a:pt x="274" y="678"/>
                  </a:lnTo>
                  <a:lnTo>
                    <a:pt x="276" y="674"/>
                  </a:lnTo>
                  <a:lnTo>
                    <a:pt x="278" y="670"/>
                  </a:lnTo>
                  <a:lnTo>
                    <a:pt x="280" y="668"/>
                  </a:lnTo>
                  <a:lnTo>
                    <a:pt x="284" y="666"/>
                  </a:lnTo>
                  <a:lnTo>
                    <a:pt x="288" y="668"/>
                  </a:lnTo>
                  <a:lnTo>
                    <a:pt x="292" y="672"/>
                  </a:lnTo>
                  <a:lnTo>
                    <a:pt x="296" y="678"/>
                  </a:lnTo>
                  <a:lnTo>
                    <a:pt x="294" y="674"/>
                  </a:lnTo>
                  <a:lnTo>
                    <a:pt x="294" y="674"/>
                  </a:lnTo>
                  <a:lnTo>
                    <a:pt x="296" y="674"/>
                  </a:lnTo>
                  <a:lnTo>
                    <a:pt x="298" y="674"/>
                  </a:lnTo>
                  <a:lnTo>
                    <a:pt x="300" y="676"/>
                  </a:lnTo>
                  <a:lnTo>
                    <a:pt x="302" y="680"/>
                  </a:lnTo>
                  <a:lnTo>
                    <a:pt x="304" y="682"/>
                  </a:lnTo>
                  <a:lnTo>
                    <a:pt x="304" y="686"/>
                  </a:lnTo>
                  <a:lnTo>
                    <a:pt x="310" y="682"/>
                  </a:lnTo>
                  <a:lnTo>
                    <a:pt x="318" y="680"/>
                  </a:lnTo>
                  <a:lnTo>
                    <a:pt x="324" y="678"/>
                  </a:lnTo>
                  <a:lnTo>
                    <a:pt x="326" y="682"/>
                  </a:lnTo>
                  <a:lnTo>
                    <a:pt x="328" y="684"/>
                  </a:lnTo>
                  <a:lnTo>
                    <a:pt x="330" y="688"/>
                  </a:lnTo>
                  <a:lnTo>
                    <a:pt x="330" y="692"/>
                  </a:lnTo>
                  <a:lnTo>
                    <a:pt x="332" y="686"/>
                  </a:lnTo>
                  <a:lnTo>
                    <a:pt x="332" y="684"/>
                  </a:lnTo>
                  <a:lnTo>
                    <a:pt x="334" y="682"/>
                  </a:lnTo>
                  <a:lnTo>
                    <a:pt x="338" y="684"/>
                  </a:lnTo>
                  <a:lnTo>
                    <a:pt x="340" y="684"/>
                  </a:lnTo>
                  <a:lnTo>
                    <a:pt x="344" y="688"/>
                  </a:lnTo>
                  <a:lnTo>
                    <a:pt x="346" y="690"/>
                  </a:lnTo>
                  <a:lnTo>
                    <a:pt x="350" y="694"/>
                  </a:lnTo>
                  <a:lnTo>
                    <a:pt x="352" y="698"/>
                  </a:lnTo>
                  <a:lnTo>
                    <a:pt x="356" y="702"/>
                  </a:lnTo>
                  <a:lnTo>
                    <a:pt x="358" y="706"/>
                  </a:lnTo>
                  <a:lnTo>
                    <a:pt x="360" y="708"/>
                  </a:lnTo>
                  <a:lnTo>
                    <a:pt x="364" y="700"/>
                  </a:lnTo>
                  <a:lnTo>
                    <a:pt x="370" y="700"/>
                  </a:lnTo>
                  <a:lnTo>
                    <a:pt x="378" y="704"/>
                  </a:lnTo>
                  <a:lnTo>
                    <a:pt x="386" y="712"/>
                  </a:lnTo>
                  <a:lnTo>
                    <a:pt x="392" y="718"/>
                  </a:lnTo>
                  <a:lnTo>
                    <a:pt x="386" y="714"/>
                  </a:lnTo>
                  <a:lnTo>
                    <a:pt x="384" y="710"/>
                  </a:lnTo>
                  <a:lnTo>
                    <a:pt x="382" y="706"/>
                  </a:lnTo>
                  <a:lnTo>
                    <a:pt x="382" y="702"/>
                  </a:lnTo>
                  <a:lnTo>
                    <a:pt x="384" y="696"/>
                  </a:lnTo>
                  <a:lnTo>
                    <a:pt x="386" y="692"/>
                  </a:lnTo>
                  <a:lnTo>
                    <a:pt x="390" y="690"/>
                  </a:lnTo>
                  <a:lnTo>
                    <a:pt x="394" y="686"/>
                  </a:lnTo>
                  <a:lnTo>
                    <a:pt x="398" y="686"/>
                  </a:lnTo>
                  <a:lnTo>
                    <a:pt x="404" y="688"/>
                  </a:lnTo>
                  <a:lnTo>
                    <a:pt x="408" y="690"/>
                  </a:lnTo>
                  <a:lnTo>
                    <a:pt x="412" y="696"/>
                  </a:lnTo>
                  <a:lnTo>
                    <a:pt x="414" y="692"/>
                  </a:lnTo>
                  <a:lnTo>
                    <a:pt x="414" y="690"/>
                  </a:lnTo>
                  <a:lnTo>
                    <a:pt x="418" y="688"/>
                  </a:lnTo>
                  <a:lnTo>
                    <a:pt x="420" y="686"/>
                  </a:lnTo>
                  <a:lnTo>
                    <a:pt x="424" y="686"/>
                  </a:lnTo>
                  <a:lnTo>
                    <a:pt x="428" y="688"/>
                  </a:lnTo>
                  <a:lnTo>
                    <a:pt x="432" y="690"/>
                  </a:lnTo>
                  <a:lnTo>
                    <a:pt x="434" y="694"/>
                  </a:lnTo>
                  <a:lnTo>
                    <a:pt x="438" y="682"/>
                  </a:lnTo>
                  <a:lnTo>
                    <a:pt x="450" y="676"/>
                  </a:lnTo>
                  <a:lnTo>
                    <a:pt x="462" y="674"/>
                  </a:lnTo>
                  <a:lnTo>
                    <a:pt x="472" y="680"/>
                  </a:lnTo>
                  <a:lnTo>
                    <a:pt x="482" y="672"/>
                  </a:lnTo>
                  <a:lnTo>
                    <a:pt x="494" y="666"/>
                  </a:lnTo>
                  <a:lnTo>
                    <a:pt x="504" y="660"/>
                  </a:lnTo>
                  <a:lnTo>
                    <a:pt x="506" y="658"/>
                  </a:lnTo>
                  <a:lnTo>
                    <a:pt x="508" y="656"/>
                  </a:lnTo>
                  <a:lnTo>
                    <a:pt x="508" y="654"/>
                  </a:lnTo>
                  <a:lnTo>
                    <a:pt x="510" y="654"/>
                  </a:lnTo>
                  <a:lnTo>
                    <a:pt x="514" y="652"/>
                  </a:lnTo>
                  <a:lnTo>
                    <a:pt x="520" y="652"/>
                  </a:lnTo>
                  <a:lnTo>
                    <a:pt x="524" y="652"/>
                  </a:lnTo>
                  <a:lnTo>
                    <a:pt x="528" y="654"/>
                  </a:lnTo>
                  <a:lnTo>
                    <a:pt x="534" y="656"/>
                  </a:lnTo>
                  <a:lnTo>
                    <a:pt x="540" y="658"/>
                  </a:lnTo>
                  <a:lnTo>
                    <a:pt x="538" y="654"/>
                  </a:lnTo>
                  <a:lnTo>
                    <a:pt x="538" y="652"/>
                  </a:lnTo>
                  <a:lnTo>
                    <a:pt x="538" y="648"/>
                  </a:lnTo>
                  <a:lnTo>
                    <a:pt x="550" y="648"/>
                  </a:lnTo>
                  <a:lnTo>
                    <a:pt x="562" y="650"/>
                  </a:lnTo>
                  <a:lnTo>
                    <a:pt x="558" y="648"/>
                  </a:lnTo>
                  <a:lnTo>
                    <a:pt x="552" y="646"/>
                  </a:lnTo>
                  <a:lnTo>
                    <a:pt x="550" y="644"/>
                  </a:lnTo>
                  <a:lnTo>
                    <a:pt x="546" y="640"/>
                  </a:lnTo>
                  <a:lnTo>
                    <a:pt x="544" y="634"/>
                  </a:lnTo>
                  <a:lnTo>
                    <a:pt x="544" y="628"/>
                  </a:lnTo>
                  <a:lnTo>
                    <a:pt x="546" y="622"/>
                  </a:lnTo>
                  <a:lnTo>
                    <a:pt x="548" y="616"/>
                  </a:lnTo>
                  <a:lnTo>
                    <a:pt x="552" y="614"/>
                  </a:lnTo>
                  <a:lnTo>
                    <a:pt x="558" y="612"/>
                  </a:lnTo>
                  <a:lnTo>
                    <a:pt x="564" y="612"/>
                  </a:lnTo>
                  <a:lnTo>
                    <a:pt x="570" y="612"/>
                  </a:lnTo>
                  <a:lnTo>
                    <a:pt x="576" y="612"/>
                  </a:lnTo>
                  <a:lnTo>
                    <a:pt x="572" y="608"/>
                  </a:lnTo>
                  <a:lnTo>
                    <a:pt x="572" y="606"/>
                  </a:lnTo>
                  <a:lnTo>
                    <a:pt x="570" y="602"/>
                  </a:lnTo>
                  <a:lnTo>
                    <a:pt x="570" y="598"/>
                  </a:lnTo>
                  <a:lnTo>
                    <a:pt x="584" y="600"/>
                  </a:lnTo>
                  <a:lnTo>
                    <a:pt x="592" y="598"/>
                  </a:lnTo>
                  <a:lnTo>
                    <a:pt x="600" y="594"/>
                  </a:lnTo>
                  <a:lnTo>
                    <a:pt x="612" y="586"/>
                  </a:lnTo>
                  <a:lnTo>
                    <a:pt x="614" y="582"/>
                  </a:lnTo>
                  <a:lnTo>
                    <a:pt x="620" y="580"/>
                  </a:lnTo>
                  <a:lnTo>
                    <a:pt x="624" y="580"/>
                  </a:lnTo>
                  <a:lnTo>
                    <a:pt x="626" y="576"/>
                  </a:lnTo>
                  <a:lnTo>
                    <a:pt x="628" y="572"/>
                  </a:lnTo>
                  <a:lnTo>
                    <a:pt x="628" y="568"/>
                  </a:lnTo>
                  <a:lnTo>
                    <a:pt x="628" y="562"/>
                  </a:lnTo>
                  <a:lnTo>
                    <a:pt x="628" y="558"/>
                  </a:lnTo>
                  <a:lnTo>
                    <a:pt x="630" y="554"/>
                  </a:lnTo>
                  <a:lnTo>
                    <a:pt x="626" y="552"/>
                  </a:lnTo>
                  <a:lnTo>
                    <a:pt x="622" y="548"/>
                  </a:lnTo>
                  <a:lnTo>
                    <a:pt x="620" y="548"/>
                  </a:lnTo>
                  <a:lnTo>
                    <a:pt x="630" y="536"/>
                  </a:lnTo>
                  <a:lnTo>
                    <a:pt x="642" y="532"/>
                  </a:lnTo>
                  <a:lnTo>
                    <a:pt x="656" y="534"/>
                  </a:lnTo>
                  <a:lnTo>
                    <a:pt x="656" y="530"/>
                  </a:lnTo>
                  <a:lnTo>
                    <a:pt x="656" y="524"/>
                  </a:lnTo>
                  <a:lnTo>
                    <a:pt x="656" y="520"/>
                  </a:lnTo>
                  <a:lnTo>
                    <a:pt x="658" y="516"/>
                  </a:lnTo>
                  <a:lnTo>
                    <a:pt x="658" y="512"/>
                  </a:lnTo>
                  <a:lnTo>
                    <a:pt x="662" y="510"/>
                  </a:lnTo>
                  <a:lnTo>
                    <a:pt x="666" y="508"/>
                  </a:lnTo>
                  <a:lnTo>
                    <a:pt x="672" y="508"/>
                  </a:lnTo>
                  <a:lnTo>
                    <a:pt x="674" y="502"/>
                  </a:lnTo>
                  <a:lnTo>
                    <a:pt x="676" y="498"/>
                  </a:lnTo>
                  <a:lnTo>
                    <a:pt x="678" y="494"/>
                  </a:lnTo>
                  <a:lnTo>
                    <a:pt x="682" y="492"/>
                  </a:lnTo>
                  <a:lnTo>
                    <a:pt x="684" y="490"/>
                  </a:lnTo>
                  <a:lnTo>
                    <a:pt x="688" y="490"/>
                  </a:lnTo>
                  <a:lnTo>
                    <a:pt x="692" y="488"/>
                  </a:lnTo>
                  <a:lnTo>
                    <a:pt x="696" y="484"/>
                  </a:lnTo>
                  <a:lnTo>
                    <a:pt x="698" y="482"/>
                  </a:lnTo>
                  <a:lnTo>
                    <a:pt x="694" y="478"/>
                  </a:lnTo>
                  <a:lnTo>
                    <a:pt x="690" y="476"/>
                  </a:lnTo>
                  <a:lnTo>
                    <a:pt x="688" y="472"/>
                  </a:lnTo>
                  <a:lnTo>
                    <a:pt x="692" y="466"/>
                  </a:lnTo>
                  <a:lnTo>
                    <a:pt x="700" y="462"/>
                  </a:lnTo>
                  <a:lnTo>
                    <a:pt x="708" y="458"/>
                  </a:lnTo>
                  <a:lnTo>
                    <a:pt x="714" y="452"/>
                  </a:lnTo>
                  <a:lnTo>
                    <a:pt x="704" y="446"/>
                  </a:lnTo>
                  <a:lnTo>
                    <a:pt x="700" y="436"/>
                  </a:lnTo>
                  <a:lnTo>
                    <a:pt x="700" y="424"/>
                  </a:lnTo>
                  <a:lnTo>
                    <a:pt x="708" y="414"/>
                  </a:lnTo>
                  <a:lnTo>
                    <a:pt x="702" y="412"/>
                  </a:lnTo>
                  <a:lnTo>
                    <a:pt x="696" y="410"/>
                  </a:lnTo>
                  <a:lnTo>
                    <a:pt x="692" y="408"/>
                  </a:lnTo>
                  <a:lnTo>
                    <a:pt x="706" y="402"/>
                  </a:lnTo>
                  <a:lnTo>
                    <a:pt x="712" y="398"/>
                  </a:lnTo>
                  <a:lnTo>
                    <a:pt x="714" y="392"/>
                  </a:lnTo>
                  <a:lnTo>
                    <a:pt x="716" y="382"/>
                  </a:lnTo>
                  <a:lnTo>
                    <a:pt x="718" y="370"/>
                  </a:lnTo>
                  <a:lnTo>
                    <a:pt x="724" y="362"/>
                  </a:lnTo>
                  <a:lnTo>
                    <a:pt x="728" y="356"/>
                  </a:lnTo>
                  <a:lnTo>
                    <a:pt x="734" y="352"/>
                  </a:lnTo>
                  <a:lnTo>
                    <a:pt x="736" y="348"/>
                  </a:lnTo>
                  <a:lnTo>
                    <a:pt x="736" y="342"/>
                  </a:lnTo>
                  <a:lnTo>
                    <a:pt x="732" y="332"/>
                  </a:lnTo>
                  <a:lnTo>
                    <a:pt x="736" y="330"/>
                  </a:lnTo>
                  <a:lnTo>
                    <a:pt x="742" y="328"/>
                  </a:lnTo>
                  <a:lnTo>
                    <a:pt x="736" y="326"/>
                  </a:lnTo>
                  <a:lnTo>
                    <a:pt x="730" y="322"/>
                  </a:lnTo>
                  <a:lnTo>
                    <a:pt x="722" y="320"/>
                  </a:lnTo>
                  <a:lnTo>
                    <a:pt x="718" y="316"/>
                  </a:lnTo>
                  <a:lnTo>
                    <a:pt x="714" y="312"/>
                  </a:lnTo>
                  <a:lnTo>
                    <a:pt x="710" y="306"/>
                  </a:lnTo>
                  <a:lnTo>
                    <a:pt x="716" y="306"/>
                  </a:lnTo>
                  <a:lnTo>
                    <a:pt x="720" y="302"/>
                  </a:lnTo>
                  <a:lnTo>
                    <a:pt x="726" y="302"/>
                  </a:lnTo>
                  <a:lnTo>
                    <a:pt x="722" y="298"/>
                  </a:lnTo>
                  <a:lnTo>
                    <a:pt x="718" y="296"/>
                  </a:lnTo>
                  <a:lnTo>
                    <a:pt x="714" y="294"/>
                  </a:lnTo>
                  <a:lnTo>
                    <a:pt x="710" y="292"/>
                  </a:lnTo>
                  <a:lnTo>
                    <a:pt x="706" y="290"/>
                  </a:lnTo>
                  <a:lnTo>
                    <a:pt x="702" y="286"/>
                  </a:lnTo>
                  <a:lnTo>
                    <a:pt x="706" y="284"/>
                  </a:lnTo>
                  <a:lnTo>
                    <a:pt x="708" y="282"/>
                  </a:lnTo>
                  <a:lnTo>
                    <a:pt x="708" y="276"/>
                  </a:lnTo>
                  <a:lnTo>
                    <a:pt x="704" y="272"/>
                  </a:lnTo>
                  <a:lnTo>
                    <a:pt x="700" y="268"/>
                  </a:lnTo>
                  <a:lnTo>
                    <a:pt x="694" y="268"/>
                  </a:lnTo>
                  <a:lnTo>
                    <a:pt x="698" y="258"/>
                  </a:lnTo>
                  <a:lnTo>
                    <a:pt x="704" y="248"/>
                  </a:lnTo>
                  <a:lnTo>
                    <a:pt x="710" y="238"/>
                  </a:lnTo>
                  <a:lnTo>
                    <a:pt x="700" y="250"/>
                  </a:lnTo>
                  <a:lnTo>
                    <a:pt x="694" y="252"/>
                  </a:lnTo>
                  <a:lnTo>
                    <a:pt x="690" y="250"/>
                  </a:lnTo>
                  <a:lnTo>
                    <a:pt x="682" y="244"/>
                  </a:lnTo>
                  <a:lnTo>
                    <a:pt x="672" y="234"/>
                  </a:lnTo>
                  <a:lnTo>
                    <a:pt x="680" y="222"/>
                  </a:lnTo>
                  <a:lnTo>
                    <a:pt x="678" y="212"/>
                  </a:lnTo>
                  <a:lnTo>
                    <a:pt x="672" y="206"/>
                  </a:lnTo>
                  <a:lnTo>
                    <a:pt x="662" y="202"/>
                  </a:lnTo>
                  <a:lnTo>
                    <a:pt x="650" y="202"/>
                  </a:lnTo>
                  <a:lnTo>
                    <a:pt x="654" y="198"/>
                  </a:lnTo>
                  <a:lnTo>
                    <a:pt x="658" y="196"/>
                  </a:lnTo>
                  <a:lnTo>
                    <a:pt x="662" y="192"/>
                  </a:lnTo>
                  <a:lnTo>
                    <a:pt x="664" y="188"/>
                  </a:lnTo>
                  <a:lnTo>
                    <a:pt x="660" y="184"/>
                  </a:lnTo>
                  <a:lnTo>
                    <a:pt x="654" y="182"/>
                  </a:lnTo>
                  <a:lnTo>
                    <a:pt x="650" y="180"/>
                  </a:lnTo>
                  <a:lnTo>
                    <a:pt x="648" y="184"/>
                  </a:lnTo>
                  <a:lnTo>
                    <a:pt x="646" y="190"/>
                  </a:lnTo>
                  <a:lnTo>
                    <a:pt x="644" y="192"/>
                  </a:lnTo>
                  <a:lnTo>
                    <a:pt x="640" y="196"/>
                  </a:lnTo>
                  <a:lnTo>
                    <a:pt x="640" y="184"/>
                  </a:lnTo>
                  <a:lnTo>
                    <a:pt x="640" y="172"/>
                  </a:lnTo>
                  <a:lnTo>
                    <a:pt x="638" y="162"/>
                  </a:lnTo>
                  <a:lnTo>
                    <a:pt x="632" y="154"/>
                  </a:lnTo>
                  <a:lnTo>
                    <a:pt x="622" y="152"/>
                  </a:lnTo>
                  <a:lnTo>
                    <a:pt x="622" y="146"/>
                  </a:lnTo>
                  <a:lnTo>
                    <a:pt x="622" y="140"/>
                  </a:lnTo>
                  <a:lnTo>
                    <a:pt x="622" y="134"/>
                  </a:lnTo>
                  <a:lnTo>
                    <a:pt x="622" y="128"/>
                  </a:lnTo>
                  <a:lnTo>
                    <a:pt x="618" y="110"/>
                  </a:lnTo>
                  <a:lnTo>
                    <a:pt x="614" y="94"/>
                  </a:lnTo>
                  <a:lnTo>
                    <a:pt x="612" y="98"/>
                  </a:lnTo>
                  <a:lnTo>
                    <a:pt x="612" y="104"/>
                  </a:lnTo>
                  <a:lnTo>
                    <a:pt x="610" y="108"/>
                  </a:lnTo>
                  <a:lnTo>
                    <a:pt x="608" y="114"/>
                  </a:lnTo>
                  <a:lnTo>
                    <a:pt x="606" y="118"/>
                  </a:lnTo>
                  <a:lnTo>
                    <a:pt x="602" y="120"/>
                  </a:lnTo>
                  <a:lnTo>
                    <a:pt x="598" y="122"/>
                  </a:lnTo>
                  <a:lnTo>
                    <a:pt x="592" y="122"/>
                  </a:lnTo>
                  <a:lnTo>
                    <a:pt x="592" y="118"/>
                  </a:lnTo>
                  <a:lnTo>
                    <a:pt x="592" y="114"/>
                  </a:lnTo>
                  <a:lnTo>
                    <a:pt x="592" y="108"/>
                  </a:lnTo>
                  <a:lnTo>
                    <a:pt x="590" y="112"/>
                  </a:lnTo>
                  <a:lnTo>
                    <a:pt x="586" y="114"/>
                  </a:lnTo>
                  <a:lnTo>
                    <a:pt x="582" y="116"/>
                  </a:lnTo>
                  <a:lnTo>
                    <a:pt x="574" y="100"/>
                  </a:lnTo>
                  <a:lnTo>
                    <a:pt x="568" y="80"/>
                  </a:lnTo>
                  <a:lnTo>
                    <a:pt x="564" y="90"/>
                  </a:lnTo>
                  <a:lnTo>
                    <a:pt x="558" y="96"/>
                  </a:lnTo>
                  <a:lnTo>
                    <a:pt x="552" y="104"/>
                  </a:lnTo>
                  <a:lnTo>
                    <a:pt x="548" y="100"/>
                  </a:lnTo>
                  <a:lnTo>
                    <a:pt x="544" y="94"/>
                  </a:lnTo>
                  <a:lnTo>
                    <a:pt x="542" y="90"/>
                  </a:lnTo>
                  <a:lnTo>
                    <a:pt x="540" y="82"/>
                  </a:lnTo>
                  <a:lnTo>
                    <a:pt x="540" y="76"/>
                  </a:lnTo>
                  <a:lnTo>
                    <a:pt x="536" y="80"/>
                  </a:lnTo>
                  <a:lnTo>
                    <a:pt x="534" y="82"/>
                  </a:lnTo>
                  <a:lnTo>
                    <a:pt x="530" y="84"/>
                  </a:lnTo>
                  <a:lnTo>
                    <a:pt x="520" y="52"/>
                  </a:lnTo>
                  <a:lnTo>
                    <a:pt x="508" y="22"/>
                  </a:lnTo>
                  <a:lnTo>
                    <a:pt x="504" y="30"/>
                  </a:lnTo>
                  <a:lnTo>
                    <a:pt x="498" y="40"/>
                  </a:lnTo>
                  <a:lnTo>
                    <a:pt x="490" y="48"/>
                  </a:lnTo>
                  <a:lnTo>
                    <a:pt x="482" y="52"/>
                  </a:lnTo>
                  <a:lnTo>
                    <a:pt x="472" y="50"/>
                  </a:lnTo>
                  <a:lnTo>
                    <a:pt x="468" y="52"/>
                  </a:lnTo>
                  <a:lnTo>
                    <a:pt x="464" y="54"/>
                  </a:lnTo>
                  <a:lnTo>
                    <a:pt x="460" y="58"/>
                  </a:lnTo>
                  <a:lnTo>
                    <a:pt x="456" y="48"/>
                  </a:lnTo>
                  <a:lnTo>
                    <a:pt x="450" y="38"/>
                  </a:lnTo>
                  <a:lnTo>
                    <a:pt x="448" y="30"/>
                  </a:lnTo>
                  <a:lnTo>
                    <a:pt x="444" y="28"/>
                  </a:lnTo>
                  <a:lnTo>
                    <a:pt x="440" y="28"/>
                  </a:lnTo>
                  <a:lnTo>
                    <a:pt x="440" y="36"/>
                  </a:lnTo>
                  <a:lnTo>
                    <a:pt x="438" y="40"/>
                  </a:lnTo>
                  <a:lnTo>
                    <a:pt x="436" y="44"/>
                  </a:lnTo>
                  <a:lnTo>
                    <a:pt x="432" y="46"/>
                  </a:lnTo>
                  <a:lnTo>
                    <a:pt x="430" y="46"/>
                  </a:lnTo>
                  <a:lnTo>
                    <a:pt x="424" y="44"/>
                  </a:lnTo>
                  <a:lnTo>
                    <a:pt x="420" y="40"/>
                  </a:lnTo>
                  <a:lnTo>
                    <a:pt x="416" y="34"/>
                  </a:lnTo>
                  <a:lnTo>
                    <a:pt x="412" y="38"/>
                  </a:lnTo>
                  <a:lnTo>
                    <a:pt x="408" y="40"/>
                  </a:lnTo>
                  <a:lnTo>
                    <a:pt x="404" y="44"/>
                  </a:lnTo>
                  <a:lnTo>
                    <a:pt x="386" y="22"/>
                  </a:lnTo>
                  <a:lnTo>
                    <a:pt x="368" y="0"/>
                  </a:lnTo>
                  <a:lnTo>
                    <a:pt x="370" y="10"/>
                  </a:lnTo>
                  <a:lnTo>
                    <a:pt x="372" y="18"/>
                  </a:lnTo>
                  <a:lnTo>
                    <a:pt x="372" y="28"/>
                  </a:lnTo>
                  <a:lnTo>
                    <a:pt x="364" y="26"/>
                  </a:lnTo>
                  <a:lnTo>
                    <a:pt x="360" y="22"/>
                  </a:lnTo>
                  <a:lnTo>
                    <a:pt x="354" y="16"/>
                  </a:lnTo>
                  <a:lnTo>
                    <a:pt x="352" y="10"/>
                  </a:lnTo>
                  <a:lnTo>
                    <a:pt x="350" y="2"/>
                  </a:lnTo>
                  <a:lnTo>
                    <a:pt x="350" y="6"/>
                  </a:lnTo>
                  <a:lnTo>
                    <a:pt x="348" y="10"/>
                  </a:lnTo>
                  <a:lnTo>
                    <a:pt x="348" y="14"/>
                  </a:lnTo>
                  <a:lnTo>
                    <a:pt x="346" y="20"/>
                  </a:lnTo>
                  <a:lnTo>
                    <a:pt x="344" y="24"/>
                  </a:lnTo>
                  <a:lnTo>
                    <a:pt x="342" y="28"/>
                  </a:lnTo>
                  <a:lnTo>
                    <a:pt x="340" y="32"/>
                  </a:lnTo>
                  <a:lnTo>
                    <a:pt x="338" y="34"/>
                  </a:lnTo>
                  <a:lnTo>
                    <a:pt x="334" y="34"/>
                  </a:lnTo>
                  <a:lnTo>
                    <a:pt x="330" y="32"/>
                  </a:lnTo>
                  <a:lnTo>
                    <a:pt x="326" y="28"/>
                  </a:lnTo>
                  <a:lnTo>
                    <a:pt x="326" y="32"/>
                  </a:lnTo>
                  <a:lnTo>
                    <a:pt x="328" y="38"/>
                  </a:lnTo>
                  <a:lnTo>
                    <a:pt x="324" y="36"/>
                  </a:lnTo>
                  <a:lnTo>
                    <a:pt x="320" y="34"/>
                  </a:lnTo>
                  <a:lnTo>
                    <a:pt x="316" y="32"/>
                  </a:lnTo>
                  <a:lnTo>
                    <a:pt x="314" y="36"/>
                  </a:lnTo>
                  <a:lnTo>
                    <a:pt x="314" y="40"/>
                  </a:lnTo>
                  <a:lnTo>
                    <a:pt x="312" y="44"/>
                  </a:lnTo>
                  <a:lnTo>
                    <a:pt x="294" y="42"/>
                  </a:lnTo>
                  <a:lnTo>
                    <a:pt x="278" y="32"/>
                  </a:lnTo>
                  <a:lnTo>
                    <a:pt x="264" y="18"/>
                  </a:lnTo>
                  <a:lnTo>
                    <a:pt x="250" y="4"/>
                  </a:lnTo>
                  <a:lnTo>
                    <a:pt x="260" y="6"/>
                  </a:lnTo>
                  <a:lnTo>
                    <a:pt x="266" y="14"/>
                  </a:lnTo>
                  <a:lnTo>
                    <a:pt x="270" y="24"/>
                  </a:lnTo>
                  <a:lnTo>
                    <a:pt x="274" y="34"/>
                  </a:lnTo>
                  <a:lnTo>
                    <a:pt x="282" y="40"/>
                  </a:lnTo>
                  <a:lnTo>
                    <a:pt x="256" y="12"/>
                  </a:lnTo>
                  <a:close/>
                </a:path>
              </a:pathLst>
            </a:custGeom>
            <a:solidFill>
              <a:schemeClr val="accent6">
                <a:lumMod val="60000"/>
                <a:lumOff val="40000"/>
              </a:schemeClr>
            </a:solidFill>
            <a:ln w="0">
              <a:noFill/>
              <a:prstDash val="solid"/>
              <a:round/>
              <a:headEnd/>
              <a:tailEnd/>
            </a:ln>
          </p:spPr>
          <p:txBody>
            <a:bodyPr/>
            <a:lstStyle/>
            <a:p>
              <a:pPr>
                <a:defRPr/>
              </a:pPr>
              <a:endParaRPr lang="zh-CN" altLang="en-US" sz="2800">
                <a:latin typeface="楷体" panose="02010609060101010101" pitchFamily="49" charset="-122"/>
                <a:ea typeface="楷体" panose="02010609060101010101" pitchFamily="49" charset="-122"/>
              </a:endParaRPr>
            </a:p>
          </p:txBody>
        </p:sp>
        <p:sp>
          <p:nvSpPr>
            <p:cNvPr id="13" name="AutoShape 10"/>
            <p:cNvSpPr>
              <a:spLocks noChangeArrowheads="1"/>
            </p:cNvSpPr>
            <p:nvPr/>
          </p:nvSpPr>
          <p:spPr bwMode="auto">
            <a:xfrm>
              <a:off x="536" y="2624"/>
              <a:ext cx="1296" cy="362"/>
            </a:xfrm>
            <a:prstGeom prst="roundRect">
              <a:avLst>
                <a:gd name="adj" fmla="val 50000"/>
              </a:avLst>
            </a:prstGeom>
            <a:noFill/>
            <a:ln w="38100" algn="ctr">
              <a:noFill/>
              <a:round/>
              <a:headEnd/>
              <a:tailEnd/>
            </a:ln>
          </p:spPr>
          <p:txBody>
            <a:bodyPr wrap="none" anchor="ctr"/>
            <a:lstStyle/>
            <a:p>
              <a:pPr algn="ctr" eaLnBrk="0" hangingPunct="0"/>
              <a:r>
                <a:rPr lang="zh-CN" altLang="en-US" sz="2800" b="1" dirty="0">
                  <a:solidFill>
                    <a:schemeClr val="tx1">
                      <a:lumMod val="95000"/>
                      <a:lumOff val="5000"/>
                    </a:schemeClr>
                  </a:solidFill>
                  <a:latin typeface="楷体" panose="02010609060101010101" pitchFamily="49" charset="-122"/>
                  <a:ea typeface="楷体" panose="02010609060101010101" pitchFamily="49" charset="-122"/>
                </a:rPr>
                <a:t>要测什么</a:t>
              </a:r>
              <a:endParaRPr lang="en-US" altLang="zh-CN" sz="28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14" name="AutoShape 11"/>
            <p:cNvSpPr>
              <a:spLocks noChangeArrowheads="1"/>
            </p:cNvSpPr>
            <p:nvPr/>
          </p:nvSpPr>
          <p:spPr bwMode="auto">
            <a:xfrm>
              <a:off x="2264" y="2624"/>
              <a:ext cx="1296" cy="362"/>
            </a:xfrm>
            <a:prstGeom prst="roundRect">
              <a:avLst>
                <a:gd name="adj" fmla="val 50000"/>
              </a:avLst>
            </a:prstGeom>
            <a:noFill/>
            <a:ln w="38100" algn="ctr">
              <a:noFill/>
              <a:round/>
              <a:headEnd/>
              <a:tailEnd/>
            </a:ln>
          </p:spPr>
          <p:txBody>
            <a:bodyPr wrap="none" anchor="ctr"/>
            <a:lstStyle/>
            <a:p>
              <a:pPr algn="ctr" eaLnBrk="0" hangingPunct="0"/>
              <a:r>
                <a:rPr lang="zh-CN" altLang="en-US" sz="2800" b="1" dirty="0">
                  <a:solidFill>
                    <a:schemeClr val="tx1">
                      <a:lumMod val="95000"/>
                      <a:lumOff val="5000"/>
                    </a:schemeClr>
                  </a:solidFill>
                  <a:latin typeface="楷体" panose="02010609060101010101" pitchFamily="49" charset="-122"/>
                  <a:ea typeface="楷体" panose="02010609060101010101" pitchFamily="49" charset="-122"/>
                </a:rPr>
                <a:t>怎么测</a:t>
              </a:r>
              <a:endParaRPr lang="en-US" altLang="zh-CN" sz="28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15" name="AutoShape 12"/>
            <p:cNvSpPr>
              <a:spLocks noChangeArrowheads="1"/>
            </p:cNvSpPr>
            <p:nvPr/>
          </p:nvSpPr>
          <p:spPr bwMode="auto">
            <a:xfrm>
              <a:off x="4040" y="2624"/>
              <a:ext cx="1296" cy="362"/>
            </a:xfrm>
            <a:prstGeom prst="roundRect">
              <a:avLst>
                <a:gd name="adj" fmla="val 50000"/>
              </a:avLst>
            </a:prstGeom>
            <a:noFill/>
            <a:ln w="38100" algn="ctr">
              <a:noFill/>
              <a:round/>
              <a:headEnd/>
              <a:tailEnd/>
            </a:ln>
          </p:spPr>
          <p:txBody>
            <a:bodyPr wrap="none" anchor="ctr"/>
            <a:lstStyle/>
            <a:p>
              <a:pPr algn="ctr" eaLnBrk="0" hangingPunct="0"/>
              <a:r>
                <a:rPr lang="zh-CN" altLang="en-US" sz="2800" b="1" dirty="0">
                  <a:solidFill>
                    <a:schemeClr val="tx1">
                      <a:lumMod val="95000"/>
                      <a:lumOff val="5000"/>
                    </a:schemeClr>
                  </a:solidFill>
                  <a:latin typeface="楷体" panose="02010609060101010101" pitchFamily="49" charset="-122"/>
                  <a:ea typeface="楷体" panose="02010609060101010101" pitchFamily="49" charset="-122"/>
                </a:rPr>
                <a:t>如何衡量</a:t>
              </a:r>
              <a:endParaRPr lang="en-US" altLang="zh-CN" sz="2800" b="1" dirty="0">
                <a:solidFill>
                  <a:schemeClr val="tx1">
                    <a:lumMod val="95000"/>
                    <a:lumOff val="5000"/>
                  </a:schemeClr>
                </a:solidFill>
                <a:latin typeface="楷体" panose="02010609060101010101" pitchFamily="49" charset="-122"/>
                <a:ea typeface="楷体" panose="02010609060101010101" pitchFamily="49" charset="-122"/>
              </a:endParaRPr>
            </a:p>
          </p:txBody>
        </p:sp>
      </p:grpSp>
    </p:spTree>
    <p:extLst>
      <p:ext uri="{BB962C8B-B14F-4D97-AF65-F5344CB8AC3E}">
        <p14:creationId xmlns:p14="http://schemas.microsoft.com/office/powerpoint/2010/main" val="287145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7" end="7"/>
                                            </p:txEl>
                                          </p:spTgt>
                                        </p:tgtEl>
                                        <p:attrNameLst>
                                          <p:attrName>style.visibility</p:attrName>
                                        </p:attrNameLst>
                                      </p:cBhvr>
                                      <p:to>
                                        <p:strVal val="visible"/>
                                      </p:to>
                                    </p:set>
                                    <p:anim calcmode="lin" valueType="num">
                                      <p:cBhvr additive="base">
                                        <p:cTn id="1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测试用例概述</a:t>
            </a:r>
            <a:endParaRPr lang="zh-CN" altLang="en-US" dirty="0"/>
          </a:p>
        </p:txBody>
      </p:sp>
      <p:sp>
        <p:nvSpPr>
          <p:cNvPr id="3" name="内容占位符 2"/>
          <p:cNvSpPr>
            <a:spLocks noGrp="1"/>
          </p:cNvSpPr>
          <p:nvPr>
            <p:ph sz="half" idx="1"/>
          </p:nvPr>
        </p:nvSpPr>
        <p:spPr/>
        <p:txBody>
          <a:bodyPr/>
          <a:lstStyle/>
          <a:p>
            <a:r>
              <a:rPr lang="zh-CN" altLang="en-US" dirty="0" smtClean="0"/>
              <a:t>为什么设计测试用例</a:t>
            </a:r>
            <a:endParaRPr lang="en-US" altLang="zh-CN" dirty="0" smtClean="0"/>
          </a:p>
          <a:p>
            <a:pPr lvl="1"/>
            <a:r>
              <a:rPr lang="zh-CN" altLang="en-US" dirty="0"/>
              <a:t>理</a:t>
            </a:r>
            <a:r>
              <a:rPr lang="zh-CN" altLang="en-US" dirty="0" smtClean="0"/>
              <a:t>清测试思路</a:t>
            </a:r>
            <a:endParaRPr lang="en-US" altLang="zh-CN" dirty="0" smtClean="0"/>
          </a:p>
          <a:p>
            <a:pPr lvl="1"/>
            <a:r>
              <a:rPr lang="zh-CN" altLang="en-US" dirty="0" smtClean="0"/>
              <a:t>有据可依</a:t>
            </a:r>
            <a:endParaRPr lang="en-US" altLang="zh-CN" dirty="0" smtClean="0"/>
          </a:p>
          <a:p>
            <a:pPr lvl="1"/>
            <a:r>
              <a:rPr lang="zh-CN" altLang="en-US" dirty="0" smtClean="0"/>
              <a:t>追踪测试过程</a:t>
            </a:r>
            <a:endParaRPr lang="en-US" altLang="zh-CN" dirty="0" smtClean="0"/>
          </a:p>
          <a:p>
            <a:pPr lvl="1"/>
            <a:r>
              <a:rPr lang="zh-CN" altLang="en-US" dirty="0" smtClean="0"/>
              <a:t>做之后版本的测试参考，也可重复使用</a:t>
            </a:r>
            <a:endParaRPr lang="en-US" altLang="zh-CN" dirty="0" smtClean="0"/>
          </a:p>
          <a:p>
            <a:pPr lvl="1"/>
            <a:r>
              <a:rPr lang="zh-CN" altLang="en-US" dirty="0" smtClean="0"/>
              <a:t>如果是自动化测试，可以作为编写测试脚本的依据</a:t>
            </a:r>
            <a:endParaRPr lang="en-US" altLang="zh-CN" dirty="0" smtClean="0"/>
          </a:p>
          <a:p>
            <a:pPr lvl="1"/>
            <a:r>
              <a:rPr lang="zh-CN" altLang="en-US" dirty="0" smtClean="0"/>
              <a:t>最终总结阶段：分析缺陷的基准依据</a:t>
            </a:r>
            <a:endParaRPr lang="en-US" altLang="zh-CN" dirty="0" smtClean="0"/>
          </a:p>
          <a:p>
            <a:pPr marL="457200" lvl="1" indent="0">
              <a:buNone/>
            </a:pPr>
            <a:endParaRPr lang="zh-CN" altLang="en-US" dirty="0"/>
          </a:p>
        </p:txBody>
      </p:sp>
    </p:spTree>
    <p:extLst>
      <p:ext uri="{BB962C8B-B14F-4D97-AF65-F5344CB8AC3E}">
        <p14:creationId xmlns:p14="http://schemas.microsoft.com/office/powerpoint/2010/main" val="10696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9893"/>
            <a:ext cx="12192000" cy="4330700"/>
          </a:xfrm>
          <a:prstGeom prst="rect">
            <a:avLst/>
          </a:prstGeom>
        </p:spPr>
      </p:pic>
      <p:sp>
        <p:nvSpPr>
          <p:cNvPr id="23" name="文本框 22"/>
          <p:cNvSpPr txBox="1"/>
          <p:nvPr/>
        </p:nvSpPr>
        <p:spPr>
          <a:xfrm>
            <a:off x="663211" y="132020"/>
            <a:ext cx="1107996" cy="646331"/>
          </a:xfrm>
          <a:prstGeom prst="rect">
            <a:avLst/>
          </a:prstGeom>
          <a:noFill/>
        </p:spPr>
        <p:txBody>
          <a:bodyPr wrap="none" rtlCol="0">
            <a:spAutoFit/>
          </a:bodyPr>
          <a:lstStyle/>
          <a:p>
            <a:r>
              <a:rPr lang="zh-CN" altLang="en-US" sz="3600" b="1" dirty="0" smtClean="0">
                <a:solidFill>
                  <a:schemeClr val="bg1"/>
                </a:solidFill>
                <a:latin typeface="楷体" panose="02010609060101010101" pitchFamily="49" charset="-122"/>
                <a:ea typeface="楷体" panose="02010609060101010101" pitchFamily="49" charset="-122"/>
              </a:rPr>
              <a:t>目录</a:t>
            </a:r>
            <a:endParaRPr lang="zh-CN" altLang="en-US" sz="3600" b="1" dirty="0">
              <a:solidFill>
                <a:schemeClr val="bg1"/>
              </a:solidFill>
              <a:latin typeface="楷体" panose="02010609060101010101" pitchFamily="49" charset="-122"/>
              <a:ea typeface="楷体" panose="02010609060101010101" pitchFamily="49" charset="-122"/>
            </a:endParaRPr>
          </a:p>
        </p:txBody>
      </p:sp>
      <p:grpSp>
        <p:nvGrpSpPr>
          <p:cNvPr id="56" name="Group 238"/>
          <p:cNvGrpSpPr>
            <a:grpSpLocks/>
          </p:cNvGrpSpPr>
          <p:nvPr/>
        </p:nvGrpSpPr>
        <p:grpSpPr bwMode="auto">
          <a:xfrm>
            <a:off x="2786425" y="1778020"/>
            <a:ext cx="5105400" cy="555625"/>
            <a:chOff x="1248" y="2640"/>
            <a:chExt cx="3216" cy="350"/>
          </a:xfrm>
        </p:grpSpPr>
        <p:sp>
          <p:nvSpPr>
            <p:cNvPr id="57"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58"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0" name="Text Box 242"/>
            <p:cNvSpPr txBox="1">
              <a:spLocks noChangeArrowheads="1"/>
            </p:cNvSpPr>
            <p:nvPr/>
          </p:nvSpPr>
          <p:spPr bwMode="gray">
            <a:xfrm>
              <a:off x="1287" y="2654"/>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1</a:t>
              </a:r>
              <a:endParaRPr lang="en-US" altLang="zh-CN" sz="2800" b="1" dirty="0">
                <a:solidFill>
                  <a:srgbClr val="FFFFFF"/>
                </a:solidFill>
                <a:latin typeface="楷体" panose="02010609060101010101" pitchFamily="49" charset="-122"/>
                <a:ea typeface="楷体" panose="02010609060101010101" pitchFamily="49" charset="-122"/>
              </a:endParaRPr>
            </a:p>
          </p:txBody>
        </p:sp>
      </p:grpSp>
      <p:grpSp>
        <p:nvGrpSpPr>
          <p:cNvPr id="61" name="Group 238"/>
          <p:cNvGrpSpPr>
            <a:grpSpLocks/>
          </p:cNvGrpSpPr>
          <p:nvPr/>
        </p:nvGrpSpPr>
        <p:grpSpPr bwMode="auto">
          <a:xfrm>
            <a:off x="2726492" y="2446417"/>
            <a:ext cx="5105400" cy="619128"/>
            <a:chOff x="1248" y="2600"/>
            <a:chExt cx="3216" cy="390"/>
          </a:xfrm>
        </p:grpSpPr>
        <p:sp>
          <p:nvSpPr>
            <p:cNvPr id="62"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63"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4" name="Text Box 241"/>
            <p:cNvSpPr txBox="1">
              <a:spLocks noChangeArrowheads="1"/>
            </p:cNvSpPr>
            <p:nvPr/>
          </p:nvSpPr>
          <p:spPr bwMode="gray">
            <a:xfrm>
              <a:off x="1818" y="2644"/>
              <a:ext cx="193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zh-CN" altLang="en-US" sz="2800" b="1" dirty="0" smtClean="0">
                  <a:solidFill>
                    <a:srgbClr val="FF0000"/>
                  </a:solidFill>
                  <a:latin typeface="楷体" pitchFamily="49" charset="-122"/>
                  <a:ea typeface="楷体" pitchFamily="49" charset="-122"/>
                </a:rPr>
                <a:t>怎样书写测试用例</a:t>
              </a:r>
              <a:endParaRPr lang="en-US" altLang="zh-CN" sz="2800" b="1" dirty="0">
                <a:solidFill>
                  <a:srgbClr val="FF0000"/>
                </a:solidFill>
                <a:latin typeface="Times New Roman" panose="02020603050405020304" pitchFamily="18" charset="0"/>
                <a:ea typeface="楷体" pitchFamily="49" charset="-122"/>
                <a:cs typeface="Times New Roman" panose="02020603050405020304" pitchFamily="18" charset="0"/>
              </a:endParaRPr>
            </a:p>
          </p:txBody>
        </p:sp>
        <p:sp>
          <p:nvSpPr>
            <p:cNvPr id="65" name="Text Box 242"/>
            <p:cNvSpPr txBox="1">
              <a:spLocks noChangeArrowheads="1"/>
            </p:cNvSpPr>
            <p:nvPr/>
          </p:nvSpPr>
          <p:spPr bwMode="gray">
            <a:xfrm>
              <a:off x="1305" y="2600"/>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2</a:t>
              </a:r>
              <a:endParaRPr lang="en-US" altLang="zh-CN" sz="2800" b="1" dirty="0">
                <a:solidFill>
                  <a:srgbClr val="FFFFFF"/>
                </a:solidFill>
                <a:latin typeface="楷体" panose="02010609060101010101" pitchFamily="49" charset="-122"/>
                <a:ea typeface="楷体" panose="02010609060101010101" pitchFamily="49" charset="-122"/>
              </a:endParaRPr>
            </a:p>
          </p:txBody>
        </p:sp>
      </p:grpSp>
      <p:sp>
        <p:nvSpPr>
          <p:cNvPr id="81" name="Text Box 246"/>
          <p:cNvSpPr txBox="1">
            <a:spLocks noChangeArrowheads="1"/>
          </p:cNvSpPr>
          <p:nvPr/>
        </p:nvSpPr>
        <p:spPr bwMode="gray">
          <a:xfrm>
            <a:off x="3604775" y="1746051"/>
            <a:ext cx="4690139" cy="523220"/>
          </a:xfrm>
          <a:prstGeom prst="rect">
            <a:avLst/>
          </a:prstGeom>
          <a:noFill/>
          <a:ln w="9525" algn="ctr">
            <a:noFill/>
            <a:miter lim="800000"/>
            <a:headEnd/>
            <a:tailEnd/>
          </a:ln>
        </p:spPr>
        <p:txBody>
          <a:bodyPr wrap="square">
            <a:spAutoFit/>
          </a:bodyPr>
          <a:lstStyle/>
          <a:p>
            <a:pPr>
              <a:defRPr/>
            </a:pPr>
            <a:r>
              <a:rPr lang="zh-CN" altLang="en-US" sz="2800" b="1" dirty="0" smtClean="0">
                <a:solidFill>
                  <a:schemeClr val="tx1">
                    <a:lumMod val="10000"/>
                  </a:schemeClr>
                </a:solidFill>
                <a:latin typeface="楷体" pitchFamily="49" charset="-122"/>
                <a:ea typeface="楷体" pitchFamily="49" charset="-122"/>
              </a:rPr>
              <a:t>测试用例概述</a:t>
            </a:r>
            <a:endParaRPr lang="en-US" altLang="zh-CN" sz="2800" b="1" dirty="0">
              <a:solidFill>
                <a:schemeClr val="tx1">
                  <a:lumMod val="10000"/>
                </a:schemeClr>
              </a:solidFill>
              <a:latin typeface="楷体" pitchFamily="49" charset="-122"/>
              <a:ea typeface="楷体" pitchFamily="49" charset="-122"/>
            </a:endParaRPr>
          </a:p>
        </p:txBody>
      </p:sp>
    </p:spTree>
    <p:extLst>
      <p:ext uri="{BB962C8B-B14F-4D97-AF65-F5344CB8AC3E}">
        <p14:creationId xmlns:p14="http://schemas.microsoft.com/office/powerpoint/2010/main" val="570355984"/>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怎样设计测试用例</a:t>
            </a:r>
            <a:r>
              <a:rPr lang="en-US" altLang="zh-CN" dirty="0" smtClean="0"/>
              <a:t>	</a:t>
            </a:r>
            <a:endParaRPr lang="zh-CN" altLang="en-US" dirty="0"/>
          </a:p>
        </p:txBody>
      </p:sp>
      <p:sp>
        <p:nvSpPr>
          <p:cNvPr id="3" name="内容占位符 2"/>
          <p:cNvSpPr>
            <a:spLocks noGrp="1"/>
          </p:cNvSpPr>
          <p:nvPr>
            <p:ph sz="half" idx="1"/>
          </p:nvPr>
        </p:nvSpPr>
        <p:spPr/>
        <p:txBody>
          <a:bodyPr>
            <a:normAutofit fontScale="92500" lnSpcReduction="20000"/>
          </a:bodyPr>
          <a:lstStyle/>
          <a:p>
            <a:r>
              <a:rPr lang="zh-CN" altLang="en-US" dirty="0"/>
              <a:t>测试用例内容</a:t>
            </a:r>
            <a:endParaRPr lang="en-US" altLang="zh-CN" dirty="0"/>
          </a:p>
          <a:p>
            <a:pPr lvl="1"/>
            <a:r>
              <a:rPr lang="zh-CN" altLang="en-US" dirty="0"/>
              <a:t>参考信息（相关需求）：测试该模块需要参考的需求文档的具体章节，如需求中关于登录的说明</a:t>
            </a:r>
          </a:p>
          <a:p>
            <a:pPr lvl="1"/>
            <a:r>
              <a:rPr lang="zh-CN" altLang="en-US" dirty="0"/>
              <a:t>特殊规程说明：相当于备注</a:t>
            </a:r>
          </a:p>
          <a:p>
            <a:pPr lvl="1"/>
            <a:r>
              <a:rPr lang="zh-CN" altLang="en-US" dirty="0"/>
              <a:t>用例编号：为每条用例唯一编号，一般为拼音缩写</a:t>
            </a:r>
            <a:r>
              <a:rPr lang="en-US" altLang="zh-CN" dirty="0"/>
              <a:t>+</a:t>
            </a:r>
            <a:r>
              <a:rPr lang="zh-CN" altLang="en-US" dirty="0"/>
              <a:t>数字，比如</a:t>
            </a:r>
            <a:r>
              <a:rPr lang="en-US" altLang="zh-CN" dirty="0"/>
              <a:t>DL001</a:t>
            </a:r>
            <a:r>
              <a:rPr lang="zh-CN" altLang="en-US" dirty="0"/>
              <a:t>表示登录模块的第</a:t>
            </a:r>
            <a:r>
              <a:rPr lang="en-US" altLang="zh-CN" dirty="0"/>
              <a:t>1</a:t>
            </a:r>
            <a:r>
              <a:rPr lang="zh-CN" altLang="en-US" dirty="0"/>
              <a:t>条用例</a:t>
            </a:r>
          </a:p>
          <a:p>
            <a:pPr lvl="1"/>
            <a:r>
              <a:rPr lang="zh-CN" altLang="en-US" dirty="0">
                <a:solidFill>
                  <a:srgbClr val="C00000"/>
                </a:solidFill>
              </a:rPr>
              <a:t>测试步骤</a:t>
            </a:r>
            <a:r>
              <a:rPr lang="zh-CN" altLang="en-US" dirty="0"/>
              <a:t>：操作描述</a:t>
            </a:r>
          </a:p>
          <a:p>
            <a:pPr lvl="1"/>
            <a:r>
              <a:rPr lang="zh-CN" altLang="en-US" dirty="0">
                <a:solidFill>
                  <a:srgbClr val="C00000"/>
                </a:solidFill>
              </a:rPr>
              <a:t>输入数据</a:t>
            </a:r>
            <a:r>
              <a:rPr lang="zh-CN" altLang="en-US" dirty="0"/>
              <a:t>：测试数据</a:t>
            </a:r>
          </a:p>
          <a:p>
            <a:pPr lvl="1"/>
            <a:r>
              <a:rPr lang="zh-CN" altLang="en-US" dirty="0">
                <a:solidFill>
                  <a:srgbClr val="C00000"/>
                </a:solidFill>
              </a:rPr>
              <a:t>期望结果</a:t>
            </a:r>
            <a:r>
              <a:rPr lang="zh-CN" altLang="en-US" dirty="0"/>
              <a:t>：程序应该输出的结果</a:t>
            </a:r>
          </a:p>
          <a:p>
            <a:pPr lvl="1"/>
            <a:r>
              <a:rPr lang="zh-CN" altLang="en-US" dirty="0">
                <a:solidFill>
                  <a:srgbClr val="7030A0"/>
                </a:solidFill>
              </a:rPr>
              <a:t>测试结果：程序实际输出的结果</a:t>
            </a:r>
            <a:r>
              <a:rPr lang="zh-CN" altLang="en-US" dirty="0" smtClean="0">
                <a:solidFill>
                  <a:srgbClr val="7030A0"/>
                </a:solidFill>
              </a:rPr>
              <a:t>（</a:t>
            </a:r>
            <a:r>
              <a:rPr lang="en-US" altLang="zh-CN" dirty="0" smtClean="0">
                <a:solidFill>
                  <a:srgbClr val="7030A0"/>
                </a:solidFill>
              </a:rPr>
              <a:t>Y/N</a:t>
            </a:r>
            <a:r>
              <a:rPr lang="zh-CN" altLang="en-US" dirty="0" smtClean="0">
                <a:solidFill>
                  <a:srgbClr val="7030A0"/>
                </a:solidFill>
              </a:rPr>
              <a:t>）</a:t>
            </a:r>
            <a:endParaRPr lang="zh-CN" altLang="en-US" dirty="0"/>
          </a:p>
          <a:p>
            <a:endParaRPr lang="zh-CN" altLang="en-US" dirty="0"/>
          </a:p>
        </p:txBody>
      </p:sp>
    </p:spTree>
    <p:extLst>
      <p:ext uri="{BB962C8B-B14F-4D97-AF65-F5344CB8AC3E}">
        <p14:creationId xmlns:p14="http://schemas.microsoft.com/office/powerpoint/2010/main" val="31609102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设计测试用例表格格式</a:t>
            </a:r>
            <a:endParaRPr lang="zh-CN" altLang="en-US" dirty="0"/>
          </a:p>
        </p:txBody>
      </p:sp>
      <p:sp>
        <p:nvSpPr>
          <p:cNvPr id="3" name="内容占位符 2"/>
          <p:cNvSpPr>
            <a:spLocks noGrp="1"/>
          </p:cNvSpPr>
          <p:nvPr>
            <p:ph sz="half" idx="1"/>
          </p:nvPr>
        </p:nvSpPr>
        <p:spPr/>
        <p:txBody>
          <a:bodyPr/>
          <a:lstStyle/>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81433390"/>
              </p:ext>
            </p:extLst>
          </p:nvPr>
        </p:nvGraphicFramePr>
        <p:xfrm>
          <a:off x="1017946" y="1002858"/>
          <a:ext cx="9898643" cy="5112933"/>
        </p:xfrm>
        <a:graphic>
          <a:graphicData uri="http://schemas.openxmlformats.org/drawingml/2006/table">
            <a:tbl>
              <a:tblPr firstRow="1" bandRow="1">
                <a:tableStyleId>{21E4AEA4-8DFA-4A89-87EB-49C32662AFE0}</a:tableStyleId>
              </a:tblPr>
              <a:tblGrid>
                <a:gridCol w="1981257"/>
                <a:gridCol w="2374147"/>
                <a:gridCol w="1821350"/>
                <a:gridCol w="1900539"/>
                <a:gridCol w="1821350"/>
              </a:tblGrid>
              <a:tr h="18268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800" b="1" kern="100" dirty="0" smtClean="0">
                        <a:latin typeface="楷体" panose="02010609060101010101" pitchFamily="49" charset="-122"/>
                        <a:ea typeface="楷体" panose="02010609060101010101"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kern="100" dirty="0" smtClean="0">
                          <a:latin typeface="楷体" panose="02010609060101010101" pitchFamily="49" charset="-122"/>
                          <a:ea typeface="楷体" panose="02010609060101010101" pitchFamily="49" charset="-122"/>
                        </a:rPr>
                        <a:t> </a:t>
                      </a:r>
                      <a:r>
                        <a:rPr lang="zh-CN" altLang="en-US" sz="2800" b="1" kern="100" dirty="0" smtClean="0">
                          <a:latin typeface="楷体" panose="02010609060101010101" pitchFamily="49" charset="-122"/>
                          <a:ea typeface="楷体" panose="02010609060101010101" pitchFamily="49" charset="-122"/>
                        </a:rPr>
                        <a:t>执行条件</a:t>
                      </a:r>
                    </a:p>
                    <a:p>
                      <a:pPr algn="l"/>
                      <a:endParaRPr lang="zh-CN" altLang="en-US" sz="2800" b="1" dirty="0">
                        <a:solidFill>
                          <a:srgbClr val="002060"/>
                        </a:solidFill>
                        <a:latin typeface="楷体" panose="02010609060101010101" pitchFamily="49" charset="-122"/>
                        <a:ea typeface="楷体" panose="02010609060101010101" pitchFamily="49" charset="-122"/>
                      </a:endParaRPr>
                    </a:p>
                  </a:txBody>
                  <a:tcPr/>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800" b="1" kern="100" dirty="0" smtClean="0">
                        <a:latin typeface="楷体" panose="02010609060101010101" pitchFamily="49" charset="-122"/>
                        <a:ea typeface="楷体" panose="02010609060101010101"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800" b="1" kern="100" dirty="0" smtClean="0">
                          <a:latin typeface="楷体" panose="02010609060101010101" pitchFamily="49" charset="-122"/>
                          <a:ea typeface="楷体" panose="02010609060101010101" pitchFamily="49" charset="-122"/>
                        </a:rPr>
                        <a:t>在后台添加</a:t>
                      </a:r>
                      <a:r>
                        <a:rPr lang="en-US" altLang="zh-CN" sz="2800" b="1" kern="100" dirty="0" smtClean="0">
                          <a:latin typeface="楷体" panose="02010609060101010101" pitchFamily="49" charset="-122"/>
                          <a:ea typeface="楷体" panose="02010609060101010101" pitchFamily="49" charset="-122"/>
                        </a:rPr>
                        <a:t>1</a:t>
                      </a:r>
                      <a:r>
                        <a:rPr lang="zh-CN" altLang="en-US" sz="2800" b="1" kern="100" dirty="0" smtClean="0">
                          <a:latin typeface="楷体" panose="02010609060101010101" pitchFamily="49" charset="-122"/>
                          <a:ea typeface="楷体" panose="02010609060101010101" pitchFamily="49" charset="-122"/>
                        </a:rPr>
                        <a:t>个前台用户，用户名为</a:t>
                      </a:r>
                      <a:r>
                        <a:rPr lang="en-US" altLang="zh-CN" sz="2800" b="1" kern="100" dirty="0" smtClean="0">
                          <a:latin typeface="楷体" panose="02010609060101010101" pitchFamily="49" charset="-122"/>
                          <a:ea typeface="楷体" panose="02010609060101010101" pitchFamily="49" charset="-122"/>
                        </a:rPr>
                        <a:t>user</a:t>
                      </a:r>
                      <a:r>
                        <a:rPr lang="zh-CN" altLang="en-US" sz="2800" b="1" kern="100" dirty="0" smtClean="0">
                          <a:latin typeface="楷体" panose="02010609060101010101" pitchFamily="49" charset="-122"/>
                          <a:ea typeface="楷体" panose="02010609060101010101" pitchFamily="49" charset="-122"/>
                        </a:rPr>
                        <a:t>，密码为</a:t>
                      </a:r>
                      <a:r>
                        <a:rPr lang="en-US" altLang="zh-CN" sz="2800" b="1" kern="100" dirty="0" smtClean="0">
                          <a:latin typeface="楷体" panose="02010609060101010101" pitchFamily="49" charset="-122"/>
                          <a:ea typeface="楷体" panose="02010609060101010101" pitchFamily="49" charset="-122"/>
                        </a:rPr>
                        <a:t>a1</a:t>
                      </a:r>
                      <a:r>
                        <a:rPr lang="zh-CN" altLang="en-US" sz="2800" b="1" kern="100" dirty="0" smtClean="0">
                          <a:latin typeface="楷体" panose="02010609060101010101" pitchFamily="49" charset="-122"/>
                          <a:ea typeface="楷体" panose="02010609060101010101" pitchFamily="49" charset="-122"/>
                        </a:rPr>
                        <a:t>，进入系统前台登录页面</a:t>
                      </a:r>
                      <a:endParaRPr lang="en-US" altLang="zh-CN" sz="2800" b="1" kern="100" dirty="0" smtClean="0">
                        <a:latin typeface="楷体" panose="02010609060101010101" pitchFamily="49" charset="-122"/>
                        <a:ea typeface="楷体" panose="02010609060101010101" pitchFamily="49" charset="-122"/>
                      </a:endParaRPr>
                    </a:p>
                    <a:p>
                      <a:pPr algn="l"/>
                      <a:endParaRPr lang="zh-CN" altLang="en-US" sz="2800" b="1" dirty="0">
                        <a:solidFill>
                          <a:srgbClr val="002060"/>
                        </a:solidFill>
                        <a:latin typeface="楷体" panose="02010609060101010101" pitchFamily="49" charset="-122"/>
                        <a:ea typeface="楷体" panose="02010609060101010101" pitchFamily="49" charset="-122"/>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954079">
                <a:tc>
                  <a:txBody>
                    <a:bodyPr/>
                    <a:lstStyle/>
                    <a:p>
                      <a:pPr indent="200025" algn="l">
                        <a:spcAft>
                          <a:spcPts val="600"/>
                        </a:spcAft>
                      </a:pPr>
                      <a:r>
                        <a:rPr lang="zh-CN" sz="2800" b="1" kern="100" dirty="0" smtClean="0">
                          <a:latin typeface="楷体" panose="02010609060101010101" pitchFamily="49" charset="-122"/>
                          <a:ea typeface="楷体" panose="02010609060101010101" pitchFamily="49" charset="-122"/>
                        </a:rPr>
                        <a:t>用例编号</a:t>
                      </a:r>
                      <a:endParaRPr lang="en-US" altLang="zh-CN" sz="2800" b="1" kern="100" dirty="0" smtClean="0">
                        <a:latin typeface="楷体" panose="02010609060101010101" pitchFamily="49" charset="-122"/>
                        <a:ea typeface="楷体" panose="02010609060101010101" pitchFamily="49" charset="-122"/>
                      </a:endParaRPr>
                    </a:p>
                    <a:p>
                      <a:pPr indent="200025" algn="l">
                        <a:spcAft>
                          <a:spcPts val="600"/>
                        </a:spcAft>
                      </a:pP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9525" marR="9525" marT="9525" marB="0"/>
                </a:tc>
                <a:tc>
                  <a:txBody>
                    <a:bodyPr/>
                    <a:lstStyle/>
                    <a:p>
                      <a:pPr indent="200025" algn="l">
                        <a:spcAft>
                          <a:spcPts val="600"/>
                        </a:spcAft>
                      </a:pPr>
                      <a:r>
                        <a:rPr lang="en-US" altLang="zh-CN" sz="2800" b="1" kern="100" dirty="0" smtClean="0">
                          <a:latin typeface="楷体" panose="02010609060101010101" pitchFamily="49" charset="-122"/>
                          <a:ea typeface="楷体" panose="02010609060101010101" pitchFamily="49" charset="-122"/>
                        </a:rPr>
                        <a:t> </a:t>
                      </a:r>
                      <a:r>
                        <a:rPr lang="zh-CN" sz="2800" b="1" kern="100" dirty="0" smtClean="0">
                          <a:latin typeface="楷体" panose="02010609060101010101" pitchFamily="49" charset="-122"/>
                          <a:ea typeface="楷体" panose="02010609060101010101" pitchFamily="49" charset="-122"/>
                        </a:rPr>
                        <a:t>操作</a:t>
                      </a:r>
                      <a:r>
                        <a:rPr lang="zh-CN" sz="2800" b="1" kern="100" dirty="0">
                          <a:latin typeface="楷体" panose="02010609060101010101" pitchFamily="49" charset="-122"/>
                          <a:ea typeface="楷体" panose="02010609060101010101" pitchFamily="49" charset="-122"/>
                        </a:rPr>
                        <a:t>步骤</a:t>
                      </a: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9525" marR="9525" marT="9525" marB="0"/>
                </a:tc>
                <a:tc>
                  <a:txBody>
                    <a:bodyPr/>
                    <a:lstStyle/>
                    <a:p>
                      <a:pPr indent="200025" algn="l">
                        <a:spcAft>
                          <a:spcPts val="600"/>
                        </a:spcAft>
                      </a:pPr>
                      <a:r>
                        <a:rPr lang="zh-CN" sz="2800" b="1" kern="100" dirty="0" smtClean="0">
                          <a:latin typeface="楷体" panose="02010609060101010101" pitchFamily="49" charset="-122"/>
                          <a:ea typeface="楷体" panose="02010609060101010101" pitchFamily="49" charset="-122"/>
                        </a:rPr>
                        <a:t>输入数据</a:t>
                      </a: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0" marR="0" marT="0" marB="0"/>
                </a:tc>
                <a:tc>
                  <a:txBody>
                    <a:bodyPr/>
                    <a:lstStyle/>
                    <a:p>
                      <a:pPr indent="200025" algn="l">
                        <a:spcAft>
                          <a:spcPts val="600"/>
                        </a:spcAft>
                        <a:tabLst>
                          <a:tab pos="1624330" algn="r"/>
                        </a:tabLst>
                      </a:pPr>
                      <a:r>
                        <a:rPr lang="zh-CN" sz="2800" b="1" kern="100" dirty="0" smtClean="0">
                          <a:latin typeface="楷体" panose="02010609060101010101" pitchFamily="49" charset="-122"/>
                          <a:ea typeface="楷体" panose="02010609060101010101" pitchFamily="49" charset="-122"/>
                        </a:rPr>
                        <a:t>期望</a:t>
                      </a:r>
                      <a:r>
                        <a:rPr lang="zh-CN" sz="2800" b="1" kern="100" dirty="0">
                          <a:latin typeface="楷体" panose="02010609060101010101" pitchFamily="49" charset="-122"/>
                          <a:ea typeface="楷体" panose="02010609060101010101" pitchFamily="49" charset="-122"/>
                        </a:rPr>
                        <a:t>结果</a:t>
                      </a:r>
                      <a:r>
                        <a:rPr lang="en-US" sz="2800" b="1" kern="100" dirty="0">
                          <a:latin typeface="楷体" panose="02010609060101010101" pitchFamily="49" charset="-122"/>
                          <a:ea typeface="楷体" panose="02010609060101010101" pitchFamily="49" charset="-122"/>
                        </a:rPr>
                        <a:t>	</a:t>
                      </a: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9525" marR="9525" marT="9525" marB="0"/>
                </a:tc>
                <a:tc>
                  <a:txBody>
                    <a:bodyPr/>
                    <a:lstStyle/>
                    <a:p>
                      <a:pPr indent="200025" algn="l">
                        <a:spcAft>
                          <a:spcPts val="600"/>
                        </a:spcAft>
                      </a:pPr>
                      <a:r>
                        <a:rPr lang="zh-CN" sz="2800" b="1" kern="100" dirty="0" smtClean="0">
                          <a:latin typeface="楷体" panose="02010609060101010101" pitchFamily="49" charset="-122"/>
                          <a:ea typeface="楷体" panose="02010609060101010101" pitchFamily="49" charset="-122"/>
                        </a:rPr>
                        <a:t>执行</a:t>
                      </a:r>
                      <a:r>
                        <a:rPr lang="zh-CN" sz="2800" b="1" kern="100" dirty="0">
                          <a:latin typeface="楷体" panose="02010609060101010101" pitchFamily="49" charset="-122"/>
                          <a:ea typeface="楷体" panose="02010609060101010101" pitchFamily="49" charset="-122"/>
                        </a:rPr>
                        <a:t>结果</a:t>
                      </a:r>
                      <a:endParaRPr lang="zh-CN" sz="2800" b="1" kern="100" dirty="0">
                        <a:solidFill>
                          <a:schemeClr val="accent1">
                            <a:lumMod val="25000"/>
                          </a:schemeClr>
                        </a:solidFill>
                        <a:latin typeface="楷体" panose="02010609060101010101" pitchFamily="49" charset="-122"/>
                        <a:ea typeface="楷体" panose="02010609060101010101" pitchFamily="49" charset="-122"/>
                        <a:cs typeface="Times New Roman"/>
                      </a:endParaRPr>
                    </a:p>
                  </a:txBody>
                  <a:tcPr marL="0" marR="0" marT="0" marB="0"/>
                </a:tc>
              </a:tr>
              <a:tr h="2331977">
                <a:tc>
                  <a:txBody>
                    <a:bodyPr/>
                    <a:lstStyle/>
                    <a:p>
                      <a:pPr indent="200025" algn="l">
                        <a:spcAft>
                          <a:spcPts val="600"/>
                        </a:spcAft>
                      </a:pPr>
                      <a:r>
                        <a:rPr lang="en-US" sz="2800" b="1" kern="100" dirty="0" smtClean="0">
                          <a:latin typeface="楷体" panose="02010609060101010101" pitchFamily="49" charset="-122"/>
                          <a:ea typeface="楷体" panose="02010609060101010101" pitchFamily="49" charset="-122"/>
                        </a:rPr>
                        <a:t>DL001</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9525" marR="9525" marT="9525" marB="0"/>
                </a:tc>
                <a:tc>
                  <a:txBody>
                    <a:bodyPr/>
                    <a:lstStyle/>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输入用户名、 输入密码、点击“登录”按钮</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9525" marR="9525" marT="9525" marB="0"/>
                </a:tc>
                <a:tc>
                  <a:txBody>
                    <a:bodyPr/>
                    <a:lstStyle/>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用户名</a:t>
                      </a:r>
                      <a:r>
                        <a:rPr lang="en-US" altLang="zh-CN" sz="2800" b="1" kern="100" dirty="0" smtClean="0">
                          <a:latin typeface="楷体" panose="02010609060101010101" pitchFamily="49" charset="-122"/>
                          <a:ea typeface="楷体" panose="02010609060101010101" pitchFamily="49" charset="-122"/>
                        </a:rPr>
                        <a:t>=user</a:t>
                      </a:r>
                    </a:p>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   密码</a:t>
                      </a:r>
                      <a:r>
                        <a:rPr lang="en-US" altLang="zh-CN" sz="2800" b="1" kern="100" dirty="0" smtClean="0">
                          <a:latin typeface="楷体" panose="02010609060101010101" pitchFamily="49" charset="-122"/>
                          <a:ea typeface="楷体" panose="02010609060101010101" pitchFamily="49" charset="-122"/>
                        </a:rPr>
                        <a:t>=a1</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0" marR="0" marT="0" marB="0"/>
                </a:tc>
                <a:tc>
                  <a:txBody>
                    <a:bodyPr/>
                    <a:lstStyle/>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提示登录成功，</a:t>
                      </a:r>
                      <a:endParaRPr lang="en-US" altLang="zh-CN" sz="2800" b="1" kern="100" dirty="0" smtClean="0">
                        <a:latin typeface="楷体" panose="02010609060101010101" pitchFamily="49" charset="-122"/>
                        <a:ea typeface="楷体" panose="02010609060101010101" pitchFamily="49" charset="-122"/>
                      </a:endParaRPr>
                    </a:p>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进入系统页面</a:t>
                      </a:r>
                      <a:endParaRPr lang="en-US" altLang="zh-CN" sz="2800" b="1" kern="100" dirty="0" smtClean="0">
                        <a:latin typeface="楷体" panose="02010609060101010101" pitchFamily="49" charset="-122"/>
                        <a:ea typeface="楷体" panose="02010609060101010101" pitchFamily="49" charset="-122"/>
                      </a:endParaRPr>
                    </a:p>
                    <a:p>
                      <a:pPr indent="200025" algn="l">
                        <a:spcAft>
                          <a:spcPts val="600"/>
                        </a:spcAft>
                      </a:pP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9525" marR="9525" marT="9525" marB="0"/>
                </a:tc>
                <a:tc>
                  <a:txBody>
                    <a:bodyPr/>
                    <a:lstStyle/>
                    <a:p>
                      <a:pPr algn="l"/>
                      <a:endParaRPr lang="zh-CN" altLang="en-US" sz="2800" b="1" dirty="0">
                        <a:latin typeface="楷体" panose="02010609060101010101" pitchFamily="49" charset="-122"/>
                        <a:ea typeface="楷体" panose="02010609060101010101" pitchFamily="49" charset="-122"/>
                      </a:endParaRPr>
                    </a:p>
                  </a:txBody>
                  <a:tcPr/>
                </a:tc>
              </a:tr>
            </a:tbl>
          </a:graphicData>
        </a:graphic>
      </p:graphicFrame>
    </p:spTree>
    <p:extLst>
      <p:ext uri="{BB962C8B-B14F-4D97-AF65-F5344CB8AC3E}">
        <p14:creationId xmlns:p14="http://schemas.microsoft.com/office/powerpoint/2010/main" val="1161369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自定义 13">
      <a:dk1>
        <a:sysClr val="windowText" lastClr="000000"/>
      </a:dk1>
      <a:lt1>
        <a:sysClr val="window" lastClr="FFFFFF"/>
      </a:lt1>
      <a:dk2>
        <a:srgbClr val="44546A"/>
      </a:dk2>
      <a:lt2>
        <a:srgbClr val="E7E6E6"/>
      </a:lt2>
      <a:accent1>
        <a:srgbClr val="28282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5190</TotalTime>
  <Words>508</Words>
  <Application>Microsoft Office PowerPoint</Application>
  <PresentationFormat>宽屏</PresentationFormat>
  <Paragraphs>148</Paragraphs>
  <Slides>16</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等线</vt:lpstr>
      <vt:lpstr>楷体</vt:lpstr>
      <vt:lpstr>宋体</vt:lpstr>
      <vt:lpstr>Arial</vt:lpstr>
      <vt:lpstr>Calibri</vt:lpstr>
      <vt:lpstr>Times New Roman</vt:lpstr>
      <vt:lpstr>Office Theme</vt:lpstr>
      <vt:lpstr>PowerPoint 演示文稿</vt:lpstr>
      <vt:lpstr>本节教学目标</vt:lpstr>
      <vt:lpstr>PowerPoint 演示文稿</vt:lpstr>
      <vt:lpstr>测试用例概述</vt:lpstr>
      <vt:lpstr>测试用例概述</vt:lpstr>
      <vt:lpstr>测试用例概述</vt:lpstr>
      <vt:lpstr>PowerPoint 演示文稿</vt:lpstr>
      <vt:lpstr>怎样设计测试用例 </vt:lpstr>
      <vt:lpstr>设计测试用例表格格式</vt:lpstr>
      <vt:lpstr>设计测试用例简单格式</vt:lpstr>
      <vt:lpstr>测试用例管理工具</vt:lpstr>
      <vt:lpstr>测试用例管理工具</vt:lpstr>
      <vt:lpstr>设计测试用例的方法</vt:lpstr>
      <vt:lpstr>设计测试用例的方法</vt:lpstr>
      <vt:lpstr>内容总结</vt:lpstr>
      <vt:lpstr>PowerPoint 演示文稿</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China</dc:creator>
  <cp:lastModifiedBy>Administrator</cp:lastModifiedBy>
  <cp:revision>478</cp:revision>
  <dcterms:created xsi:type="dcterms:W3CDTF">2015-11-26T12:54:06Z</dcterms:created>
  <dcterms:modified xsi:type="dcterms:W3CDTF">2017-04-21T06:34:00Z</dcterms:modified>
</cp:coreProperties>
</file>