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62" r:id="rId2"/>
    <p:sldId id="341" r:id="rId3"/>
    <p:sldId id="360" r:id="rId4"/>
    <p:sldId id="407" r:id="rId5"/>
    <p:sldId id="408" r:id="rId6"/>
    <p:sldId id="409" r:id="rId7"/>
    <p:sldId id="410" r:id="rId8"/>
    <p:sldId id="411" r:id="rId9"/>
    <p:sldId id="448" r:id="rId10"/>
    <p:sldId id="450" r:id="rId11"/>
    <p:sldId id="451" r:id="rId12"/>
    <p:sldId id="452" r:id="rId13"/>
    <p:sldId id="453" r:id="rId14"/>
    <p:sldId id="443" r:id="rId15"/>
    <p:sldId id="414" r:id="rId16"/>
    <p:sldId id="415" r:id="rId17"/>
    <p:sldId id="416" r:id="rId18"/>
    <p:sldId id="417" r:id="rId19"/>
    <p:sldId id="444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8" r:id="rId28"/>
    <p:sldId id="429" r:id="rId29"/>
    <p:sldId id="445" r:id="rId30"/>
    <p:sldId id="431" r:id="rId31"/>
    <p:sldId id="432" r:id="rId32"/>
    <p:sldId id="433" r:id="rId33"/>
    <p:sldId id="434" r:id="rId34"/>
    <p:sldId id="435" r:id="rId35"/>
    <p:sldId id="446" r:id="rId36"/>
    <p:sldId id="437" r:id="rId37"/>
    <p:sldId id="438" r:id="rId38"/>
    <p:sldId id="439" r:id="rId39"/>
    <p:sldId id="440" r:id="rId40"/>
    <p:sldId id="447" r:id="rId41"/>
    <p:sldId id="442" r:id="rId42"/>
    <p:sldId id="28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86314" autoAdjust="0"/>
  </p:normalViewPr>
  <p:slideViewPr>
    <p:cSldViewPr snapToGrid="0" showGuides="1">
      <p:cViewPr varScale="1">
        <p:scale>
          <a:sx n="73" d="100"/>
          <a:sy n="73" d="100"/>
        </p:scale>
        <p:origin x="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018866.htm" TargetMode="External"/><Relationship Id="rId3" Type="http://schemas.openxmlformats.org/officeDocument/2006/relationships/hyperlink" Target="http://baike.baidu.com/view/29068.htm" TargetMode="External"/><Relationship Id="rId7" Type="http://schemas.openxmlformats.org/officeDocument/2006/relationships/hyperlink" Target="http://baike.baidu.com/view/142438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3314.htm" TargetMode="External"/><Relationship Id="rId5" Type="http://schemas.openxmlformats.org/officeDocument/2006/relationships/hyperlink" Target="http://baike.baidu.com/view/17674.htm" TargetMode="External"/><Relationship Id="rId4" Type="http://schemas.openxmlformats.org/officeDocument/2006/relationships/hyperlink" Target="http://baike.baidu.com/view/1356068.htm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一句话，缺陷发现的越晚，修复的费用越高。为什么这么说？大家思考一个问题，如果需求阶段使用两个人工作，每人工资</a:t>
            </a:r>
            <a:r>
              <a:rPr lang="en-US" altLang="zh-CN" dirty="0" smtClean="0"/>
              <a:t>100/</a:t>
            </a:r>
            <a:r>
              <a:rPr lang="zh-CN" altLang="en-US" dirty="0" smtClean="0"/>
              <a:t>天；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31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A38EC-B37B-4C08-B145-0DF355057B5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pitchFamily="34" charset="0"/>
              </a:rPr>
              <a:t>是不是所有的缺陷都会被修复？</a:t>
            </a:r>
          </a:p>
          <a:p>
            <a:pPr marL="228600" indent="-228600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3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空中接龙模式：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口头描述，该方法国内一些小企业还在使用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缺点：容易忘记；沟通理解容易出现差异；打乱开发人员思路</a:t>
            </a:r>
            <a:endParaRPr lang="en-US" altLang="zh-CN" dirty="0" smtClean="0"/>
          </a:p>
          <a:p>
            <a:r>
              <a:rPr lang="zh-CN" altLang="en-US" dirty="0" smtClean="0"/>
              <a:t>流水记帐模式：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直接记录，内容可以记录成</a:t>
            </a:r>
            <a:r>
              <a:rPr lang="en-US" altLang="zh-CN" dirty="0" err="1" smtClean="0"/>
              <a:t>txt,word,excel</a:t>
            </a:r>
            <a:r>
              <a:rPr lang="zh-CN" altLang="en-US" dirty="0" smtClean="0"/>
              <a:t>等格式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缺点：不能及时反映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情况，延误重要问题修改时间；不方便管理</a:t>
            </a:r>
            <a:endParaRPr lang="en-US" altLang="zh-CN" dirty="0" smtClean="0"/>
          </a:p>
          <a:p>
            <a:r>
              <a:rPr lang="zh-CN" altLang="en-US" dirty="0" smtClean="0"/>
              <a:t>系统管理模式：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使用专业的缺陷管理工具帮助提交缺陷，常用的这些工具有</a:t>
            </a:r>
            <a:r>
              <a:rPr lang="en-US" altLang="zh-CN" dirty="0" err="1" smtClean="0"/>
              <a:t>Qc,TD,bugfree,bugzllia,JIRA</a:t>
            </a:r>
            <a:r>
              <a:rPr lang="zh-CN" altLang="en-US" dirty="0" smtClean="0"/>
              <a:t>等，在软件企业中广泛使用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优点：可以标识其中的任意一个缺陷，并可以追踪这些缺陷，能及时有效的进行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测试人员：直接将缺陷描述提交到缺陷管理工具中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开发人员：定时到缺陷管理工具中去查找自己需要修改的缺陷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DBFD0-C58C-4C2F-A61E-23FC9A797A8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05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F0982-39E4-4AC2-95B4-76EB6C8391E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627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F8F37-A591-4C35-B02E-82BF16C1F65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084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768B3-3038-43C2-BE34-520CCF9FC56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24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64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1D055-0643-4579-A1DE-7541271AA46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6917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A260A-7E59-4F43-97DE-C9B108D6F1F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93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6A7F0-71F5-449C-B00B-3F5347B6C2D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40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一词的原意是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臭虫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虫子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。但是现在，在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电脑系统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程序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中，如果隐藏着的一些未被发现的缺陷或问题，人们也叫它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“Bug”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，这是怎么回事呢？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原来，第一代的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计算机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是由许多庞大且昂贵的真空管组成，并利用大量的电力来使真空管发光。可能正是由于计算机运行产生的光和热，引得一只小虫子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Bug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钻进了一支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真空管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内，导致整个计算机无法工作。研究人员费了半天时间，总算发现原因所在，把这只小虫子从真空管中取出后，计算机又恢复正常。后来，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这个名词就沿用下来，表示电脑系统或程序中隐藏的错误、缺陷、漏洞或问题。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1947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年，计算机还是由机械式继电器和真空管驱动的、有房间那么大的机器。体现当时技术水平的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MarkⅡ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，是由哈佛大学制造的一个庞然大物。当技术人员正在进行不整机运行时，它突然停止了工作。他们爬上去找原因，发现这台巨大的计算机内部一组继电器的触点之间有一只飞蛾，这显然是由于飞蛾受光和热的吸引，飞到了触点上，然后被高电压击死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　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相对应，人们将发现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并加以纠正的过程叫做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“Debug”(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中文称作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调试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），意即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捉虫子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杀虫子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　后来就直接用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在现在很多的软件测试中 都用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来说明那些问题。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　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“Bug”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的创始人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8"/>
              </a:rPr>
              <a:t>格蕾丝·赫柏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Grace Murray Hopper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），是一位为美国海军工作的电脑专家，也是最早将人类语言融入到电脑程序的人之一。而代表电脑程序出错的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“bug”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这名字，正是由赫柏所取的。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1945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年的一天，赫柏对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Harvard Mark II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设置好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17000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个继电器进行编程后，她的工作却毁于一只飞进电脑造成短路的飞蛾。在报告中，赫柏用胶条贴上飞蛾，并把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“bug”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来表示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一个在电脑程序里的错误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“Bug”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这个说法一直沿用到今天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003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界面上的问题，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6A7F0-71F5-449C-B00B-3F5347B6C2D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863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deferred [</a:t>
            </a:r>
            <a:r>
              <a:rPr lang="en-US" b="1" dirty="0" err="1" smtClean="0"/>
              <a:t>di‘fə:d</a:t>
            </a:r>
            <a:r>
              <a:rPr lang="en-US" b="1" dirty="0" smtClean="0"/>
              <a:t>] </a:t>
            </a:r>
            <a:r>
              <a:rPr lang="zh-CN" altLang="en-US" b="1" dirty="0" smtClean="0"/>
              <a:t>推迟</a:t>
            </a:r>
            <a:endParaRPr lang="en-US" altLang="zh-CN" b="1" dirty="0" smtClean="0"/>
          </a:p>
          <a:p>
            <a:r>
              <a:rPr lang="en-US" b="1" dirty="0" smtClean="0"/>
              <a:t>duplicate [‘</a:t>
            </a:r>
            <a:r>
              <a:rPr lang="en-US" b="1" dirty="0" err="1" smtClean="0"/>
              <a:t>dju:plikət</a:t>
            </a:r>
            <a:r>
              <a:rPr lang="en-US" b="1" dirty="0" smtClean="0"/>
              <a:t>, ’</a:t>
            </a:r>
            <a:r>
              <a:rPr lang="en-US" b="1" dirty="0" err="1" smtClean="0"/>
              <a:t>dju:plikeit</a:t>
            </a:r>
            <a:r>
              <a:rPr lang="en-US" b="1" dirty="0" smtClean="0"/>
              <a:t>]</a:t>
            </a:r>
            <a:r>
              <a:rPr lang="zh-CN" altLang="en-US" b="1" dirty="0" smtClean="0"/>
              <a:t>重复的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10000"/>
                  </a:schemeClr>
                </a:solidFill>
                <a:latin typeface="Verdana" pitchFamily="34" charset="0"/>
                <a:ea typeface="宋体" pitchFamily="2" charset="-122"/>
              </a:rPr>
              <a:t>Spec modified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r>
              <a:rPr lang="zh-CN" altLang="en-US" dirty="0" smtClean="0"/>
              <a:t>需求问题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6A7F0-71F5-449C-B00B-3F5347B6C2D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0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激活或打开（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Active or Open）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新提的缺陷，确认“提交的缺陷”，问题还没有解决，等待处理。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已修正 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Fixed or Resolved)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已被开发人员检查、修复过的缺陷，已解决但还未被测试人员验证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关闭或非激活(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Closed or Inactive)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测试人员验证后，确认缺陷不存在之后的状态。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重新打开(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Reopen)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测试人员验证后，还依然存在的缺陷，等待开发人员进一步修复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6A7F0-71F5-449C-B00B-3F5347B6C2D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554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推迟(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Deferred)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这个软件缺陷可以在下一个版本中解决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保留(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hold)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由于技术原因或第三者软件的缺陷，开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发人员不能修复的缺陷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不能重现(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Unable to reproduce)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开发不能复现这个软件缺陷，需要测试人员检查缺陷复现的步骤。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需要更多信息(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Needmoreinfor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开发能复现这个软件缺陷，但开发人员需要一些信息，例如：缺陷的日志文件，图片等。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重复（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Duplicate）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这个软件缺陷已经被其他的软件测试人员发现。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不是缺陷（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Notabug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这个问题不是软件缺陷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需要修改软件规格说明书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（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Spec modified）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rtl="0" eaLnBrk="1" fontAlgn="base" latinLnBrk="0" hangingPunct="1"/>
            <a:r>
              <a:rPr lang="zh-CN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由于软件规格说明书对软件设计的要求，软件开发人员无法修复这个软件缺陷，必须要修改软件规格说明书。 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56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6A7F0-71F5-449C-B00B-3F5347B6C2D2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88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美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feɪljər</a:t>
            </a:r>
            <a:r>
              <a:rPr lang="en-US" altLang="zh-CN" dirty="0" smtClean="0"/>
              <a:t>】  failure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3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 </a:t>
            </a:r>
            <a:r>
              <a:rPr lang="zh-CN" altLang="en-US" dirty="0" smtClean="0"/>
              <a:t>分为</a:t>
            </a:r>
            <a:r>
              <a:rPr lang="en-US" altLang="zh-CN" dirty="0" err="1" smtClean="0"/>
              <a:t>Fault,Error,Failure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通过执行</a:t>
            </a:r>
            <a:r>
              <a:rPr lang="en-US" altLang="zh-CN" dirty="0" smtClean="0"/>
              <a:t>Fault,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error,</a:t>
            </a:r>
            <a:r>
              <a:rPr lang="zh-CN" altLang="en-US" dirty="0" smtClean="0"/>
              <a:t>引发感染，甚至传播出去，这就是</a:t>
            </a:r>
            <a:r>
              <a:rPr lang="en-US" altLang="zh-CN" dirty="0" smtClean="0"/>
              <a:t>pie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PIE</a:t>
            </a:r>
            <a:r>
              <a:rPr lang="zh-CN" altLang="en-US" dirty="0" smtClean="0"/>
              <a:t>模型后，也就理解了为什么我们说软件测试是有风险的，为什么反复测试后，仍有可能发生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甚至传播出去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2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说道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我先跟大家讲两个血淋淋的例子，一个就是我之前参与过的对讲项目，有一个阶段，公司高层看好了一款硬件系统，经过市场分析，认为这款机型如果上市后，一定卖的好，所以就召集研发团队做适配工作，并且要求的非常急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个半月适配完成。怎么做？将研发团队封闭在一个旅游景点，景好，心情好，大部分时间都在研发，加班加点终于按照预期的时间点适配完成了，但是就是有几个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翻来覆去解决不掉，仔细查，查来查去原来是硬件有问题，并且是致命的问题，这个硬件是小厂家的货，他们没有相应的质量检测报告，我们公司是做软件的，也没有在开发前，先检测其硬件是否可以。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再跟大家讲一个案例：也是在对讲机这个项目里，我们有一款质量最好的对讲机，从硬件，软件和价格上来说，他都是最好的，这个价格是说的性价比比较高，当然卖的就比较好，但是，在其他地区使用的都非常好，就是在东北地区投诉非常多，掉线，语音不流畅等问题，仔细检查发现东北地区网络跟其他地方不同，为了修复这个问题，公司也是花费了较长时间，非常多的成本去修，但效果不是很好。那这样或那样的问题都出现在哪里？哪里都可能出现问题，为什么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比如沟通的问题，比如需求，设计问题，这里文档资料不是单单指文档资料，而是指这个过程中，将需求和设计方案都记录下来，这样便于后续的人去编码，维护。为什么这么说？如果维护的人与开发 的人不同，怎么办？没有任何记录，只能看代码，但是每个人写代码的思路不同，这个过程就变的很痛苦。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项目没有被很好的理解，比如项目的需求有人理解了，有人不理解，不理解的人就很可能产生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缺少度量的标准，比如开发的很好，但是没有测试通过的标准，可能有的人认为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分为合格，有的人认为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分合格，这样软件质量也是无法保证的。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另外，还有比如：软件难以维护，不易升级造成的，就如我刚刚说的，开发的人员离职了，新来一个人做维护操作，没有需求，没有设计，怎么维护？维护难度比较高。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知道了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产生的原因，大家猜一猜软件开发过程中，哪个环节最容易产生</a:t>
            </a:r>
            <a:r>
              <a:rPr lang="en-US" altLang="zh-CN" dirty="0" smtClean="0"/>
              <a:t>bug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后两点，如何解决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人与人的交流比写程序困难得多。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没有充分的文档资料。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项目没有被很好地理解；计划不周，最终导致进度拖延。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软件可靠性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缺少度量的标准，质量无法保证。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软件难以维护、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不易升级。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0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根据统计，软件缺陷的分布是这样的？有些同学可能会有疑问，为什么不是编码阶段产生的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最多？不是的，而是软件产品说明书阶段最多，其次是设计阶段，编码阶段产生的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占的比例最少。所以大家看看需求重要不重要。经常有些开发商反应，房子卖的不好，分析原因是什么？户型不好，那户型不好的原因是什么呢？需求或设计的问题对不对，同样的道理。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5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74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89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127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264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28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779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1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347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508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27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71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205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414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0022" y="171266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74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67774" y="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23896" y="158205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149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13211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7956" y="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-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7142" y="13208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772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1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7953" y="249646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531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825" y="133648"/>
            <a:ext cx="8301567" cy="565820"/>
          </a:xfrm>
        </p:spPr>
        <p:txBody>
          <a:bodyPr/>
          <a:lstStyle>
            <a:lvl1pPr>
              <a:defRPr lang="zh-CN" altLang="en-US" sz="3600" b="1" kern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楷体" pitchFamily="49" charset="-122"/>
                <a:ea typeface="楷体" pitchFamily="49" charset="-122"/>
              </a:defRPr>
            </a:lvl1pPr>
            <a:lvl2pPr>
              <a:defRPr sz="2400" b="1">
                <a:latin typeface="楷体" pitchFamily="49" charset="-122"/>
                <a:ea typeface="楷体" pitchFamily="49" charset="-122"/>
              </a:defRPr>
            </a:lvl2pPr>
            <a:lvl3pPr>
              <a:defRPr sz="1800"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B2CC-02D7-4ACE-B452-D8C49738AD0A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28653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3" r:id="rId17"/>
    <p:sldLayoutId id="2147483754" r:id="rId18"/>
    <p:sldLayoutId id="2147483755" r:id="rId19"/>
    <p:sldLayoutId id="2147483756" r:id="rId20"/>
    <p:sldLayoutId id="2147483758" r:id="rId21"/>
    <p:sldLayoutId id="2147483760" r:id="rId22"/>
    <p:sldLayoutId id="2147483761" r:id="rId23"/>
    <p:sldLayoutId id="2147483762" r:id="rId24"/>
    <p:sldLayoutId id="2147483764" r:id="rId25"/>
    <p:sldLayoutId id="2147483765" r:id="rId26"/>
    <p:sldLayoutId id="2147483766" r:id="rId27"/>
    <p:sldLayoutId id="2147483767" r:id="rId28"/>
    <p:sldLayoutId id="2147483769" r:id="rId29"/>
    <p:sldLayoutId id="2147483770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2.10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缺陷管理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的三个概念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9384" y="1541967"/>
            <a:ext cx="5628099" cy="4803775"/>
          </a:xfrm>
        </p:spPr>
        <p:txBody>
          <a:bodyPr/>
          <a:lstStyle/>
          <a:p>
            <a:r>
              <a:rPr lang="zh-CN" altLang="en-US" dirty="0" smtClean="0"/>
              <a:t>测试输入：</a:t>
            </a:r>
            <a:r>
              <a:rPr lang="en-US" altLang="zh-CN" dirty="0" smtClean="0"/>
              <a:t>[0,4,5]</a:t>
            </a:r>
          </a:p>
          <a:p>
            <a:pPr marL="0" indent="0">
              <a:buNone/>
            </a:pPr>
            <a:r>
              <a:rPr lang="en-US" altLang="zh-CN" dirty="0" smtClean="0"/>
              <a:t>  sum=0+4+5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sum=4+5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mean=3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mean=3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8" y="1570754"/>
            <a:ext cx="4971429" cy="5152027"/>
          </a:xfrm>
          <a:prstGeom prst="rect">
            <a:avLst/>
          </a:prstGeom>
        </p:spPr>
      </p:pic>
      <p:sp>
        <p:nvSpPr>
          <p:cNvPr id="5" name="爆炸形 1 4"/>
          <p:cNvSpPr/>
          <p:nvPr/>
        </p:nvSpPr>
        <p:spPr>
          <a:xfrm>
            <a:off x="8349990" y="2425808"/>
            <a:ext cx="3175687" cy="379352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缺陷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，但并没有引发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315" y="806093"/>
            <a:ext cx="5628099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输入数组，求数组中数的平均值：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的三个概念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180" y="1200922"/>
            <a:ext cx="4869933" cy="5162809"/>
          </a:xfrm>
        </p:spPr>
        <p:txBody>
          <a:bodyPr/>
          <a:lstStyle/>
          <a:p>
            <a:r>
              <a:rPr lang="zh-CN" altLang="en-US" dirty="0"/>
              <a:t>测试输入：</a:t>
            </a:r>
            <a:r>
              <a:rPr lang="en-US" altLang="zh-CN" dirty="0" smtClean="0"/>
              <a:t>[3,5,4]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sum=3+5+4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sum=3+5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mean=4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mean=4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" y="1181565"/>
            <a:ext cx="4533333" cy="5206878"/>
          </a:xfrm>
          <a:prstGeom prst="rect">
            <a:avLst/>
          </a:prstGeom>
        </p:spPr>
      </p:pic>
      <p:sp>
        <p:nvSpPr>
          <p:cNvPr id="7" name="爆炸形 1 6"/>
          <p:cNvSpPr/>
          <p:nvPr/>
        </p:nvSpPr>
        <p:spPr>
          <a:xfrm>
            <a:off x="7525264" y="2434281"/>
            <a:ext cx="3410466" cy="34104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并没有引发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失效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的三个概念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6391" y="1633409"/>
            <a:ext cx="5763740" cy="5113381"/>
          </a:xfrm>
        </p:spPr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[3,5,4] 	</a:t>
            </a:r>
          </a:p>
          <a:p>
            <a:pPr marL="0" indent="0">
              <a:buNone/>
            </a:pPr>
            <a:r>
              <a:rPr lang="en-US" altLang="zh-CN" dirty="0" smtClean="0"/>
              <a:t> sum=3+5+4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sum=5+4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mean=4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mean=3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438" y="1118543"/>
            <a:ext cx="6834659" cy="288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2" y="1451424"/>
            <a:ext cx="4971429" cy="4620686"/>
          </a:xfrm>
          <a:prstGeom prst="rect">
            <a:avLst/>
          </a:prstGeom>
        </p:spPr>
      </p:pic>
      <p:sp>
        <p:nvSpPr>
          <p:cNvPr id="8" name="爆炸形 1 7"/>
          <p:cNvSpPr/>
          <p:nvPr/>
        </p:nvSpPr>
        <p:spPr>
          <a:xfrm>
            <a:off x="7883610" y="3052119"/>
            <a:ext cx="3299253" cy="3707027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引发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进而引发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失效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0171" y="931543"/>
            <a:ext cx="3483114" cy="48037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Execution(</a:t>
            </a:r>
            <a:r>
              <a:rPr lang="zh-CN" altLang="en-US" dirty="0" smtClean="0">
                <a:latin typeface="Times New Roman" panose="02020603050405020304" pitchFamily="18" charset="0"/>
              </a:rPr>
              <a:t>执行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Infection</a:t>
            </a:r>
            <a:r>
              <a:rPr lang="zh-CN" altLang="en-US" dirty="0" smtClean="0">
                <a:latin typeface="Times New Roman" panose="02020603050405020304" pitchFamily="18" charset="0"/>
              </a:rPr>
              <a:t>（感染）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Propagation</a:t>
            </a:r>
            <a:r>
              <a:rPr lang="zh-CN" altLang="en-US" dirty="0" smtClean="0">
                <a:latin typeface="Times New Roman" panose="02020603050405020304" pitchFamily="18" charset="0"/>
              </a:rPr>
              <a:t>（传播）</a:t>
            </a: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96452" y="1042672"/>
            <a:ext cx="2953026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Fault</a:t>
            </a:r>
            <a:r>
              <a:rPr lang="zh-CN" altLang="en-US" dirty="0" smtClean="0">
                <a:latin typeface="Times New Roman" panose="02020603050405020304" pitchFamily="18" charset="0"/>
              </a:rPr>
              <a:t>（缺陷）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Error</a:t>
            </a:r>
            <a:r>
              <a:rPr lang="zh-CN" altLang="en-US" dirty="0" smtClean="0">
                <a:latin typeface="Times New Roman" panose="02020603050405020304" pitchFamily="18" charset="0"/>
              </a:rPr>
              <a:t>（错误）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Failure</a:t>
            </a:r>
            <a:r>
              <a:rPr lang="zh-CN" altLang="en-US" dirty="0" smtClean="0">
                <a:latin typeface="Times New Roman" panose="02020603050405020304" pitchFamily="18" charset="0"/>
              </a:rPr>
              <a:t>（失效）</a:t>
            </a:r>
            <a:r>
              <a:rPr lang="en-US" altLang="zh-CN" dirty="0" smtClean="0">
                <a:latin typeface="Times New Roman" panose="02020603050405020304" pitchFamily="18" charset="0"/>
              </a:rPr>
              <a:t>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42691" y="3381453"/>
            <a:ext cx="9224379" cy="33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什么是缺陷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703216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0424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缺陷的严重性和优先级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474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2811" y="1034371"/>
            <a:ext cx="10221383" cy="46418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</a:rPr>
              <a:t>人与人的</a:t>
            </a:r>
            <a:r>
              <a:rPr lang="zh-CN" altLang="en-US" dirty="0" smtClean="0">
                <a:latin typeface="楷体" panose="02010609060101010101" pitchFamily="49" charset="-122"/>
              </a:rPr>
              <a:t>交流不够或没有</a:t>
            </a:r>
            <a:r>
              <a:rPr lang="zh-CN" altLang="en-US" dirty="0">
                <a:latin typeface="楷体" panose="02010609060101010101" pitchFamily="49" charset="-122"/>
              </a:rPr>
              <a:t>充分的文档</a:t>
            </a:r>
            <a:r>
              <a:rPr lang="zh-CN" altLang="en-US" dirty="0" smtClean="0">
                <a:latin typeface="楷体" panose="02010609060101010101" pitchFamily="49" charset="-122"/>
              </a:rPr>
              <a:t>资料</a:t>
            </a:r>
            <a:endParaRPr lang="zh-CN" altLang="en-US" dirty="0">
              <a:latin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</a:rPr>
              <a:t>项目没有被很好地理解；计划不周，最终导致进度</a:t>
            </a:r>
            <a:r>
              <a:rPr lang="zh-CN" altLang="en-US" dirty="0" smtClean="0">
                <a:latin typeface="楷体" panose="02010609060101010101" pitchFamily="49" charset="-122"/>
              </a:rPr>
              <a:t>拖延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</a:rPr>
              <a:t>软件可靠性</a:t>
            </a:r>
            <a:r>
              <a:rPr lang="zh-CN" altLang="zh-CN" dirty="0">
                <a:latin typeface="楷体" panose="02010609060101010101" pitchFamily="49" charset="-122"/>
              </a:rPr>
              <a:t>缺少度量的标准，质量无法</a:t>
            </a:r>
            <a:r>
              <a:rPr lang="zh-CN" altLang="zh-CN" dirty="0" smtClean="0">
                <a:latin typeface="楷体" panose="02010609060101010101" pitchFamily="49" charset="-122"/>
              </a:rPr>
              <a:t>保证</a:t>
            </a:r>
            <a:endParaRPr lang="zh-CN" altLang="en-US" dirty="0">
              <a:latin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</a:rPr>
              <a:t>软件难以维护、</a:t>
            </a:r>
            <a:r>
              <a:rPr lang="zh-CN" altLang="zh-CN" dirty="0">
                <a:latin typeface="楷体" panose="02010609060101010101" pitchFamily="49" charset="-122"/>
              </a:rPr>
              <a:t>不易</a:t>
            </a:r>
            <a:r>
              <a:rPr lang="zh-CN" altLang="zh-CN" dirty="0" smtClean="0">
                <a:latin typeface="楷体" panose="02010609060101010101" pitchFamily="49" charset="-122"/>
              </a:rPr>
              <a:t>升级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</a:rPr>
              <a:t>等等</a:t>
            </a:r>
            <a:endParaRPr lang="zh-CN" altLang="en-US" dirty="0"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60490" y="1521609"/>
            <a:ext cx="8229600" cy="49530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 descr="u=1991286254,194002911&amp;fm=0&amp;gp=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7023" y="4847236"/>
            <a:ext cx="1767409" cy="1722475"/>
          </a:xfrm>
          <a:prstGeom prst="rect">
            <a:avLst/>
          </a:prstGeom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566822" y="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缺陷产生的原因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3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083050" y="3905250"/>
            <a:ext cx="606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与规格说明书类似</a:t>
            </a:r>
            <a:br>
              <a:rPr lang="zh-CN" altLang="en-US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1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好比建筑师</a:t>
            </a: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3024870" y="1005786"/>
            <a:ext cx="4835761" cy="4441425"/>
            <a:chOff x="2454275" y="1616075"/>
            <a:chExt cx="4114800" cy="397510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rgbClr val="FFC000"/>
            </a:solidFill>
            <a:ln w="2857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 sz="2400" b="1">
                <a:effectLst>
                  <a:reflection blurRad="6350" stA="55000" endA="300" endPos="455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其  他</a:t>
              </a:r>
            </a:p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10%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软件产品说明书（需求）</a:t>
              </a:r>
            </a:p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56%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编写代码</a:t>
              </a:r>
            </a:p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7%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  计27%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99709" y="59777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缺陷分布图</a:t>
            </a:r>
          </a:p>
        </p:txBody>
      </p: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700223" y="84907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软件缺陷</a:t>
            </a:r>
            <a:r>
              <a:rPr lang="en-US" altLang="zh-CN" dirty="0" smtClean="0"/>
              <a:t>--</a:t>
            </a:r>
            <a:r>
              <a:rPr lang="zh-CN" altLang="en-US" dirty="0" smtClean="0"/>
              <a:t>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10" y="912237"/>
            <a:ext cx="10934932" cy="46418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软件在从需求、设计、编码、测试一直到交付用户公开使用后的过程中，都有可能产生和发现</a:t>
            </a:r>
            <a:r>
              <a:rPr lang="zh-CN" altLang="en-US" sz="2400" dirty="0" smtClean="0"/>
              <a:t>缺陷</a:t>
            </a:r>
            <a:endParaRPr lang="en-US" altLang="zh-CN" sz="2400" dirty="0"/>
          </a:p>
          <a:p>
            <a:r>
              <a:rPr lang="zh-CN" altLang="en-US" sz="2400" dirty="0"/>
              <a:t>随着整个开发过程的时间推移，更正缺陷或修复问题的费用呈几何级数</a:t>
            </a:r>
            <a:r>
              <a:rPr lang="zh-CN" altLang="en-US" sz="2400" dirty="0" smtClean="0"/>
              <a:t>增长</a:t>
            </a:r>
            <a:endParaRPr lang="zh-CN" altLang="en-US" sz="2400" dirty="0"/>
          </a:p>
          <a:p>
            <a:endParaRPr lang="zh-CN" altLang="en-US" b="1" dirty="0"/>
          </a:p>
        </p:txBody>
      </p: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661035" y="0"/>
            <a:ext cx="3661878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软件缺陷</a:t>
            </a:r>
            <a:r>
              <a:rPr lang="en-US" altLang="zh-CN" dirty="0"/>
              <a:t>---</a:t>
            </a:r>
            <a:r>
              <a:rPr lang="zh-CN" altLang="en-US" dirty="0"/>
              <a:t>成本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72316" y="2690950"/>
            <a:ext cx="8126494" cy="4167050"/>
            <a:chOff x="-331950" y="1481138"/>
            <a:chExt cx="7879946" cy="60308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4678" y="1481138"/>
              <a:ext cx="6293318" cy="4035624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547664" y="5507535"/>
              <a:ext cx="504056" cy="200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说明书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68352" y="5492811"/>
              <a:ext cx="504056" cy="13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设计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57798" y="5477327"/>
              <a:ext cx="504056" cy="13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04767" y="5378733"/>
              <a:ext cx="504056" cy="13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94213" y="5373216"/>
              <a:ext cx="478929" cy="13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发布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4691" y="4941168"/>
              <a:ext cx="602973" cy="75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$1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5871" y="3866563"/>
              <a:ext cx="904459" cy="75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$10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7544" y="2780928"/>
              <a:ext cx="947860" cy="75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$100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4016" y="1979549"/>
              <a:ext cx="1403648" cy="75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$1000+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-331950" y="2331885"/>
              <a:ext cx="596878" cy="3754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修复缺陷的费用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6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3655" y="253254"/>
            <a:ext cx="6096000" cy="381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解决问题的想法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937" y="1033912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沟通是前提</a:t>
            </a:r>
            <a:endParaRPr lang="en-US" altLang="zh-CN" dirty="0" smtClean="0"/>
          </a:p>
          <a:p>
            <a:r>
              <a:rPr lang="zh-CN" altLang="en-US" dirty="0" smtClean="0"/>
              <a:t>需求评审很重要</a:t>
            </a:r>
            <a:endParaRPr lang="en-US" altLang="zh-CN" dirty="0" smtClean="0"/>
          </a:p>
          <a:p>
            <a:r>
              <a:rPr lang="zh-CN" altLang="en-US" dirty="0" smtClean="0"/>
              <a:t>设计评审不可少</a:t>
            </a:r>
            <a:endParaRPr lang="en-US" altLang="zh-CN" dirty="0" smtClean="0"/>
          </a:p>
          <a:p>
            <a:r>
              <a:rPr lang="zh-CN" altLang="en-US" dirty="0" smtClean="0"/>
              <a:t>文档更新要及时</a:t>
            </a:r>
            <a:endParaRPr lang="en-US" altLang="zh-CN" dirty="0" smtClean="0"/>
          </a:p>
          <a:p>
            <a:r>
              <a:rPr lang="zh-CN" altLang="en-US" dirty="0" smtClean="0"/>
              <a:t>开发测试要思考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什么是缺陷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674640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0424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缺陷的严重性和优先级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521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01187" y="1282408"/>
            <a:ext cx="8916269" cy="489654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32393" y="1690619"/>
            <a:ext cx="10629900" cy="4351338"/>
          </a:xfrm>
        </p:spPr>
        <p:txBody>
          <a:bodyPr>
            <a:normAutofit/>
          </a:bodyPr>
          <a:lstStyle/>
          <a:p>
            <a:pPr marL="514350" lvl="1" indent="-457200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掌握缺陷的定义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514350" lvl="1" indent="-457200">
              <a:buClr>
                <a:srgbClr val="C00000"/>
              </a:buClr>
            </a:pPr>
            <a:r>
              <a:rPr lang="zh-CN" altLang="en-US" sz="2800" dirty="0" smtClean="0">
                <a:latin typeface="楷体" panose="02010609060101010101" pitchFamily="49" charset="-122"/>
              </a:rPr>
              <a:t>掌握缺陷的管理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9951" y="1058863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为什么编写缺陷报告</a:t>
            </a:r>
            <a:endParaRPr lang="en-US" altLang="zh-CN" dirty="0" smtClean="0"/>
          </a:p>
          <a:p>
            <a:r>
              <a:rPr lang="zh-CN" altLang="en-US" dirty="0"/>
              <a:t>如何提交缺陷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r>
              <a:rPr lang="zh-CN" altLang="en-US" dirty="0" smtClean="0"/>
              <a:t>怎样写缺陷报告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29194" y="309971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缺陷报告的编写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7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920083" y="989680"/>
            <a:ext cx="10373559" cy="53790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缺陷报告的用途是什么？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记录缺陷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缺陷分类（为解决缺陷分配资源）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缺陷跟踪</a:t>
            </a:r>
          </a:p>
          <a:p>
            <a:endParaRPr lang="zh-CN" altLang="en-US" dirty="0" smtClea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4544" y="100467"/>
            <a:ext cx="3878283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为什么写缺陷报告</a:t>
            </a:r>
          </a:p>
        </p:txBody>
      </p:sp>
    </p:spTree>
    <p:extLst>
      <p:ext uri="{BB962C8B-B14F-4D97-AF65-F5344CB8AC3E}">
        <p14:creationId xmlns:p14="http://schemas.microsoft.com/office/powerpoint/2010/main" val="35358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956790" y="677873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1759528" y="1596358"/>
            <a:ext cx="2604654" cy="4765805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  <a:headEnd/>
            <a:tailEnd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4382039" y="1605368"/>
            <a:ext cx="3035766" cy="4743917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  <a:headEnd/>
            <a:tailEnd/>
          </a:ln>
        </p:spPr>
        <p:txBody>
          <a:bodyPr lIns="45720" tIns="44450" rIns="45720" bIns="44450" anchor="ctr" anchorCtr="1"/>
          <a:lstStyle/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7578436" y="1662546"/>
            <a:ext cx="2964873" cy="4622345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  <a:headEnd/>
            <a:tailEnd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4601751" y="677873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gray">
          <a:xfrm>
            <a:off x="7252172" y="707991"/>
            <a:ext cx="2728617" cy="83579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931397" y="0"/>
            <a:ext cx="3237081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如何提交</a:t>
            </a:r>
            <a:r>
              <a:rPr lang="en-US" altLang="zh-CN" dirty="0"/>
              <a:t>bug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6542182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759168" y="1027620"/>
            <a:ext cx="9943666" cy="46418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保证重现缺陷</a:t>
            </a:r>
          </a:p>
          <a:p>
            <a:pPr lvl="1">
              <a:lnSpc>
                <a:spcPct val="200000"/>
              </a:lnSpc>
            </a:pPr>
            <a:r>
              <a:rPr lang="zh-CN" altLang="en-US" sz="2800" dirty="0"/>
              <a:t>判断一个缺陷报告撰写好坏的简单方法：让</a:t>
            </a:r>
            <a:r>
              <a:rPr lang="zh-CN" altLang="en-US" sz="2800" dirty="0">
                <a:solidFill>
                  <a:srgbClr val="FF0000"/>
                </a:solidFill>
              </a:rPr>
              <a:t>非缺陷报告撰写者</a:t>
            </a:r>
            <a:r>
              <a:rPr lang="zh-CN" altLang="en-US" sz="2800" dirty="0"/>
              <a:t>（技术人员）依据缺陷报告重现缺陷，如果能</a:t>
            </a:r>
            <a:r>
              <a:rPr lang="zh-CN" altLang="en-US" sz="2800" dirty="0">
                <a:solidFill>
                  <a:srgbClr val="FF0000"/>
                </a:solidFill>
              </a:rPr>
              <a:t>简单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迅速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重现</a:t>
            </a:r>
            <a:r>
              <a:rPr lang="zh-CN" altLang="en-US" sz="2800" dirty="0"/>
              <a:t>缺陷，表明缺陷报告</a:t>
            </a:r>
            <a:r>
              <a:rPr lang="zh-CN" altLang="en-US" sz="2800" dirty="0" smtClean="0"/>
              <a:t>较好</a:t>
            </a:r>
            <a:endParaRPr lang="zh-CN" altLang="en-US" sz="2800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6176" y="4463887"/>
            <a:ext cx="1795882" cy="1833372"/>
          </a:xfrm>
          <a:prstGeom prst="rect">
            <a:avLst/>
          </a:prstGeom>
          <a:noFill/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039857" y="8740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5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840559" y="890678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分析故障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最少步骤</a:t>
            </a:r>
            <a:r>
              <a:rPr lang="zh-CN" altLang="en-US" dirty="0"/>
              <a:t>重现缺陷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减少开发人员重现缺陷的时间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使开发人员更准确的定位缺陷</a:t>
            </a:r>
          </a:p>
        </p:txBody>
      </p:sp>
      <p:pic>
        <p:nvPicPr>
          <p:cNvPr id="505860" name="Picture 4" descr="BS0131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2313" y="3284984"/>
            <a:ext cx="1889125" cy="3429000"/>
          </a:xfrm>
          <a:prstGeom prst="rect">
            <a:avLst/>
          </a:prstGeom>
          <a:noFill/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42963" y="100013"/>
            <a:ext cx="497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736057" y="103437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包含所有重现缺陷的</a:t>
            </a:r>
            <a:r>
              <a:rPr lang="zh-CN" altLang="en-US" dirty="0">
                <a:solidFill>
                  <a:srgbClr val="FF0000"/>
                </a:solidFill>
              </a:rPr>
              <a:t>必要步骤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测试人员假定常用的操作步骤开发人员不一定熟悉，省略了必要的步骤常常造成开发人员无法重现缺陷</a:t>
            </a:r>
            <a:r>
              <a:rPr lang="zh-CN" altLang="en-US" sz="2400" dirty="0"/>
              <a:t>。</a:t>
            </a:r>
          </a:p>
        </p:txBody>
      </p:sp>
      <p:pic>
        <p:nvPicPr>
          <p:cNvPr id="507908" name="Picture 4" descr="PE0146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129" y="3789041"/>
            <a:ext cx="3222625" cy="2898775"/>
          </a:xfrm>
          <a:prstGeom prst="rect">
            <a:avLst/>
          </a:prstGeom>
          <a:noFill/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896166" y="0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0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195942" y="886110"/>
            <a:ext cx="11747863" cy="478317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sz="2800" dirty="0"/>
              <a:t>举例：使用“记事本”仅保存“联通”二字后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再打开该文件，出现乱码。</a:t>
            </a:r>
          </a:p>
          <a:p>
            <a:pPr lvl="2">
              <a:lnSpc>
                <a:spcPct val="120000"/>
              </a:lnSpc>
            </a:pPr>
            <a:r>
              <a:rPr lang="zh-CN" altLang="en-US" sz="2800" dirty="0"/>
              <a:t>描述步骤：</a:t>
            </a: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点击“开始”</a:t>
            </a:r>
            <a:r>
              <a:rPr lang="en-US" altLang="zh-CN" dirty="0" smtClean="0"/>
              <a:t>-&gt;“</a:t>
            </a:r>
            <a:r>
              <a:rPr lang="zh-CN" altLang="en-US" dirty="0" smtClean="0"/>
              <a:t>程序” </a:t>
            </a:r>
            <a:r>
              <a:rPr lang="en-US" altLang="zh-CN" dirty="0" smtClean="0"/>
              <a:t>-&gt;“</a:t>
            </a:r>
            <a:r>
              <a:rPr lang="zh-CN" altLang="en-US" dirty="0" smtClean="0"/>
              <a:t>附件” </a:t>
            </a:r>
            <a:r>
              <a:rPr lang="en-US" altLang="zh-CN" dirty="0" smtClean="0"/>
              <a:t>-&gt;“</a:t>
            </a:r>
            <a:r>
              <a:rPr lang="zh-CN" altLang="en-US" dirty="0" smtClean="0"/>
              <a:t>记事本”打开记事本软件；</a:t>
            </a: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仅输入“联通”二字后，点击“文件”</a:t>
            </a:r>
            <a:r>
              <a:rPr lang="en-US" altLang="zh-CN" dirty="0" smtClean="0"/>
              <a:t>-&gt;“</a:t>
            </a:r>
            <a:r>
              <a:rPr lang="zh-CN" altLang="en-US" dirty="0" smtClean="0"/>
              <a:t>保存”；</a:t>
            </a: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在打开的“另存为”对话框中保存文件</a:t>
            </a:r>
            <a:r>
              <a:rPr lang="zh-CN" altLang="en-US" dirty="0"/>
              <a:t>，</a:t>
            </a:r>
            <a:r>
              <a:rPr lang="zh-CN" altLang="en-US" dirty="0" smtClean="0"/>
              <a:t>退出（文件名、保存位置任意）；</a:t>
            </a: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打开保存的文件，出现乱码，不是“联通”二字。</a:t>
            </a:r>
            <a:endParaRPr lang="zh-CN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052920" y="61277"/>
            <a:ext cx="3878283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怎样编写缺陷报告</a:t>
            </a:r>
          </a:p>
        </p:txBody>
      </p:sp>
    </p:spTree>
    <p:extLst>
      <p:ext uri="{BB962C8B-B14F-4D97-AF65-F5344CB8AC3E}">
        <p14:creationId xmlns:p14="http://schemas.microsoft.com/office/powerpoint/2010/main" val="22478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840559" y="903741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值得注意</a:t>
            </a:r>
            <a:r>
              <a:rPr lang="zh-CN" altLang="en-US" dirty="0" smtClean="0"/>
              <a:t>的</a:t>
            </a:r>
            <a:r>
              <a:rPr lang="zh-CN" altLang="en-US" dirty="0"/>
              <a:t>细节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报告小缺陷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报告随机缺陷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不要夸大缺陷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14052" name="Picture 4" descr="BD0492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1" y="4437112"/>
            <a:ext cx="1536211" cy="2071702"/>
          </a:xfrm>
          <a:prstGeom prst="rect">
            <a:avLst/>
          </a:prstGeom>
          <a:noFill/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47973" y="100466"/>
            <a:ext cx="3878283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怎样编写缺陷报告</a:t>
            </a:r>
          </a:p>
        </p:txBody>
      </p:sp>
    </p:spTree>
    <p:extLst>
      <p:ext uri="{BB962C8B-B14F-4D97-AF65-F5344CB8AC3E}">
        <p14:creationId xmlns:p14="http://schemas.microsoft.com/office/powerpoint/2010/main" val="14453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888778" y="905645"/>
            <a:ext cx="10057896" cy="4619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保证重现缺陷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分析故障</a:t>
            </a:r>
            <a:r>
              <a:rPr lang="en-US" altLang="zh-CN" dirty="0"/>
              <a:t>——</a:t>
            </a:r>
            <a:r>
              <a:rPr lang="zh-CN" altLang="en-US" dirty="0"/>
              <a:t>使用最少步骤复现故障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包含所有重现缺陷的必要步骤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方便阅读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尽量简单</a:t>
            </a:r>
            <a:r>
              <a:rPr lang="en-US" altLang="zh-CN" dirty="0"/>
              <a:t>—— </a:t>
            </a:r>
            <a:r>
              <a:rPr lang="zh-CN" altLang="en-US" dirty="0"/>
              <a:t>一个缺陷一个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61035" y="0"/>
            <a:ext cx="4801612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怎样编写缺陷报告小结</a:t>
            </a:r>
          </a:p>
        </p:txBody>
      </p:sp>
    </p:spTree>
    <p:extLst>
      <p:ext uri="{BB962C8B-B14F-4D97-AF65-F5344CB8AC3E}">
        <p14:creationId xmlns:p14="http://schemas.microsoft.com/office/powerpoint/2010/main" val="3231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什么是缺陷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674640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7568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缺陷的严重性和优先级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342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bug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674640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0424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 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的严重性和优先级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0560" y="890678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缺陷实例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雪梨教育平台不能提交作业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雪梨教育不能关注粉丝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先解决哪个问题？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1446" y="323036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缺陷的严重性和优先级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0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缺陷严重级别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7829" y="1147186"/>
            <a:ext cx="11443061" cy="4641850"/>
          </a:xfrm>
        </p:spPr>
        <p:txBody>
          <a:bodyPr>
            <a:normAutofit/>
          </a:bodyPr>
          <a:lstStyle/>
          <a:p>
            <a:r>
              <a:rPr lang="zh-CN" altLang="en-US" kern="1200" dirty="0"/>
              <a:t>缺陷严重性：表示软件缺陷所造成的危害的恶劣程度</a:t>
            </a:r>
            <a:endParaRPr lang="en-US" altLang="zh-CN" kern="12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zh-CN" altLang="en-US" dirty="0"/>
              <a:t>：致命的错误，造成系统或应用程序崩溃、死机、系统悬挂，或造成数据丢失、主要功能完全丧失等。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zh-CN" altLang="en-US" dirty="0"/>
              <a:t>：严重错误，主要指功能或特性没有实现，主要功能部分丧失，次要功能完全丧失，或致命的错误声明。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9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zh-CN" altLang="en-US" dirty="0"/>
              <a:t>：主要错误，这样的缺陷虽然不影响系统的使用，但没有很好地实现功能，没达到预期效果。如提示信息不太准确，或用户界面差，操作时间长等。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</a:t>
            </a:r>
            <a:r>
              <a:rPr lang="zh-CN" altLang="en-US" dirty="0"/>
              <a:t>：一些小问题，对功能几乎没有影响，产品及属性仍可使用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  <a:r>
              <a:rPr lang="zh-CN" altLang="en-US" dirty="0"/>
              <a:t>：一些友好的建议。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缺陷严重级别</a:t>
            </a:r>
          </a:p>
        </p:txBody>
      </p:sp>
    </p:spTree>
    <p:extLst>
      <p:ext uri="{BB962C8B-B14F-4D97-AF65-F5344CB8AC3E}">
        <p14:creationId xmlns:p14="http://schemas.microsoft.com/office/powerpoint/2010/main" val="3941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=1493020004,670628091&amp;fm=0&amp;gp=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45" y="4311603"/>
            <a:ext cx="1712474" cy="1712474"/>
          </a:xfrm>
          <a:prstGeom prst="rect">
            <a:avLst/>
          </a:prstGeom>
        </p:spPr>
      </p:pic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Bug</a:t>
            </a:r>
            <a:r>
              <a:rPr lang="zh-CN" altLang="en-US" dirty="0"/>
              <a:t>严重程度和优先级一定成正比吗？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013732" y="0"/>
            <a:ext cx="1108294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4908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=2602686613,4141192486&amp;fm=0&amp;gp=-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04" y="3668249"/>
            <a:ext cx="959492" cy="1647420"/>
          </a:xfrm>
          <a:prstGeom prst="rect">
            <a:avLst/>
          </a:prstGeom>
        </p:spPr>
      </p:pic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dirty="0"/>
              <a:t>一般情况：严重程度高的缺陷优先级高</a:t>
            </a:r>
            <a:endParaRPr lang="en-US" altLang="zh-CN" dirty="0"/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dirty="0"/>
              <a:t>特殊情况：不成正比</a:t>
            </a:r>
            <a:endParaRPr lang="en-US" altLang="zh-CN" dirty="0"/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dirty="0"/>
              <a:t>没有必然联系，结合实际综合思考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 bwMode="auto">
          <a:xfrm>
            <a:off x="1844142" y="3294069"/>
            <a:ext cx="3759416" cy="27036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缺陷严重性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 bwMode="auto">
          <a:xfrm>
            <a:off x="6690433" y="3359014"/>
            <a:ext cx="3620968" cy="274319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缺陷优先级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713286" y="0"/>
            <a:ext cx="3180977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严重性</a:t>
            </a:r>
            <a:r>
              <a:rPr lang="en-US" altLang="zh-CN" dirty="0"/>
              <a:t>&amp;</a:t>
            </a:r>
            <a:r>
              <a:rPr lang="zh-CN" altLang="en-US" dirty="0"/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18207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什么是缺陷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674640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0424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缺陷的严重性和优先级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77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7093422" y="2262562"/>
            <a:ext cx="3366761" cy="4481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000126" y="744715"/>
            <a:ext cx="10672762" cy="11631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kern="1200" dirty="0" smtClean="0"/>
              <a:t>缺陷状态：</a:t>
            </a:r>
            <a:r>
              <a:rPr lang="zh-CN" altLang="en-US" dirty="0" smtClean="0"/>
              <a:t>缺陷通过一个跟踪修复过程的进展情况，也就是在缺陷生命周期中的状态基本定义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019394" y="2397298"/>
            <a:ext cx="1683848" cy="43605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23259" y="4384353"/>
            <a:ext cx="1981312" cy="46900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hold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09404" y="3854480"/>
            <a:ext cx="2302697" cy="39584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Deferred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19299" y="4853166"/>
            <a:ext cx="3212790" cy="47497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reproduce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82152" y="6250464"/>
            <a:ext cx="3215153" cy="45037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more info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628499" y="4154848"/>
            <a:ext cx="1683848" cy="35718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29610" y="5411653"/>
            <a:ext cx="1865351" cy="35718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94417" y="4150889"/>
            <a:ext cx="2007818" cy="36219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Reopen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93569" y="2283877"/>
            <a:ext cx="3294322" cy="44730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 modified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179716" y="2836900"/>
            <a:ext cx="3128066" cy="41970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bug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189612" y="3365054"/>
            <a:ext cx="2435223" cy="36813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14" idx="1"/>
            <a:endCxn id="16" idx="3"/>
          </p:cNvCxnSpPr>
          <p:nvPr/>
        </p:nvCxnSpPr>
        <p:spPr bwMode="auto">
          <a:xfrm flipH="1" flipV="1">
            <a:off x="4102235" y="4331988"/>
            <a:ext cx="526264" cy="1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4" idx="2"/>
            <a:endCxn id="15" idx="3"/>
          </p:cNvCxnSpPr>
          <p:nvPr/>
        </p:nvCxnSpPr>
        <p:spPr bwMode="auto">
          <a:xfrm flipH="1">
            <a:off x="3994961" y="4512037"/>
            <a:ext cx="1475463" cy="1078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3713019" y="2826328"/>
            <a:ext cx="41563" cy="1288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stCxn id="41" idx="1"/>
            <a:endCxn id="14" idx="3"/>
          </p:cNvCxnSpPr>
          <p:nvPr/>
        </p:nvCxnSpPr>
        <p:spPr bwMode="auto">
          <a:xfrm flipH="1" flipV="1">
            <a:off x="6312347" y="4333442"/>
            <a:ext cx="781075" cy="169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6" idx="3"/>
          </p:cNvCxnSpPr>
          <p:nvPr/>
        </p:nvCxnSpPr>
        <p:spPr bwMode="auto">
          <a:xfrm>
            <a:off x="4703243" y="2615326"/>
            <a:ext cx="2528831" cy="30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1694449" y="1942285"/>
            <a:ext cx="1371680" cy="403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880439" y="1777595"/>
            <a:ext cx="1806236" cy="403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"/>
          <p:cNvSpPr txBox="1">
            <a:spLocks noChangeArrowheads="1"/>
          </p:cNvSpPr>
          <p:nvPr/>
        </p:nvSpPr>
        <p:spPr bwMode="auto">
          <a:xfrm>
            <a:off x="1045640" y="13063"/>
            <a:ext cx="3661878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软件缺陷</a:t>
            </a:r>
            <a:r>
              <a:rPr lang="en-US" altLang="zh-CN" dirty="0"/>
              <a:t>---</a:t>
            </a:r>
            <a:r>
              <a:rPr lang="zh-CN" altLang="en-US" dirty="0"/>
              <a:t>状态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7204598" y="5812256"/>
            <a:ext cx="3215153" cy="39980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Resolved </a:t>
            </a:r>
            <a:endParaRPr lang="zh-CN" altLang="en-US" sz="28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3" grpId="0" animBg="1"/>
      <p:bldP spid="54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27750"/>
              </p:ext>
            </p:extLst>
          </p:nvPr>
        </p:nvGraphicFramePr>
        <p:xfrm>
          <a:off x="555859" y="996221"/>
          <a:ext cx="11004770" cy="5939752"/>
        </p:xfrm>
        <a:graphic>
          <a:graphicData uri="http://schemas.openxmlformats.org/drawingml/2006/table">
            <a:tbl>
              <a:tblPr/>
              <a:tblGrid>
                <a:gridCol w="4452299"/>
                <a:gridCol w="6552471"/>
              </a:tblGrid>
              <a:tr h="325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    缺陷状态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C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              描述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CCF5"/>
                    </a:solidFill>
                  </a:tcPr>
                </a:tc>
              </a:tr>
              <a:tr h="1184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激活或打开（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Active or Open）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新提的缺陷，确认“提交的缺陷”，问题还没有解决，等待处理。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已修正 (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Fixed or Resolved)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已被开发人员检查、修复过的缺陷，已解决但还未被测试人员验证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关闭或非激活(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Closed or Inactive)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测试人员验证后，确认缺陷不存在之后的状态。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重新打开(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Reopen)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测试人员验证后，还依然存在的缺陷，等待开发人员进一步修复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74098" y="39189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软件缺陷</a:t>
            </a:r>
            <a:r>
              <a:rPr lang="en-US" altLang="zh-CN" dirty="0" smtClean="0"/>
              <a:t>--</a:t>
            </a:r>
            <a:r>
              <a:rPr lang="zh-CN" altLang="en-US" dirty="0"/>
              <a:t>状态</a:t>
            </a:r>
          </a:p>
        </p:txBody>
      </p:sp>
      <p:sp>
        <p:nvSpPr>
          <p:cNvPr id="8" name="云形标注 7"/>
          <p:cNvSpPr/>
          <p:nvPr/>
        </p:nvSpPr>
        <p:spPr bwMode="auto">
          <a:xfrm>
            <a:off x="6037638" y="-232911"/>
            <a:ext cx="4630363" cy="1357173"/>
          </a:xfrm>
          <a:prstGeom prst="cloudCallout">
            <a:avLst>
              <a:gd name="adj1" fmla="val -71925"/>
              <a:gd name="adj2" fmla="val -13110"/>
            </a:avLst>
          </a:prstGeom>
          <a:solidFill>
            <a:srgbClr val="8FCC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重要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 理解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灵活应用！</a:t>
            </a:r>
          </a:p>
          <a:p>
            <a:pPr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管理工具中存在差异！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998410"/>
              </p:ext>
            </p:extLst>
          </p:nvPr>
        </p:nvGraphicFramePr>
        <p:xfrm>
          <a:off x="496388" y="683330"/>
          <a:ext cx="11207932" cy="6174670"/>
        </p:xfrm>
        <a:graphic>
          <a:graphicData uri="http://schemas.openxmlformats.org/drawingml/2006/table">
            <a:tbl>
              <a:tblPr/>
              <a:tblGrid>
                <a:gridCol w="3466812"/>
                <a:gridCol w="7741120"/>
              </a:tblGrid>
              <a:tr h="474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推迟(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Deferred)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这个软件缺陷可以在下一个版本中解决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8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保留(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on hold)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由于技术原因或第三者软件的缺陷，开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/>
                      </a:r>
                      <a:b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发人员不能修复的缺陷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不能重现(</a:t>
                      </a: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Unable to reproduce) </a:t>
                      </a:r>
                      <a:endParaRPr kumimoji="0" lang="zh-CN" altLang="en-US" sz="2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开发不能复现这个软件缺陷，需要测试人员检查缺陷复现的步骤。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需要更多信息(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Needmoreinfor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开发能复现这个软件缺陷，但开发人员需要一些信息，例如：缺陷的日志文件，图片等。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重复（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Duplicate）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这个软件缺陷已经被其他的软件测试人员发现。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不是缺陷（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Notabug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这个问题不是软件缺陷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4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需要修改软件规格说明书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（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Spec modified） 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由于软件规格说明书对软件设计的要求，软件开发人员无法修复这个软件缺陷，必须要修改软件规格说明书。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66324"/>
              </p:ext>
            </p:extLst>
          </p:nvPr>
        </p:nvGraphicFramePr>
        <p:xfrm>
          <a:off x="330041" y="174264"/>
          <a:ext cx="11242590" cy="426720"/>
        </p:xfrm>
        <a:graphic>
          <a:graphicData uri="http://schemas.openxmlformats.org/drawingml/2006/table">
            <a:tbl>
              <a:tblPr/>
              <a:tblGrid>
                <a:gridCol w="3656364"/>
                <a:gridCol w="7586226"/>
              </a:tblGrid>
              <a:tr h="406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缺陷状态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C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     描述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88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CC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6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altLang="zh-CN" dirty="0" smtClean="0"/>
          </a:p>
          <a:p>
            <a:r>
              <a:rPr lang="zh-CN" altLang="en-US" sz="2400" dirty="0"/>
              <a:t>测试人员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开发人员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测试人员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测试人员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 bwMode="auto">
          <a:xfrm>
            <a:off x="5317175" y="1465813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提交缺陷报告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5312411" y="2473129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处理缺陷报告</a:t>
            </a:r>
          </a:p>
        </p:txBody>
      </p:sp>
      <p:sp>
        <p:nvSpPr>
          <p:cNvPr id="32" name="菱形 31"/>
          <p:cNvSpPr/>
          <p:nvPr/>
        </p:nvSpPr>
        <p:spPr bwMode="auto">
          <a:xfrm>
            <a:off x="4582968" y="3571320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回归测试</a:t>
            </a:r>
            <a:endParaRPr lang="en-US" altLang="zh-CN" sz="26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93373" y="5009206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关闭缺陷报告</a:t>
            </a:r>
          </a:p>
        </p:txBody>
      </p:sp>
      <p:cxnSp>
        <p:nvCxnSpPr>
          <p:cNvPr id="35" name="直接箭头连接符 34"/>
          <p:cNvCxnSpPr>
            <a:stCxn id="28" idx="2"/>
            <a:endCxn id="30" idx="0"/>
          </p:cNvCxnSpPr>
          <p:nvPr/>
        </p:nvCxnSpPr>
        <p:spPr bwMode="auto">
          <a:xfrm rot="5400000">
            <a:off x="5911272" y="2188545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5908915" y="3251818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5976780" y="4803640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890943" y="4028506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rot="16200000" flipV="1">
            <a:off x="7218858" y="2851985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10800000">
            <a:off x="7012628" y="1666619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612089" y="3137396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0179" y="4488328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76859" y="2806211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517345" y="126592"/>
            <a:ext cx="4585207" cy="648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软件缺陷</a:t>
            </a:r>
            <a:r>
              <a:rPr lang="en-US" altLang="zh-CN" dirty="0"/>
              <a:t>---</a:t>
            </a:r>
            <a:r>
              <a:rPr lang="zh-CN" altLang="en-US" dirty="0"/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32230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由来</a:t>
            </a:r>
            <a:endParaRPr lang="en-US" altLang="zh-CN" dirty="0" smtClean="0"/>
          </a:p>
          <a:p>
            <a:r>
              <a:rPr lang="en-US" altLang="zh-CN" dirty="0" smtClean="0"/>
              <a:t>IEEE</a:t>
            </a:r>
            <a:r>
              <a:rPr lang="zh-CN" altLang="en-US" dirty="0" smtClean="0"/>
              <a:t>对缺陷的定义</a:t>
            </a:r>
            <a:endParaRPr lang="en-US" altLang="zh-CN" dirty="0" smtClean="0"/>
          </a:p>
          <a:p>
            <a:r>
              <a:rPr lang="zh-CN" altLang="en-US" dirty="0" smtClean="0"/>
              <a:t>通俗理解缺陷</a:t>
            </a:r>
            <a:endParaRPr lang="en-US" altLang="zh-CN" dirty="0" smtClean="0"/>
          </a:p>
          <a:p>
            <a:r>
              <a:rPr lang="zh-CN" altLang="en-US" dirty="0" smtClean="0"/>
              <a:t>缺陷的别名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什么是缺陷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700713" cy="619128"/>
            <a:chOff x="1248" y="2600"/>
            <a:chExt cx="3591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30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缺陷产生的原因及修复的成本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缺陷报告的编写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什么是缺陷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2764464" y="3750701"/>
            <a:ext cx="5105400" cy="555625"/>
            <a:chOff x="1248" y="2640"/>
            <a:chExt cx="3216" cy="350"/>
          </a:xfrm>
        </p:grpSpPr>
        <p:sp>
          <p:nvSpPr>
            <p:cNvPr id="2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4" name="Group 238"/>
          <p:cNvGrpSpPr>
            <a:grpSpLocks/>
          </p:cNvGrpSpPr>
          <p:nvPr/>
        </p:nvGrpSpPr>
        <p:grpSpPr bwMode="auto">
          <a:xfrm>
            <a:off x="2729899" y="4458098"/>
            <a:ext cx="5105400" cy="619128"/>
            <a:chOff x="1248" y="2600"/>
            <a:chExt cx="3216" cy="390"/>
          </a:xfrm>
        </p:grpSpPr>
        <p:sp>
          <p:nvSpPr>
            <p:cNvPr id="25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缺陷状态及周期性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</p:grpSp>
      <p:grpSp>
        <p:nvGrpSpPr>
          <p:cNvPr id="29" name="Group 238"/>
          <p:cNvGrpSpPr>
            <a:grpSpLocks/>
          </p:cNvGrpSpPr>
          <p:nvPr/>
        </p:nvGrpSpPr>
        <p:grpSpPr bwMode="auto">
          <a:xfrm>
            <a:off x="2674640" y="5212925"/>
            <a:ext cx="5105401" cy="682628"/>
            <a:chOff x="1248" y="2582"/>
            <a:chExt cx="3216" cy="430"/>
          </a:xfrm>
        </p:grpSpPr>
        <p:sp>
          <p:nvSpPr>
            <p:cNvPr id="30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缺陷工具的使用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246"/>
          <p:cNvSpPr txBox="1">
            <a:spLocks noChangeArrowheads="1"/>
          </p:cNvSpPr>
          <p:nvPr/>
        </p:nvSpPr>
        <p:spPr bwMode="gray">
          <a:xfrm>
            <a:off x="3504248" y="3770983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缺陷的严重性和优先级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141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24936" y="229457"/>
            <a:ext cx="6226175" cy="4079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dirty="0" smtClean="0"/>
              <a:t>工具使用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5" y="871797"/>
            <a:ext cx="9658520" cy="59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57658" y="2619202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5085" y="1022888"/>
            <a:ext cx="3580672" cy="52539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代计算机，由庞大而昂贵的真空管组成，计算机运行产生的光和热，吸引了一只小虫子钻进真空管里，导致整个计算机无法工作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Grace Hopper</a:t>
            </a:r>
            <a:r>
              <a:rPr lang="zh-CN" altLang="en-US" dirty="0" smtClean="0"/>
              <a:t>找到</a:t>
            </a:r>
            <a:r>
              <a:rPr lang="zh-CN" altLang="en-US" dirty="0" smtClean="0"/>
              <a:t>并取出后，恢复工作，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这个词就流传下来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45210" y="-52252"/>
            <a:ext cx="10515600" cy="968375"/>
          </a:xfrm>
        </p:spPr>
        <p:txBody>
          <a:bodyPr/>
          <a:lstStyle/>
          <a:p>
            <a:r>
              <a:rPr lang="zh-CN" altLang="en-US" dirty="0" smtClean="0"/>
              <a:t>最早的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pic>
        <p:nvPicPr>
          <p:cNvPr id="4" name="Picture 2" descr="58c3acb7114096ea30add1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97" y="989586"/>
            <a:ext cx="7239961" cy="479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634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从产品内部看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缺陷是软件产品开发</a:t>
            </a:r>
            <a:r>
              <a:rPr lang="zh-CN" altLang="en-US" dirty="0" smtClean="0"/>
              <a:t>或维护</a:t>
            </a:r>
            <a:r>
              <a:rPr lang="zh-CN" altLang="en-US" dirty="0"/>
              <a:t>过程中所存在的错误、毛病等各种问题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从产品外部看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缺陷是系统所需要</a:t>
            </a:r>
            <a:r>
              <a:rPr lang="zh-CN" altLang="en-US" dirty="0" smtClean="0"/>
              <a:t>实现的</a:t>
            </a:r>
            <a:r>
              <a:rPr lang="zh-CN" altLang="en-US" dirty="0"/>
              <a:t>某种功能的失效或违背。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CN" altLang="en-US" dirty="0" smtClean="0"/>
              <a:t>对缺陷的定义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0771" y="1191124"/>
            <a:ext cx="11297057" cy="46418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满足规则之一称发生一个缺陷</a:t>
            </a:r>
            <a:endParaRPr lang="en-US" altLang="zh-CN" dirty="0" smtClean="0"/>
          </a:p>
          <a:p>
            <a:pPr lvl="1"/>
            <a:r>
              <a:rPr lang="zh-CN" altLang="en-US" dirty="0"/>
              <a:t>软件未实现产品说明书要求的功能</a:t>
            </a:r>
          </a:p>
          <a:p>
            <a:pPr lvl="1"/>
            <a:r>
              <a:rPr lang="zh-CN" altLang="en-US" dirty="0"/>
              <a:t>软件出现了产品说明书指明不应该出现的错误</a:t>
            </a:r>
          </a:p>
          <a:p>
            <a:pPr lvl="1"/>
            <a:r>
              <a:rPr lang="zh-CN" altLang="en-US" dirty="0"/>
              <a:t>软件实现了产品说明书未提到的功能</a:t>
            </a:r>
          </a:p>
          <a:p>
            <a:pPr lvl="1"/>
            <a:r>
              <a:rPr lang="zh-CN" altLang="en-US" dirty="0"/>
              <a:t>软件未实现产品说明书虽未明确提及但应该实现的目标</a:t>
            </a:r>
          </a:p>
          <a:p>
            <a:pPr lvl="1"/>
            <a:r>
              <a:rPr lang="zh-CN" altLang="en-US" dirty="0"/>
              <a:t>软件难以理解，不易使用，运行缓慢或者</a:t>
            </a:r>
            <a:r>
              <a:rPr lang="en-US" altLang="zh-CN" dirty="0" smtClean="0"/>
              <a:t>--</a:t>
            </a:r>
            <a:r>
              <a:rPr lang="zh-CN" altLang="en-US" dirty="0"/>
              <a:t>最终用户会认为不好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24693" y="309971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通俗理解缺陷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88768" y="1167251"/>
            <a:ext cx="3550033" cy="4641850"/>
          </a:xfrm>
        </p:spPr>
        <p:txBody>
          <a:bodyPr/>
          <a:lstStyle/>
          <a:p>
            <a:r>
              <a:rPr lang="zh-CN" altLang="en-US" dirty="0"/>
              <a:t>缺点（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偏差 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谬误（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失败 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问题（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81446" y="283845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缺陷的别名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889391" y="413274"/>
            <a:ext cx="4146331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  <a:p>
            <a:r>
              <a:rPr lang="zh-CN" altLang="en-US" dirty="0"/>
              <a:t>矛盾</a:t>
            </a:r>
            <a:r>
              <a:rPr lang="en-US" altLang="zh-CN" dirty="0"/>
              <a:t>(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</a:t>
            </a:r>
            <a:r>
              <a:rPr lang="zh-CN" altLang="en-US" dirty="0"/>
              <a:t>）</a:t>
            </a:r>
            <a:endParaRPr lang="en-US" altLang="zh-CN" kern="0" dirty="0"/>
          </a:p>
          <a:p>
            <a:r>
              <a:rPr lang="zh-CN" altLang="en-US" kern="0" dirty="0"/>
              <a:t>错误（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kern="0" dirty="0"/>
              <a:t>） </a:t>
            </a:r>
            <a:endParaRPr lang="en-US" altLang="zh-CN" kern="0" dirty="0"/>
          </a:p>
          <a:p>
            <a:r>
              <a:rPr lang="zh-CN" altLang="en-US" kern="0" dirty="0"/>
              <a:t>毛病 （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</a:t>
            </a:r>
            <a:r>
              <a:rPr lang="en-US" altLang="zh-CN" kern="0" dirty="0"/>
              <a:t>t </a:t>
            </a:r>
            <a:r>
              <a:rPr lang="zh-CN" altLang="en-US" kern="0" dirty="0"/>
              <a:t>）</a:t>
            </a:r>
          </a:p>
          <a:p>
            <a:r>
              <a:rPr lang="zh-CN" altLang="en-US" kern="0" dirty="0"/>
              <a:t>异常（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anomy</a:t>
            </a:r>
            <a:r>
              <a:rPr lang="zh-CN" altLang="en-US" kern="0" dirty="0"/>
              <a:t>）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346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的三个概念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702" y="1000821"/>
            <a:ext cx="10515600" cy="480377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软件在运行的不同时期有不同含义：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zh-CN" altLang="en-US" dirty="0"/>
              <a:t>（缺陷）：静态存在于软件中的问题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/>
              <a:t>（错误）</a:t>
            </a:r>
            <a:r>
              <a:rPr lang="en-US" altLang="zh-CN" dirty="0"/>
              <a:t>: </a:t>
            </a:r>
            <a:r>
              <a:rPr lang="zh-CN" altLang="en-US" dirty="0"/>
              <a:t>软件运行中，运行到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zh-CN" altLang="en-US" dirty="0"/>
              <a:t>，触发产生的错误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dirty="0"/>
              <a:t>（失效）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/>
              <a:t>传播到软件外部，使用户观测到失效的行为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4687" t="4843" r="-131"/>
          <a:stretch/>
        </p:blipFill>
        <p:spPr>
          <a:xfrm>
            <a:off x="2518175" y="3500402"/>
            <a:ext cx="9356397" cy="31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5094</TotalTime>
  <Words>2827</Words>
  <Application>Microsoft Office PowerPoint</Application>
  <PresentationFormat>宽屏</PresentationFormat>
  <Paragraphs>446</Paragraphs>
  <Slides>42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等线</vt:lpstr>
      <vt:lpstr>黑体</vt:lpstr>
      <vt:lpstr>华文行楷</vt:lpstr>
      <vt:lpstr>楷体</vt:lpstr>
      <vt:lpstr>宋体</vt:lpstr>
      <vt:lpstr>微软雅黑</vt:lpstr>
      <vt:lpstr>Arial</vt:lpstr>
      <vt:lpstr>Calibri</vt:lpstr>
      <vt:lpstr>Lucida Console</vt:lpstr>
      <vt:lpstr>Times New Roman</vt:lpstr>
      <vt:lpstr>Verdana</vt:lpstr>
      <vt:lpstr>Wingdings</vt:lpstr>
      <vt:lpstr>Office Theme</vt:lpstr>
      <vt:lpstr>PowerPoint 演示文稿</vt:lpstr>
      <vt:lpstr>本节教学目标</vt:lpstr>
      <vt:lpstr>PowerPoint 演示文稿</vt:lpstr>
      <vt:lpstr>什么是缺陷</vt:lpstr>
      <vt:lpstr>最早的bug</vt:lpstr>
      <vt:lpstr>IEEE对缺陷的定义</vt:lpstr>
      <vt:lpstr>通俗理解缺陷  </vt:lpstr>
      <vt:lpstr>缺陷的别名  </vt:lpstr>
      <vt:lpstr>Bug的三个概念</vt:lpstr>
      <vt:lpstr>Bug的三个概念</vt:lpstr>
      <vt:lpstr>Bug的三个概念</vt:lpstr>
      <vt:lpstr>Bug的三个概念</vt:lpstr>
      <vt:lpstr>PIE模型</vt:lpstr>
      <vt:lpstr>PowerPoint 演示文稿</vt:lpstr>
      <vt:lpstr>PowerPoint 演示文稿</vt:lpstr>
      <vt:lpstr>PowerPoint 演示文稿</vt:lpstr>
      <vt:lpstr>PowerPoint 演示文稿</vt:lpstr>
      <vt:lpstr>解决问题的想法</vt:lpstr>
      <vt:lpstr>PowerPoint 演示文稿</vt:lpstr>
      <vt:lpstr>缺陷报告的编写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缺陷的严重性和优先级  </vt:lpstr>
      <vt:lpstr>缺陷严重级别</vt:lpstr>
      <vt:lpstr>缺陷严重级别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Bug工具使用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463</cp:revision>
  <dcterms:created xsi:type="dcterms:W3CDTF">2015-11-26T12:54:06Z</dcterms:created>
  <dcterms:modified xsi:type="dcterms:W3CDTF">2017-04-21T06:57:07Z</dcterms:modified>
</cp:coreProperties>
</file>