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62" r:id="rId2"/>
    <p:sldId id="396" r:id="rId3"/>
    <p:sldId id="482" r:id="rId4"/>
    <p:sldId id="397" r:id="rId5"/>
    <p:sldId id="457" r:id="rId6"/>
    <p:sldId id="513" r:id="rId7"/>
    <p:sldId id="510" r:id="rId8"/>
    <p:sldId id="459" r:id="rId9"/>
    <p:sldId id="458" r:id="rId10"/>
    <p:sldId id="511" r:id="rId11"/>
    <p:sldId id="515" r:id="rId12"/>
    <p:sldId id="516" r:id="rId13"/>
    <p:sldId id="517" r:id="rId14"/>
    <p:sldId id="460" r:id="rId15"/>
    <p:sldId id="483" r:id="rId16"/>
    <p:sldId id="484" r:id="rId17"/>
    <p:sldId id="512" r:id="rId18"/>
    <p:sldId id="485" r:id="rId19"/>
    <p:sldId id="486" r:id="rId20"/>
    <p:sldId id="487" r:id="rId21"/>
    <p:sldId id="488" r:id="rId22"/>
    <p:sldId id="489" r:id="rId23"/>
    <p:sldId id="456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93468" autoAdjust="0"/>
  </p:normalViewPr>
  <p:slideViewPr>
    <p:cSldViewPr snapToGrid="0" showGuides="1">
      <p:cViewPr varScale="1">
        <p:scale>
          <a:sx n="73" d="100"/>
          <a:sy n="73" d="100"/>
        </p:scale>
        <p:origin x="90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8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47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63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1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另外，禅和道也有宗教和文化方面的含义，期望通过这两个字来传达对管理的理解和思考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7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产品、项目、测试三者概念区分开，产品人员、开发团队、测试人员，三者分立，互相配合，又互相制约，通过需求、任务、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来进行交相互动，终通过项目拿到合格的产品。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6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85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2.11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使用工具管理测试过程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软件测试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3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禅道是由青岛</a:t>
            </a:r>
            <a:r>
              <a:rPr lang="zh-CN" altLang="en-US" dirty="0" smtClean="0">
                <a:solidFill>
                  <a:srgbClr val="FF0000"/>
                </a:solidFill>
              </a:rPr>
              <a:t>易软天创</a:t>
            </a:r>
            <a:r>
              <a:rPr lang="zh-CN" altLang="en-US" dirty="0" smtClean="0"/>
              <a:t>网络科技有限公司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开</a:t>
            </a:r>
            <a:r>
              <a:rPr lang="zh-CN" altLang="en-US" dirty="0" smtClean="0">
                <a:solidFill>
                  <a:srgbClr val="FF0000"/>
                </a:solidFill>
              </a:rPr>
              <a:t>源</a:t>
            </a:r>
            <a:r>
              <a:rPr lang="zh-CN" altLang="en-US" dirty="0" smtClean="0"/>
              <a:t>项目管理软件</a:t>
            </a:r>
            <a:endParaRPr lang="en-US" altLang="zh-CN" dirty="0" smtClean="0"/>
          </a:p>
          <a:p>
            <a:r>
              <a:rPr lang="zh-CN" altLang="en-US" dirty="0" smtClean="0"/>
              <a:t>禅道的名称来源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</a:t>
            </a:r>
            <a:r>
              <a:rPr lang="en-US" altLang="zh-CN" dirty="0"/>
              <a:t>《</a:t>
            </a:r>
            <a:r>
              <a:rPr lang="zh-CN" altLang="en-US" dirty="0"/>
              <a:t>编程之</a:t>
            </a:r>
            <a:r>
              <a:rPr lang="zh-CN" altLang="en-US" dirty="0">
                <a:solidFill>
                  <a:srgbClr val="FF0000"/>
                </a:solidFill>
              </a:rPr>
              <a:t>禅</a:t>
            </a:r>
            <a:r>
              <a:rPr lang="en-US" altLang="zh-CN" dirty="0" smtClean="0"/>
              <a:t>》</a:t>
            </a:r>
            <a:r>
              <a:rPr lang="zh-CN" altLang="en-US" dirty="0"/>
              <a:t>和</a:t>
            </a:r>
            <a:r>
              <a:rPr lang="en-US" altLang="zh-CN" dirty="0" smtClean="0"/>
              <a:t>《</a:t>
            </a:r>
            <a:r>
              <a:rPr lang="zh-CN" altLang="en-US" dirty="0"/>
              <a:t>编程之</a:t>
            </a:r>
            <a:r>
              <a:rPr lang="zh-CN" altLang="en-US" dirty="0">
                <a:solidFill>
                  <a:srgbClr val="FF0000"/>
                </a:solidFill>
              </a:rPr>
              <a:t>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这</a:t>
            </a:r>
            <a:r>
              <a:rPr lang="zh-CN" altLang="en-US" dirty="0"/>
              <a:t>两本书的</a:t>
            </a:r>
            <a:r>
              <a:rPr lang="zh-CN" altLang="en-US" dirty="0" smtClean="0"/>
              <a:t>启发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英文中禅叫</a:t>
            </a:r>
            <a:r>
              <a:rPr lang="en-US" altLang="zh-CN" dirty="0" smtClean="0"/>
              <a:t>Zen</a:t>
            </a:r>
            <a:r>
              <a:rPr lang="zh-CN" altLang="en-US" dirty="0" smtClean="0"/>
              <a:t>，道叫</a:t>
            </a:r>
            <a:r>
              <a:rPr lang="en-US" altLang="zh-CN" dirty="0" smtClean="0"/>
              <a:t>Tao</a:t>
            </a:r>
            <a:r>
              <a:rPr lang="zh-CN" altLang="en-US" dirty="0" smtClean="0"/>
              <a:t>，合在一起英文叫</a:t>
            </a:r>
            <a:r>
              <a:rPr lang="en-US" altLang="zh-CN" dirty="0" err="1" smtClean="0"/>
              <a:t>ZenTao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禅道介绍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0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7" y="728393"/>
            <a:ext cx="3888194" cy="566687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产品管理</a:t>
            </a:r>
            <a:endParaRPr lang="en-US" altLang="zh-CN" dirty="0" smtClean="0"/>
          </a:p>
          <a:p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r>
              <a:rPr lang="zh-CN" altLang="en-US" dirty="0" smtClean="0"/>
              <a:t>需求管理</a:t>
            </a:r>
            <a:endParaRPr lang="en-US" altLang="zh-CN" dirty="0" smtClean="0"/>
          </a:p>
          <a:p>
            <a:r>
              <a:rPr lang="zh-CN" altLang="en-US" dirty="0" smtClean="0"/>
              <a:t>质量管理</a:t>
            </a:r>
            <a:endParaRPr lang="en-US" altLang="zh-CN" dirty="0" smtClean="0"/>
          </a:p>
          <a:p>
            <a:r>
              <a:rPr lang="zh-CN" altLang="en-US" dirty="0" smtClean="0"/>
              <a:t>文档管理</a:t>
            </a:r>
            <a:endParaRPr lang="en-US" altLang="zh-CN" dirty="0" smtClean="0"/>
          </a:p>
          <a:p>
            <a:r>
              <a:rPr lang="zh-CN" altLang="en-US" dirty="0" smtClean="0"/>
              <a:t>组织管理</a:t>
            </a:r>
            <a:endParaRPr lang="en-US" altLang="zh-CN" dirty="0" smtClean="0"/>
          </a:p>
          <a:p>
            <a:r>
              <a:rPr lang="zh-CN" altLang="en-US" dirty="0" smtClean="0"/>
              <a:t>事务管理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禅</a:t>
            </a:r>
            <a:r>
              <a:rPr lang="zh-CN" altLang="en-US" dirty="0" smtClean="0"/>
              <a:t>道能做什么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317653" y="786032"/>
            <a:ext cx="3888194" cy="618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/>
              <a:t>sprint</a:t>
            </a:r>
            <a:endParaRPr lang="en-US" altLang="zh-CN" dirty="0" smtClean="0"/>
          </a:p>
          <a:p>
            <a:r>
              <a:rPr lang="en-US" altLang="zh-CN" dirty="0" smtClean="0"/>
              <a:t>Product Backlog</a:t>
            </a:r>
          </a:p>
          <a:p>
            <a:r>
              <a:rPr lang="en-US" altLang="zh-CN" dirty="0" smtClean="0"/>
              <a:t>User story</a:t>
            </a:r>
          </a:p>
          <a:p>
            <a:r>
              <a:rPr lang="zh-CN" altLang="en-US" dirty="0" smtClean="0"/>
              <a:t>测试流程管理</a:t>
            </a:r>
            <a:endParaRPr lang="en-US" altLang="zh-CN" dirty="0" smtClean="0"/>
          </a:p>
          <a:p>
            <a:r>
              <a:rPr lang="zh-CN" altLang="en-US" dirty="0" smtClean="0"/>
              <a:t>文档（重要决议、测试报告等）</a:t>
            </a:r>
            <a:endParaRPr lang="en-US" altLang="zh-CN" dirty="0" smtClean="0"/>
          </a:p>
          <a:p>
            <a:r>
              <a:rPr lang="zh-CN" altLang="en-US" dirty="0" smtClean="0"/>
              <a:t>用户角色</a:t>
            </a:r>
            <a:endParaRPr lang="en-US" altLang="zh-CN" dirty="0" smtClean="0"/>
          </a:p>
          <a:p>
            <a:r>
              <a:rPr lang="zh-CN" altLang="en-US" dirty="0" smtClean="0"/>
              <a:t>统计、查看工作情况等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47257" y="1052560"/>
            <a:ext cx="2704012" cy="0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16777" y="2589623"/>
            <a:ext cx="2838994" cy="317863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538548" y="2280469"/>
            <a:ext cx="2869475" cy="200297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481943" y="3247120"/>
            <a:ext cx="2808514" cy="326572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555966" y="3961223"/>
            <a:ext cx="2878183" cy="304800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90800" y="4727577"/>
            <a:ext cx="2804160" cy="661852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8069" y="5415554"/>
            <a:ext cx="2886891" cy="613955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477588" y="1718766"/>
            <a:ext cx="2838995" cy="113212"/>
          </a:xfrm>
          <a:prstGeom prst="straightConnector1">
            <a:avLst/>
          </a:prstGeom>
          <a:ln w="38100">
            <a:solidFill>
              <a:srgbClr val="0975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7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基于敏捷项目管理方法之一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solidFill>
                  <a:srgbClr val="FF0000"/>
                </a:solidFill>
              </a:rPr>
              <a:t>scrum</a:t>
            </a:r>
          </a:p>
          <a:p>
            <a:r>
              <a:rPr lang="zh-CN" altLang="en-US" dirty="0" smtClean="0"/>
              <a:t>结合</a:t>
            </a:r>
            <a:r>
              <a:rPr lang="zh-CN" altLang="en-US" dirty="0" smtClean="0"/>
              <a:t>国内外现状</a:t>
            </a:r>
            <a:r>
              <a:rPr lang="zh-CN" altLang="en-US" dirty="0" smtClean="0"/>
              <a:t>整合了</a:t>
            </a:r>
            <a:r>
              <a:rPr lang="en-US" altLang="zh-CN" dirty="0" smtClean="0">
                <a:solidFill>
                  <a:srgbClr val="FF0000"/>
                </a:solidFill>
              </a:rPr>
              <a:t>bug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测试用例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发布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文档</a:t>
            </a:r>
            <a:r>
              <a:rPr lang="zh-CN" altLang="en-US" dirty="0" smtClean="0"/>
              <a:t>等管理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禅道管理理念</a:t>
            </a:r>
            <a:endParaRPr lang="zh-CN" altLang="en-US" dirty="0"/>
          </a:p>
        </p:txBody>
      </p:sp>
      <p:grpSp>
        <p:nvGrpSpPr>
          <p:cNvPr id="5" name="Diagram 2" descr="db8287baac4547a59057a9ee77a1708b# #组合 268"/>
          <p:cNvGrpSpPr>
            <a:grpSpLocks noRot="1" noChangeAspect="1"/>
          </p:cNvGrpSpPr>
          <p:nvPr/>
        </p:nvGrpSpPr>
        <p:grpSpPr bwMode="auto">
          <a:xfrm>
            <a:off x="2872779" y="2700414"/>
            <a:ext cx="4036695" cy="3644900"/>
            <a:chOff x="571" y="155"/>
            <a:chExt cx="6357" cy="5740"/>
          </a:xfrm>
        </p:grpSpPr>
        <p:sp>
          <p:nvSpPr>
            <p:cNvPr id="6" name="_s1028"/>
            <p:cNvSpPr>
              <a:spLocks noChangeArrowheads="1"/>
            </p:cNvSpPr>
            <p:nvPr/>
          </p:nvSpPr>
          <p:spPr bwMode="auto">
            <a:xfrm>
              <a:off x="2872" y="2812"/>
              <a:ext cx="1755" cy="1755"/>
            </a:xfrm>
            <a:prstGeom prst="ellipse">
              <a:avLst/>
            </a:prstGeom>
            <a:solidFill>
              <a:srgbClr val="FFFF99"/>
            </a:solidFill>
            <a:ln w="9525" cmpd="sng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需求</a:t>
              </a:r>
            </a:p>
          </p:txBody>
        </p:sp>
        <p:sp>
          <p:nvSpPr>
            <p:cNvPr id="7" name="_s1029"/>
            <p:cNvSpPr>
              <a:spLocks noChangeArrowheads="1"/>
            </p:cNvSpPr>
            <p:nvPr/>
          </p:nvSpPr>
          <p:spPr bwMode="auto">
            <a:xfrm>
              <a:off x="571" y="4140"/>
              <a:ext cx="1755" cy="175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cmpd="sng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研发</a:t>
              </a:r>
            </a:p>
          </p:txBody>
        </p:sp>
        <p:sp>
          <p:nvSpPr>
            <p:cNvPr id="8" name="_s1030"/>
            <p:cNvSpPr>
              <a:spLocks noChangeShapeType="1"/>
            </p:cNvSpPr>
            <p:nvPr/>
          </p:nvSpPr>
          <p:spPr bwMode="auto">
            <a:xfrm flipH="1">
              <a:off x="2209" y="4128"/>
              <a:ext cx="780" cy="4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_s1031"/>
            <p:cNvSpPr>
              <a:spLocks noChangeArrowheads="1"/>
            </p:cNvSpPr>
            <p:nvPr/>
          </p:nvSpPr>
          <p:spPr bwMode="auto">
            <a:xfrm>
              <a:off x="2873" y="155"/>
              <a:ext cx="1755" cy="175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cmpd="sng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产品</a:t>
              </a:r>
            </a:p>
          </p:txBody>
        </p:sp>
        <p:sp>
          <p:nvSpPr>
            <p:cNvPr id="10" name="_s1032"/>
            <p:cNvSpPr>
              <a:spLocks noChangeShapeType="1"/>
            </p:cNvSpPr>
            <p:nvPr/>
          </p:nvSpPr>
          <p:spPr bwMode="auto">
            <a:xfrm flipV="1">
              <a:off x="3749" y="1910"/>
              <a:ext cx="1" cy="90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_s1033"/>
            <p:cNvSpPr>
              <a:spLocks noChangeArrowheads="1"/>
            </p:cNvSpPr>
            <p:nvPr/>
          </p:nvSpPr>
          <p:spPr bwMode="auto">
            <a:xfrm>
              <a:off x="5173" y="4140"/>
              <a:ext cx="1755" cy="1755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cmpd="sng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</a:rPr>
                <a:t>测试</a:t>
              </a:r>
            </a:p>
          </p:txBody>
        </p:sp>
        <p:sp>
          <p:nvSpPr>
            <p:cNvPr id="12" name="_s1034"/>
            <p:cNvSpPr>
              <a:spLocks noChangeShapeType="1"/>
            </p:cNvSpPr>
            <p:nvPr/>
          </p:nvSpPr>
          <p:spPr bwMode="auto">
            <a:xfrm>
              <a:off x="4510" y="4128"/>
              <a:ext cx="780" cy="4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9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测试计划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文档管理进行创建、修改和保存</a:t>
            </a:r>
            <a:endParaRPr lang="en-US" altLang="zh-CN" dirty="0"/>
          </a:p>
          <a:p>
            <a:r>
              <a:rPr lang="zh-CN" altLang="en-US" dirty="0"/>
              <a:t>测试用例</a:t>
            </a:r>
            <a:endParaRPr lang="en-US" altLang="zh-CN" dirty="0"/>
          </a:p>
          <a:p>
            <a:pPr lvl="1"/>
            <a:r>
              <a:rPr lang="zh-CN" altLang="en-US" dirty="0" smtClean="0"/>
              <a:t>逐条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zh-CN" altLang="en-US" dirty="0" smtClean="0"/>
              <a:t>批量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zh-CN" altLang="en-US" dirty="0" smtClean="0"/>
              <a:t>批量</a:t>
            </a:r>
            <a:r>
              <a:rPr lang="zh-CN" altLang="en-US" dirty="0"/>
              <a:t>导入、导出（</a:t>
            </a:r>
            <a:r>
              <a:rPr lang="en-US" altLang="zh-CN" dirty="0" err="1"/>
              <a:t>Excel,xml</a:t>
            </a:r>
            <a:r>
              <a:rPr lang="zh-CN" altLang="en-US" dirty="0"/>
              <a:t>等格式）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创建测试计划和测试用例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所在的团队工作流程是开发工程师，开发完毕，自测通过后，创建版本，申请测试，测试人员将此版本关联相应的</a:t>
            </a:r>
            <a:r>
              <a:rPr lang="en-US" altLang="zh-CN" dirty="0" smtClean="0"/>
              <a:t>Case,</a:t>
            </a:r>
            <a:r>
              <a:rPr lang="zh-CN" altLang="en-US" dirty="0" smtClean="0"/>
              <a:t>执行，并提交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开发人员创建版本，写清楚版本信息并提交测试</a:t>
            </a:r>
            <a:endParaRPr lang="en-US" altLang="zh-CN" dirty="0" smtClean="0"/>
          </a:p>
          <a:p>
            <a:r>
              <a:rPr lang="zh-CN" altLang="en-US" dirty="0" smtClean="0"/>
              <a:t>测试人员收到后，关联相应用例</a:t>
            </a:r>
            <a:endParaRPr lang="en-US" altLang="zh-CN" dirty="0" smtClean="0"/>
          </a:p>
          <a:p>
            <a:r>
              <a:rPr lang="zh-CN" altLang="en-US" dirty="0" smtClean="0"/>
              <a:t>执行用例，并提交</a:t>
            </a:r>
            <a:r>
              <a:rPr lang="en-US" altLang="zh-CN" dirty="0" smtClean="0"/>
              <a:t>bug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创建版本、提交测试、关联用例等的做法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9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48020" y="4552886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自己写出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的流转过程</a:t>
            </a:r>
            <a:endParaRPr lang="en-US" altLang="zh-CN" dirty="0" smtClean="0"/>
          </a:p>
          <a:p>
            <a:r>
              <a:rPr lang="zh-CN" altLang="en-US" dirty="0" smtClean="0"/>
              <a:t>并使用禅道将其做出来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2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状态流转</a:t>
            </a:r>
            <a:endParaRPr lang="zh-CN" altLang="en-US" dirty="0"/>
          </a:p>
        </p:txBody>
      </p:sp>
      <p:sp>
        <p:nvSpPr>
          <p:cNvPr id="4" name="AutoShape 2" descr="data:image/png;base64,iVBORw0KGgoAAAANSUhEUgAAAIEAAABXCAYAAAAjxyZiAAAHZElEQVR4Xu2dMVDcOBSGJbfAhRJoLg1QnsbQAz1waQPMXK6BMslAz24PA5TQhMyw0OaAHujB4yuBJtcAZXJAa938PvvGZ7xZW7ZlWZY7lrUt631+ev/Tk5YSczS+B2jje8B0ADEQGAgMBIYBYiAwEBgIDAPEQGAgMBAYBtADRh0YDpoLAWNs0LKsdULIB0LItud5bdd1vzWRiUZ6AsbYG0rpFqX0dWh0zvlXzvlH13W/NA2ERkHAGHtNKf1EKZ2GoW3bJnNzc+Tk5IQ4juPbnnN+zjn/3XXdr02BoTEQ2LYN19+CYfv7+8nKygpZWFj4z86Hh4dkd3eXPD094bPvhJAtx3HaTQBBewgYY9PB2++7/tnZWbK2tkYGBgZe2Pfx8ZFsbGyQ09PT0CtgiIBXONcZBm0hCAK/T4SQNzDg0NAQabfbZHJysqc9Ly8vyfr6Onl4eAi/u+95HuIFLQNHLSFgjL2nlLYopYN9fX18cXGRwv1nPTA8dDod/vz8TDnn3zjnLdd1d7JeR/XvawUBY4wFrp+FgR/e/pGREWE73N3d+V4hEji6wRDhCl9UsRO1gCCm+X3Xj3F/ZmamsO4+Ozvz44XIEKFNbqH2EASaH7JvEBZ/+/atH/knBX55iUDgiCHi6OgoDBwxRCBwrHVuobYQJGl+vP3j4+N5bd3z/Ovra98r6JJbqCUEcc2/urpK5ufnexqv6C/Ecgu4fKuOuYVaQZBF8xdt8G7X0yG3UAsI4pp/dHTUD/zSaH5ZMCTkFr54nod4QfncgvIQFKX5ZcFQx9yCshDENf/U1JT/9ufR/LJAQG4BgePFxUWoIpTOLSgHgQzNLwuGuuQWlIIgrvmXl5f9mb4yNL8sEBA4QkXs7e0pm1tQAoIqNb8sGFTOLVQKQeD630fn+avS/LJgOD4+Jpubm2HdghK5hcogUFHzywJBtdyCdAjg+i3L2grn+VXU/LJgQG4BKuL29ja8ZSW5BakQ1E3zy4Kh6tyCFAgC14/qXn+ev06aXxYIXXILqGYqvbStVAh00vyyYKgit1AaBIyx3yil2+E8vw6aXxYIXXILH1zX/VxGGwqHoAmavwxDJF1TVm6hMAiaqPllwZCUW/A8b6eoGcpCIIhr/jJLvGR1vGr3KTO3kAsCo/nlo9IltwAVIbxsThiCqOZPWtYlv3uadUfkFjAxhWVzeddEZIbAaH51YCsqt5AagiTNn3ZZlzrdpmdLEkrbMq2JSAWBjvP8uuGQp24hFQS2bfOw0zAWqVTgqZsx8z4PvEJ03aXjOD1t3PMLaBQ8gWVZ+4SQV/gbN4EMrHPFT97OVu18eAKsjMJLGhzfPc97l2Z1VCoIAhCwxw82eUARCBkeHiatVst4BQVowHwDClXu7+/D1ux4nocV1KnK3VNDEF49UAeYE/gFn01PTxNUA9WhClgBexXaBKgDGP/8/N+JRs75n5xzzDFkmnnMDEH4FLZtY9cveIZXJk9QqG1TXQyFq51OJ7q9DpbAbac6OfYlYQiCIQIbQcEr/Iq/x8bGfK9gAkcRU6Q7B4Ef3v6bm5vw7f8jePvlZwyjTQ6GiH1K6c/4HDuCAQYTOKYzbJpvIfCD8bHTWuD6/+KcI/DL5PqT7pXLE8RAQOCIIQK7hPk7hGHFEIAwR74egOFRixjsrIaLtT3P204b+PW6e2EQRAJHDBHwClP4bGJiwvcKMvYN6PWwdfs/6gnw9l9dXYVv/0Xw9gu7/lI9QfzijLF3lmUhUDG5hYz0ddH8iPqRqyn8KNwTJAwR/8stwCsUuZdQ4T1S8QXzan6R5pcKQWSIwIaSJrfwAwt10fwI/ErfJU0KBOGzR3ML2F9waWmJogC16Qc0/8HBgb9fYrClrrDmF+lLqRCggUEhqsktEEK6aH68/anSvSIGlxoY9mpgk3MLZWr+Xv2uFASRIQKBY2NyC0ma33Ecf/f1qg7pw0HSgwZDhNa5BVmaXwQkJSCIqAjt6hbyzPOLGFTkHKUgCALHF3ULdc0tVKH5tYAg4hWwYzmGiNrVLUDzo+Amku7FPL8Uza8VBHXNLVSt+bWEIBwiAq+gbN0CND/e/rDEi3OOeX7pml9bCGLpZ6XqFlTT/NpD0C23EP9lM5GOEDknYZfzdtWaX+Q5lFMHaR+iytyCypo/bf9Fv1dbCLrlFrADKialyihtg+tH4AcPEBypa/tFjCPrnNpDICu3UBfNLwKOFhB0yy2gtA0Re541EQmaHyVeqPIpfZ5fxKAi52gFQdG5hTpqfgNBpAewlD6aW8iybC5B838O3n6p8/wiBhU5R0tPEO2ILHULOmh+A8EPesC2bfxs7kfO+U+9fjWdUvo35xy/ml7pPL+IQUXO0d4TxLzCizURWByDQo+ya/tFjCPrnEZBEM0tBNXP/rI5HJxzLOtC1F/rXzsVAaeRECTkFjKt5xfpaJXPaSwEKhtFdtsMBLJ7XMH7GQgUNIrsJhkIZPe4gvczEChoFNlNMhDI7nEF72cgUNAosptkIJDd4wrez0CgoFFkN+kf5FsKo09QTk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ata:image/png;base64,iVBORw0KGgoAAAANSUhEUgAAAIEAAABXCAYAAAAjxyZiAAAHZElEQVR4Xu2dMVDcOBSGJbfAhRJoLg1QnsbQAz1waQPMXK6BMslAz24PA5TQhMyw0OaAHujB4yuBJtcAZXJAa938PvvGZ7xZW7ZlWZY7lrUt631+ev/Tk5YSczS+B2jje8B0ADEQGAgMBIYBYiAwEBgIDAPEQGAgMBAYBtADRh0YDpoLAWNs0LKsdULIB0LItud5bdd1vzWRiUZ6AsbYG0rpFqX0dWh0zvlXzvlH13W/NA2ERkHAGHtNKf1EKZ2GoW3bJnNzc+Tk5IQ4juPbnnN+zjn/3XXdr02BoTEQ2LYN19+CYfv7+8nKygpZWFj4z86Hh4dkd3eXPD094bPvhJAtx3HaTQBBewgYY9PB2++7/tnZWbK2tkYGBgZe2Pfx8ZFsbGyQ09PT0CtgiIBXONcZBm0hCAK/T4SQNzDg0NAQabfbZHJysqc9Ly8vyfr6Onl4eAi/u+95HuIFLQNHLSFgjL2nlLYopYN9fX18cXGRwv1nPTA8dDod/vz8TDnn3zjnLdd1d7JeR/XvawUBY4wFrp+FgR/e/pGREWE73N3d+V4hEji6wRDhCl9UsRO1gCCm+X3Xj3F/ZmamsO4+Ozvz44XIEKFNbqH2EASaH7JvEBZ/+/atH/knBX55iUDgiCHi6OgoDBwxRCBwrHVuobYQJGl+vP3j4+N5bd3z/Ovra98r6JJbqCUEcc2/urpK5ufnexqv6C/Ecgu4fKuOuYVaQZBF8xdt8G7X0yG3UAsI4pp/dHTUD/zSaH5ZMCTkFr54nod4QfncgvIQFKX5ZcFQx9yCshDENf/U1JT/9ufR/LJAQG4BgePFxUWoIpTOLSgHgQzNLwuGuuQWlIIgrvmXl5f9mb4yNL8sEBA4QkXs7e0pm1tQAoIqNb8sGFTOLVQKQeD630fn+avS/LJgOD4+Jpubm2HdghK5hcogUFHzywJBtdyCdAjg+i3L2grn+VXU/LJgQG4BKuL29ja8ZSW5BakQ1E3zy4Kh6tyCFAgC14/qXn+ev06aXxYIXXILqGYqvbStVAh00vyyYKgit1AaBIyx3yil2+E8vw6aXxYIXXILH1zX/VxGGwqHoAmavwxDJF1TVm6hMAiaqPllwZCUW/A8b6eoGcpCIIhr/jJLvGR1vGr3KTO3kAsCo/nlo9IltwAVIbxsThiCqOZPWtYlv3uadUfkFjAxhWVzeddEZIbAaH51YCsqt5AagiTNn3ZZlzrdpmdLEkrbMq2JSAWBjvP8uuGQp24hFQS2bfOw0zAWqVTgqZsx8z4PvEJ03aXjOD1t3PMLaBQ8gWVZ+4SQV/gbN4EMrHPFT97OVu18eAKsjMJLGhzfPc97l2Z1VCoIAhCwxw82eUARCBkeHiatVst4BQVowHwDClXu7+/D1ux4nocV1KnK3VNDEF49UAeYE/gFn01PTxNUA9WhClgBexXaBKgDGP/8/N+JRs75n5xzzDFkmnnMDEH4FLZtY9cveIZXJk9QqG1TXQyFq51OJ7q9DpbAbac6OfYlYQiCIQIbQcEr/Iq/x8bGfK9gAkcRU6Q7B4Ef3v6bm5vw7f8jePvlZwyjTQ6GiH1K6c/4HDuCAQYTOKYzbJpvIfCD8bHTWuD6/+KcI/DL5PqT7pXLE8RAQOCIIQK7hPk7hGHFEIAwR74egOFRixjsrIaLtT3P204b+PW6e2EQRAJHDBHwClP4bGJiwvcKMvYN6PWwdfs/6gnw9l9dXYVv/0Xw9gu7/lI9QfzijLF3lmUhUDG5hYz0ddH8iPqRqyn8KNwTJAwR/8stwCsUuZdQ4T1S8QXzan6R5pcKQWSIwIaSJrfwAwt10fwI/ErfJU0KBOGzR3ML2F9waWmJogC16Qc0/8HBgb9fYrClrrDmF+lLqRCggUEhqsktEEK6aH68/anSvSIGlxoY9mpgk3MLZWr+Xv2uFASRIQKBY2NyC0ma33Ecf/f1qg7pw0HSgwZDhNa5BVmaXwQkJSCIqAjt6hbyzPOLGFTkHKUgCALHF3ULdc0tVKH5tYAg4hWwYzmGiNrVLUDzo+Amku7FPL8Uza8VBHXNLVSt+bWEIBwiAq+gbN0CND/e/rDEi3OOeX7pml9bCGLpZ6XqFlTT/NpD0C23EP9lM5GOEDknYZfzdtWaX+Q5lFMHaR+iytyCypo/bf9Fv1dbCLrlFrADKialyihtg+tH4AcPEBypa/tFjCPrnNpDICu3UBfNLwKOFhB0yy2gtA0Re541EQmaHyVeqPIpfZ5fxKAi52gFQdG5hTpqfgNBpAewlD6aW8iybC5B838O3n6p8/wiBhU5R0tPEO2ILHULOmh+A8EPesC2bfxs7kfO+U+9fjWdUvo35xy/ml7pPL+IQUXO0d4TxLzCizURWByDQo+ya/tFjCPrnEZBEM0tBNXP/rI5HJxzLOtC1F/rXzsVAaeRECTkFjKt5xfpaJXPaSwEKhtFdtsMBLJ7XMH7GQgUNIrsJhkIZPe4gvczEChoFNlNMhDI7nEF72cgUNAosptkIJDd4wrez0CgoFFkN+kf5FsKo09QTk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ata:image/png;base64,iVBORw0KGgoAAAANSUhEUgAAAZMAAAN3CAYAAAD3VrfcAAAgAElEQVR4Xu3YsY2c5xWG0R1WQFXg1OHuVsBiBCh1Iw6cGlAVKkBWbu0sQ2WOnFoNkGOoAXKBeQj8v96jePbOd88d4AF1efAfAQIECBC4U+By59/7cwIECBAg8CAmfgQECBAgcLeAmNxNaAABAgQIiInfAAECBAjcLSAmdxMaQIAAAQJi4jdAgAABAncLiMndhAYQIECAgJj4DRAgQIDA3QJvisnT09P/LpfL+7u/zQACBAgQOJ3Ap0+ffvz48eP3X3r4m2Ly/Px8O932HkyAAAECicDtdvv9er1+l8Xk1x/+mTzMEAIECBA4vsC///vbww8//f1BTI5/Ky8k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b5ZTA67sYcRIECAwDcTuN1uv1+v1+++9AWXt3z709PT7XJ500ffMs5nCBAgQOBEAp8/f/7t9fX1r3fH5Pn5+fbHkJeXF0U50Q/AUwkQIHCPwOPj44d37979fLvdfrlerx/E5B5Nf0u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cNJUuoAAAQ7SURBVD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p8s5jcbrd/lQ81iwABAgQOLfD+crk83m63X67X64cvvfTyljWenp7+c7lc/vKWz/oMAQIECPzpBP7x8vLyt7tj8vj4+P7h4eHxT8djIQIECBD4qsDr6+tX/6/Um/5l8tVv8gECBAgQmBYQk+nzW54AAQKNgJg0jqYQIEBgWkBMps9veQIECDQCYtI4mkKAAIFpATGZPr/lCRAg0AiISeNoCgECBKYFxGT6/JYnQIBAI/B/OVXm0HzjnQY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data:image/png;base64,iVBORw0KGgoAAAANSUhEUgAAAZMAAAN3CAYAAAD3VrfcAAAgAElEQVR4Xu3YsY2c5xWG0R1WQFXg1OHuVsBiBCh1Iw6cGlAVKkBWbu0sQ2WOnFoNkGOoAXKBeQj8v96jePbOd88d4AF1efAfAQIECBC4U+By59/7cwIECBAg8CAmfgQECBAgcLeAmNxNaAABAgQIiInfAAECBAjcLSAmdxMaQIAAAQJi4jdAgAABAncLiMndhAYQIECAgJj4DRAgQIDA3QJvisnT09P/LpfL+7u/zQACBAgQOJ3Ap0+ffvz48eP3X3r4m2Ly/Px8O932HkyAAAECicDtdvv9er1+l8Xk1x/+mTzMEAIECBA4vsC///vbww8//f1BTI5/Ky8k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cTksKfxMAIECJxHQEzOcysvJUCAwGEFxOSwp/EwAgQInEdATM5zKy8lQIDAYQXE5LCn8TACBAicR0BMznMrLyVAgMBhBb5ZTA67sYcRIECAwDcTuN1uv1+v1+++9AWXt3z709PT7XJ500ffMs5nCBAgQOBEAp8/f/7t9fX1r3fH5Pn5+fbHkJeXF0U50Q/AUwkQIHCPwOPj44d37979fLvdfrlerx/E5B5Nf0u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cNJUuoAAAQ7SURBVD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qISalpFgECBEYFxGT08NYmQIBAKSAmpaZZBAgQGBUQk9HDW5sAAQKlgJiUmmYRIEBgVEBMRg9vbQIECJQCYlJqmkWAAIFRATEZPby1CRAgUAp8s5jcbrd/lQ81iwABAgQOLfD+crk83m63X67X64cvvfTyljWenp7+c7lc/vKWz/oMAQIECPzpBP7x8vLyt7tj8vj4+P7h4eHxT8djIQIECBD4qsDr6+tX/6/Um/5l8tVv8gECBAgQmBYQk+nzW54AAQKNgJg0jqYQIEBgWkBMps9veQIECDQCYtI4mkKAAIFpATGZPr/lCRAg0AiISeNoCgECBKYFxGT6/JYnQIBAI/B/OVXm0HzjnQY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94" y="893553"/>
            <a:ext cx="6303646" cy="56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理解测试工程师职责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掌握测试工程师使用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工程师使用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endParaRPr lang="en-US" altLang="zh-CN" dirty="0" smtClean="0"/>
          </a:p>
          <a:p>
            <a:r>
              <a:rPr lang="zh-CN" altLang="en-US" dirty="0" smtClean="0"/>
              <a:t>用例转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转用例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转需求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操作相关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有些团队中测试团队与开发团队是分开的，所有开发完的版本提交到测试负责人手里，测试负责人再将测试任务分解分配给相应的测试人员去做，这种流程该怎样在禅道工具里完成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6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总结每个版本每个级别的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流转的情况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的执行情况等等</a:t>
            </a:r>
            <a:endParaRPr lang="en-US" altLang="zh-CN" dirty="0" smtClean="0"/>
          </a:p>
          <a:p>
            <a:r>
              <a:rPr lang="zh-CN" altLang="en-US" dirty="0" smtClean="0"/>
              <a:t>总结整个测试过程中的利弊等情况记录到文档中</a:t>
            </a:r>
            <a:endParaRPr lang="en-US" altLang="zh-CN" dirty="0" smtClean="0"/>
          </a:p>
          <a:p>
            <a:r>
              <a:rPr lang="zh-CN" altLang="en-US" dirty="0" smtClean="0"/>
              <a:t>总结测试报告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可以记录到文档管理中，也可以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文档发送出去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测试过程总结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5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80434" cy="592813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创建测试计划</a:t>
            </a:r>
            <a:endParaRPr lang="en-US" altLang="zh-CN" dirty="0" smtClean="0"/>
          </a:p>
          <a:p>
            <a:r>
              <a:rPr lang="zh-CN" altLang="en-US" dirty="0" smtClean="0"/>
              <a:t>创建测试用例</a:t>
            </a:r>
            <a:endParaRPr lang="en-US" altLang="zh-CN" dirty="0" smtClean="0"/>
          </a:p>
          <a:p>
            <a:r>
              <a:rPr lang="zh-CN" altLang="en-US" dirty="0" smtClean="0"/>
              <a:t>创建版本</a:t>
            </a:r>
            <a:endParaRPr lang="en-US" altLang="zh-CN" dirty="0" smtClean="0"/>
          </a:p>
          <a:p>
            <a:r>
              <a:rPr lang="zh-CN" altLang="en-US" dirty="0" smtClean="0"/>
              <a:t>提交测试</a:t>
            </a:r>
            <a:endParaRPr lang="en-US" altLang="zh-CN" dirty="0" smtClean="0"/>
          </a:p>
          <a:p>
            <a:r>
              <a:rPr lang="zh-CN" altLang="en-US" dirty="0" smtClean="0"/>
              <a:t>关联测试用例</a:t>
            </a:r>
            <a:endParaRPr lang="en-US" altLang="zh-CN" dirty="0" smtClean="0"/>
          </a:p>
          <a:p>
            <a:r>
              <a:rPr lang="zh-CN" altLang="en-US" dirty="0" smtClean="0"/>
              <a:t>执行用例并记录结果</a:t>
            </a:r>
            <a:endParaRPr lang="en-US" altLang="zh-CN" dirty="0" smtClean="0"/>
          </a:p>
          <a:p>
            <a:r>
              <a:rPr lang="zh-CN" altLang="en-US" dirty="0" smtClean="0"/>
              <a:t>记录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及流转状态</a:t>
            </a:r>
            <a:endParaRPr lang="en-US" altLang="zh-CN" dirty="0" smtClean="0"/>
          </a:p>
          <a:p>
            <a:r>
              <a:rPr lang="zh-CN" altLang="en-US" dirty="0" smtClean="0"/>
              <a:t>过程总结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缺陷定义</a:t>
            </a:r>
            <a:endParaRPr lang="en-US" altLang="zh-CN" dirty="0" smtClean="0"/>
          </a:p>
          <a:p>
            <a:r>
              <a:rPr lang="zh-CN" altLang="en-US" dirty="0" smtClean="0"/>
              <a:t>缺陷产生的原因及修复成本</a:t>
            </a:r>
            <a:endParaRPr lang="en-US" altLang="zh-CN" dirty="0" smtClean="0"/>
          </a:p>
          <a:p>
            <a:r>
              <a:rPr lang="zh-CN" altLang="en-US" dirty="0" smtClean="0"/>
              <a:t>缺陷报告的编写</a:t>
            </a:r>
            <a:endParaRPr lang="en-US" altLang="zh-CN" dirty="0" smtClean="0"/>
          </a:p>
          <a:p>
            <a:r>
              <a:rPr lang="zh-CN" altLang="en-US" dirty="0" smtClean="0"/>
              <a:t>缺陷严重性和优先级</a:t>
            </a:r>
            <a:endParaRPr lang="en-US" altLang="zh-CN" dirty="0" smtClean="0"/>
          </a:p>
          <a:p>
            <a:r>
              <a:rPr lang="zh-CN" altLang="en-US" dirty="0" smtClean="0"/>
              <a:t>缺陷状态及周期性</a:t>
            </a:r>
            <a:endParaRPr lang="en-US" altLang="zh-CN" dirty="0" smtClean="0"/>
          </a:p>
          <a:p>
            <a:r>
              <a:rPr lang="zh-CN" altLang="en-US" dirty="0" smtClean="0"/>
              <a:t>缺陷工具使用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204330" y="384095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270550" y="300647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197797" y="4592074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测试过程管理：将测试从测试计划、测试用例、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状态追踪整个过程管理起来</a:t>
            </a:r>
            <a:endParaRPr lang="en-US" altLang="zh-CN" dirty="0" smtClean="0"/>
          </a:p>
          <a:p>
            <a:r>
              <a:rPr lang="zh-CN" altLang="en-US" dirty="0" smtClean="0"/>
              <a:t>传统软件开发模型，典型并且使用比较多的是瀑布模型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测试过程管理概述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8625" y="2966951"/>
            <a:ext cx="5455599" cy="35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软件开发生命周期模型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5340" y="857562"/>
            <a:ext cx="106299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敏捷开发模型</a:t>
            </a:r>
            <a:endParaRPr lang="en-US" altLang="zh-CN" dirty="0" smtClean="0"/>
          </a:p>
          <a:p>
            <a:pPr lvl="1"/>
            <a:r>
              <a:rPr lang="zh-CN" altLang="en-US" dirty="0"/>
              <a:t> </a:t>
            </a:r>
            <a:r>
              <a:rPr lang="zh-CN" altLang="en-US" dirty="0" smtClean="0"/>
              <a:t>敏捷</a:t>
            </a:r>
            <a:r>
              <a:rPr lang="zh-CN" altLang="en-US" dirty="0"/>
              <a:t>开发以用户的需求进化为核心，采用迭代、循序渐进的方法进行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敏捷开发中，软件项目在构建初期被切分成多个子项目，各个子项目的成果都经过测试，具备可视、可集成和可运行使用的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4" name="AutoShape 2" descr="https://timgsa.baidu.com/timg?image&amp;quality=80&amp;size=b9999_10000&amp;sec=1492080570137&amp;di=40c40f08262b276545fa74aa8d328c2f&amp;imgtype=0&amp;src=http%3A%2F%2Fimage.lxway.com%2Fupload%2Fc%2F28%2Fc28e8b0e00700b3e0b7460844014a6a2_thumb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1698" y="4200857"/>
            <a:ext cx="3457143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场景分析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测试过程管理概述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创建测试用例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182162" y="3883230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创建测试计划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 flipV="1">
            <a:off x="2519332" y="5146766"/>
            <a:ext cx="5096314" cy="49285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21707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追踪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60240" y="467571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2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Z</a:t>
            </a:r>
            <a:r>
              <a:rPr lang="zh-CN" altLang="en-US" dirty="0" smtClean="0"/>
              <a:t>是测试工程师，他所在的团队属于传统瀑布模型团队，需求说明书确定后，需要写出相应的测试计划，测试计划评审通过后，需要写测试用例，测试用例也要经过评审，如果她使用禅道管理测试过程，她该怎样做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所在的团队使用敏捷开发过程，对测试计划等文档要求不高，可以写，也可以不写，但必须写测试用例，之前团队使用其他测试管理工具，一部分用例是在之前的工具中导出的，她该怎样导入禅道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6814</TotalTime>
  <Words>995</Words>
  <Application>Microsoft Office PowerPoint</Application>
  <PresentationFormat>宽屏</PresentationFormat>
  <Paragraphs>174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内容回顾</vt:lpstr>
      <vt:lpstr>目录</vt:lpstr>
      <vt:lpstr>测试过程管理概述</vt:lpstr>
      <vt:lpstr>软件开发生命周期模型</vt:lpstr>
      <vt:lpstr>目录</vt:lpstr>
      <vt:lpstr>分析场景</vt:lpstr>
      <vt:lpstr>分析场景</vt:lpstr>
      <vt:lpstr>目录</vt:lpstr>
      <vt:lpstr>禅道介绍</vt:lpstr>
      <vt:lpstr>禅道能做什么</vt:lpstr>
      <vt:lpstr>禅道管理理念</vt:lpstr>
      <vt:lpstr>创建测试计划和测试用例 </vt:lpstr>
      <vt:lpstr>分析场景</vt:lpstr>
      <vt:lpstr>创建版本、提交测试、关联用例等的做法</vt:lpstr>
      <vt:lpstr>目录</vt:lpstr>
      <vt:lpstr>分析场景</vt:lpstr>
      <vt:lpstr>Bug状态流转</vt:lpstr>
      <vt:lpstr>Bug操作相关</vt:lpstr>
      <vt:lpstr>提问</vt:lpstr>
      <vt:lpstr>测试过程总结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567</cp:revision>
  <dcterms:created xsi:type="dcterms:W3CDTF">2015-11-26T12:54:06Z</dcterms:created>
  <dcterms:modified xsi:type="dcterms:W3CDTF">2017-04-21T22:17:41Z</dcterms:modified>
</cp:coreProperties>
</file>