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262" r:id="rId2"/>
    <p:sldId id="396" r:id="rId3"/>
    <p:sldId id="482" r:id="rId4"/>
    <p:sldId id="576" r:id="rId5"/>
    <p:sldId id="573" r:id="rId6"/>
    <p:sldId id="577" r:id="rId7"/>
    <p:sldId id="578" r:id="rId8"/>
    <p:sldId id="579" r:id="rId9"/>
    <p:sldId id="591" r:id="rId10"/>
    <p:sldId id="580" r:id="rId11"/>
    <p:sldId id="581" r:id="rId12"/>
    <p:sldId id="582" r:id="rId13"/>
    <p:sldId id="583" r:id="rId14"/>
    <p:sldId id="584" r:id="rId15"/>
    <p:sldId id="585" r:id="rId16"/>
    <p:sldId id="587" r:id="rId17"/>
    <p:sldId id="586" r:id="rId18"/>
    <p:sldId id="588" r:id="rId19"/>
    <p:sldId id="592" r:id="rId20"/>
    <p:sldId id="589" r:id="rId21"/>
    <p:sldId id="456" r:id="rId22"/>
    <p:sldId id="28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5CE"/>
    <a:srgbClr val="DDEEFC"/>
    <a:srgbClr val="F2F2F2"/>
    <a:srgbClr val="F1F5FB"/>
    <a:srgbClr val="006ECC"/>
    <a:srgbClr val="03A6FF"/>
    <a:srgbClr val="B8DBF6"/>
    <a:srgbClr val="F6F6F6"/>
    <a:srgbClr val="0073D2"/>
    <a:srgbClr val="3D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44" autoAdjust="0"/>
    <p:restoredTop sz="86470" autoAdjust="0"/>
  </p:normalViewPr>
  <p:slideViewPr>
    <p:cSldViewPr snapToGrid="0" showGuides="1">
      <p:cViewPr varScale="1">
        <p:scale>
          <a:sx n="67" d="100"/>
          <a:sy n="67" d="100"/>
        </p:scale>
        <p:origin x="78" y="2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77729-C0AC-409E-827F-6575C816C891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665A-DE80-481F-8946-39E91B67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4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9138E-DB2A-4935-A0B9-B284798CE9F1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307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217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内存泄漏     例子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439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320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思考，为什么没有循环</a:t>
            </a:r>
            <a:r>
              <a:rPr lang="en-US" altLang="zh-CN" dirty="0" smtClean="0"/>
              <a:t>n+1 </a:t>
            </a:r>
            <a:r>
              <a:rPr lang="zh-CN" altLang="en-US" dirty="0" smtClean="0"/>
              <a:t>次呢？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954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05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7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65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79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46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49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80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16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144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92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8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61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86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4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63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24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70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9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54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>
            <a:normAutofit/>
          </a:bodyPr>
          <a:lstStyle>
            <a:lvl1pPr>
              <a:defRPr sz="2800" baseline="0"/>
            </a:lvl1pPr>
            <a:lvl2pPr>
              <a:defRPr sz="2800" baseline="0"/>
            </a:lvl2pPr>
            <a:lvl3pPr>
              <a:defRPr sz="2800" baseline="0"/>
            </a:lvl3pPr>
            <a:lvl4pPr>
              <a:defRPr sz="2800" baseline="0"/>
            </a:lvl4pPr>
            <a:lvl5pPr>
              <a:defRPr sz="280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2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13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1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3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9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591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0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777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33088" y="100149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66686" y="929867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 baseline="0">
                <a:latin typeface="Times New Roman" panose="02020603050405020304" pitchFamily="18" charset="0"/>
              </a:defRPr>
            </a:lvl1pPr>
            <a:lvl2pPr>
              <a:defRPr sz="2800" baseline="0">
                <a:latin typeface="Times New Roman" panose="02020603050405020304" pitchFamily="18" charset="0"/>
              </a:defRPr>
            </a:lvl2pPr>
            <a:lvl3pPr>
              <a:defRPr sz="2800" baseline="0">
                <a:latin typeface="Times New Roman" panose="02020603050405020304" pitchFamily="18" charset="0"/>
              </a:defRPr>
            </a:lvl3pPr>
            <a:lvl4pPr>
              <a:defRPr sz="2800" baseline="0">
                <a:latin typeface="Times New Roman" panose="02020603050405020304" pitchFamily="18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71645" y="130629"/>
            <a:ext cx="8301567" cy="52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266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57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811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57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11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40"/>
          <a:stretch>
            <a:fillRect/>
          </a:stretch>
        </p:blipFill>
        <p:spPr>
          <a:xfrm>
            <a:off x="0" y="0"/>
            <a:ext cx="12192000" cy="734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4330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2885" y="-68853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3624"/>
            <a:ext cx="10515600" cy="547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  <p:sldLayoutId id="2147483751" r:id="rId36"/>
    <p:sldLayoutId id="2147483752" r:id="rId37"/>
    <p:sldLayoutId id="2147483753" r:id="rId3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bg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7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5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12700" y="1539875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850" y="4864100"/>
            <a:ext cx="519178" cy="1524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4766" y="3568994"/>
            <a:ext cx="5859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2.13 </a:t>
            </a:r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对循环的测试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4869" y="2614178"/>
            <a:ext cx="4559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第二部分 软件测试</a:t>
            </a:r>
            <a:endParaRPr lang="zh-CN" altLang="en-US" sz="4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0311" y="850264"/>
            <a:ext cx="10482489" cy="5479097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针对单个循环节点循环次数的测试（假设循环</a:t>
            </a:r>
            <a:r>
              <a:rPr lang="en-US" altLang="zh-CN" dirty="0" smtClean="0"/>
              <a:t>N</a:t>
            </a:r>
            <a:r>
              <a:rPr lang="zh-CN" altLang="en-US" dirty="0"/>
              <a:t>次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测试点如下：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次（即不执行循环）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循环正常次数（通常为最大次数的一半）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r>
              <a:rPr lang="en-US" altLang="zh-CN" dirty="0" smtClean="0"/>
              <a:t>n-1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单个循环节点测试分析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312" y="1533695"/>
            <a:ext cx="7085714" cy="2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6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单个循环节点测试分析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31" y="805034"/>
            <a:ext cx="10305607" cy="2038178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086960"/>
              </p:ext>
            </p:extLst>
          </p:nvPr>
        </p:nvGraphicFramePr>
        <p:xfrm>
          <a:off x="446087" y="2860357"/>
          <a:ext cx="11431588" cy="3840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67169"/>
                <a:gridCol w="2933810"/>
                <a:gridCol w="6030609"/>
              </a:tblGrid>
              <a:tr h="375282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测试项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输入条件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预期输出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 rowSpan="2"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循环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Iteration = 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不进入循环体，</a:t>
                      </a:r>
                      <a:r>
                        <a:rPr lang="en-US" altLang="zh-CN" sz="22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值不变，屏幕无显示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 vMerge="1"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Iteration</a:t>
                      </a:r>
                      <a:r>
                        <a:rPr lang="en-US" altLang="zh-CN" sz="2200" b="1" baseline="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= 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不进入循环体，</a:t>
                      </a:r>
                      <a:r>
                        <a:rPr lang="en-US" altLang="zh-CN" sz="22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值不变，屏幕无显示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Iteration</a:t>
                      </a:r>
                      <a:r>
                        <a:rPr lang="en-US" altLang="zh-CN" sz="2200" b="1" baseline="0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= 10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循环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 = 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循环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= 2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循环正常次数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= 5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循环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 - 1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= 8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循环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</a:t>
                      </a:r>
                      <a:r>
                        <a:rPr lang="zh-CN" altLang="en-US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次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</a:t>
                      </a:r>
                      <a:r>
                        <a:rPr lang="en-US" altLang="zh-CN" sz="22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= 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48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2"/>
            <a:ext cx="10468202" cy="599344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循环的</a:t>
            </a:r>
            <a:r>
              <a:rPr lang="zh-CN" altLang="en-US" dirty="0" smtClean="0">
                <a:solidFill>
                  <a:srgbClr val="FF0000"/>
                </a:solidFill>
              </a:rPr>
              <a:t>初始化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控制循环过程的变量称为循环变量，对于</a:t>
            </a:r>
            <a:r>
              <a:rPr lang="zh-CN" altLang="en-US" dirty="0" smtClean="0">
                <a:solidFill>
                  <a:srgbClr val="FF0000"/>
                </a:solidFill>
              </a:rPr>
              <a:t>初值设置是否正确</a:t>
            </a:r>
            <a:r>
              <a:rPr lang="zh-CN" altLang="en-US" dirty="0" smtClean="0"/>
              <a:t>，初值设置错误，则循环总次数必然受到影响</a:t>
            </a:r>
            <a:endParaRPr lang="en-US" altLang="zh-CN" dirty="0" smtClean="0"/>
          </a:p>
          <a:p>
            <a:r>
              <a:rPr lang="zh-CN" altLang="en-US" dirty="0" smtClean="0"/>
              <a:t>循环的</a:t>
            </a:r>
            <a:r>
              <a:rPr lang="zh-CN" altLang="en-US" dirty="0" smtClean="0">
                <a:solidFill>
                  <a:srgbClr val="FF0000"/>
                </a:solidFill>
              </a:rPr>
              <a:t>迭代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测试</a:t>
            </a:r>
            <a:r>
              <a:rPr lang="zh-CN" altLang="en-US" dirty="0" smtClean="0"/>
              <a:t>循环体内包含的</a:t>
            </a:r>
            <a:r>
              <a:rPr lang="zh-CN" altLang="en-US" dirty="0" smtClean="0">
                <a:solidFill>
                  <a:srgbClr val="FF0000"/>
                </a:solidFill>
              </a:rPr>
              <a:t>语句执行过程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测试</a:t>
            </a:r>
            <a:r>
              <a:rPr lang="zh-CN" altLang="en-US" dirty="0" smtClean="0">
                <a:solidFill>
                  <a:srgbClr val="FF0000"/>
                </a:solidFill>
              </a:rPr>
              <a:t>增量的变化</a:t>
            </a:r>
            <a:r>
              <a:rPr lang="zh-CN" altLang="en-US" dirty="0" smtClean="0"/>
              <a:t>是否正确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每次循环</a:t>
            </a:r>
            <a:r>
              <a:rPr lang="zh-CN" altLang="en-US" dirty="0" smtClean="0">
                <a:solidFill>
                  <a:srgbClr val="FF0000"/>
                </a:solidFill>
              </a:rPr>
              <a:t>涉及到的变量的取值</a:t>
            </a:r>
            <a:r>
              <a:rPr lang="zh-CN" altLang="en-US" dirty="0" smtClean="0"/>
              <a:t>是否按预期规律发生变化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重复多次循环是否导致</a:t>
            </a:r>
            <a:r>
              <a:rPr lang="zh-CN" altLang="en-US" dirty="0" smtClean="0">
                <a:solidFill>
                  <a:srgbClr val="FF0000"/>
                </a:solidFill>
              </a:rPr>
              <a:t>误差累积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单个循环节点测试总结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57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04636" y="878839"/>
            <a:ext cx="10925402" cy="5721985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多次循环是否对</a:t>
            </a:r>
            <a:r>
              <a:rPr lang="zh-CN" altLang="en-US" dirty="0">
                <a:solidFill>
                  <a:srgbClr val="FF0000"/>
                </a:solidFill>
              </a:rPr>
              <a:t>内存造成压力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是否存在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zh-CN" altLang="en-US" dirty="0"/>
              <a:t>语句，导致某些</a:t>
            </a:r>
            <a:r>
              <a:rPr lang="zh-CN" altLang="en-US" dirty="0">
                <a:solidFill>
                  <a:srgbClr val="FF0000"/>
                </a:solidFill>
              </a:rPr>
              <a:t>循环过程中强制跳过部分语句不执行</a:t>
            </a:r>
            <a:r>
              <a:rPr lang="zh-CN" altLang="en-US" dirty="0"/>
              <a:t>，从而注入代码质量风险</a:t>
            </a:r>
          </a:p>
          <a:p>
            <a:r>
              <a:rPr lang="zh-CN" altLang="en-US" dirty="0" smtClean="0"/>
              <a:t>循环的终止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循环的终止条件</a:t>
            </a:r>
            <a:r>
              <a:rPr lang="zh-CN" altLang="en-US" dirty="0" smtClean="0"/>
              <a:t>是否存在边界错误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退出循环的条件</a:t>
            </a:r>
            <a:r>
              <a:rPr lang="zh-CN" altLang="en-US" dirty="0" smtClean="0"/>
              <a:t>是否正确</a:t>
            </a:r>
            <a:endParaRPr lang="en-US" altLang="zh-CN" dirty="0" smtClean="0"/>
          </a:p>
          <a:p>
            <a:r>
              <a:rPr lang="zh-CN" altLang="en-US" dirty="0" smtClean="0"/>
              <a:t>如上例中需要测试的数据变量为循环变量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，增量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，最大值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zh-CN" altLang="en-US" dirty="0" smtClean="0"/>
              <a:t>和退出条件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单个循环节点测试总结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15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当各循环节点串联，若各个</a:t>
            </a:r>
            <a:r>
              <a:rPr lang="zh-CN" altLang="en-US" dirty="0" smtClean="0">
                <a:solidFill>
                  <a:srgbClr val="FF0000"/>
                </a:solidFill>
              </a:rPr>
              <a:t>判定节点相互独立</a:t>
            </a:r>
            <a:r>
              <a:rPr lang="zh-CN" altLang="en-US" dirty="0" smtClean="0"/>
              <a:t>，则仅需根据单个循环体的测试原则进行测试即可</a:t>
            </a:r>
            <a:endParaRPr lang="en-US" altLang="zh-CN" dirty="0" smtClean="0"/>
          </a:p>
          <a:p>
            <a:r>
              <a:rPr lang="zh-CN" altLang="en-US" dirty="0" smtClean="0"/>
              <a:t>对于串联循环节点存在相互关联，则不能孤立的测试每个循环节点，应结合测试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串联</a:t>
            </a:r>
            <a:r>
              <a:rPr lang="zh-CN" altLang="en-US" dirty="0"/>
              <a:t>循环节点</a:t>
            </a:r>
            <a:r>
              <a:rPr lang="zh-CN" altLang="en-US" dirty="0" smtClean="0"/>
              <a:t>的测试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00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2"/>
            <a:ext cx="10853964" cy="599344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当循环节点为嵌套形式，且判定节点相互独立时：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先测试最</a:t>
            </a:r>
            <a:r>
              <a:rPr lang="zh-CN" altLang="en-US" dirty="0" smtClean="0">
                <a:solidFill>
                  <a:srgbClr val="FF0000"/>
                </a:solidFill>
              </a:rPr>
              <a:t>内层循环体</a:t>
            </a:r>
            <a:r>
              <a:rPr lang="zh-CN" altLang="en-US" dirty="0" smtClean="0"/>
              <a:t>，然后</a:t>
            </a:r>
            <a:r>
              <a:rPr lang="zh-CN" altLang="en-US" dirty="0" smtClean="0">
                <a:solidFill>
                  <a:srgbClr val="FF0000"/>
                </a:solidFill>
              </a:rPr>
              <a:t>逐步外推</a:t>
            </a:r>
            <a:r>
              <a:rPr lang="zh-CN" altLang="en-US" dirty="0" smtClean="0"/>
              <a:t>，直至测试到最外层的循环体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测试每层循环体时，仍根据单个循环体的测试原则进行测试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循环节点嵌套测试分析</a:t>
            </a:r>
            <a:r>
              <a:rPr lang="en-US" altLang="zh-CN" dirty="0"/>
              <a:t>	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64" y="1514622"/>
            <a:ext cx="9819048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4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种特殊组合：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）内层</a:t>
            </a:r>
            <a:r>
              <a:rPr lang="zh-CN" altLang="en-US" dirty="0" smtClean="0">
                <a:solidFill>
                  <a:srgbClr val="FF0000"/>
                </a:solidFill>
              </a:rPr>
              <a:t>最小</a:t>
            </a:r>
            <a:r>
              <a:rPr lang="zh-CN" altLang="en-US" dirty="0" smtClean="0"/>
              <a:t>循环次数，外层</a:t>
            </a:r>
            <a:r>
              <a:rPr lang="zh-CN" altLang="en-US" dirty="0" smtClean="0">
                <a:solidFill>
                  <a:srgbClr val="FF0000"/>
                </a:solidFill>
              </a:rPr>
              <a:t>最小</a:t>
            </a:r>
            <a:r>
              <a:rPr lang="zh-CN" altLang="en-US" dirty="0" smtClean="0"/>
              <a:t>循环次数组合，计算结果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）内层</a:t>
            </a:r>
            <a:r>
              <a:rPr lang="zh-CN" altLang="en-US" dirty="0" smtClean="0">
                <a:solidFill>
                  <a:srgbClr val="FF0000"/>
                </a:solidFill>
              </a:rPr>
              <a:t>最小</a:t>
            </a:r>
            <a:r>
              <a:rPr lang="zh-CN" altLang="en-US" dirty="0" smtClean="0"/>
              <a:t>循环次数，外层</a:t>
            </a:r>
            <a:r>
              <a:rPr lang="zh-CN" altLang="en-US" dirty="0" smtClean="0">
                <a:solidFill>
                  <a:srgbClr val="FF0000"/>
                </a:solidFill>
              </a:rPr>
              <a:t>最大</a:t>
            </a:r>
            <a:r>
              <a:rPr lang="zh-CN" altLang="en-US" dirty="0" smtClean="0"/>
              <a:t>循环次数，计算结果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en-US" dirty="0" smtClean="0"/>
              <a:t>）内层</a:t>
            </a:r>
            <a:r>
              <a:rPr lang="zh-CN" altLang="en-US" dirty="0" smtClean="0">
                <a:solidFill>
                  <a:srgbClr val="FF0000"/>
                </a:solidFill>
              </a:rPr>
              <a:t>最大</a:t>
            </a:r>
            <a:r>
              <a:rPr lang="zh-CN" altLang="en-US" dirty="0" smtClean="0"/>
              <a:t>循环次数，外层</a:t>
            </a:r>
            <a:r>
              <a:rPr lang="zh-CN" altLang="en-US" dirty="0" smtClean="0">
                <a:solidFill>
                  <a:srgbClr val="FF0000"/>
                </a:solidFill>
              </a:rPr>
              <a:t>最小</a:t>
            </a:r>
            <a:r>
              <a:rPr lang="zh-CN" altLang="en-US" dirty="0" smtClean="0"/>
              <a:t>循环次数，计算结果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）内层</a:t>
            </a:r>
            <a:r>
              <a:rPr lang="zh-CN" altLang="en-US" dirty="0" smtClean="0">
                <a:solidFill>
                  <a:srgbClr val="FF0000"/>
                </a:solidFill>
              </a:rPr>
              <a:t>最大</a:t>
            </a:r>
            <a:r>
              <a:rPr lang="zh-CN" altLang="en-US" dirty="0" smtClean="0"/>
              <a:t>循环次数，外层</a:t>
            </a:r>
            <a:r>
              <a:rPr lang="zh-CN" altLang="en-US" dirty="0" smtClean="0">
                <a:solidFill>
                  <a:srgbClr val="FF0000"/>
                </a:solidFill>
              </a:rPr>
              <a:t>最大</a:t>
            </a:r>
            <a:r>
              <a:rPr lang="zh-CN" altLang="en-US" dirty="0" smtClean="0"/>
              <a:t>循环次数，计算结果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循环节点嵌套测试分析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首先：建议修改代码</a:t>
            </a:r>
            <a:endParaRPr lang="en-US" altLang="zh-CN" dirty="0" smtClean="0"/>
          </a:p>
          <a:p>
            <a:r>
              <a:rPr lang="zh-CN" altLang="en-US" dirty="0" smtClean="0"/>
              <a:t>其次：如果不能修改代码，则先对单次循环体进行测试；兼顾嵌套循环条件下对循环次数的多种特殊组合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非结构化循环结构测试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72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根据如下代码，设计测试用例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循环测试实例练习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25" y="1962300"/>
            <a:ext cx="9800000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4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38675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30994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261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主要循环结构的测试分析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80268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循环结构测试总结</a:t>
              </a:r>
              <a:endPara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对循环测试的背景知识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68516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010967" y="1556791"/>
            <a:ext cx="9008244" cy="345934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理解常规循环结构有哪些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掌握各种循环结构的测试方法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重难点：各种循环结构的测试方法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2643" y="299837"/>
            <a:ext cx="6226175" cy="56582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本节教学目标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78776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循环结构是程序中重要结构，必须重点测试</a:t>
            </a:r>
            <a:endParaRPr lang="en-US" altLang="zh-CN" dirty="0" smtClean="0"/>
          </a:p>
          <a:p>
            <a:r>
              <a:rPr lang="zh-CN" altLang="en-US" dirty="0" smtClean="0"/>
              <a:t>单个循环节点测试：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边界，初始条件，最大条件，中间循环值，循环执行过程，变量变化，涉及变量的变化</a:t>
            </a:r>
            <a:endParaRPr lang="en-US" altLang="zh-CN" dirty="0" smtClean="0"/>
          </a:p>
          <a:p>
            <a:r>
              <a:rPr lang="zh-CN" altLang="en-US" dirty="0" smtClean="0"/>
              <a:t>串联循环结构：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非关联循环节点：按单个循环节点依次测试；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关联循环节点：结合测试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循环测试总结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81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6" y="929866"/>
            <a:ext cx="10380434" cy="5928133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866686" y="1001305"/>
            <a:ext cx="10349002" cy="565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循环测试背景知识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为什么进行循环测试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循环测试是程序结构中非常重要的一种结构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循环结构分析：单循环节点、循环节点串联、循环节点嵌套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不同的循环结构分别如何测试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单循环节点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串联循环节点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嵌套循环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61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3"/>
            <a:ext cx="10599964" cy="579750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白盒测试基础知识：</a:t>
            </a:r>
            <a:endParaRPr lang="en-US" altLang="zh-CN" dirty="0" smtClean="0"/>
          </a:p>
          <a:p>
            <a:pPr lvl="1"/>
            <a:r>
              <a:rPr lang="zh-CN" altLang="en-US" dirty="0"/>
              <a:t>白</a:t>
            </a:r>
            <a:r>
              <a:rPr lang="zh-CN" altLang="en-US" dirty="0" smtClean="0"/>
              <a:t>盒测试</a:t>
            </a:r>
            <a:r>
              <a:rPr lang="zh-CN" altLang="en-US" dirty="0" smtClean="0">
                <a:solidFill>
                  <a:srgbClr val="FF0000"/>
                </a:solidFill>
              </a:rPr>
              <a:t>关注的对象</a:t>
            </a:r>
            <a:r>
              <a:rPr lang="zh-CN" altLang="en-US" dirty="0" smtClean="0"/>
              <a:t>：源代码和程序结构</a:t>
            </a:r>
            <a:endParaRPr lang="en-US" altLang="zh-CN" dirty="0" smtClean="0"/>
          </a:p>
          <a:p>
            <a:pPr lvl="1"/>
            <a:r>
              <a:rPr lang="zh-CN" altLang="en-US" dirty="0"/>
              <a:t>动态</a:t>
            </a:r>
            <a:r>
              <a:rPr lang="zh-CN" altLang="en-US" dirty="0" smtClean="0"/>
              <a:t>白盒测试的方法：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逻辑覆盖</a:t>
            </a:r>
            <a:r>
              <a:rPr lang="zh-CN" altLang="en-US" dirty="0" smtClean="0"/>
              <a:t>：语句、判定、条件、条件判定、条件组合、路径覆盖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独立路径测试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画出程序图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确定环复杂度（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种方式）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找出独立路径</a:t>
            </a:r>
            <a:endParaRPr lang="en-US" altLang="zh-CN" dirty="0" smtClean="0"/>
          </a:p>
          <a:p>
            <a:pPr lvl="3"/>
            <a:r>
              <a:rPr lang="zh-CN" altLang="en-US" dirty="0" smtClean="0">
                <a:solidFill>
                  <a:srgbClr val="FF0000"/>
                </a:solidFill>
              </a:rPr>
              <a:t>去掉不可行路径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补充路径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3"/>
            <a:r>
              <a:rPr lang="zh-CN" altLang="en-US" dirty="0" smtClean="0"/>
              <a:t>转化成测试用例</a:t>
            </a:r>
            <a:r>
              <a:rPr lang="en-US" altLang="zh-CN" dirty="0" smtClean="0"/>
              <a:t>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34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3"/>
            <a:ext cx="10725377" cy="509290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计算环复杂度的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种方法的注意事项：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直观观察法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公式计算法：</a:t>
            </a:r>
            <a:r>
              <a:rPr lang="en-US" altLang="zh-CN" dirty="0" smtClean="0"/>
              <a:t>V(G) = e – n + 1</a:t>
            </a:r>
            <a:r>
              <a:rPr lang="zh-CN" altLang="en-US" dirty="0" smtClean="0"/>
              <a:t>，需要注意：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程序图不包含孤立节点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程序图必须是一个强连通图</a:t>
            </a:r>
            <a:r>
              <a:rPr lang="zh-CN" altLang="en-US" dirty="0" smtClean="0"/>
              <a:t>（可以对图进行改造来完成）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判定节点法：</a:t>
            </a:r>
            <a:r>
              <a:rPr lang="en-US" altLang="zh-CN" dirty="0" smtClean="0"/>
              <a:t>V(G) = P + 1,</a:t>
            </a:r>
            <a:r>
              <a:rPr lang="zh-CN" altLang="en-US" dirty="0" smtClean="0"/>
              <a:t>需要注意：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由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所引起的多分支，先修改为</a:t>
            </a:r>
            <a:r>
              <a:rPr lang="en-US" altLang="zh-CN" dirty="0" smtClean="0"/>
              <a:t>if……else if……else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54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38675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30994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261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主要循环结构的测试分析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80268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循环结构测试总结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对循环测试的背景知识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8309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7" y="864553"/>
            <a:ext cx="10111014" cy="55648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为什么进行循环测试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循环结构是程序设计时一类重要结构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重复多次循环可能导致</a:t>
            </a:r>
            <a:r>
              <a:rPr lang="zh-CN" altLang="en-US" dirty="0" smtClean="0">
                <a:solidFill>
                  <a:srgbClr val="FF0000"/>
                </a:solidFill>
              </a:rPr>
              <a:t>内存泄漏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循环到边界位置可能出现错误</a:t>
            </a:r>
            <a:endParaRPr lang="en-US" altLang="zh-CN" dirty="0" smtClean="0"/>
          </a:p>
          <a:p>
            <a:r>
              <a:rPr lang="zh-CN" altLang="en-US" dirty="0" smtClean="0"/>
              <a:t>对循环结构进行测试的重点关注点：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循环过程的正确性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循环的</a:t>
            </a:r>
            <a:r>
              <a:rPr lang="zh-CN" altLang="en-US" dirty="0" smtClean="0">
                <a:solidFill>
                  <a:srgbClr val="FF0000"/>
                </a:solidFill>
              </a:rPr>
              <a:t>边界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界限内对循环体</a:t>
            </a:r>
            <a:r>
              <a:rPr lang="zh-CN" altLang="en-US" dirty="0" smtClean="0"/>
              <a:t>的执行过程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循环的测试背景知识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26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循环结构分类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EEF3FA"/>
              </a:clrFrom>
              <a:clrTo>
                <a:srgbClr val="EEF3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6427" y="890356"/>
            <a:ext cx="2771429" cy="4121304"/>
          </a:xfrm>
          <a:prstGeom prst="rect">
            <a:avLst/>
          </a:prstGeom>
        </p:spPr>
      </p:pic>
      <p:sp>
        <p:nvSpPr>
          <p:cNvPr id="5" name="内容占位符 1"/>
          <p:cNvSpPr txBox="1">
            <a:spLocks/>
          </p:cNvSpPr>
          <p:nvPr/>
        </p:nvSpPr>
        <p:spPr bwMode="auto">
          <a:xfrm>
            <a:off x="1129719" y="5644823"/>
            <a:ext cx="2427869" cy="75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循环节点串联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8252" y="895493"/>
            <a:ext cx="2949195" cy="4505181"/>
          </a:xfrm>
          <a:prstGeom prst="rect">
            <a:avLst/>
          </a:prstGeom>
        </p:spPr>
      </p:pic>
      <p:sp>
        <p:nvSpPr>
          <p:cNvPr id="7" name="内容占位符 1"/>
          <p:cNvSpPr txBox="1">
            <a:spLocks/>
          </p:cNvSpPr>
          <p:nvPr/>
        </p:nvSpPr>
        <p:spPr bwMode="auto">
          <a:xfrm>
            <a:off x="3939594" y="5682923"/>
            <a:ext cx="2427869" cy="75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循环节点嵌套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3434" y="919287"/>
            <a:ext cx="4033363" cy="4659360"/>
          </a:xfrm>
          <a:prstGeom prst="rect">
            <a:avLst/>
          </a:prstGeom>
        </p:spPr>
      </p:pic>
      <p:sp>
        <p:nvSpPr>
          <p:cNvPr id="10" name="内容占位符 1"/>
          <p:cNvSpPr txBox="1">
            <a:spLocks/>
          </p:cNvSpPr>
          <p:nvPr/>
        </p:nvSpPr>
        <p:spPr bwMode="auto">
          <a:xfrm>
            <a:off x="7725781" y="5754360"/>
            <a:ext cx="2427869" cy="75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非结构化的循环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10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针对不同类型的循环结构，测试难点如下：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单个循环节点，如何结合测试循环的边界进行测试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单个循环节点，如何设计测试用例来保证循环的完整性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串联的循环节点，如何保证测试的全面性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对于非结构化的循环，如何进行测试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循环结构测试</a:t>
            </a:r>
            <a:r>
              <a:rPr lang="zh-CN" altLang="en-US" dirty="0"/>
              <a:t>难点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11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38675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30994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261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主要循环结构的测试分析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80268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循环结构测试总结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对循环测试的背景知识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0848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7447</TotalTime>
  <Words>1000</Words>
  <Application>Microsoft Office PowerPoint</Application>
  <PresentationFormat>宽屏</PresentationFormat>
  <Paragraphs>155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黑体</vt:lpstr>
      <vt:lpstr>楷体</vt:lpstr>
      <vt:lpstr>宋体</vt:lpstr>
      <vt:lpstr>Arial</vt:lpstr>
      <vt:lpstr>Calibri</vt:lpstr>
      <vt:lpstr>Lucida Console</vt:lpstr>
      <vt:lpstr>Times New Roman</vt:lpstr>
      <vt:lpstr>Office Theme</vt:lpstr>
      <vt:lpstr>PowerPoint 演示文稿</vt:lpstr>
      <vt:lpstr>本节教学目标 </vt:lpstr>
      <vt:lpstr>内容回顾</vt:lpstr>
      <vt:lpstr>内容回顾</vt:lpstr>
      <vt:lpstr>PowerPoint 演示文稿</vt:lpstr>
      <vt:lpstr>循环的测试背景知识</vt:lpstr>
      <vt:lpstr>循环结构分类</vt:lpstr>
      <vt:lpstr>循环结构测试难点分析</vt:lpstr>
      <vt:lpstr>PowerPoint 演示文稿</vt:lpstr>
      <vt:lpstr>单个循环节点测试分析</vt:lpstr>
      <vt:lpstr>单个循环节点测试分析</vt:lpstr>
      <vt:lpstr>单个循环节点测试总结</vt:lpstr>
      <vt:lpstr>单个循环节点测试总结</vt:lpstr>
      <vt:lpstr>串联循环节点的测试</vt:lpstr>
      <vt:lpstr> 循环节点嵌套测试分析  </vt:lpstr>
      <vt:lpstr>循环节点嵌套测试分析</vt:lpstr>
      <vt:lpstr>非结构化循环结构测试</vt:lpstr>
      <vt:lpstr>循环测试实例练习</vt:lpstr>
      <vt:lpstr>PowerPoint 演示文稿</vt:lpstr>
      <vt:lpstr>循环测试总结</vt:lpstr>
      <vt:lpstr>内容总结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645</cp:revision>
  <dcterms:created xsi:type="dcterms:W3CDTF">2015-11-26T12:54:06Z</dcterms:created>
  <dcterms:modified xsi:type="dcterms:W3CDTF">2017-05-31T00:48:17Z</dcterms:modified>
</cp:coreProperties>
</file>