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handoutMasterIdLst>
    <p:handoutMasterId r:id="rId30"/>
  </p:handoutMasterIdLst>
  <p:sldIdLst>
    <p:sldId id="262" r:id="rId2"/>
    <p:sldId id="396" r:id="rId3"/>
    <p:sldId id="424" r:id="rId4"/>
    <p:sldId id="423" r:id="rId5"/>
    <p:sldId id="425" r:id="rId6"/>
    <p:sldId id="397" r:id="rId7"/>
    <p:sldId id="398" r:id="rId8"/>
    <p:sldId id="399" r:id="rId9"/>
    <p:sldId id="420" r:id="rId10"/>
    <p:sldId id="401" r:id="rId11"/>
    <p:sldId id="403" r:id="rId12"/>
    <p:sldId id="404" r:id="rId13"/>
    <p:sldId id="405" r:id="rId14"/>
    <p:sldId id="406" r:id="rId15"/>
    <p:sldId id="421" r:id="rId16"/>
    <p:sldId id="408" r:id="rId17"/>
    <p:sldId id="409" r:id="rId18"/>
    <p:sldId id="410" r:id="rId19"/>
    <p:sldId id="411" r:id="rId20"/>
    <p:sldId id="412" r:id="rId21"/>
    <p:sldId id="413" r:id="rId22"/>
    <p:sldId id="422" r:id="rId23"/>
    <p:sldId id="415" r:id="rId24"/>
    <p:sldId id="418" r:id="rId25"/>
    <p:sldId id="419" r:id="rId26"/>
    <p:sldId id="392"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EFC"/>
    <a:srgbClr val="F2F2F2"/>
    <a:srgbClr val="F1F5FB"/>
    <a:srgbClr val="0975CE"/>
    <a:srgbClr val="006ECC"/>
    <a:srgbClr val="03A6FF"/>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56" autoAdjust="0"/>
    <p:restoredTop sz="94414" autoAdjust="0"/>
  </p:normalViewPr>
  <p:slideViewPr>
    <p:cSldViewPr snapToGrid="0" showGuides="1">
      <p:cViewPr varScale="1">
        <p:scale>
          <a:sx n="73" d="100"/>
          <a:sy n="73" d="100"/>
        </p:scale>
        <p:origin x="90" y="3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type="parTrans" cxnId="{315398C5-D489-42D1-B923-9B8347447593}">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type="sibTrans" cxnId="{315398C5-D489-42D1-B923-9B8347447593}">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type="parTrans" cxnId="{0CE9C168-AF0E-4F69-B7CF-9C09B7E29D21}">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type="sibTrans" cxnId="{0CE9C168-AF0E-4F69-B7CF-9C09B7E29D21}">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type="par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type="sib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6F1237C6-78EE-40AD-A405-3A7978AA1D7D}" type="presOf" srcId="{235DC6CA-0180-42F6-8FCE-400EC7A00D58}" destId="{095D660B-3CCC-41DD-8447-AC9A246958B9}" srcOrd="0" destOrd="0" presId="urn:microsoft.com/office/officeart/2005/8/layout/equation1"/>
    <dgm:cxn modelId="{315398C5-D489-42D1-B923-9B8347447593}" srcId="{BAB678E1-24A3-4C5A-B467-934EF9E96EC4}" destId="{0D9D1539-8DC3-4C57-B45D-2B38755343AA}" srcOrd="0" destOrd="0" parTransId="{15BF19BE-B576-4998-8CF6-6A54FD230CC0}" sibTransId="{235DC6CA-0180-42F6-8FCE-400EC7A00D58}"/>
    <dgm:cxn modelId="{A1EB12AF-7600-46B2-B73D-C3BCAC4E2DA5}" type="presOf" srcId="{24D47232-F1CE-43B0-9F30-7402E3355079}" destId="{EB272918-D129-446B-9822-E89A703038E2}" srcOrd="0" destOrd="0" presId="urn:microsoft.com/office/officeart/2005/8/layout/equation1"/>
    <dgm:cxn modelId="{DCF70190-868D-4AF9-8011-CFEC805F3639}" srcId="{BAB678E1-24A3-4C5A-B467-934EF9E96EC4}" destId="{24D47232-F1CE-43B0-9F30-7402E3355079}" srcOrd="2" destOrd="0" parTransId="{67862CA1-A8F8-4F60-BDDC-1E30E263D3FD}" sibTransId="{DD3052E2-6D3E-4A28-B087-166D0534B513}"/>
    <dgm:cxn modelId="{45F0F9F1-8BC2-4100-A73D-F5BB6819AA8D}" type="presOf" srcId="{0D9D1539-8DC3-4C57-B45D-2B38755343AA}" destId="{1F1A7A4D-DBE0-4016-B9BC-A37D4C8B97E8}" srcOrd="0" destOrd="0" presId="urn:microsoft.com/office/officeart/2005/8/layout/equation1"/>
    <dgm:cxn modelId="{0F487C97-5976-4C9A-A399-5DF1E1D84FCE}" type="presOf" srcId="{26194913-45E8-40AB-917B-0CA6FE78B5C8}" destId="{711E1C4C-D0A0-4ED2-B1B3-479D102A6289}" srcOrd="0" destOrd="0" presId="urn:microsoft.com/office/officeart/2005/8/layout/equation1"/>
    <dgm:cxn modelId="{364A3E51-4E3A-40A0-8D5F-687A37338EA1}" type="presOf" srcId="{1694C720-EDE8-46EA-B49F-0FB01FAC250E}" destId="{7314A908-0E3E-439D-A97A-0F3A1976901A}" srcOrd="0" destOrd="0" presId="urn:microsoft.com/office/officeart/2005/8/layout/equation1"/>
    <dgm:cxn modelId="{0CE9C168-AF0E-4F69-B7CF-9C09B7E29D21}" srcId="{BAB678E1-24A3-4C5A-B467-934EF9E96EC4}" destId="{26194913-45E8-40AB-917B-0CA6FE78B5C8}" srcOrd="1" destOrd="0" parTransId="{79A1E6A6-94F3-42FD-913D-F6844FBAA90A}" sibTransId="{1694C720-EDE8-46EA-B49F-0FB01FAC250E}"/>
    <dgm:cxn modelId="{908A7A17-565C-4EDD-A77F-B83BD2ACD259}" type="presOf" srcId="{BAB678E1-24A3-4C5A-B467-934EF9E96EC4}" destId="{F35564D5-E7DE-4B10-95F0-1A935FB239D2}" srcOrd="0" destOrd="0" presId="urn:microsoft.com/office/officeart/2005/8/layout/equation1"/>
    <dgm:cxn modelId="{044F4A2C-A963-4BAA-AF20-471D10FD9CB7}" type="presParOf" srcId="{F35564D5-E7DE-4B10-95F0-1A935FB239D2}" destId="{1F1A7A4D-DBE0-4016-B9BC-A37D4C8B97E8}" srcOrd="0" destOrd="0" presId="urn:microsoft.com/office/officeart/2005/8/layout/equation1"/>
    <dgm:cxn modelId="{DB44DB87-02CB-491E-97C4-99DD882B114B}" type="presParOf" srcId="{F35564D5-E7DE-4B10-95F0-1A935FB239D2}" destId="{561AF8A9-9758-428B-95AE-24260D2E65FF}" srcOrd="1" destOrd="0" presId="urn:microsoft.com/office/officeart/2005/8/layout/equation1"/>
    <dgm:cxn modelId="{63731E74-01D3-4D93-AADC-9E35DF935EE9}" type="presParOf" srcId="{F35564D5-E7DE-4B10-95F0-1A935FB239D2}" destId="{095D660B-3CCC-41DD-8447-AC9A246958B9}" srcOrd="2" destOrd="0" presId="urn:microsoft.com/office/officeart/2005/8/layout/equation1"/>
    <dgm:cxn modelId="{EB9B291B-1DEA-4755-8BB9-9049A9F9AA26}" type="presParOf" srcId="{F35564D5-E7DE-4B10-95F0-1A935FB239D2}" destId="{E13F54DA-75DA-45D3-B8B3-3049CB0E4F3A}" srcOrd="3" destOrd="0" presId="urn:microsoft.com/office/officeart/2005/8/layout/equation1"/>
    <dgm:cxn modelId="{4F56C89B-906A-41CF-B87B-46B2388C0973}" type="presParOf" srcId="{F35564D5-E7DE-4B10-95F0-1A935FB239D2}" destId="{711E1C4C-D0A0-4ED2-B1B3-479D102A6289}" srcOrd="4" destOrd="0" presId="urn:microsoft.com/office/officeart/2005/8/layout/equation1"/>
    <dgm:cxn modelId="{847AB2C1-90D7-4D04-A8D7-6F50724B982F}" type="presParOf" srcId="{F35564D5-E7DE-4B10-95F0-1A935FB239D2}" destId="{5903D3D0-E979-4584-9FD5-24C8095FF5D4}" srcOrd="5" destOrd="0" presId="urn:microsoft.com/office/officeart/2005/8/layout/equation1"/>
    <dgm:cxn modelId="{176D61E5-91D8-4046-9D6D-1A9232335266}" type="presParOf" srcId="{F35564D5-E7DE-4B10-95F0-1A935FB239D2}" destId="{7314A908-0E3E-439D-A97A-0F3A1976901A}" srcOrd="6" destOrd="0" presId="urn:microsoft.com/office/officeart/2005/8/layout/equation1"/>
    <dgm:cxn modelId="{0C943E91-7AF8-42A8-BAE2-FBD0719CA52D}" type="presParOf" srcId="{F35564D5-E7DE-4B10-95F0-1A935FB239D2}" destId="{0F5E12B7-2F2E-415A-9B3A-5FF49F5E334A}" srcOrd="7" destOrd="0" presId="urn:microsoft.com/office/officeart/2005/8/layout/equation1"/>
    <dgm:cxn modelId="{E70ABE0D-F793-4003-BAC7-01417004D560}"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909617" y="348960"/>
          <a:ext cx="1512460" cy="1512460"/>
        </a:xfrm>
        <a:prstGeom prst="ellipse">
          <a:avLst/>
        </a:prstGeom>
        <a:solidFill>
          <a:srgbClr val="FFCC99"/>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3131112" y="570455"/>
        <a:ext cx="1069470" cy="1069470"/>
      </dsp:txXfrm>
    </dsp:sp>
    <dsp:sp modelId="{095D660B-3CCC-41DD-8447-AC9A246958B9}">
      <dsp:nvSpPr>
        <dsp:cNvPr id="0" name=""/>
        <dsp:cNvSpPr/>
      </dsp:nvSpPr>
      <dsp:spPr>
        <a:xfrm>
          <a:off x="4462145" y="761534"/>
          <a:ext cx="877226" cy="877226"/>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4578421" y="1096985"/>
        <a:ext cx="644674" cy="206324"/>
      </dsp:txXfrm>
    </dsp:sp>
    <dsp:sp modelId="{711E1C4C-D0A0-4ED2-B1B3-479D102A6289}">
      <dsp:nvSpPr>
        <dsp:cNvPr id="0" name=""/>
        <dsp:cNvSpPr/>
      </dsp:nvSpPr>
      <dsp:spPr>
        <a:xfrm>
          <a:off x="5272903" y="455196"/>
          <a:ext cx="1512460" cy="1512460"/>
        </a:xfrm>
        <a:prstGeom prst="ellipse">
          <a:avLst/>
        </a:prstGeom>
        <a:solidFill>
          <a:schemeClr val="bg1">
            <a:lumMod val="85000"/>
          </a:schemeClr>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5494398" y="676691"/>
        <a:ext cx="1069470" cy="1069470"/>
      </dsp:txXfrm>
    </dsp:sp>
    <dsp:sp modelId="{7314A908-0E3E-439D-A97A-0F3A1976901A}">
      <dsp:nvSpPr>
        <dsp:cNvPr id="0" name=""/>
        <dsp:cNvSpPr/>
      </dsp:nvSpPr>
      <dsp:spPr>
        <a:xfrm>
          <a:off x="1805558" y="777035"/>
          <a:ext cx="877226" cy="877226"/>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921834" y="957744"/>
        <a:ext cx="644674" cy="515808"/>
      </dsp:txXfrm>
    </dsp:sp>
    <dsp:sp modelId="{EB272918-D129-446B-9822-E89A703038E2}">
      <dsp:nvSpPr>
        <dsp:cNvPr id="0" name=""/>
        <dsp:cNvSpPr/>
      </dsp:nvSpPr>
      <dsp:spPr>
        <a:xfrm>
          <a:off x="207107" y="347236"/>
          <a:ext cx="1512460" cy="1512460"/>
        </a:xfrm>
        <a:prstGeom prst="ellipse">
          <a:avLst/>
        </a:prstGeom>
        <a:solidFill>
          <a:srgbClr val="53B5FF"/>
        </a:solidFill>
        <a:ln w="12700" cap="flat" cmpd="sng" algn="ctr">
          <a:solidFill>
            <a:srgbClr val="8FCCF5"/>
          </a:solid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428602" y="568731"/>
        <a:ext cx="1069470" cy="106947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A77729-C0AC-409E-827F-6575C816C891}" type="datetimeFigureOut">
              <a:rPr lang="zh-CN" altLang="en-US" smtClean="0"/>
              <a:t>2017/4/20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A665A-DE80-481F-8946-39E91B67CD87}" type="slidenum">
              <a:rPr lang="zh-CN" altLang="en-US" smtClean="0"/>
              <a:t>‹#›</a:t>
            </a:fld>
            <a:endParaRPr lang="zh-CN" altLang="en-US"/>
          </a:p>
        </p:txBody>
      </p:sp>
    </p:spTree>
    <p:extLst>
      <p:ext uri="{BB962C8B-B14F-4D97-AF65-F5344CB8AC3E}">
        <p14:creationId xmlns:p14="http://schemas.microsoft.com/office/powerpoint/2010/main" val="136114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2</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zh-CN" altLang="en-US" dirty="0" smtClean="0"/>
              <a:t>那本节课就是来针对软件开发过程及项目中的成员来做介绍</a:t>
            </a:r>
            <a:endParaRPr lang="en-US" altLang="zh-CN" dirty="0" smtClean="0"/>
          </a:p>
          <a:p>
            <a:r>
              <a:rPr lang="zh-CN" altLang="en-US" dirty="0" smtClean="0"/>
              <a:t>本讲的目标是</a:t>
            </a:r>
            <a:endParaRPr lang="en-US" altLang="zh-CN" dirty="0" smtClean="0"/>
          </a:p>
          <a:p>
            <a:r>
              <a:rPr lang="zh-CN" altLang="en-US" dirty="0" smtClean="0"/>
              <a:t>重难点，让大家</a:t>
            </a:r>
            <a:r>
              <a:rPr lang="en-US" altLang="zh-CN" dirty="0" smtClean="0"/>
              <a:t>……</a:t>
            </a:r>
            <a:endParaRPr lang="zh-CN" altLang="zh-CN" dirty="0" smtClean="0"/>
          </a:p>
        </p:txBody>
      </p:sp>
    </p:spTree>
    <p:extLst>
      <p:ext uri="{BB962C8B-B14F-4D97-AF65-F5344CB8AC3E}">
        <p14:creationId xmlns:p14="http://schemas.microsoft.com/office/powerpoint/2010/main" val="3112174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dirty="0" smtClean="0"/>
              <a:t>第一步：划分等价类（从需求中提取）</a:t>
            </a:r>
            <a:endParaRPr lang="en-US" altLang="zh-CN" dirty="0" smtClean="0"/>
          </a:p>
          <a:p>
            <a:r>
              <a:rPr lang="zh-CN" altLang="en-US" dirty="0" smtClean="0"/>
              <a:t>一个是长度  一个是数字类型（两层含义）：</a:t>
            </a:r>
            <a:endParaRPr lang="en-US" altLang="zh-CN" dirty="0" smtClean="0"/>
          </a:p>
          <a:p>
            <a:r>
              <a:rPr lang="zh-CN" altLang="en-US" b="1" dirty="0" smtClean="0"/>
              <a:t>自然数就是指大于等于</a:t>
            </a:r>
            <a:r>
              <a:rPr lang="en-US" altLang="zh-CN" b="1" dirty="0" smtClean="0"/>
              <a:t>0</a:t>
            </a:r>
            <a:r>
              <a:rPr lang="zh-CN" altLang="en-US" b="1" dirty="0" smtClean="0"/>
              <a:t>的整数</a:t>
            </a:r>
            <a:endParaRPr lang="en-US" altLang="zh-CN" b="1" dirty="0" smtClean="0"/>
          </a:p>
          <a:p>
            <a:endParaRPr lang="en-US" altLang="zh-CN" b="1" dirty="0" smtClean="0"/>
          </a:p>
          <a:p>
            <a:r>
              <a:rPr lang="zh-CN" altLang="en-US" b="1" dirty="0" smtClean="0"/>
              <a:t>且进行编号后，选择用例覆盖</a:t>
            </a:r>
            <a:endParaRPr lang="en-US" altLang="zh-CN" b="1" dirty="0" smtClean="0"/>
          </a:p>
          <a:p>
            <a:r>
              <a:rPr lang="zh-CN" altLang="en-US" sz="1200" dirty="0" smtClean="0">
                <a:solidFill>
                  <a:srgbClr val="0070C0"/>
                </a:solidFill>
              </a:rPr>
              <a:t>设计一个新用例，使它能够</a:t>
            </a:r>
            <a:r>
              <a:rPr lang="zh-CN" altLang="en-US" sz="1200" dirty="0" smtClean="0">
                <a:solidFill>
                  <a:schemeClr val="tx2">
                    <a:lumMod val="60000"/>
                    <a:lumOff val="40000"/>
                  </a:schemeClr>
                </a:solidFill>
              </a:rPr>
              <a:t>尽量多</a:t>
            </a:r>
            <a:r>
              <a:rPr lang="zh-CN" altLang="en-US" sz="1200" dirty="0" smtClean="0">
                <a:solidFill>
                  <a:srgbClr val="0070C0"/>
                </a:solidFill>
              </a:rPr>
              <a:t>覆盖尚未覆盖的</a:t>
            </a:r>
            <a:r>
              <a:rPr lang="zh-CN" altLang="en-US" sz="1200" dirty="0" smtClean="0">
                <a:solidFill>
                  <a:schemeClr val="tx2">
                    <a:lumMod val="60000"/>
                    <a:lumOff val="40000"/>
                  </a:schemeClr>
                </a:solidFill>
              </a:rPr>
              <a:t>有效</a:t>
            </a:r>
            <a:r>
              <a:rPr lang="zh-CN" altLang="en-US" sz="1200" dirty="0" smtClean="0">
                <a:solidFill>
                  <a:srgbClr val="0070C0"/>
                </a:solidFill>
              </a:rPr>
              <a:t>等价类。重复该步骤，直到所有</a:t>
            </a:r>
            <a:r>
              <a:rPr lang="zh-CN" altLang="en-US" sz="1200" b="1" dirty="0" smtClean="0">
                <a:solidFill>
                  <a:schemeClr val="tx2">
                    <a:lumMod val="60000"/>
                    <a:lumOff val="40000"/>
                  </a:schemeClr>
                </a:solidFill>
              </a:rPr>
              <a:t>有效等价类</a:t>
            </a:r>
            <a:r>
              <a:rPr lang="zh-CN" altLang="en-US" sz="1200" dirty="0" smtClean="0">
                <a:solidFill>
                  <a:srgbClr val="0070C0"/>
                </a:solidFill>
              </a:rPr>
              <a:t>均被用例所覆盖</a:t>
            </a:r>
            <a:endParaRPr lang="en-US" altLang="zh-CN" sz="1200" dirty="0" smtClean="0">
              <a:solidFill>
                <a:srgbClr val="0070C0"/>
              </a:solidFill>
            </a:endParaRPr>
          </a:p>
          <a:p>
            <a:r>
              <a:rPr lang="zh-CN" altLang="en-US" sz="1200" dirty="0" smtClean="0">
                <a:solidFill>
                  <a:srgbClr val="0070C0"/>
                </a:solidFill>
              </a:rPr>
              <a:t>设计一个新用例，使它</a:t>
            </a:r>
            <a:r>
              <a:rPr lang="zh-CN" altLang="en-US" sz="1200" dirty="0" smtClean="0">
                <a:solidFill>
                  <a:schemeClr val="tx2">
                    <a:lumMod val="60000"/>
                    <a:lumOff val="40000"/>
                  </a:schemeClr>
                </a:solidFill>
              </a:rPr>
              <a:t>仅</a:t>
            </a:r>
            <a:r>
              <a:rPr lang="zh-CN" altLang="en-US" sz="1200" dirty="0" smtClean="0">
                <a:solidFill>
                  <a:srgbClr val="0070C0"/>
                </a:solidFill>
              </a:rPr>
              <a:t>覆盖</a:t>
            </a:r>
            <a:r>
              <a:rPr lang="zh-CN" altLang="en-US" sz="1200" dirty="0" smtClean="0">
                <a:solidFill>
                  <a:schemeClr val="tx2">
                    <a:lumMod val="60000"/>
                    <a:lumOff val="40000"/>
                  </a:schemeClr>
                </a:solidFill>
              </a:rPr>
              <a:t>一个</a:t>
            </a:r>
            <a:r>
              <a:rPr lang="zh-CN" altLang="en-US" sz="1200" dirty="0" smtClean="0">
                <a:solidFill>
                  <a:srgbClr val="0070C0"/>
                </a:solidFill>
              </a:rPr>
              <a:t>尚未覆盖的</a:t>
            </a:r>
            <a:r>
              <a:rPr lang="zh-CN" altLang="en-US" sz="1200" dirty="0" smtClean="0">
                <a:solidFill>
                  <a:schemeClr val="tx2">
                    <a:lumMod val="60000"/>
                    <a:lumOff val="40000"/>
                  </a:schemeClr>
                </a:solidFill>
              </a:rPr>
              <a:t>无效</a:t>
            </a:r>
            <a:r>
              <a:rPr lang="zh-CN" altLang="en-US" sz="1200" dirty="0" smtClean="0">
                <a:solidFill>
                  <a:srgbClr val="0070C0"/>
                </a:solidFill>
              </a:rPr>
              <a:t>等价类。重复该步骤，直到所有的</a:t>
            </a:r>
            <a:r>
              <a:rPr lang="zh-CN" altLang="en-US" sz="1200" b="1" dirty="0" smtClean="0">
                <a:solidFill>
                  <a:schemeClr val="tx2">
                    <a:lumMod val="60000"/>
                    <a:lumOff val="40000"/>
                  </a:schemeClr>
                </a:solidFill>
              </a:rPr>
              <a:t>无效等价类</a:t>
            </a:r>
            <a:r>
              <a:rPr lang="zh-CN" altLang="en-US" sz="1200" dirty="0" smtClean="0">
                <a:solidFill>
                  <a:srgbClr val="0070C0"/>
                </a:solidFill>
              </a:rPr>
              <a:t>均被用例所覆盖</a:t>
            </a:r>
            <a:endParaRPr lang="en-US" altLang="ja-JP" sz="1200" dirty="0" smtClean="0">
              <a:solidFill>
                <a:srgbClr val="0070C0"/>
              </a:solidFill>
              <a:ea typeface="標楷體" pitchFamily="65" charset="-120"/>
            </a:endParaRPr>
          </a:p>
          <a:p>
            <a:endParaRPr lang="en-US" altLang="ja-JP" sz="1200" dirty="0" smtClean="0">
              <a:solidFill>
                <a:srgbClr val="0070C0"/>
              </a:solidFill>
            </a:endParaRPr>
          </a:p>
          <a:p>
            <a:endParaRPr lang="zh-CN" altLang="en-US" b="1"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16</a:t>
            </a:fld>
            <a:endParaRPr lang="en-US" altLang="zh-CN" dirty="0"/>
          </a:p>
        </p:txBody>
      </p:sp>
    </p:spTree>
    <p:extLst>
      <p:ext uri="{BB962C8B-B14F-4D97-AF65-F5344CB8AC3E}">
        <p14:creationId xmlns:p14="http://schemas.microsoft.com/office/powerpoint/2010/main" val="2622624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kern="1200" dirty="0" smtClean="0">
                <a:solidFill>
                  <a:schemeClr val="tx1">
                    <a:lumMod val="10000"/>
                  </a:schemeClr>
                </a:solidFill>
                <a:latin typeface="黑体" pitchFamily="2" charset="-122"/>
                <a:ea typeface="黑体" pitchFamily="2" charset="-122"/>
                <a:cs typeface="+mn-cs"/>
              </a:rPr>
              <a:t>那大家先来思考这么几个问题，我们为什么要学习等价类划分法？什么是等价类划分法，等价类划分法怎样使用</a:t>
            </a:r>
            <a:r>
              <a:rPr lang="en-US" altLang="zh-CN" sz="2400" kern="1200" dirty="0" smtClean="0">
                <a:solidFill>
                  <a:schemeClr val="tx1">
                    <a:lumMod val="10000"/>
                  </a:schemeClr>
                </a:solidFill>
                <a:latin typeface="黑体" pitchFamily="2" charset="-122"/>
                <a:ea typeface="黑体" pitchFamily="2" charset="-122"/>
                <a:cs typeface="+mn-cs"/>
              </a:rPr>
              <a:t>?</a:t>
            </a:r>
          </a:p>
          <a:p>
            <a:endParaRPr lang="en-US" altLang="zh-CN" sz="2400" kern="1200" dirty="0" smtClean="0">
              <a:solidFill>
                <a:schemeClr val="tx1">
                  <a:lumMod val="10000"/>
                </a:schemeClr>
              </a:solidFill>
              <a:latin typeface="黑体" pitchFamily="2" charset="-122"/>
              <a:ea typeface="黑体" pitchFamily="2" charset="-122"/>
              <a:cs typeface="+mn-cs"/>
            </a:endParaRPr>
          </a:p>
          <a:p>
            <a:endParaRPr lang="en-US" altLang="zh-CN" sz="2400" kern="1200" dirty="0" smtClean="0">
              <a:solidFill>
                <a:schemeClr val="tx1">
                  <a:lumMod val="10000"/>
                </a:schemeClr>
              </a:solidFill>
              <a:latin typeface="黑体" pitchFamily="2" charset="-122"/>
              <a:ea typeface="黑体" pitchFamily="2" charset="-122"/>
              <a:cs typeface="+mn-cs"/>
            </a:endParaRPr>
          </a:p>
          <a:p>
            <a:endParaRPr lang="en-US" altLang="zh-CN" sz="2400" kern="1200" dirty="0" smtClean="0">
              <a:solidFill>
                <a:schemeClr val="tx1">
                  <a:lumMod val="10000"/>
                </a:schemeClr>
              </a:solidFill>
              <a:latin typeface="黑体" pitchFamily="2" charset="-122"/>
              <a:ea typeface="黑体" pitchFamily="2" charset="-122"/>
              <a:cs typeface="+mn-cs"/>
            </a:endParaRPr>
          </a:p>
          <a:p>
            <a:r>
              <a:rPr lang="zh-CN" altLang="en-US" sz="2400" kern="1200" dirty="0" smtClean="0">
                <a:solidFill>
                  <a:schemeClr val="tx1">
                    <a:lumMod val="10000"/>
                  </a:schemeClr>
                </a:solidFill>
                <a:latin typeface="黑体" pitchFamily="2" charset="-122"/>
                <a:ea typeface="黑体" pitchFamily="2" charset="-122"/>
                <a:cs typeface="+mn-cs"/>
              </a:rPr>
              <a:t>主要介绍以下内容   团队组织结构及各组织结构中的常见职位   最后是小结与探索</a:t>
            </a:r>
            <a:endParaRPr lang="zh-CN" altLang="en-US" sz="2400" kern="1200" dirty="0">
              <a:solidFill>
                <a:schemeClr val="tx1">
                  <a:lumMod val="10000"/>
                </a:schemeClr>
              </a:solidFill>
              <a:latin typeface="黑体" pitchFamily="2" charset="-122"/>
              <a:ea typeface="黑体" pitchFamily="2" charset="-122"/>
              <a:cs typeface="+mn-cs"/>
            </a:endParaRPr>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22</a:t>
            </a:fld>
            <a:endParaRPr lang="zh-CN" altLang="en-US"/>
          </a:p>
        </p:txBody>
      </p:sp>
    </p:spTree>
    <p:extLst>
      <p:ext uri="{BB962C8B-B14F-4D97-AF65-F5344CB8AC3E}">
        <p14:creationId xmlns:p14="http://schemas.microsoft.com/office/powerpoint/2010/main" val="396421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如上，是我们借助一个小例子讲过的等价类划分法的概念，那接下来我们来总结一下，使用等价类划分法的步骤。</a:t>
            </a:r>
            <a:endParaRPr lang="en-US" altLang="zh-CN" dirty="0" smtClean="0"/>
          </a:p>
          <a:p>
            <a:r>
              <a:rPr lang="zh-CN" altLang="en-US" dirty="0" smtClean="0"/>
              <a:t>第一步：依据常用方法划分等价类，什么是常用方法？分析需求，包括显性需求，也包括暗含的需求；</a:t>
            </a:r>
            <a:endParaRPr lang="en-US" altLang="zh-CN" dirty="0" smtClean="0"/>
          </a:p>
          <a:p>
            <a:r>
              <a:rPr lang="zh-CN" altLang="en-US" dirty="0" smtClean="0"/>
              <a:t>第二步：为等价类表中的每个等价类分别规定一个唯一的编号；</a:t>
            </a:r>
            <a:endParaRPr lang="en-US" altLang="zh-CN" dirty="0" smtClean="0"/>
          </a:p>
          <a:p>
            <a:r>
              <a:rPr lang="zh-CN" altLang="en-US" dirty="0" smtClean="0"/>
              <a:t>第三步：设计一个新用例，使他能够尽量多覆盖尚未覆盖的有效等价类；刚才我们这个例子中，有效等价类，</a:t>
            </a:r>
            <a:r>
              <a:rPr lang="en-US" altLang="zh-CN" dirty="0" smtClean="0"/>
              <a:t>0-99</a:t>
            </a:r>
            <a:r>
              <a:rPr lang="zh-CN" altLang="en-US" dirty="0" smtClean="0"/>
              <a:t>的数字，我选一个</a:t>
            </a:r>
            <a:r>
              <a:rPr lang="en-US" altLang="zh-CN" dirty="0" smtClean="0"/>
              <a:t>30+40</a:t>
            </a:r>
            <a:r>
              <a:rPr lang="zh-CN" altLang="en-US" dirty="0" smtClean="0"/>
              <a:t>就能够代表这个有效等价类了；不需要再选取</a:t>
            </a:r>
            <a:r>
              <a:rPr lang="en-US" altLang="zh-CN" dirty="0" smtClean="0"/>
              <a:t>40+50</a:t>
            </a:r>
            <a:r>
              <a:rPr lang="zh-CN" altLang="en-US" dirty="0" smtClean="0"/>
              <a:t>或者其他什么；</a:t>
            </a:r>
            <a:endParaRPr lang="en-US" altLang="zh-CN" dirty="0" smtClean="0"/>
          </a:p>
          <a:p>
            <a:r>
              <a:rPr lang="zh-CN" altLang="en-US" dirty="0" smtClean="0"/>
              <a:t>但反过来说，设计无效等价类，使他仅覆盖一个尚未覆盖的无效等价类，大家想，</a:t>
            </a:r>
            <a:r>
              <a:rPr lang="en-US" altLang="zh-CN" dirty="0" smtClean="0"/>
              <a:t>&lt;1</a:t>
            </a:r>
            <a:r>
              <a:rPr lang="zh-CN" altLang="en-US" dirty="0" smtClean="0"/>
              <a:t>的范围取一个，能不能代替</a:t>
            </a:r>
            <a:r>
              <a:rPr lang="en-US" altLang="zh-CN" dirty="0" smtClean="0"/>
              <a:t>&gt;99</a:t>
            </a:r>
            <a:r>
              <a:rPr lang="zh-CN" altLang="en-US" dirty="0" smtClean="0"/>
              <a:t>的取了一个，所以这就是使他仅覆盖一个尚未覆盖的无效等价类，之后重复该步骤，直到所有无效等价类均被覆盖。</a:t>
            </a:r>
            <a:endParaRPr lang="en-US" altLang="zh-CN" dirty="0" smtClean="0"/>
          </a:p>
          <a:p>
            <a:r>
              <a:rPr lang="zh-CN" altLang="en-US" dirty="0" smtClean="0"/>
              <a:t>我说过学习软件测试，不仅仅学的是技能，也同样学的是方法，比如，当你毕业时，</a:t>
            </a:r>
            <a:r>
              <a:rPr lang="en-US" altLang="zh-CN" dirty="0" smtClean="0"/>
              <a:t>Google</a:t>
            </a:r>
            <a:r>
              <a:rPr lang="zh-CN" altLang="en-US" dirty="0" smtClean="0"/>
              <a:t>和微软都录用你，那我去哪一家呢？你就可以运用我们学习等价类划分法进行分析，我将我选择职业的因素进行划分，比如我从这么几个方面进行选择，薪资，发展空间，职位，项目性质，等等，你可以列出每一个方面里面对自己 的利与弊，然后将这些方面综合考虑。对不对？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23</a:t>
            </a:fld>
            <a:endParaRPr lang="en-US" altLang="zh-CN" dirty="0"/>
          </a:p>
        </p:txBody>
      </p:sp>
    </p:spTree>
    <p:extLst>
      <p:ext uri="{BB962C8B-B14F-4D97-AF65-F5344CB8AC3E}">
        <p14:creationId xmlns:p14="http://schemas.microsoft.com/office/powerpoint/2010/main" val="1580590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25</a:t>
            </a:fld>
            <a:endParaRPr lang="en-US" altLang="zh-CN" dirty="0"/>
          </a:p>
        </p:txBody>
      </p:sp>
    </p:spTree>
    <p:extLst>
      <p:ext uri="{BB962C8B-B14F-4D97-AF65-F5344CB8AC3E}">
        <p14:creationId xmlns:p14="http://schemas.microsoft.com/office/powerpoint/2010/main" val="2652538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kern="1200" dirty="0" smtClean="0">
                <a:solidFill>
                  <a:schemeClr val="tx1">
                    <a:lumMod val="10000"/>
                  </a:schemeClr>
                </a:solidFill>
                <a:latin typeface="黑体" pitchFamily="2" charset="-122"/>
                <a:ea typeface="黑体" pitchFamily="2" charset="-122"/>
                <a:cs typeface="+mn-cs"/>
              </a:rPr>
              <a:t>那大家先来思考这么几个问题，我们为什么要学习等价类划分法？什么是等价类划分法，等价类划分法怎样使用</a:t>
            </a:r>
            <a:r>
              <a:rPr lang="en-US" altLang="zh-CN" sz="2400" kern="1200" dirty="0" smtClean="0">
                <a:solidFill>
                  <a:schemeClr val="tx1">
                    <a:lumMod val="10000"/>
                  </a:schemeClr>
                </a:solidFill>
                <a:latin typeface="黑体" pitchFamily="2" charset="-122"/>
                <a:ea typeface="黑体" pitchFamily="2" charset="-122"/>
                <a:cs typeface="+mn-cs"/>
              </a:rPr>
              <a:t>?</a:t>
            </a:r>
          </a:p>
          <a:p>
            <a:endParaRPr lang="en-US" altLang="zh-CN" sz="2400" kern="1200" dirty="0" smtClean="0">
              <a:solidFill>
                <a:schemeClr val="tx1">
                  <a:lumMod val="10000"/>
                </a:schemeClr>
              </a:solidFill>
              <a:latin typeface="黑体" pitchFamily="2" charset="-122"/>
              <a:ea typeface="黑体" pitchFamily="2" charset="-122"/>
              <a:cs typeface="+mn-cs"/>
            </a:endParaRPr>
          </a:p>
          <a:p>
            <a:endParaRPr lang="en-US" altLang="zh-CN" sz="2400" kern="1200" dirty="0" smtClean="0">
              <a:solidFill>
                <a:schemeClr val="tx1">
                  <a:lumMod val="10000"/>
                </a:schemeClr>
              </a:solidFill>
              <a:latin typeface="黑体" pitchFamily="2" charset="-122"/>
              <a:ea typeface="黑体" pitchFamily="2" charset="-122"/>
              <a:cs typeface="+mn-cs"/>
            </a:endParaRPr>
          </a:p>
          <a:p>
            <a:endParaRPr lang="en-US" altLang="zh-CN" sz="2400" kern="1200" dirty="0" smtClean="0">
              <a:solidFill>
                <a:schemeClr val="tx1">
                  <a:lumMod val="10000"/>
                </a:schemeClr>
              </a:solidFill>
              <a:latin typeface="黑体" pitchFamily="2" charset="-122"/>
              <a:ea typeface="黑体" pitchFamily="2" charset="-122"/>
              <a:cs typeface="+mn-cs"/>
            </a:endParaRPr>
          </a:p>
          <a:p>
            <a:r>
              <a:rPr lang="zh-CN" altLang="en-US" sz="2400" kern="1200" dirty="0" smtClean="0">
                <a:solidFill>
                  <a:schemeClr val="tx1">
                    <a:lumMod val="10000"/>
                  </a:schemeClr>
                </a:solidFill>
                <a:latin typeface="黑体" pitchFamily="2" charset="-122"/>
                <a:ea typeface="黑体" pitchFamily="2" charset="-122"/>
                <a:cs typeface="+mn-cs"/>
              </a:rPr>
              <a:t>主要介绍以下内容   团队组织结构及各组织结构中的常见职位   最后是小结与探索</a:t>
            </a:r>
            <a:endParaRPr lang="zh-CN" altLang="en-US" sz="2400" kern="1200" dirty="0">
              <a:solidFill>
                <a:schemeClr val="tx1">
                  <a:lumMod val="10000"/>
                </a:schemeClr>
              </a:solidFill>
              <a:latin typeface="黑体" pitchFamily="2" charset="-122"/>
              <a:ea typeface="黑体" pitchFamily="2" charset="-122"/>
              <a:cs typeface="+mn-cs"/>
            </a:endParaRPr>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6</a:t>
            </a:fld>
            <a:endParaRPr lang="zh-CN" altLang="en-US"/>
          </a:p>
        </p:txBody>
      </p:sp>
    </p:spTree>
    <p:extLst>
      <p:ext uri="{BB962C8B-B14F-4D97-AF65-F5344CB8AC3E}">
        <p14:creationId xmlns:p14="http://schemas.microsoft.com/office/powerpoint/2010/main" val="1558293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7</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8</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kern="1200" dirty="0" smtClean="0">
                <a:solidFill>
                  <a:schemeClr val="tx1">
                    <a:lumMod val="10000"/>
                  </a:schemeClr>
                </a:solidFill>
                <a:latin typeface="黑体" pitchFamily="2" charset="-122"/>
                <a:ea typeface="黑体" pitchFamily="2" charset="-122"/>
                <a:cs typeface="+mn-cs"/>
              </a:rPr>
              <a:t>那大家先来思考这么几个问题，我们为什么要学习等价类划分法？什么是等价类划分法，等价类划分法怎样使用</a:t>
            </a:r>
            <a:r>
              <a:rPr lang="en-US" altLang="zh-CN" sz="2400" kern="1200" dirty="0" smtClean="0">
                <a:solidFill>
                  <a:schemeClr val="tx1">
                    <a:lumMod val="10000"/>
                  </a:schemeClr>
                </a:solidFill>
                <a:latin typeface="黑体" pitchFamily="2" charset="-122"/>
                <a:ea typeface="黑体" pitchFamily="2" charset="-122"/>
                <a:cs typeface="+mn-cs"/>
              </a:rPr>
              <a:t>?</a:t>
            </a:r>
          </a:p>
          <a:p>
            <a:endParaRPr lang="en-US" altLang="zh-CN" sz="2400" kern="1200" dirty="0" smtClean="0">
              <a:solidFill>
                <a:schemeClr val="tx1">
                  <a:lumMod val="10000"/>
                </a:schemeClr>
              </a:solidFill>
              <a:latin typeface="黑体" pitchFamily="2" charset="-122"/>
              <a:ea typeface="黑体" pitchFamily="2" charset="-122"/>
              <a:cs typeface="+mn-cs"/>
            </a:endParaRPr>
          </a:p>
          <a:p>
            <a:endParaRPr lang="en-US" altLang="zh-CN" sz="2400" kern="1200" dirty="0" smtClean="0">
              <a:solidFill>
                <a:schemeClr val="tx1">
                  <a:lumMod val="10000"/>
                </a:schemeClr>
              </a:solidFill>
              <a:latin typeface="黑体" pitchFamily="2" charset="-122"/>
              <a:ea typeface="黑体" pitchFamily="2" charset="-122"/>
              <a:cs typeface="+mn-cs"/>
            </a:endParaRPr>
          </a:p>
          <a:p>
            <a:endParaRPr lang="en-US" altLang="zh-CN" sz="2400" kern="1200" dirty="0" smtClean="0">
              <a:solidFill>
                <a:schemeClr val="tx1">
                  <a:lumMod val="10000"/>
                </a:schemeClr>
              </a:solidFill>
              <a:latin typeface="黑体" pitchFamily="2" charset="-122"/>
              <a:ea typeface="黑体" pitchFamily="2" charset="-122"/>
              <a:cs typeface="+mn-cs"/>
            </a:endParaRPr>
          </a:p>
          <a:p>
            <a:r>
              <a:rPr lang="zh-CN" altLang="en-US" sz="2400" kern="1200" dirty="0" smtClean="0">
                <a:solidFill>
                  <a:schemeClr val="tx1">
                    <a:lumMod val="10000"/>
                  </a:schemeClr>
                </a:solidFill>
                <a:latin typeface="黑体" pitchFamily="2" charset="-122"/>
                <a:ea typeface="黑体" pitchFamily="2" charset="-122"/>
                <a:cs typeface="+mn-cs"/>
              </a:rPr>
              <a:t>主要介绍以下内容   团队组织结构及各组织结构中的常见职位   最后是小结与探索</a:t>
            </a:r>
            <a:endParaRPr lang="zh-CN" altLang="en-US" sz="2400" kern="1200" dirty="0">
              <a:solidFill>
                <a:schemeClr val="tx1">
                  <a:lumMod val="10000"/>
                </a:schemeClr>
              </a:solidFill>
              <a:latin typeface="黑体" pitchFamily="2" charset="-122"/>
              <a:ea typeface="黑体" pitchFamily="2" charset="-122"/>
              <a:cs typeface="+mn-cs"/>
            </a:endParaRPr>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9</a:t>
            </a:fld>
            <a:endParaRPr lang="zh-CN" altLang="en-US"/>
          </a:p>
        </p:txBody>
      </p:sp>
    </p:spTree>
    <p:extLst>
      <p:ext uri="{BB962C8B-B14F-4D97-AF65-F5344CB8AC3E}">
        <p14:creationId xmlns:p14="http://schemas.microsoft.com/office/powerpoint/2010/main" val="302891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10</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在这个过程中，大家要重点掌握什么是合理分类，并且你的测试用例设计的是否合理，是否能覆盖全，这就是划分等价类是否成功的关键。</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经讲过了，由于重要  今天再次重点讲解</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摒弃穷举测试  而是对输入的范围进行  合理分类，在每个分类中选取代表性数据作为测试用例</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这里说的 合理分类就是“等价类”</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之所以“等价”是因为  从划分好的分类中 任意选取一条数据都能代表其他的数据</a:t>
            </a:r>
            <a:r>
              <a:rPr lang="zh-CN" altLang="en-US" b="1" baseline="0" dirty="0" smtClean="0">
                <a:ea typeface="宋体" pitchFamily="2" charset="-122"/>
              </a:rPr>
              <a:t>  它们之间选取是等价的</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baseline="0" dirty="0" smtClean="0">
                <a:ea typeface="宋体" pitchFamily="2" charset="-122"/>
              </a:rPr>
              <a:t>这样就能大大减少 测试工作量  </a:t>
            </a:r>
            <a:r>
              <a:rPr lang="zh-CN" altLang="en-US" b="1" baseline="0" dirty="0" smtClean="0">
                <a:ea typeface="宋体" pitchFamily="2" charset="-122"/>
              </a:rPr>
              <a:t>可以说在任何测试工作中  这种方法都是被普遍采用的 因为不能穷举测试</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baseline="0" dirty="0" smtClean="0">
                <a:ea typeface="宋体"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等价类划分法</a:t>
            </a:r>
            <a:r>
              <a:rPr lang="zh-CN" altLang="en-US" dirty="0" smtClean="0">
                <a:ea typeface="宋体"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itchFamily="2" charset="-122"/>
              </a:rPr>
              <a:t>等价类是指某个输入域的子集合。在该子集合中，各个输入数据对于</a:t>
            </a:r>
            <a:r>
              <a:rPr lang="zh-CN" altLang="en-US" b="1" dirty="0" smtClean="0">
                <a:solidFill>
                  <a:srgbClr val="FF0000"/>
                </a:solidFill>
                <a:ea typeface="宋体" pitchFamily="2" charset="-122"/>
              </a:rPr>
              <a:t>揭露程序中的错误都是等效的</a:t>
            </a:r>
            <a:r>
              <a:rPr lang="zh-CN" altLang="en-US" b="1" dirty="0" smtClean="0">
                <a:ea typeface="宋体"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itchFamily="2" charset="-122"/>
            </a:endParaRPr>
          </a:p>
          <a:p>
            <a:pPr eaLnBrk="1" hangingPunct="1"/>
            <a:r>
              <a:rPr lang="zh-CN" altLang="en-US" dirty="0" smtClean="0">
                <a:ea typeface="宋体"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itchFamily="2" charset="-122"/>
              </a:rPr>
              <a:t>——</a:t>
            </a:r>
            <a:r>
              <a:rPr lang="zh-CN" altLang="en-US" dirty="0" smtClean="0">
                <a:ea typeface="宋体" pitchFamily="2" charset="-122"/>
              </a:rPr>
              <a:t>测试某等价类的代表值就是等效于对于这一类其它值的测试。</a:t>
            </a:r>
            <a:endParaRPr lang="en-US" altLang="zh-CN" dirty="0" smtClean="0">
              <a:ea typeface="宋体" pitchFamily="2" charset="-122"/>
            </a:endParaRPr>
          </a:p>
          <a:p>
            <a:pPr eaLnBrk="1" hangingPunct="1"/>
            <a:endParaRPr lang="en-US" altLang="zh-CN"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等价类划分很重要</a:t>
            </a:r>
            <a:r>
              <a:rPr lang="zh-CN" altLang="en-US" b="1" baseline="0" dirty="0" smtClean="0">
                <a:ea typeface="宋体" pitchFamily="2" charset="-122"/>
              </a:rPr>
              <a:t>  那既然重要  怎样使用呢？一起回忆一下该方法</a:t>
            </a:r>
            <a:endParaRPr lang="en-US" altLang="zh-CN" b="1" dirty="0" smtClean="0"/>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13262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C796B470-E6A1-4C94-96D3-1CADAF88D997}" type="slidenum">
              <a:rPr lang="zh-CN" altLang="en-US" smtClean="0"/>
              <a:pPr>
                <a:defRPr/>
              </a:pPr>
              <a:t>11</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zh-CN" altLang="en-US" dirty="0" smtClean="0"/>
              <a:t>划分等价类划首先应该知道等价类包含什么？包含有效等价类和无效等价类两部分，那有同学可能会问了，什么是有效等价类，什么是无效等价类呢？</a:t>
            </a:r>
            <a:endParaRPr lang="en-US" altLang="zh-CN" dirty="0" smtClean="0"/>
          </a:p>
          <a:p>
            <a:pPr eaLnBrk="1" hangingPunct="1"/>
            <a:r>
              <a:rPr lang="zh-CN" altLang="en-US" dirty="0" smtClean="0"/>
              <a:t>符合需求说明，合理地输入数据集合，就称为有效等价类；</a:t>
            </a:r>
            <a:endParaRPr lang="en-US" altLang="zh-CN" dirty="0" smtClean="0"/>
          </a:p>
          <a:p>
            <a:pPr eaLnBrk="1" hangingPunct="1"/>
            <a:r>
              <a:rPr lang="zh-CN" altLang="en-US" dirty="0" smtClean="0"/>
              <a:t>那同理不符合需求说明，无意义地输入数据的集合，就称为无效等价类。</a:t>
            </a:r>
            <a:endParaRPr lang="en-US" altLang="zh-CN" dirty="0" smtClean="0"/>
          </a:p>
          <a:p>
            <a:pPr eaLnBrk="1" hangingPunct="1"/>
            <a:r>
              <a:rPr lang="zh-CN" altLang="en-US" dirty="0" smtClean="0"/>
              <a:t>我们举个例子：计算两个</a:t>
            </a:r>
            <a:r>
              <a:rPr lang="en-US" altLang="zh-CN" dirty="0" smtClean="0"/>
              <a:t>0-99</a:t>
            </a:r>
            <a:r>
              <a:rPr lang="zh-CN" altLang="en-US" dirty="0" smtClean="0"/>
              <a:t>之间的整数和，无效等价类包含</a:t>
            </a:r>
            <a:r>
              <a:rPr lang="en-US" altLang="zh-CN" dirty="0" smtClean="0"/>
              <a:t>&lt;1,&gt;99</a:t>
            </a:r>
            <a:r>
              <a:rPr lang="zh-CN" altLang="en-US" dirty="0" smtClean="0"/>
              <a:t>这部分就是无效等价类，那么什么是有效等价类呢？</a:t>
            </a:r>
            <a:r>
              <a:rPr lang="en-US" altLang="zh-CN" dirty="0" smtClean="0"/>
              <a:t>1-99</a:t>
            </a:r>
            <a:r>
              <a:rPr lang="zh-CN" altLang="en-US" dirty="0" smtClean="0"/>
              <a:t>间的整数都是有效等价类。</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虽然我们知道了，这些有效等价类和无效等价类，但是这样设计用例 是不全面的，为什么这么说？</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划分等价类</a:t>
            </a:r>
            <a:r>
              <a:rPr lang="zh-CN" altLang="en-US" baseline="0" dirty="0" smtClean="0"/>
              <a:t>  首先要知道等价类包含什么  。。。</a:t>
            </a:r>
            <a:endParaRPr lang="en-US" altLang="zh-CN" baseline="0" dirty="0" smtClean="0"/>
          </a:p>
          <a:p>
            <a:pPr eaLnBrk="1" hangingPunct="1"/>
            <a:endParaRPr lang="en-US" altLang="zh-CN" baseline="0" dirty="0" smtClean="0"/>
          </a:p>
          <a:p>
            <a:pPr eaLnBrk="1" hangingPunct="1"/>
            <a:r>
              <a:rPr lang="zh-CN" altLang="en-US" baseline="0" dirty="0" smtClean="0"/>
              <a:t>那咱们是不是就知道了  划分时要从有效和无效这两个方面来思考  那咱们对刚才加法功能点进行下划分吧。。。</a:t>
            </a:r>
            <a:endParaRPr lang="en-US" altLang="zh-CN" baseline="0" dirty="0" smtClean="0"/>
          </a:p>
          <a:p>
            <a:pPr eaLnBrk="1" hangingPunct="1"/>
            <a:endParaRPr lang="en-US" altLang="zh-CN" baseline="0" dirty="0" smtClean="0"/>
          </a:p>
          <a:p>
            <a:pPr eaLnBrk="1" hangingPunct="1"/>
            <a:r>
              <a:rPr lang="zh-CN" altLang="en-US" baseline="0" dirty="0" smtClean="0"/>
              <a:t>针对划分出来的等价类  现在是不是要找代表数据了  也就是提取测试用例</a:t>
            </a:r>
            <a:endParaRPr lang="en-US" altLang="zh-CN" baseline="0" dirty="0" smtClean="0"/>
          </a:p>
          <a:p>
            <a:pPr eaLnBrk="1" hangingPunct="1"/>
            <a:endParaRPr lang="zh-CN" altLang="en-US" dirty="0" smtClean="0"/>
          </a:p>
        </p:txBody>
      </p:sp>
    </p:spTree>
    <p:extLst>
      <p:ext uri="{BB962C8B-B14F-4D97-AF65-F5344CB8AC3E}">
        <p14:creationId xmlns:p14="http://schemas.microsoft.com/office/powerpoint/2010/main" val="105021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刚才是根据数据范围划分的有效等价类和无效等价类，那么大家根据加数去区分，是不是可以分为数值和非数值。</a:t>
            </a:r>
            <a:endParaRPr lang="en-US" altLang="zh-CN" baseline="0" dirty="0" smtClean="0"/>
          </a:p>
          <a:p>
            <a:r>
              <a:rPr lang="zh-CN" altLang="en-US" baseline="0" dirty="0" smtClean="0"/>
              <a:t>那么数值又分为什么？整数和小数；</a:t>
            </a:r>
            <a:endParaRPr lang="en-US" altLang="zh-CN" baseline="0" dirty="0" smtClean="0"/>
          </a:p>
          <a:p>
            <a:r>
              <a:rPr lang="zh-CN" altLang="en-US" baseline="0" dirty="0" smtClean="0"/>
              <a:t>非数值分为字母，特殊字符，空格，空白等。</a:t>
            </a:r>
            <a:endParaRPr lang="en-US" altLang="zh-CN" baseline="0" dirty="0" smtClean="0"/>
          </a:p>
          <a:p>
            <a:r>
              <a:rPr lang="zh-CN" altLang="en-US" baseline="0" dirty="0" smtClean="0"/>
              <a:t>那么我们再看看这条需求里面有没有一个可以提取的地方？比如 两个，两个怎么划分？两个加数，一个加数或者三个加数，对不对？</a:t>
            </a:r>
            <a:endParaRPr lang="en-US" altLang="zh-CN" baseline="0" dirty="0" smtClean="0"/>
          </a:p>
          <a:p>
            <a:r>
              <a:rPr lang="zh-CN" altLang="en-US" baseline="0" dirty="0" smtClean="0"/>
              <a:t>我们根据数字范围划分，根据加数的对象划分，根据几个数相加划分，都已经划分好了，那么我们接下来做的工作就是，提取每个等价类里面的数据，组合成用例，如何抽取，给大家</a:t>
            </a:r>
            <a:r>
              <a:rPr lang="en-US" altLang="zh-CN" baseline="0" dirty="0" smtClean="0"/>
              <a:t>2</a:t>
            </a:r>
            <a:r>
              <a:rPr lang="zh-CN" altLang="en-US" baseline="0" dirty="0" smtClean="0"/>
              <a:t>分钟时间先自己在自己的稿纸上，抽取一遍，之后，我们一起来看，看看大家有没有做正确。</a:t>
            </a:r>
            <a:endParaRPr lang="en-US" altLang="zh-CN" baseline="0" dirty="0" smtClean="0"/>
          </a:p>
          <a:p>
            <a:endParaRPr lang="en-US" altLang="zh-CN" baseline="0" dirty="0" smtClean="0"/>
          </a:p>
          <a:p>
            <a:r>
              <a:rPr lang="zh-CN" altLang="en-US" baseline="0" dirty="0" smtClean="0"/>
              <a:t>细心的同学可能会看到我们在这个图上有一个编号，这个编号做什么？就是设计用例的编号，一一对应着写。</a:t>
            </a:r>
            <a:endParaRPr lang="en-US" altLang="zh-CN" baseline="0" dirty="0" smtClean="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12</a:t>
            </a:fld>
            <a:endParaRPr lang="en-US" altLang="zh-CN"/>
          </a:p>
        </p:txBody>
      </p:sp>
    </p:spTree>
    <p:extLst>
      <p:ext uri="{BB962C8B-B14F-4D97-AF65-F5344CB8AC3E}">
        <p14:creationId xmlns:p14="http://schemas.microsoft.com/office/powerpoint/2010/main" val="216137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kern="1200" dirty="0" smtClean="0">
                <a:solidFill>
                  <a:schemeClr val="tx1">
                    <a:lumMod val="10000"/>
                  </a:schemeClr>
                </a:solidFill>
                <a:latin typeface="黑体" pitchFamily="2" charset="-122"/>
                <a:ea typeface="黑体" pitchFamily="2" charset="-122"/>
                <a:cs typeface="+mn-cs"/>
              </a:rPr>
              <a:t>那大家先来思考这么几个问题，我们为什么要学习等价类划分法？什么是等价类划分法，等价类划分法怎样使用</a:t>
            </a:r>
            <a:r>
              <a:rPr lang="en-US" altLang="zh-CN" sz="2400" kern="1200" dirty="0" smtClean="0">
                <a:solidFill>
                  <a:schemeClr val="tx1">
                    <a:lumMod val="10000"/>
                  </a:schemeClr>
                </a:solidFill>
                <a:latin typeface="黑体" pitchFamily="2" charset="-122"/>
                <a:ea typeface="黑体" pitchFamily="2" charset="-122"/>
                <a:cs typeface="+mn-cs"/>
              </a:rPr>
              <a:t>?</a:t>
            </a:r>
          </a:p>
          <a:p>
            <a:endParaRPr lang="en-US" altLang="zh-CN" sz="2400" kern="1200" dirty="0" smtClean="0">
              <a:solidFill>
                <a:schemeClr val="tx1">
                  <a:lumMod val="10000"/>
                </a:schemeClr>
              </a:solidFill>
              <a:latin typeface="黑体" pitchFamily="2" charset="-122"/>
              <a:ea typeface="黑体" pitchFamily="2" charset="-122"/>
              <a:cs typeface="+mn-cs"/>
            </a:endParaRPr>
          </a:p>
          <a:p>
            <a:endParaRPr lang="en-US" altLang="zh-CN" sz="2400" kern="1200" dirty="0" smtClean="0">
              <a:solidFill>
                <a:schemeClr val="tx1">
                  <a:lumMod val="10000"/>
                </a:schemeClr>
              </a:solidFill>
              <a:latin typeface="黑体" pitchFamily="2" charset="-122"/>
              <a:ea typeface="黑体" pitchFamily="2" charset="-122"/>
              <a:cs typeface="+mn-cs"/>
            </a:endParaRPr>
          </a:p>
          <a:p>
            <a:endParaRPr lang="en-US" altLang="zh-CN" sz="2400" kern="1200" dirty="0" smtClean="0">
              <a:solidFill>
                <a:schemeClr val="tx1">
                  <a:lumMod val="10000"/>
                </a:schemeClr>
              </a:solidFill>
              <a:latin typeface="黑体" pitchFamily="2" charset="-122"/>
              <a:ea typeface="黑体" pitchFamily="2" charset="-122"/>
              <a:cs typeface="+mn-cs"/>
            </a:endParaRPr>
          </a:p>
          <a:p>
            <a:r>
              <a:rPr lang="zh-CN" altLang="en-US" sz="2400" kern="1200" dirty="0" smtClean="0">
                <a:solidFill>
                  <a:schemeClr val="tx1">
                    <a:lumMod val="10000"/>
                  </a:schemeClr>
                </a:solidFill>
                <a:latin typeface="黑体" pitchFamily="2" charset="-122"/>
                <a:ea typeface="黑体" pitchFamily="2" charset="-122"/>
                <a:cs typeface="+mn-cs"/>
              </a:rPr>
              <a:t>主要介绍以下内容   团队组织结构及各组织结构中的常见职位   最后是小结与探索</a:t>
            </a:r>
            <a:endParaRPr lang="zh-CN" altLang="en-US" sz="2400" kern="1200" dirty="0">
              <a:solidFill>
                <a:schemeClr val="tx1">
                  <a:lumMod val="10000"/>
                </a:schemeClr>
              </a:solidFill>
              <a:latin typeface="黑体" pitchFamily="2" charset="-122"/>
              <a:ea typeface="黑体" pitchFamily="2" charset="-122"/>
              <a:cs typeface="+mn-cs"/>
            </a:endParaRPr>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15</a:t>
            </a:fld>
            <a:endParaRPr lang="zh-CN" altLang="en-US"/>
          </a:p>
        </p:txBody>
      </p:sp>
    </p:spTree>
    <p:extLst>
      <p:ext uri="{BB962C8B-B14F-4D97-AF65-F5344CB8AC3E}">
        <p14:creationId xmlns:p14="http://schemas.microsoft.com/office/powerpoint/2010/main" val="293942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9CA3A77D-823D-48D3-A755-3744EBA39511}" type="datetimeFigureOut">
              <a:rPr lang="zh-CN" altLang="en-US"/>
              <a:pPr>
                <a:defRPr/>
              </a:pPr>
              <a:t>2017/4/20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1043517" y="6527801"/>
            <a:ext cx="465667" cy="207963"/>
          </a:xfrm>
          <a:prstGeom prst="rect">
            <a:avLst/>
          </a:prstGeom>
        </p:spPr>
        <p:txBody>
          <a:bodyPr/>
          <a:lstStyle>
            <a:lvl1pPr>
              <a:defRPr/>
            </a:lvl1pPr>
          </a:lstStyle>
          <a:p>
            <a:pPr>
              <a:defRPr/>
            </a:pPr>
            <a:fld id="{8269E723-BC6C-4ED8-9BE1-1F179F6B24E3}" type="slidenum">
              <a:rPr lang="zh-CN" altLang="en-US"/>
              <a:pPr>
                <a:defRPr/>
              </a:pPr>
              <a:t>‹#›</a:t>
            </a:fld>
            <a:endParaRPr lang="zh-CN" altLang="en-US"/>
          </a:p>
        </p:txBody>
      </p:sp>
    </p:spTree>
    <p:extLst>
      <p:ext uri="{BB962C8B-B14F-4D97-AF65-F5344CB8AC3E}">
        <p14:creationId xmlns:p14="http://schemas.microsoft.com/office/powerpoint/2010/main" val="42321750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236532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447945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00469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2249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075803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01694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802144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859288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335847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1216126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89866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4677462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1316373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2012420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76709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649177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09540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2179287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8871322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4118959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853726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795999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0159162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3590871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6777801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33088" y="100149"/>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866686" y="929867"/>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71645" y="130629"/>
            <a:ext cx="8301567" cy="52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6266731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7" y="903741"/>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156754"/>
            <a:ext cx="8301567" cy="6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8708536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41648" y="-1905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1024528" y="0"/>
            <a:ext cx="8128000" cy="5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879749" y="890678"/>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84331"/>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08508009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867774" y="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853623" y="916805"/>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3691"/>
            <a:ext cx="8301567"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5394427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8827367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4763509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20311669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080033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2598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46304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2917968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0267726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5731531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092657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452817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3827277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84251"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5"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123408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2.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56"/>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57">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772885" y="-68853"/>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7" r:id="rId41"/>
    <p:sldLayoutId id="2147483759" r:id="rId42"/>
    <p:sldLayoutId id="2147483760" r:id="rId43"/>
    <p:sldLayoutId id="2147483761" r:id="rId44"/>
    <p:sldLayoutId id="2147483762" r:id="rId45"/>
    <p:sldLayoutId id="2147483764" r:id="rId46"/>
    <p:sldLayoutId id="2147483765" r:id="rId47"/>
    <p:sldLayoutId id="2147483766" r:id="rId48"/>
    <p:sldLayoutId id="2147483767" r:id="rId49"/>
    <p:sldLayoutId id="2147483768" r:id="rId50"/>
    <p:sldLayoutId id="2147483769" r:id="rId51"/>
    <p:sldLayoutId id="2147483771" r:id="rId52"/>
    <p:sldLayoutId id="2147483774" r:id="rId53"/>
    <p:sldLayoutId id="2147483775" r:id="rId5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10610850" y="4864100"/>
            <a:ext cx="519178" cy="152421"/>
          </a:xfrm>
          <a:prstGeom prst="rect">
            <a:avLst/>
          </a:prstGeom>
        </p:spPr>
      </p:pic>
      <p:sp>
        <p:nvSpPr>
          <p:cNvPr id="8" name="文本框 7"/>
          <p:cNvSpPr txBox="1"/>
          <p:nvPr/>
        </p:nvSpPr>
        <p:spPr>
          <a:xfrm>
            <a:off x="754766" y="3568994"/>
            <a:ext cx="5090427"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2.2 </a:t>
            </a:r>
            <a:r>
              <a:rPr lang="zh-CN" altLang="en-US" sz="3200" b="1" dirty="0" smtClean="0">
                <a:solidFill>
                  <a:schemeClr val="bg1"/>
                </a:solidFill>
                <a:latin typeface="楷体" panose="02010609060101010101" pitchFamily="49" charset="-122"/>
                <a:ea typeface="楷体" panose="02010609060101010101" pitchFamily="49" charset="-122"/>
              </a:rPr>
              <a:t>黑盒测试</a:t>
            </a:r>
            <a:r>
              <a:rPr lang="en-US" altLang="zh-CN" sz="3200" b="1" dirty="0" smtClean="0">
                <a:solidFill>
                  <a:schemeClr val="bg1"/>
                </a:solidFill>
                <a:latin typeface="楷体" panose="02010609060101010101" pitchFamily="49" charset="-122"/>
                <a:ea typeface="楷体" panose="02010609060101010101" pitchFamily="49" charset="-122"/>
              </a:rPr>
              <a:t>—</a:t>
            </a:r>
            <a:r>
              <a:rPr lang="zh-CN" altLang="en-US" sz="3200" b="1" dirty="0" smtClean="0">
                <a:solidFill>
                  <a:schemeClr val="bg1"/>
                </a:solidFill>
                <a:latin typeface="楷体" panose="02010609060101010101" pitchFamily="49" charset="-122"/>
                <a:ea typeface="楷体" panose="02010609060101010101" pitchFamily="49" charset="-122"/>
              </a:rPr>
              <a:t>等价类划分</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35" name="文本框 34"/>
          <p:cNvSpPr txBox="1"/>
          <p:nvPr/>
        </p:nvSpPr>
        <p:spPr>
          <a:xfrm>
            <a:off x="944869" y="2614178"/>
            <a:ext cx="4559261"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第二部分 测试基础</a:t>
            </a:r>
            <a:endParaRPr lang="zh-CN" altLang="en-US" sz="40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
                                        </p:tgtEl>
                                        <p:attrNameLst>
                                          <p:attrName>ppt_y</p:attrName>
                                        </p:attrNameLst>
                                      </p:cBhvr>
                                      <p:tavLst>
                                        <p:tav tm="0">
                                          <p:val>
                                            <p:strVal val="#ppt_y"/>
                                          </p:val>
                                        </p:tav>
                                        <p:tav tm="100000">
                                          <p:val>
                                            <p:strVal val="#ppt_y"/>
                                          </p:val>
                                        </p:tav>
                                      </p:tavLst>
                                    </p:anim>
                                    <p:anim calcmode="lin" valueType="num">
                                      <p:cBhvr>
                                        <p:cTn id="9"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
                                        </p:tgtEl>
                                        <p:attrNameLst>
                                          <p:attrName>ppt_y</p:attrName>
                                        </p:attrNameLst>
                                      </p:cBhvr>
                                      <p:tavLst>
                                        <p:tav tm="0">
                                          <p:val>
                                            <p:strVal val="#ppt_y"/>
                                          </p:val>
                                        </p:tav>
                                        <p:tav tm="100000">
                                          <p:val>
                                            <p:strVal val="#ppt_y"/>
                                          </p:val>
                                        </p:tav>
                                      </p:tavLst>
                                    </p:anim>
                                    <p:anim calcmode="lin" valueType="num">
                                      <p:cBhvr>
                                        <p:cTn id="16"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bwMode="auto">
          <a:xfrm>
            <a:off x="877220" y="819451"/>
            <a:ext cx="10774849" cy="50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r>
              <a:rPr lang="zh-CN" altLang="en-US" sz="2800" b="1" dirty="0">
                <a:solidFill>
                  <a:schemeClr val="tx1"/>
                </a:solidFill>
                <a:latin typeface="楷体" panose="02010609060101010101" pitchFamily="49" charset="-122"/>
                <a:ea typeface="楷体" panose="02010609060101010101" pitchFamily="49" charset="-122"/>
              </a:rPr>
              <a:t>等价类划分法依据需求对</a:t>
            </a:r>
            <a:r>
              <a:rPr lang="zh-CN" altLang="en-US" sz="2800" b="1" dirty="0">
                <a:solidFill>
                  <a:srgbClr val="FF0000"/>
                </a:solidFill>
                <a:latin typeface="楷体" panose="02010609060101010101" pitchFamily="49" charset="-122"/>
                <a:ea typeface="楷体" panose="02010609060101010101" pitchFamily="49" charset="-122"/>
              </a:rPr>
              <a:t>输入</a:t>
            </a:r>
            <a:r>
              <a:rPr lang="zh-CN" altLang="en-US" sz="2800" b="1" dirty="0">
                <a:solidFill>
                  <a:schemeClr val="tx1"/>
                </a:solidFill>
                <a:latin typeface="楷体" panose="02010609060101010101" pitchFamily="49" charset="-122"/>
                <a:ea typeface="楷体" panose="02010609060101010101" pitchFamily="49" charset="-122"/>
              </a:rPr>
              <a:t>的范围进行</a:t>
            </a:r>
            <a:r>
              <a:rPr lang="zh-CN" altLang="en-US" sz="2800" b="1" dirty="0">
                <a:solidFill>
                  <a:srgbClr val="FF0000"/>
                </a:solidFill>
                <a:latin typeface="楷体" panose="02010609060101010101" pitchFamily="49" charset="-122"/>
                <a:ea typeface="楷体" panose="02010609060101010101" pitchFamily="49" charset="-122"/>
              </a:rPr>
              <a:t>细分</a:t>
            </a:r>
            <a:r>
              <a:rPr lang="zh-CN" altLang="en-US" sz="2800" b="1" dirty="0">
                <a:solidFill>
                  <a:schemeClr val="tx1"/>
                </a:solidFill>
                <a:latin typeface="楷体" panose="02010609060101010101" pitchFamily="49" charset="-122"/>
                <a:ea typeface="楷体" panose="02010609060101010101" pitchFamily="49" charset="-122"/>
              </a:rPr>
              <a:t>，然后再分出的每一个区域内选取一个有</a:t>
            </a:r>
            <a:r>
              <a:rPr lang="zh-CN" altLang="en-US" sz="2800" b="1" dirty="0">
                <a:solidFill>
                  <a:srgbClr val="FF0000"/>
                </a:solidFill>
                <a:latin typeface="楷体" panose="02010609060101010101" pitchFamily="49" charset="-122"/>
                <a:ea typeface="楷体" panose="02010609060101010101" pitchFamily="49" charset="-122"/>
              </a:rPr>
              <a:t>代表性</a:t>
            </a:r>
            <a:r>
              <a:rPr lang="zh-CN" altLang="en-US" sz="2800" b="1" dirty="0">
                <a:solidFill>
                  <a:schemeClr val="tx1"/>
                </a:solidFill>
                <a:latin typeface="楷体" panose="02010609060101010101" pitchFamily="49" charset="-122"/>
                <a:ea typeface="楷体" panose="02010609060101010101" pitchFamily="49" charset="-122"/>
              </a:rPr>
              <a:t>的测试数据开展测试。</a:t>
            </a:r>
            <a:endParaRPr lang="en-US" altLang="zh-CN" sz="2800" b="1" dirty="0">
              <a:solidFill>
                <a:schemeClr val="tx1"/>
              </a:solidFill>
              <a:latin typeface="楷体" panose="02010609060101010101" pitchFamily="49" charset="-122"/>
              <a:ea typeface="楷体" panose="02010609060101010101" pitchFamily="49" charset="-122"/>
            </a:endParaRPr>
          </a:p>
        </p:txBody>
      </p:sp>
      <p:sp>
        <p:nvSpPr>
          <p:cNvPr id="27650" name="Rectangle 2"/>
          <p:cNvSpPr>
            <a:spLocks noGrp="1" noChangeArrowheads="1"/>
          </p:cNvSpPr>
          <p:nvPr>
            <p:ph type="title" idx="4294967295"/>
          </p:nvPr>
        </p:nvSpPr>
        <p:spPr/>
        <p:txBody>
          <a:bodyPr/>
          <a:lstStyle/>
          <a:p>
            <a:r>
              <a:rPr lang="zh-CN" altLang="en-US" b="1" dirty="0" smtClean="0"/>
              <a:t>什么是等价类划分法</a:t>
            </a:r>
            <a:r>
              <a:rPr lang="en-US" altLang="zh-CN" b="1" dirty="0" smtClean="0"/>
              <a:t>—</a:t>
            </a:r>
            <a:r>
              <a:rPr lang="zh-CN" altLang="en-US" b="1" dirty="0" smtClean="0">
                <a:solidFill>
                  <a:srgbClr val="FF0000"/>
                </a:solidFill>
              </a:rPr>
              <a:t>概念</a:t>
            </a:r>
          </a:p>
        </p:txBody>
      </p:sp>
      <p:sp>
        <p:nvSpPr>
          <p:cNvPr id="27651" name="内容占位符 6"/>
          <p:cNvSpPr>
            <a:spLocks noGrp="1"/>
          </p:cNvSpPr>
          <p:nvPr>
            <p:ph idx="4294967295"/>
          </p:nvPr>
        </p:nvSpPr>
        <p:spPr>
          <a:xfrm>
            <a:off x="1524000" y="1052513"/>
            <a:ext cx="7666038" cy="4641850"/>
          </a:xfrm>
        </p:spPr>
        <p:txBody>
          <a:bodyPr/>
          <a:lstStyle/>
          <a:p>
            <a:endParaRPr lang="en-US" altLang="zh-CN" b="1" dirty="0" smtClean="0"/>
          </a:p>
          <a:p>
            <a:endParaRPr lang="en-US" altLang="zh-CN" b="1" dirty="0" smtClean="0"/>
          </a:p>
          <a:p>
            <a:pPr>
              <a:buNone/>
            </a:pP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p:txBody>
      </p:sp>
    </p:spTree>
    <p:extLst>
      <p:ext uri="{BB962C8B-B14F-4D97-AF65-F5344CB8AC3E}">
        <p14:creationId xmlns:p14="http://schemas.microsoft.com/office/powerpoint/2010/main" val="27324799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6"/>
          <p:cNvSpPr txBox="1">
            <a:spLocks/>
          </p:cNvSpPr>
          <p:nvPr/>
        </p:nvSpPr>
        <p:spPr bwMode="auto">
          <a:xfrm>
            <a:off x="2207569" y="1052736"/>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a:lnSpc>
                <a:spcPct val="100000"/>
              </a:lnSpc>
            </a:pPr>
            <a:endParaRPr lang="en-US" altLang="zh-CN"/>
          </a:p>
          <a:p>
            <a:pPr>
              <a:lnSpc>
                <a:spcPct val="100000"/>
              </a:lnSpc>
            </a:pPr>
            <a:endParaRPr lang="en-US" altLang="zh-CN"/>
          </a:p>
          <a:p>
            <a:pPr>
              <a:lnSpc>
                <a:spcPct val="100000"/>
              </a:lnSpc>
              <a:buFont typeface="Arial" charset="0"/>
              <a:buNone/>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dirty="0"/>
          </a:p>
        </p:txBody>
      </p:sp>
      <p:sp>
        <p:nvSpPr>
          <p:cNvPr id="25" name="内容占位符 2"/>
          <p:cNvSpPr txBox="1">
            <a:spLocks/>
          </p:cNvSpPr>
          <p:nvPr/>
        </p:nvSpPr>
        <p:spPr bwMode="auto">
          <a:xfrm>
            <a:off x="764399" y="1041871"/>
            <a:ext cx="1050884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r>
              <a:rPr lang="zh-CN" altLang="en-US" sz="2800" b="1" dirty="0">
                <a:solidFill>
                  <a:schemeClr val="tx1"/>
                </a:solidFill>
                <a:latin typeface="楷体" panose="02010609060101010101" pitchFamily="49" charset="-122"/>
                <a:ea typeface="楷体" panose="02010609060101010101" pitchFamily="49" charset="-122"/>
              </a:rPr>
              <a:t>有效等价类：</a:t>
            </a:r>
            <a:r>
              <a:rPr lang="zh-CN" altLang="en-US" sz="2800" b="1" dirty="0">
                <a:solidFill>
                  <a:srgbClr val="FF0000"/>
                </a:solidFill>
                <a:latin typeface="楷体" panose="02010609060101010101" pitchFamily="49" charset="-122"/>
                <a:ea typeface="楷体" panose="02010609060101010101" pitchFamily="49" charset="-122"/>
              </a:rPr>
              <a:t>符合</a:t>
            </a:r>
            <a:r>
              <a:rPr lang="zh-CN" altLang="en-US" sz="2800" b="1" dirty="0">
                <a:solidFill>
                  <a:schemeClr val="tx1"/>
                </a:solidFill>
                <a:latin typeface="楷体" panose="02010609060101010101" pitchFamily="49" charset="-122"/>
                <a:ea typeface="楷体" panose="02010609060101010101" pitchFamily="49" charset="-122"/>
              </a:rPr>
              <a:t>需求说明，合理地输入数据集合 </a:t>
            </a:r>
            <a:endParaRPr lang="en-US" altLang="zh-CN" sz="2800" b="1" dirty="0">
              <a:solidFill>
                <a:schemeClr val="tx1"/>
              </a:solidFill>
              <a:latin typeface="楷体" panose="02010609060101010101" pitchFamily="49" charset="-122"/>
              <a:ea typeface="楷体" panose="02010609060101010101" pitchFamily="49" charset="-122"/>
            </a:endParaRPr>
          </a:p>
          <a:p>
            <a:r>
              <a:rPr lang="zh-CN" altLang="en-US" sz="2800" b="1" dirty="0">
                <a:solidFill>
                  <a:schemeClr val="tx1"/>
                </a:solidFill>
                <a:latin typeface="楷体" panose="02010609060101010101" pitchFamily="49" charset="-122"/>
                <a:ea typeface="楷体" panose="02010609060101010101" pitchFamily="49" charset="-122"/>
              </a:rPr>
              <a:t>无效等价类：</a:t>
            </a:r>
            <a:r>
              <a:rPr lang="zh-CN" altLang="en-US" sz="2800" b="1" dirty="0">
                <a:solidFill>
                  <a:srgbClr val="FF0000"/>
                </a:solidFill>
                <a:latin typeface="楷体" panose="02010609060101010101" pitchFamily="49" charset="-122"/>
                <a:ea typeface="楷体" panose="02010609060101010101" pitchFamily="49" charset="-122"/>
              </a:rPr>
              <a:t>不符合</a:t>
            </a:r>
            <a:r>
              <a:rPr lang="zh-CN" altLang="en-US" sz="2800" b="1" dirty="0">
                <a:solidFill>
                  <a:schemeClr val="tx1"/>
                </a:solidFill>
                <a:latin typeface="楷体" panose="02010609060101010101" pitchFamily="49" charset="-122"/>
                <a:ea typeface="楷体" panose="02010609060101010101" pitchFamily="49" charset="-122"/>
              </a:rPr>
              <a:t>需求说明，无意义地输入数据的集合</a:t>
            </a:r>
          </a:p>
          <a:p>
            <a:endParaRPr lang="en-US" altLang="zh-CN" sz="2800" b="1" dirty="0">
              <a:solidFill>
                <a:schemeClr val="tx1"/>
              </a:solidFill>
              <a:latin typeface="楷体" panose="02010609060101010101" pitchFamily="49" charset="-122"/>
              <a:ea typeface="楷体" panose="02010609060101010101" pitchFamily="49" charset="-122"/>
            </a:endParaRPr>
          </a:p>
        </p:txBody>
      </p:sp>
      <p:sp>
        <p:nvSpPr>
          <p:cNvPr id="28674" name="Rectangle 2"/>
          <p:cNvSpPr>
            <a:spLocks noGrp="1" noChangeArrowheads="1"/>
          </p:cNvSpPr>
          <p:nvPr>
            <p:ph type="title" idx="4294967295"/>
          </p:nvPr>
        </p:nvSpPr>
        <p:spPr>
          <a:xfrm>
            <a:off x="535523" y="13063"/>
            <a:ext cx="6226175" cy="800342"/>
          </a:xfrm>
        </p:spPr>
        <p:txBody>
          <a:bodyPr>
            <a:normAutofit/>
          </a:bodyPr>
          <a:lstStyle/>
          <a:p>
            <a:r>
              <a:rPr lang="zh-CN" altLang="en-US" b="1" dirty="0" smtClean="0"/>
              <a:t>什么是等价类划分法</a:t>
            </a:r>
            <a:r>
              <a:rPr lang="en-US" altLang="zh-CN" b="1" dirty="0" smtClean="0"/>
              <a:t>—</a:t>
            </a:r>
            <a:r>
              <a:rPr lang="zh-CN" altLang="en-US" b="1" dirty="0" smtClean="0">
                <a:solidFill>
                  <a:srgbClr val="FF0000"/>
                </a:solidFill>
              </a:rPr>
              <a:t>等价类</a:t>
            </a:r>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2578205386"/>
              </p:ext>
            </p:extLst>
          </p:nvPr>
        </p:nvGraphicFramePr>
        <p:xfrm>
          <a:off x="1965364" y="2449860"/>
          <a:ext cx="6785364" cy="2213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0211" name="Rectangle 3"/>
          <p:cNvSpPr>
            <a:spLocks noChangeArrowheads="1"/>
          </p:cNvSpPr>
          <p:nvPr/>
        </p:nvSpPr>
        <p:spPr bwMode="auto">
          <a:xfrm>
            <a:off x="4037013" y="2073276"/>
            <a:ext cx="8208962" cy="4392613"/>
          </a:xfrm>
          <a:prstGeom prst="rect">
            <a:avLst/>
          </a:prstGeom>
          <a:noFill/>
          <a:ln w="9525">
            <a:noFill/>
            <a:miter lim="800000"/>
            <a:headEnd/>
            <a:tailEnd/>
          </a:ln>
        </p:spPr>
        <p:txBody>
          <a:bodyPr/>
          <a:lstStyle/>
          <a:p>
            <a:pPr marL="342900" indent="-342900" eaLnBrk="0">
              <a:lnSpc>
                <a:spcPct val="110000"/>
              </a:lnSpc>
              <a:spcBef>
                <a:spcPct val="20000"/>
              </a:spcBef>
              <a:buClr>
                <a:schemeClr val="tx2"/>
              </a:buClr>
              <a:buSzPct val="80000"/>
              <a:buFont typeface="Wingdings" pitchFamily="2" charset="2"/>
              <a:buChar char="n"/>
            </a:pPr>
            <a:endParaRPr kumimoji="1" lang="en-US" altLang="zh-CN">
              <a:latin typeface="Arial" charset="0"/>
            </a:endParaRPr>
          </a:p>
        </p:txBody>
      </p:sp>
      <p:cxnSp>
        <p:nvCxnSpPr>
          <p:cNvPr id="11" name="直接连接符 10"/>
          <p:cNvCxnSpPr/>
          <p:nvPr/>
        </p:nvCxnSpPr>
        <p:spPr bwMode="auto">
          <a:xfrm flipV="1">
            <a:off x="2274654" y="5016796"/>
            <a:ext cx="5983706"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0" name="直接连接符 19"/>
          <p:cNvCxnSpPr/>
          <p:nvPr/>
        </p:nvCxnSpPr>
        <p:spPr bwMode="auto">
          <a:xfrm rot="16200000" flipH="1">
            <a:off x="3662295" y="5203539"/>
            <a:ext cx="609602" cy="1604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3" name="直接连接符 22"/>
          <p:cNvCxnSpPr/>
          <p:nvPr/>
        </p:nvCxnSpPr>
        <p:spPr bwMode="auto">
          <a:xfrm rot="16200000" flipH="1">
            <a:off x="6293199" y="5174961"/>
            <a:ext cx="617619" cy="801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8" name="直接箭头连接符 27"/>
          <p:cNvCxnSpPr/>
          <p:nvPr/>
        </p:nvCxnSpPr>
        <p:spPr bwMode="auto">
          <a:xfrm>
            <a:off x="2370906" y="5302044"/>
            <a:ext cx="1524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36" name="直接箭头连接符 35"/>
          <p:cNvCxnSpPr/>
          <p:nvPr/>
        </p:nvCxnSpPr>
        <p:spPr bwMode="auto">
          <a:xfrm flipV="1">
            <a:off x="4031263" y="5286005"/>
            <a:ext cx="2494548"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40" name="直接箭头连接符 39"/>
          <p:cNvCxnSpPr/>
          <p:nvPr/>
        </p:nvCxnSpPr>
        <p:spPr bwMode="auto">
          <a:xfrm>
            <a:off x="6646127" y="5265447"/>
            <a:ext cx="1524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41" name="TextBox 40"/>
          <p:cNvSpPr txBox="1"/>
          <p:nvPr/>
        </p:nvSpPr>
        <p:spPr>
          <a:xfrm>
            <a:off x="2210483" y="5371810"/>
            <a:ext cx="1684423"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42" name="TextBox 41"/>
          <p:cNvSpPr txBox="1"/>
          <p:nvPr/>
        </p:nvSpPr>
        <p:spPr>
          <a:xfrm>
            <a:off x="6710294" y="5360281"/>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43" name="TextBox 42"/>
          <p:cNvSpPr txBox="1"/>
          <p:nvPr/>
        </p:nvSpPr>
        <p:spPr>
          <a:xfrm>
            <a:off x="4216241" y="5392365"/>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8" name="矩形 17"/>
          <p:cNvSpPr/>
          <p:nvPr/>
        </p:nvSpPr>
        <p:spPr>
          <a:xfrm>
            <a:off x="3110755" y="4389370"/>
            <a:ext cx="4374916"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p>
        </p:txBody>
      </p:sp>
    </p:spTree>
    <p:extLst>
      <p:ext uri="{BB962C8B-B14F-4D97-AF65-F5344CB8AC3E}">
        <p14:creationId xmlns:p14="http://schemas.microsoft.com/office/powerpoint/2010/main" val="3571923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down)">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down)">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out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ox(in)">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ox(in)">
                                      <p:cBhvr>
                                        <p:cTn id="45" dur="500"/>
                                        <p:tgtEl>
                                          <p:spTgt spid="36"/>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box(in)">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ox(in)">
                                      <p:cBhvr>
                                        <p:cTn id="53" dur="500"/>
                                        <p:tgtEl>
                                          <p:spTgt spid="40"/>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box(in)">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idx="4294967295"/>
          </p:nvPr>
        </p:nvSpPr>
        <p:spPr>
          <a:xfrm>
            <a:off x="653089" y="0"/>
            <a:ext cx="6972291" cy="735028"/>
          </a:xfrm>
        </p:spPr>
        <p:txBody>
          <a:bodyPr>
            <a:normAutofit/>
          </a:bodyPr>
          <a:lstStyle/>
          <a:p>
            <a:r>
              <a:rPr lang="zh-CN" altLang="en-US" b="1" dirty="0" smtClean="0"/>
              <a:t>什么是等价类划分法</a:t>
            </a:r>
            <a:r>
              <a:rPr lang="en-US" altLang="zh-CN" b="1" dirty="0" smtClean="0"/>
              <a:t>-</a:t>
            </a:r>
            <a:r>
              <a:rPr lang="zh-CN" altLang="en-US" b="1" dirty="0" smtClean="0">
                <a:solidFill>
                  <a:srgbClr val="FF0000"/>
                </a:solidFill>
              </a:rPr>
              <a:t>等价类扩充</a:t>
            </a:r>
          </a:p>
        </p:txBody>
      </p:sp>
      <p:sp>
        <p:nvSpPr>
          <p:cNvPr id="3" name="内容占位符 2"/>
          <p:cNvSpPr>
            <a:spLocks noGrp="1"/>
          </p:cNvSpPr>
          <p:nvPr>
            <p:ph idx="4294967295"/>
          </p:nvPr>
        </p:nvSpPr>
        <p:spPr>
          <a:xfrm>
            <a:off x="865000" y="935650"/>
            <a:ext cx="7666037" cy="4641850"/>
          </a:xfrm>
        </p:spPr>
        <p:txBody>
          <a:bodyPr/>
          <a:lstStyle/>
          <a:p>
            <a:r>
              <a:rPr lang="zh-CN" altLang="en-US" b="1" dirty="0" smtClean="0"/>
              <a:t>计算两个</a:t>
            </a:r>
            <a:r>
              <a:rPr lang="en-US" altLang="zh-CN" b="1" dirty="0" smtClean="0"/>
              <a:t>0—99</a:t>
            </a:r>
            <a:r>
              <a:rPr lang="zh-CN" altLang="en-US" b="1" dirty="0" smtClean="0"/>
              <a:t>之间整数的和</a:t>
            </a:r>
            <a:endParaRPr lang="zh-CN" altLang="en-US" b="1" dirty="0"/>
          </a:p>
        </p:txBody>
      </p:sp>
      <p:sp>
        <p:nvSpPr>
          <p:cNvPr id="4" name="任意多边形 3"/>
          <p:cNvSpPr/>
          <p:nvPr/>
        </p:nvSpPr>
        <p:spPr>
          <a:xfrm>
            <a:off x="2380292" y="3645323"/>
            <a:ext cx="1264711" cy="72105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p>
        </p:txBody>
      </p:sp>
      <p:sp>
        <p:nvSpPr>
          <p:cNvPr id="5" name="任意多边形 4"/>
          <p:cNvSpPr/>
          <p:nvPr/>
        </p:nvSpPr>
        <p:spPr>
          <a:xfrm rot="17712715">
            <a:off x="3316716" y="3413497"/>
            <a:ext cx="1143790" cy="22741"/>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4132220" y="2699187"/>
            <a:ext cx="1264711"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p>
        </p:txBody>
      </p:sp>
      <p:sp>
        <p:nvSpPr>
          <p:cNvPr id="11" name="任意多边形 10"/>
          <p:cNvSpPr/>
          <p:nvPr/>
        </p:nvSpPr>
        <p:spPr>
          <a:xfrm rot="19457599">
            <a:off x="5338374" y="2714279"/>
            <a:ext cx="622998"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2" name="任意多边形 11"/>
          <p:cNvSpPr/>
          <p:nvPr/>
        </p:nvSpPr>
        <p:spPr>
          <a:xfrm>
            <a:off x="5902817" y="2227670"/>
            <a:ext cx="1264711"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p>
        </p:txBody>
      </p:sp>
      <p:sp>
        <p:nvSpPr>
          <p:cNvPr id="13" name="任意多边形 12"/>
          <p:cNvSpPr/>
          <p:nvPr/>
        </p:nvSpPr>
        <p:spPr>
          <a:xfrm rot="18289469">
            <a:off x="6977538" y="2168873"/>
            <a:ext cx="885862" cy="22741"/>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7773429" y="1471885"/>
            <a:ext cx="1849853"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7166422" y="2508438"/>
            <a:ext cx="524118" cy="22741"/>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7" name="任意多边形 16"/>
          <p:cNvSpPr/>
          <p:nvPr/>
        </p:nvSpPr>
        <p:spPr>
          <a:xfrm>
            <a:off x="7789452" y="2151016"/>
            <a:ext cx="1849853"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8" name="任意多边形 17"/>
          <p:cNvSpPr/>
          <p:nvPr/>
        </p:nvSpPr>
        <p:spPr>
          <a:xfrm rot="3015701">
            <a:off x="7015758" y="2856016"/>
            <a:ext cx="841482" cy="22741"/>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9" name="任意多边形 18"/>
          <p:cNvSpPr/>
          <p:nvPr/>
        </p:nvSpPr>
        <p:spPr>
          <a:xfrm>
            <a:off x="7805489" y="2846171"/>
            <a:ext cx="1849853"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0" name="任意多边形 19"/>
          <p:cNvSpPr/>
          <p:nvPr/>
        </p:nvSpPr>
        <p:spPr>
          <a:xfrm rot="2142401">
            <a:off x="5338374" y="3077884"/>
            <a:ext cx="622998"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1" name="任意多边形 20"/>
          <p:cNvSpPr/>
          <p:nvPr/>
        </p:nvSpPr>
        <p:spPr>
          <a:xfrm>
            <a:off x="5902817" y="2954879"/>
            <a:ext cx="1536209"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 </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2" name="任意多边形 21"/>
          <p:cNvSpPr/>
          <p:nvPr/>
        </p:nvSpPr>
        <p:spPr>
          <a:xfrm rot="4018904">
            <a:off x="3265610" y="4504311"/>
            <a:ext cx="1246002" cy="22741"/>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3" name="任意多边形 22"/>
          <p:cNvSpPr/>
          <p:nvPr/>
        </p:nvSpPr>
        <p:spPr>
          <a:xfrm>
            <a:off x="4132220" y="4880814"/>
            <a:ext cx="1264711"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p>
        </p:txBody>
      </p:sp>
      <p:sp>
        <p:nvSpPr>
          <p:cNvPr id="24" name="任意多边形 23"/>
          <p:cNvSpPr/>
          <p:nvPr/>
        </p:nvSpPr>
        <p:spPr>
          <a:xfrm rot="17692822">
            <a:off x="5048668" y="4532302"/>
            <a:ext cx="1202411" cy="22741"/>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5" name="任意多边形 24"/>
          <p:cNvSpPr/>
          <p:nvPr/>
        </p:nvSpPr>
        <p:spPr>
          <a:xfrm>
            <a:off x="5902817" y="3682088"/>
            <a:ext cx="1536209"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6" name="任意多边形 25"/>
          <p:cNvSpPr/>
          <p:nvPr/>
        </p:nvSpPr>
        <p:spPr>
          <a:xfrm rot="19457599">
            <a:off x="5338374" y="4895907"/>
            <a:ext cx="622998"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5902817" y="4475694"/>
            <a:ext cx="2018809"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任意多边形 27"/>
          <p:cNvSpPr/>
          <p:nvPr/>
        </p:nvSpPr>
        <p:spPr>
          <a:xfrm rot="2142401">
            <a:off x="5338374" y="5259511"/>
            <a:ext cx="622998"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9" name="任意多边形 28"/>
          <p:cNvSpPr/>
          <p:nvPr/>
        </p:nvSpPr>
        <p:spPr>
          <a:xfrm>
            <a:off x="5902817" y="5202903"/>
            <a:ext cx="1536209"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任意多边形 29"/>
          <p:cNvSpPr/>
          <p:nvPr/>
        </p:nvSpPr>
        <p:spPr>
          <a:xfrm rot="3907178">
            <a:off x="5048668" y="5623116"/>
            <a:ext cx="1202411" cy="22741"/>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5902817" y="5935155"/>
            <a:ext cx="1536209"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54055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3"/>
                                        </p:tgtEl>
                                        <p:attrNameLst>
                                          <p:attrName>style.visibility</p:attrName>
                                        </p:attrNameLst>
                                      </p:cBhvr>
                                      <p:to>
                                        <p:strVal val="visible"/>
                                      </p:to>
                                    </p:set>
                                    <p:anim calcmode="lin" valueType="num">
                                      <p:cBhvr additive="base">
                                        <p:cTn id="93" dur="500" fill="hold"/>
                                        <p:tgtEl>
                                          <p:spTgt spid="13"/>
                                        </p:tgtEl>
                                        <p:attrNameLst>
                                          <p:attrName>ppt_x</p:attrName>
                                        </p:attrNameLst>
                                      </p:cBhvr>
                                      <p:tavLst>
                                        <p:tav tm="0">
                                          <p:val>
                                            <p:strVal val="#ppt_x"/>
                                          </p:val>
                                        </p:tav>
                                        <p:tav tm="100000">
                                          <p:val>
                                            <p:strVal val="#ppt_x"/>
                                          </p:val>
                                        </p:tav>
                                      </p:tavLst>
                                    </p:anim>
                                    <p:anim calcmode="lin" valueType="num">
                                      <p:cBhvr additive="base">
                                        <p:cTn id="94" dur="500" fill="hold"/>
                                        <p:tgtEl>
                                          <p:spTgt spid="1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 calcmode="lin" valueType="num">
                                      <p:cBhvr additive="base">
                                        <p:cTn id="107" dur="500" fill="hold"/>
                                        <p:tgtEl>
                                          <p:spTgt spid="17"/>
                                        </p:tgtEl>
                                        <p:attrNameLst>
                                          <p:attrName>ppt_x</p:attrName>
                                        </p:attrNameLst>
                                      </p:cBhvr>
                                      <p:tavLst>
                                        <p:tav tm="0">
                                          <p:val>
                                            <p:strVal val="#ppt_x"/>
                                          </p:val>
                                        </p:tav>
                                        <p:tav tm="100000">
                                          <p:val>
                                            <p:strVal val="#ppt_x"/>
                                          </p:val>
                                        </p:tav>
                                      </p:tavLst>
                                    </p:anim>
                                    <p:anim calcmode="lin" valueType="num">
                                      <p:cBhvr additive="base">
                                        <p:cTn id="10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 calcmode="lin" valueType="num">
                                      <p:cBhvr additive="base">
                                        <p:cTn id="113" dur="500" fill="hold"/>
                                        <p:tgtEl>
                                          <p:spTgt spid="18"/>
                                        </p:tgtEl>
                                        <p:attrNameLst>
                                          <p:attrName>ppt_x</p:attrName>
                                        </p:attrNameLst>
                                      </p:cBhvr>
                                      <p:tavLst>
                                        <p:tav tm="0">
                                          <p:val>
                                            <p:strVal val="#ppt_x"/>
                                          </p:val>
                                        </p:tav>
                                        <p:tav tm="100000">
                                          <p:val>
                                            <p:strVal val="#ppt_x"/>
                                          </p:val>
                                        </p:tav>
                                      </p:tavLst>
                                    </p:anim>
                                    <p:anim calcmode="lin" valueType="num">
                                      <p:cBhvr additive="base">
                                        <p:cTn id="114" dur="500" fill="hold"/>
                                        <p:tgtEl>
                                          <p:spTgt spid="1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9"/>
                                        </p:tgtEl>
                                        <p:attrNameLst>
                                          <p:attrName>style.visibility</p:attrName>
                                        </p:attrNameLst>
                                      </p:cBhvr>
                                      <p:to>
                                        <p:strVal val="visible"/>
                                      </p:to>
                                    </p:set>
                                    <p:anim calcmode="lin" valueType="num">
                                      <p:cBhvr additive="base">
                                        <p:cTn id="117" dur="500" fill="hold"/>
                                        <p:tgtEl>
                                          <p:spTgt spid="19"/>
                                        </p:tgtEl>
                                        <p:attrNameLst>
                                          <p:attrName>ppt_x</p:attrName>
                                        </p:attrNameLst>
                                      </p:cBhvr>
                                      <p:tavLst>
                                        <p:tav tm="0">
                                          <p:val>
                                            <p:strVal val="#ppt_x"/>
                                          </p:val>
                                        </p:tav>
                                        <p:tav tm="100000">
                                          <p:val>
                                            <p:strVal val="#ppt_x"/>
                                          </p:val>
                                        </p:tav>
                                      </p:tavLst>
                                    </p:anim>
                                    <p:anim calcmode="lin" valueType="num">
                                      <p:cBhvr additive="base">
                                        <p:cTn id="1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99595" y="889453"/>
            <a:ext cx="7666037" cy="4641850"/>
          </a:xfrm>
        </p:spPr>
        <p:txBody>
          <a:bodyPr/>
          <a:lstStyle/>
          <a:p>
            <a:r>
              <a:rPr lang="zh-CN" altLang="en-US" dirty="0">
                <a:solidFill>
                  <a:srgbClr val="FF0000"/>
                </a:solidFill>
              </a:rPr>
              <a:t>计算两个</a:t>
            </a:r>
            <a:r>
              <a:rPr lang="en-US" altLang="zh-CN" dirty="0">
                <a:solidFill>
                  <a:srgbClr val="FF0000"/>
                </a:solidFill>
              </a:rPr>
              <a:t>0—99</a:t>
            </a:r>
            <a:r>
              <a:rPr lang="zh-CN" altLang="en-US" dirty="0">
                <a:solidFill>
                  <a:srgbClr val="FF0000"/>
                </a:solidFill>
              </a:rPr>
              <a:t>之间整数的和</a:t>
            </a:r>
            <a:endParaRPr lang="zh-CN" altLang="en-US" dirty="0"/>
          </a:p>
          <a:p>
            <a:endParaRPr lang="zh-CN" altLang="en-US" dirty="0"/>
          </a:p>
        </p:txBody>
      </p:sp>
      <p:sp>
        <p:nvSpPr>
          <p:cNvPr id="3" name="标题 2"/>
          <p:cNvSpPr>
            <a:spLocks noGrp="1"/>
          </p:cNvSpPr>
          <p:nvPr>
            <p:ph type="title" idx="4294967295"/>
          </p:nvPr>
        </p:nvSpPr>
        <p:spPr>
          <a:xfrm>
            <a:off x="733874" y="104503"/>
            <a:ext cx="6607175" cy="568230"/>
          </a:xfrm>
        </p:spPr>
        <p:txBody>
          <a:bodyPr>
            <a:normAutofit fontScale="90000"/>
          </a:bodyPr>
          <a:lstStyle/>
          <a:p>
            <a:r>
              <a:rPr lang="zh-CN" altLang="en-US" dirty="0"/>
              <a:t>什么是等价类划分法</a:t>
            </a:r>
            <a:r>
              <a:rPr lang="en-US" altLang="zh-CN" dirty="0"/>
              <a:t>—</a:t>
            </a:r>
            <a:r>
              <a:rPr lang="zh-CN" altLang="en-US" dirty="0">
                <a:solidFill>
                  <a:srgbClr val="FF0000"/>
                </a:solidFill>
              </a:rPr>
              <a:t>测试用例</a:t>
            </a:r>
            <a:endParaRPr lang="zh-CN" altLang="en-US" dirty="0"/>
          </a:p>
        </p:txBody>
      </p:sp>
      <p:grpSp>
        <p:nvGrpSpPr>
          <p:cNvPr id="23" name="组合 22"/>
          <p:cNvGrpSpPr/>
          <p:nvPr/>
        </p:nvGrpSpPr>
        <p:grpSpPr>
          <a:xfrm>
            <a:off x="895978" y="1799070"/>
            <a:ext cx="10756091" cy="1283006"/>
            <a:chOff x="940293" y="1814516"/>
            <a:chExt cx="9121278" cy="814389"/>
          </a:xfrm>
          <a:solidFill>
            <a:schemeClr val="accent2">
              <a:lumMod val="40000"/>
              <a:lumOff val="60000"/>
            </a:schemeClr>
          </a:solidFill>
        </p:grpSpPr>
        <p:sp>
          <p:nvSpPr>
            <p:cNvPr id="17" name="矩形 16"/>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编号</a:t>
              </a:r>
            </a:p>
          </p:txBody>
        </p:sp>
        <p:sp>
          <p:nvSpPr>
            <p:cNvPr id="19" name="矩形 18"/>
            <p:cNvSpPr/>
            <p:nvPr/>
          </p:nvSpPr>
          <p:spPr bwMode="auto">
            <a:xfrm>
              <a:off x="7479741" y="1814516"/>
              <a:ext cx="2581830"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和</a:t>
              </a:r>
            </a:p>
            <a:p>
              <a:pPr eaLnBrk="0" fontAlgn="base" hangingPunct="0">
                <a:spcBef>
                  <a:spcPct val="0"/>
                </a:spcBef>
                <a:spcAft>
                  <a:spcPct val="0"/>
                </a:spcAft>
              </a:pPr>
              <a:endParaRPr lang="zh-CN" altLang="en-US" sz="2800" dirty="0">
                <a:latin typeface="Arial" pitchFamily="34" charset="0"/>
              </a:endParaRPr>
            </a:p>
          </p:txBody>
        </p:sp>
        <p:sp>
          <p:nvSpPr>
            <p:cNvPr id="20" name="矩形 19"/>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所属等价类</a:t>
              </a:r>
            </a:p>
            <a:p>
              <a:pPr eaLnBrk="0" fontAlgn="base" hangingPunct="0">
                <a:spcBef>
                  <a:spcPct val="0"/>
                </a:spcBef>
                <a:spcAft>
                  <a:spcPct val="0"/>
                </a:spcAft>
              </a:pPr>
              <a:endParaRPr lang="zh-CN" altLang="en-US" sz="2800" dirty="0">
                <a:latin typeface="Arial" pitchFamily="34" charset="0"/>
              </a:endParaRPr>
            </a:p>
          </p:txBody>
        </p:sp>
        <p:sp>
          <p:nvSpPr>
            <p:cNvPr id="21" name="矩形 20"/>
            <p:cNvSpPr/>
            <p:nvPr/>
          </p:nvSpPr>
          <p:spPr bwMode="auto">
            <a:xfrm>
              <a:off x="4662492" y="1814518"/>
              <a:ext cx="1875844"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加数</a:t>
              </a:r>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22" name="矩形 21"/>
            <p:cNvSpPr/>
            <p:nvPr/>
          </p:nvSpPr>
          <p:spPr bwMode="auto">
            <a:xfrm>
              <a:off x="5970078" y="1814518"/>
              <a:ext cx="1525511"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加数</a:t>
              </a:r>
              <a:r>
                <a:rPr lang="en-US" altLang="zh-CN" sz="2800" b="1" dirty="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grpSp>
        <p:nvGrpSpPr>
          <p:cNvPr id="24" name="组合 23"/>
          <p:cNvGrpSpPr/>
          <p:nvPr/>
        </p:nvGrpSpPr>
        <p:grpSpPr>
          <a:xfrm>
            <a:off x="893333" y="2671938"/>
            <a:ext cx="10751194" cy="1289919"/>
            <a:chOff x="940293" y="1809756"/>
            <a:chExt cx="9121278" cy="819149"/>
          </a:xfrm>
          <a:solidFill>
            <a:srgbClr val="DDEEFC"/>
          </a:solidFill>
        </p:grpSpPr>
        <p:sp>
          <p:nvSpPr>
            <p:cNvPr id="25" name="矩形 24"/>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p:txBody>
        </p:sp>
        <p:sp>
          <p:nvSpPr>
            <p:cNvPr id="26" name="矩形 25"/>
            <p:cNvSpPr/>
            <p:nvPr/>
          </p:nvSpPr>
          <p:spPr bwMode="auto">
            <a:xfrm>
              <a:off x="7495589" y="1814516"/>
              <a:ext cx="2565982"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43</a:t>
              </a:r>
              <a:endParaRPr lang="zh-CN" altLang="en-US" sz="2800" dirty="0">
                <a:latin typeface="Arial" pitchFamily="34" charset="0"/>
              </a:endParaRPr>
            </a:p>
          </p:txBody>
        </p:sp>
        <p:sp>
          <p:nvSpPr>
            <p:cNvPr id="27" name="矩形 26"/>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有效等价类</a:t>
              </a:r>
              <a:endParaRPr lang="zh-CN" altLang="en-US" sz="2800" dirty="0">
                <a:latin typeface="Arial" pitchFamily="34" charset="0"/>
              </a:endParaRPr>
            </a:p>
          </p:txBody>
        </p:sp>
        <p:sp>
          <p:nvSpPr>
            <p:cNvPr id="28" name="矩形 27"/>
            <p:cNvSpPr/>
            <p:nvPr/>
          </p:nvSpPr>
          <p:spPr bwMode="auto">
            <a:xfrm>
              <a:off x="4662493" y="1814518"/>
              <a:ext cx="178694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3	</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29" name="矩形 28"/>
            <p:cNvSpPr/>
            <p:nvPr/>
          </p:nvSpPr>
          <p:spPr bwMode="auto">
            <a:xfrm>
              <a:off x="5987214" y="1809756"/>
              <a:ext cx="15518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40</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grpSp>
        <p:nvGrpSpPr>
          <p:cNvPr id="30" name="组合 29"/>
          <p:cNvGrpSpPr/>
          <p:nvPr/>
        </p:nvGrpSpPr>
        <p:grpSpPr>
          <a:xfrm>
            <a:off x="893332" y="3635278"/>
            <a:ext cx="10751204" cy="1357309"/>
            <a:chOff x="940293" y="1800868"/>
            <a:chExt cx="9121279" cy="861944"/>
          </a:xfrm>
          <a:solidFill>
            <a:srgbClr val="DDEEFC"/>
          </a:solidFill>
        </p:grpSpPr>
        <p:sp>
          <p:nvSpPr>
            <p:cNvPr id="31" name="矩形 30"/>
            <p:cNvSpPr/>
            <p:nvPr/>
          </p:nvSpPr>
          <p:spPr bwMode="auto">
            <a:xfrm>
              <a:off x="940293" y="1800869"/>
              <a:ext cx="1255283" cy="84708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p:txBody>
        </p:sp>
        <p:sp>
          <p:nvSpPr>
            <p:cNvPr id="32" name="矩形 31"/>
            <p:cNvSpPr/>
            <p:nvPr/>
          </p:nvSpPr>
          <p:spPr bwMode="auto">
            <a:xfrm>
              <a:off x="7521960" y="1800868"/>
              <a:ext cx="2539612" cy="86194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a:latin typeface="楷体" panose="02010609060101010101" pitchFamily="49" charset="-122"/>
                  <a:ea typeface="楷体" panose="02010609060101010101" pitchFamily="49" charset="-122"/>
                </a:rPr>
                <a:t>0-99</a:t>
              </a:r>
              <a:r>
                <a:rPr lang="zh-CN" altLang="en-US" sz="2800" b="1" dirty="0">
                  <a:latin typeface="楷体" panose="02010609060101010101" pitchFamily="49" charset="-122"/>
                  <a:ea typeface="楷体" panose="02010609060101010101" pitchFamily="49" charset="-122"/>
                </a:rPr>
                <a:t>的整数</a:t>
              </a:r>
              <a:endParaRPr lang="zh-CN" altLang="en-US" sz="2800" dirty="0">
                <a:latin typeface="Arial" pitchFamily="34" charset="0"/>
              </a:endParaRPr>
            </a:p>
          </p:txBody>
        </p:sp>
        <p:sp>
          <p:nvSpPr>
            <p:cNvPr id="33" name="矩形 32"/>
            <p:cNvSpPr/>
            <p:nvPr/>
          </p:nvSpPr>
          <p:spPr bwMode="auto">
            <a:xfrm>
              <a:off x="2195576" y="1800869"/>
              <a:ext cx="2833098" cy="84708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p>
            <a:p>
              <a:pPr eaLnBrk="0" fontAlgn="base" hangingPunct="0">
                <a:spcBef>
                  <a:spcPct val="0"/>
                </a:spcBef>
                <a:spcAft>
                  <a:spcPct val="0"/>
                </a:spcAft>
              </a:pPr>
              <a:endParaRPr lang="zh-CN" altLang="en-US" sz="2800" dirty="0">
                <a:latin typeface="Arial" pitchFamily="34" charset="0"/>
              </a:endParaRPr>
            </a:p>
          </p:txBody>
        </p:sp>
        <p:sp>
          <p:nvSpPr>
            <p:cNvPr id="34" name="矩形 33"/>
            <p:cNvSpPr/>
            <p:nvPr/>
          </p:nvSpPr>
          <p:spPr bwMode="auto">
            <a:xfrm>
              <a:off x="4662492" y="1800871"/>
              <a:ext cx="1324722" cy="84708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0</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35" name="矩形 34"/>
            <p:cNvSpPr/>
            <p:nvPr/>
          </p:nvSpPr>
          <p:spPr bwMode="auto">
            <a:xfrm>
              <a:off x="5998012" y="1800871"/>
              <a:ext cx="1513149" cy="84708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grpSp>
        <p:nvGrpSpPr>
          <p:cNvPr id="48" name="组合 47"/>
          <p:cNvGrpSpPr/>
          <p:nvPr/>
        </p:nvGrpSpPr>
        <p:grpSpPr>
          <a:xfrm>
            <a:off x="905474" y="4630341"/>
            <a:ext cx="10751200" cy="1282424"/>
            <a:chOff x="940293" y="1814516"/>
            <a:chExt cx="9121277" cy="814389"/>
          </a:xfrm>
          <a:solidFill>
            <a:srgbClr val="DDEEFC"/>
          </a:solidFill>
        </p:grpSpPr>
        <p:sp>
          <p:nvSpPr>
            <p:cNvPr id="49" name="矩形 48"/>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p:txBody>
        </p:sp>
        <p:sp>
          <p:nvSpPr>
            <p:cNvPr id="50" name="矩形 49"/>
            <p:cNvSpPr/>
            <p:nvPr/>
          </p:nvSpPr>
          <p:spPr bwMode="auto">
            <a:xfrm>
              <a:off x="7515943" y="1814516"/>
              <a:ext cx="2545627"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a:latin typeface="楷体" panose="02010609060101010101" pitchFamily="49" charset="-122"/>
                  <a:ea typeface="楷体" panose="02010609060101010101" pitchFamily="49" charset="-122"/>
                </a:rPr>
                <a:t>0-99</a:t>
              </a:r>
              <a:r>
                <a:rPr lang="zh-CN" altLang="en-US" sz="2800" b="1" dirty="0">
                  <a:latin typeface="楷体" panose="02010609060101010101" pitchFamily="49" charset="-122"/>
                  <a:ea typeface="楷体" panose="02010609060101010101" pitchFamily="49" charset="-122"/>
                </a:rPr>
                <a:t>的整数</a:t>
              </a:r>
              <a:endParaRPr lang="zh-CN" altLang="en-US" sz="2800" dirty="0">
                <a:latin typeface="Arial" pitchFamily="34" charset="0"/>
              </a:endParaRPr>
            </a:p>
            <a:p>
              <a:pPr eaLnBrk="0" fontAlgn="base" hangingPunct="0">
                <a:spcBef>
                  <a:spcPct val="0"/>
                </a:spcBef>
                <a:spcAft>
                  <a:spcPct val="0"/>
                </a:spcAft>
              </a:pPr>
              <a:endParaRPr lang="zh-CN" altLang="en-US" sz="2800" dirty="0">
                <a:latin typeface="Arial" pitchFamily="34" charset="0"/>
              </a:endParaRPr>
            </a:p>
          </p:txBody>
        </p:sp>
        <p:sp>
          <p:nvSpPr>
            <p:cNvPr id="51" name="矩形 50"/>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p>
            <a:p>
              <a:pPr eaLnBrk="0" fontAlgn="base" hangingPunct="0">
                <a:spcBef>
                  <a:spcPct val="0"/>
                </a:spcBef>
                <a:spcAft>
                  <a:spcPct val="0"/>
                </a:spcAft>
              </a:pPr>
              <a:endParaRPr lang="zh-CN" altLang="en-US" sz="2800" dirty="0">
                <a:latin typeface="Arial" pitchFamily="34" charset="0"/>
              </a:endParaRPr>
            </a:p>
          </p:txBody>
        </p:sp>
        <p:sp>
          <p:nvSpPr>
            <p:cNvPr id="52" name="矩形 51"/>
            <p:cNvSpPr/>
            <p:nvPr/>
          </p:nvSpPr>
          <p:spPr bwMode="auto">
            <a:xfrm>
              <a:off x="4662493" y="1814518"/>
              <a:ext cx="1335520"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101</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53" name="矩形 52"/>
            <p:cNvSpPr/>
            <p:nvPr/>
          </p:nvSpPr>
          <p:spPr bwMode="auto">
            <a:xfrm>
              <a:off x="5998013" y="1814518"/>
              <a:ext cx="151314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110</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grpSp>
        <p:nvGrpSpPr>
          <p:cNvPr id="54" name="组合 53"/>
          <p:cNvGrpSpPr/>
          <p:nvPr/>
        </p:nvGrpSpPr>
        <p:grpSpPr>
          <a:xfrm>
            <a:off x="914972" y="5560579"/>
            <a:ext cx="10751200" cy="1297421"/>
            <a:chOff x="940293" y="1809755"/>
            <a:chExt cx="9121278" cy="823913"/>
          </a:xfrm>
          <a:solidFill>
            <a:srgbClr val="DDEEFC"/>
          </a:solidFill>
        </p:grpSpPr>
        <p:sp>
          <p:nvSpPr>
            <p:cNvPr id="55" name="矩形 54"/>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4</a:t>
              </a:r>
              <a:endParaRPr lang="zh-CN" altLang="en-US" sz="2800" b="1" dirty="0">
                <a:latin typeface="楷体" panose="02010609060101010101" pitchFamily="49" charset="-122"/>
                <a:ea typeface="楷体" panose="02010609060101010101" pitchFamily="49" charset="-122"/>
              </a:endParaRPr>
            </a:p>
          </p:txBody>
        </p:sp>
        <p:sp>
          <p:nvSpPr>
            <p:cNvPr id="56" name="矩形 55"/>
            <p:cNvSpPr/>
            <p:nvPr/>
          </p:nvSpPr>
          <p:spPr bwMode="auto">
            <a:xfrm>
              <a:off x="7504773" y="1814516"/>
              <a:ext cx="25567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a:latin typeface="楷体" panose="02010609060101010101" pitchFamily="49" charset="-122"/>
                  <a:ea typeface="楷体" panose="02010609060101010101" pitchFamily="49" charset="-122"/>
                </a:rPr>
                <a:t>0-99</a:t>
              </a:r>
              <a:r>
                <a:rPr lang="zh-CN" altLang="en-US" sz="2800" b="1" dirty="0">
                  <a:latin typeface="楷体" panose="02010609060101010101" pitchFamily="49" charset="-122"/>
                  <a:ea typeface="楷体" panose="02010609060101010101" pitchFamily="49" charset="-122"/>
                </a:rPr>
                <a:t>的整数</a:t>
              </a:r>
              <a:endParaRPr lang="zh-CN" altLang="en-US" sz="2800" dirty="0">
                <a:latin typeface="Arial" pitchFamily="34" charset="0"/>
              </a:endParaRPr>
            </a:p>
            <a:p>
              <a:pPr eaLnBrk="0" fontAlgn="base" hangingPunct="0">
                <a:spcBef>
                  <a:spcPct val="0"/>
                </a:spcBef>
                <a:spcAft>
                  <a:spcPct val="0"/>
                </a:spcAft>
              </a:pPr>
              <a:endParaRPr lang="zh-CN" altLang="en-US" sz="2800" dirty="0">
                <a:latin typeface="Arial" pitchFamily="34" charset="0"/>
              </a:endParaRPr>
            </a:p>
          </p:txBody>
        </p:sp>
        <p:sp>
          <p:nvSpPr>
            <p:cNvPr id="57" name="矩形 56"/>
            <p:cNvSpPr/>
            <p:nvPr/>
          </p:nvSpPr>
          <p:spPr bwMode="auto">
            <a:xfrm>
              <a:off x="2164053" y="1809755"/>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p>
            <a:p>
              <a:pPr eaLnBrk="0" fontAlgn="base" hangingPunct="0">
                <a:spcBef>
                  <a:spcPct val="0"/>
                </a:spcBef>
                <a:spcAft>
                  <a:spcPct val="0"/>
                </a:spcAft>
              </a:pPr>
              <a:endParaRPr lang="zh-CN" altLang="en-US" sz="2800" dirty="0">
                <a:latin typeface="Arial" pitchFamily="34" charset="0"/>
              </a:endParaRPr>
            </a:p>
          </p:txBody>
        </p:sp>
        <p:sp>
          <p:nvSpPr>
            <p:cNvPr id="58" name="矩形 57"/>
            <p:cNvSpPr/>
            <p:nvPr/>
          </p:nvSpPr>
          <p:spPr bwMode="auto">
            <a:xfrm>
              <a:off x="4662492" y="1814518"/>
              <a:ext cx="1324349"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1.2</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59" name="矩形 58"/>
            <p:cNvSpPr/>
            <p:nvPr/>
          </p:nvSpPr>
          <p:spPr bwMode="auto">
            <a:xfrm>
              <a:off x="5976041" y="1819281"/>
              <a:ext cx="151954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3.2</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spTree>
    <p:extLst>
      <p:ext uri="{BB962C8B-B14F-4D97-AF65-F5344CB8AC3E}">
        <p14:creationId xmlns:p14="http://schemas.microsoft.com/office/powerpoint/2010/main" val="307398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337" y="915579"/>
            <a:ext cx="7666037" cy="4641850"/>
          </a:xfrm>
        </p:spPr>
        <p:txBody>
          <a:bodyPr/>
          <a:lstStyle/>
          <a:p>
            <a:r>
              <a:rPr lang="zh-CN" altLang="en-US" dirty="0">
                <a:solidFill>
                  <a:srgbClr val="FF0000"/>
                </a:solidFill>
              </a:rPr>
              <a:t>计算两个</a:t>
            </a:r>
            <a:r>
              <a:rPr lang="en-US" altLang="zh-CN" dirty="0">
                <a:solidFill>
                  <a:srgbClr val="FF0000"/>
                </a:solidFill>
              </a:rPr>
              <a:t>0—99</a:t>
            </a:r>
            <a:r>
              <a:rPr lang="zh-CN" altLang="en-US" dirty="0">
                <a:solidFill>
                  <a:srgbClr val="FF0000"/>
                </a:solidFill>
              </a:rPr>
              <a:t>之间整数的和</a:t>
            </a:r>
            <a:endParaRPr lang="zh-CN" altLang="en-US" dirty="0"/>
          </a:p>
          <a:p>
            <a:endParaRPr lang="zh-CN" altLang="en-US" dirty="0"/>
          </a:p>
        </p:txBody>
      </p:sp>
      <p:sp>
        <p:nvSpPr>
          <p:cNvPr id="3" name="标题 2"/>
          <p:cNvSpPr>
            <a:spLocks noGrp="1"/>
          </p:cNvSpPr>
          <p:nvPr>
            <p:ph type="title" idx="4294967295"/>
          </p:nvPr>
        </p:nvSpPr>
        <p:spPr>
          <a:xfrm>
            <a:off x="590182" y="117566"/>
            <a:ext cx="6607175" cy="581293"/>
          </a:xfrm>
        </p:spPr>
        <p:txBody>
          <a:bodyPr>
            <a:normAutofit fontScale="90000"/>
          </a:bodyPr>
          <a:lstStyle/>
          <a:p>
            <a:r>
              <a:rPr lang="zh-CN" altLang="en-US" dirty="0"/>
              <a:t>什么是等价类划分法</a:t>
            </a:r>
            <a:r>
              <a:rPr lang="en-US" altLang="zh-CN" dirty="0"/>
              <a:t>—</a:t>
            </a:r>
            <a:r>
              <a:rPr lang="zh-CN" altLang="en-US" dirty="0">
                <a:solidFill>
                  <a:srgbClr val="FF0000"/>
                </a:solidFill>
              </a:rPr>
              <a:t>测试用例</a:t>
            </a:r>
            <a:endParaRPr lang="zh-CN" altLang="en-US" dirty="0"/>
          </a:p>
        </p:txBody>
      </p:sp>
      <p:grpSp>
        <p:nvGrpSpPr>
          <p:cNvPr id="16" name="组合 15"/>
          <p:cNvGrpSpPr/>
          <p:nvPr/>
        </p:nvGrpSpPr>
        <p:grpSpPr>
          <a:xfrm>
            <a:off x="700031" y="1655380"/>
            <a:ext cx="10671772" cy="1218507"/>
            <a:chOff x="940293" y="1814516"/>
            <a:chExt cx="9121278" cy="814389"/>
          </a:xfrm>
          <a:solidFill>
            <a:schemeClr val="accent2">
              <a:lumMod val="40000"/>
              <a:lumOff val="60000"/>
            </a:schemeClr>
          </a:solidFill>
        </p:grpSpPr>
        <p:sp>
          <p:nvSpPr>
            <p:cNvPr id="18" name="矩形 17"/>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编号</a:t>
              </a:r>
            </a:p>
          </p:txBody>
        </p:sp>
        <p:sp>
          <p:nvSpPr>
            <p:cNvPr id="30" name="矩形 29"/>
            <p:cNvSpPr/>
            <p:nvPr/>
          </p:nvSpPr>
          <p:spPr bwMode="auto">
            <a:xfrm>
              <a:off x="7479741" y="1814516"/>
              <a:ext cx="2581830"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结果</a:t>
              </a:r>
            </a:p>
            <a:p>
              <a:pPr eaLnBrk="0" fontAlgn="base" hangingPunct="0">
                <a:spcBef>
                  <a:spcPct val="0"/>
                </a:spcBef>
                <a:spcAft>
                  <a:spcPct val="0"/>
                </a:spcAft>
              </a:pPr>
              <a:endParaRPr lang="zh-CN" altLang="en-US" sz="2800" dirty="0">
                <a:latin typeface="Arial" pitchFamily="34" charset="0"/>
              </a:endParaRPr>
            </a:p>
          </p:txBody>
        </p:sp>
        <p:sp>
          <p:nvSpPr>
            <p:cNvPr id="31" name="矩形 30"/>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所属等价类</a:t>
              </a:r>
            </a:p>
            <a:p>
              <a:pPr eaLnBrk="0" fontAlgn="base" hangingPunct="0">
                <a:spcBef>
                  <a:spcPct val="0"/>
                </a:spcBef>
                <a:spcAft>
                  <a:spcPct val="0"/>
                </a:spcAft>
              </a:pPr>
              <a:endParaRPr lang="zh-CN" altLang="en-US" sz="2800" dirty="0">
                <a:latin typeface="Arial" pitchFamily="34" charset="0"/>
              </a:endParaRPr>
            </a:p>
          </p:txBody>
        </p:sp>
        <p:sp>
          <p:nvSpPr>
            <p:cNvPr id="32" name="矩形 31"/>
            <p:cNvSpPr/>
            <p:nvPr/>
          </p:nvSpPr>
          <p:spPr bwMode="auto">
            <a:xfrm>
              <a:off x="4662492" y="1814518"/>
              <a:ext cx="1875844"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加数</a:t>
              </a:r>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33" name="矩形 32"/>
            <p:cNvSpPr/>
            <p:nvPr/>
          </p:nvSpPr>
          <p:spPr bwMode="auto">
            <a:xfrm>
              <a:off x="5970078" y="1814518"/>
              <a:ext cx="1525511"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加数</a:t>
              </a:r>
              <a:r>
                <a:rPr lang="en-US" altLang="zh-CN" sz="2800" b="1" dirty="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grpSp>
        <p:nvGrpSpPr>
          <p:cNvPr id="34" name="组合 33"/>
          <p:cNvGrpSpPr/>
          <p:nvPr/>
        </p:nvGrpSpPr>
        <p:grpSpPr>
          <a:xfrm>
            <a:off x="700033" y="2585946"/>
            <a:ext cx="10650679" cy="1236353"/>
            <a:chOff x="940293" y="1802589"/>
            <a:chExt cx="9181554" cy="826316"/>
          </a:xfrm>
          <a:solidFill>
            <a:srgbClr val="DDEEFC"/>
          </a:solidFill>
        </p:grpSpPr>
        <p:sp>
          <p:nvSpPr>
            <p:cNvPr id="35" name="矩形 34"/>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5</a:t>
              </a:r>
              <a:endParaRPr lang="zh-CN" altLang="en-US" sz="2800" b="1" dirty="0">
                <a:latin typeface="楷体" panose="02010609060101010101" pitchFamily="49" charset="-122"/>
                <a:ea typeface="楷体" panose="02010609060101010101" pitchFamily="49" charset="-122"/>
              </a:endParaRPr>
            </a:p>
          </p:txBody>
        </p:sp>
        <p:sp>
          <p:nvSpPr>
            <p:cNvPr id="36" name="矩形 35"/>
            <p:cNvSpPr/>
            <p:nvPr/>
          </p:nvSpPr>
          <p:spPr bwMode="auto">
            <a:xfrm>
              <a:off x="7555865" y="1802589"/>
              <a:ext cx="2565982"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a:latin typeface="楷体" panose="02010609060101010101" pitchFamily="49" charset="-122"/>
                  <a:ea typeface="楷体" panose="02010609060101010101" pitchFamily="49" charset="-122"/>
                </a:rPr>
                <a:t>0-99</a:t>
              </a:r>
              <a:r>
                <a:rPr lang="zh-CN" altLang="en-US" sz="2800" b="1" dirty="0">
                  <a:latin typeface="楷体" panose="02010609060101010101" pitchFamily="49" charset="-122"/>
                  <a:ea typeface="楷体" panose="02010609060101010101" pitchFamily="49" charset="-122"/>
                </a:rPr>
                <a:t>的整数</a:t>
              </a:r>
              <a:endParaRPr lang="zh-CN" altLang="en-US" sz="2800" dirty="0">
                <a:latin typeface="Arial" pitchFamily="34" charset="0"/>
              </a:endParaRPr>
            </a:p>
            <a:p>
              <a:pPr eaLnBrk="0" hangingPunct="0"/>
              <a:endParaRPr lang="zh-CN" altLang="en-US" sz="2800" dirty="0">
                <a:latin typeface="Arial" pitchFamily="34" charset="0"/>
              </a:endParaRPr>
            </a:p>
          </p:txBody>
        </p:sp>
        <p:sp>
          <p:nvSpPr>
            <p:cNvPr id="37" name="矩形 36"/>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endParaRPr lang="zh-CN" altLang="en-US" sz="2800" dirty="0">
                <a:latin typeface="Arial" pitchFamily="34" charset="0"/>
              </a:endParaRPr>
            </a:p>
          </p:txBody>
        </p:sp>
        <p:sp>
          <p:nvSpPr>
            <p:cNvPr id="38" name="矩形 37"/>
            <p:cNvSpPr/>
            <p:nvPr/>
          </p:nvSpPr>
          <p:spPr bwMode="auto">
            <a:xfrm>
              <a:off x="4662493" y="1814518"/>
              <a:ext cx="178694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A	</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39" name="矩形 38"/>
            <p:cNvSpPr/>
            <p:nvPr/>
          </p:nvSpPr>
          <p:spPr bwMode="auto">
            <a:xfrm>
              <a:off x="5987214" y="1809756"/>
              <a:ext cx="15518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B</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grpSp>
        <p:nvGrpSpPr>
          <p:cNvPr id="40" name="组合 39"/>
          <p:cNvGrpSpPr/>
          <p:nvPr/>
        </p:nvGrpSpPr>
        <p:grpSpPr>
          <a:xfrm>
            <a:off x="709432" y="3534176"/>
            <a:ext cx="10658814" cy="1241696"/>
            <a:chOff x="940293" y="1799018"/>
            <a:chExt cx="9121280" cy="829887"/>
          </a:xfrm>
          <a:solidFill>
            <a:srgbClr val="DDEEFC"/>
          </a:solidFill>
        </p:grpSpPr>
        <p:sp>
          <p:nvSpPr>
            <p:cNvPr id="41" name="矩形 40"/>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6</a:t>
              </a:r>
              <a:endParaRPr lang="zh-CN" altLang="en-US" sz="2800" b="1" dirty="0">
                <a:latin typeface="楷体" panose="02010609060101010101" pitchFamily="49" charset="-122"/>
                <a:ea typeface="楷体" panose="02010609060101010101" pitchFamily="49" charset="-122"/>
              </a:endParaRPr>
            </a:p>
          </p:txBody>
        </p:sp>
        <p:sp>
          <p:nvSpPr>
            <p:cNvPr id="42" name="矩形 41"/>
            <p:cNvSpPr/>
            <p:nvPr/>
          </p:nvSpPr>
          <p:spPr bwMode="auto">
            <a:xfrm>
              <a:off x="7492472" y="1799018"/>
              <a:ext cx="2569101" cy="82867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a:latin typeface="楷体" panose="02010609060101010101" pitchFamily="49" charset="-122"/>
                  <a:ea typeface="楷体" panose="02010609060101010101" pitchFamily="49" charset="-122"/>
                </a:rPr>
                <a:t>0-99</a:t>
              </a:r>
              <a:r>
                <a:rPr lang="zh-CN" altLang="en-US" sz="2800" b="1" dirty="0">
                  <a:latin typeface="楷体" panose="02010609060101010101" pitchFamily="49" charset="-122"/>
                  <a:ea typeface="楷体" panose="02010609060101010101" pitchFamily="49" charset="-122"/>
                </a:rPr>
                <a:t>的整数</a:t>
              </a:r>
              <a:endParaRPr lang="zh-CN" altLang="en-US" sz="2800" dirty="0">
                <a:latin typeface="Arial" pitchFamily="34" charset="0"/>
              </a:endParaRPr>
            </a:p>
          </p:txBody>
        </p:sp>
        <p:sp>
          <p:nvSpPr>
            <p:cNvPr id="43" name="矩形 42"/>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p>
            <a:p>
              <a:pPr eaLnBrk="0" fontAlgn="base" hangingPunct="0">
                <a:spcBef>
                  <a:spcPct val="0"/>
                </a:spcBef>
                <a:spcAft>
                  <a:spcPct val="0"/>
                </a:spcAft>
              </a:pPr>
              <a:endParaRPr lang="zh-CN" altLang="en-US" sz="2800" dirty="0">
                <a:latin typeface="Arial" pitchFamily="34" charset="0"/>
              </a:endParaRPr>
            </a:p>
          </p:txBody>
        </p:sp>
        <p:sp>
          <p:nvSpPr>
            <p:cNvPr id="44" name="矩形 43"/>
            <p:cNvSpPr/>
            <p:nvPr/>
          </p:nvSpPr>
          <p:spPr bwMode="auto">
            <a:xfrm>
              <a:off x="4651320" y="1814515"/>
              <a:ext cx="1324722"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45" name="矩形 44"/>
            <p:cNvSpPr/>
            <p:nvPr/>
          </p:nvSpPr>
          <p:spPr bwMode="auto">
            <a:xfrm>
              <a:off x="5998013" y="1814518"/>
              <a:ext cx="1513149"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grpSp>
        <p:nvGrpSpPr>
          <p:cNvPr id="46" name="组合 45"/>
          <p:cNvGrpSpPr/>
          <p:nvPr/>
        </p:nvGrpSpPr>
        <p:grpSpPr>
          <a:xfrm>
            <a:off x="709434" y="4495992"/>
            <a:ext cx="10637718" cy="1218507"/>
            <a:chOff x="940293" y="1814516"/>
            <a:chExt cx="9170381" cy="814389"/>
          </a:xfrm>
          <a:solidFill>
            <a:srgbClr val="DDEEFC"/>
          </a:solidFill>
        </p:grpSpPr>
        <p:sp>
          <p:nvSpPr>
            <p:cNvPr id="47" name="矩形 46"/>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7</a:t>
              </a:r>
              <a:endParaRPr lang="zh-CN" altLang="en-US" sz="2800" b="1" dirty="0">
                <a:latin typeface="楷体" panose="02010609060101010101" pitchFamily="49" charset="-122"/>
                <a:ea typeface="楷体" panose="02010609060101010101" pitchFamily="49" charset="-122"/>
              </a:endParaRPr>
            </a:p>
          </p:txBody>
        </p:sp>
        <p:sp>
          <p:nvSpPr>
            <p:cNvPr id="48" name="矩形 47"/>
            <p:cNvSpPr/>
            <p:nvPr/>
          </p:nvSpPr>
          <p:spPr bwMode="auto">
            <a:xfrm>
              <a:off x="7556328" y="1814516"/>
              <a:ext cx="2554346"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a:latin typeface="楷体" panose="02010609060101010101" pitchFamily="49" charset="-122"/>
                  <a:ea typeface="楷体" panose="02010609060101010101" pitchFamily="49" charset="-122"/>
                </a:rPr>
                <a:t>0-99</a:t>
              </a:r>
              <a:r>
                <a:rPr lang="zh-CN" altLang="en-US" sz="2800" b="1" dirty="0">
                  <a:latin typeface="楷体" panose="02010609060101010101" pitchFamily="49" charset="-122"/>
                  <a:ea typeface="楷体" panose="02010609060101010101" pitchFamily="49" charset="-122"/>
                </a:rPr>
                <a:t>的整数</a:t>
              </a:r>
              <a:endParaRPr lang="zh-CN" altLang="en-US" sz="2800" dirty="0">
                <a:latin typeface="Arial" pitchFamily="34" charset="0"/>
              </a:endParaRPr>
            </a:p>
            <a:p>
              <a:pPr eaLnBrk="0" fontAlgn="base" hangingPunct="0">
                <a:spcBef>
                  <a:spcPct val="0"/>
                </a:spcBef>
                <a:spcAft>
                  <a:spcPct val="0"/>
                </a:spcAft>
              </a:pPr>
              <a:endParaRPr lang="zh-CN" altLang="en-US" sz="2800" dirty="0">
                <a:latin typeface="Arial" pitchFamily="34" charset="0"/>
              </a:endParaRPr>
            </a:p>
          </p:txBody>
        </p:sp>
        <p:sp>
          <p:nvSpPr>
            <p:cNvPr id="49" name="矩形 48"/>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p>
            <a:p>
              <a:pPr eaLnBrk="0" fontAlgn="base" hangingPunct="0">
                <a:spcBef>
                  <a:spcPct val="0"/>
                </a:spcBef>
                <a:spcAft>
                  <a:spcPct val="0"/>
                </a:spcAft>
              </a:pPr>
              <a:endParaRPr lang="zh-CN" altLang="en-US" sz="2800" dirty="0">
                <a:latin typeface="Arial" pitchFamily="34" charset="0"/>
              </a:endParaRPr>
            </a:p>
          </p:txBody>
        </p:sp>
        <p:sp>
          <p:nvSpPr>
            <p:cNvPr id="50" name="矩形 49"/>
            <p:cNvSpPr/>
            <p:nvPr/>
          </p:nvSpPr>
          <p:spPr bwMode="auto">
            <a:xfrm>
              <a:off x="4662493" y="1814518"/>
              <a:ext cx="1335520"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空格</a:t>
              </a:r>
              <a:endParaRPr lang="zh-CN" altLang="en-US" sz="2800" dirty="0">
                <a:latin typeface="Arial" pitchFamily="34" charset="0"/>
              </a:endParaRPr>
            </a:p>
          </p:txBody>
        </p:sp>
        <p:sp>
          <p:nvSpPr>
            <p:cNvPr id="51" name="矩形 50"/>
            <p:cNvSpPr/>
            <p:nvPr/>
          </p:nvSpPr>
          <p:spPr bwMode="auto">
            <a:xfrm>
              <a:off x="5998012" y="1814518"/>
              <a:ext cx="1558315"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空格</a:t>
              </a:r>
              <a:endParaRPr lang="zh-CN" altLang="en-US" sz="2800" dirty="0">
                <a:latin typeface="Arial" pitchFamily="34" charset="0"/>
              </a:endParaRPr>
            </a:p>
          </p:txBody>
        </p:sp>
      </p:grpSp>
      <p:grpSp>
        <p:nvGrpSpPr>
          <p:cNvPr id="52" name="组合 51"/>
          <p:cNvGrpSpPr/>
          <p:nvPr/>
        </p:nvGrpSpPr>
        <p:grpSpPr>
          <a:xfrm>
            <a:off x="718832" y="5429299"/>
            <a:ext cx="10645853" cy="1232757"/>
            <a:chOff x="940293" y="1809755"/>
            <a:chExt cx="9121278" cy="823913"/>
          </a:xfrm>
          <a:solidFill>
            <a:srgbClr val="DDEEFC"/>
          </a:solidFill>
        </p:grpSpPr>
        <p:sp>
          <p:nvSpPr>
            <p:cNvPr id="53" name="矩形 52"/>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8</a:t>
              </a:r>
              <a:endParaRPr lang="zh-CN" altLang="en-US" sz="2800" b="1" dirty="0">
                <a:latin typeface="楷体" panose="02010609060101010101" pitchFamily="49" charset="-122"/>
                <a:ea typeface="楷体" panose="02010609060101010101" pitchFamily="49" charset="-122"/>
              </a:endParaRPr>
            </a:p>
          </p:txBody>
        </p:sp>
        <p:sp>
          <p:nvSpPr>
            <p:cNvPr id="54" name="矩形 53"/>
            <p:cNvSpPr/>
            <p:nvPr/>
          </p:nvSpPr>
          <p:spPr bwMode="auto">
            <a:xfrm>
              <a:off x="7504773" y="1814516"/>
              <a:ext cx="25567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a:latin typeface="楷体" panose="02010609060101010101" pitchFamily="49" charset="-122"/>
                  <a:ea typeface="楷体" panose="02010609060101010101" pitchFamily="49" charset="-122"/>
                </a:rPr>
                <a:t>0-99</a:t>
              </a:r>
              <a:r>
                <a:rPr lang="zh-CN" altLang="en-US" sz="2800" b="1" dirty="0">
                  <a:latin typeface="楷体" panose="02010609060101010101" pitchFamily="49" charset="-122"/>
                  <a:ea typeface="楷体" panose="02010609060101010101" pitchFamily="49" charset="-122"/>
                </a:rPr>
                <a:t>的整数</a:t>
              </a:r>
              <a:endParaRPr lang="zh-CN" altLang="en-US" sz="2800" dirty="0">
                <a:latin typeface="Arial" pitchFamily="34" charset="0"/>
              </a:endParaRPr>
            </a:p>
            <a:p>
              <a:pPr eaLnBrk="0" fontAlgn="base" hangingPunct="0">
                <a:spcBef>
                  <a:spcPct val="0"/>
                </a:spcBef>
                <a:spcAft>
                  <a:spcPct val="0"/>
                </a:spcAft>
              </a:pPr>
              <a:endParaRPr lang="zh-CN" altLang="en-US" sz="2800" dirty="0">
                <a:latin typeface="Arial" pitchFamily="34" charset="0"/>
              </a:endParaRPr>
            </a:p>
          </p:txBody>
        </p:sp>
        <p:sp>
          <p:nvSpPr>
            <p:cNvPr id="55" name="矩形 54"/>
            <p:cNvSpPr/>
            <p:nvPr/>
          </p:nvSpPr>
          <p:spPr bwMode="auto">
            <a:xfrm>
              <a:off x="2164053" y="1809755"/>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p>
            <a:p>
              <a:pPr eaLnBrk="0" fontAlgn="base" hangingPunct="0">
                <a:spcBef>
                  <a:spcPct val="0"/>
                </a:spcBef>
                <a:spcAft>
                  <a:spcPct val="0"/>
                </a:spcAft>
              </a:pPr>
              <a:endParaRPr lang="zh-CN" altLang="en-US" sz="2800" dirty="0">
                <a:latin typeface="Arial" pitchFamily="34" charset="0"/>
              </a:endParaRPr>
            </a:p>
          </p:txBody>
        </p:sp>
        <p:sp>
          <p:nvSpPr>
            <p:cNvPr id="56" name="矩形 55"/>
            <p:cNvSpPr/>
            <p:nvPr/>
          </p:nvSpPr>
          <p:spPr bwMode="auto">
            <a:xfrm>
              <a:off x="4662492" y="1814518"/>
              <a:ext cx="1324349"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zh-CN" altLang="en-US" sz="2800" dirty="0">
                <a:latin typeface="Arial" pitchFamily="34" charset="0"/>
              </a:endParaRPr>
            </a:p>
          </p:txBody>
        </p:sp>
        <p:sp>
          <p:nvSpPr>
            <p:cNvPr id="57" name="矩形 56"/>
            <p:cNvSpPr/>
            <p:nvPr/>
          </p:nvSpPr>
          <p:spPr bwMode="auto">
            <a:xfrm>
              <a:off x="5976041" y="1819281"/>
              <a:ext cx="151954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zh-CN" altLang="en-US" sz="2800" dirty="0">
                <a:latin typeface="Arial" pitchFamily="34" charset="0"/>
              </a:endParaRPr>
            </a:p>
          </p:txBody>
        </p:sp>
      </p:grpSp>
    </p:spTree>
    <p:extLst>
      <p:ext uri="{BB962C8B-B14F-4D97-AF65-F5344CB8AC3E}">
        <p14:creationId xmlns:p14="http://schemas.microsoft.com/office/powerpoint/2010/main" val="228568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40"/>
          <p:cNvSpPr>
            <a:spLocks noChangeArrowheads="1"/>
          </p:cNvSpPr>
          <p:nvPr/>
        </p:nvSpPr>
        <p:spPr bwMode="gray">
          <a:xfrm rot="3419336">
            <a:off x="2023797" y="3189030"/>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45" name="Rectangle 240"/>
          <p:cNvSpPr>
            <a:spLocks noChangeArrowheads="1"/>
          </p:cNvSpPr>
          <p:nvPr/>
        </p:nvSpPr>
        <p:spPr bwMode="gray">
          <a:xfrm rot="3419336">
            <a:off x="2006379" y="2413966"/>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43" name="Rectangle 240"/>
          <p:cNvSpPr>
            <a:spLocks noChangeArrowheads="1"/>
          </p:cNvSpPr>
          <p:nvPr/>
        </p:nvSpPr>
        <p:spPr bwMode="gray">
          <a:xfrm rot="3419336">
            <a:off x="2062984" y="1647611"/>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15" name="Line 239"/>
          <p:cNvSpPr>
            <a:spLocks noChangeShapeType="1"/>
          </p:cNvSpPr>
          <p:nvPr/>
        </p:nvSpPr>
        <p:spPr bwMode="gray">
          <a:xfrm>
            <a:off x="2743735" y="2822853"/>
            <a:ext cx="4915032"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2067340" y="3937967"/>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3329462" y="2265776"/>
            <a:ext cx="3512362" cy="523875"/>
          </a:xfrm>
          <a:prstGeom prst="rect">
            <a:avLst/>
          </a:prstGeom>
          <a:noFill/>
          <a:ln w="9525" algn="ctr">
            <a:noFill/>
            <a:miter lim="800000"/>
            <a:headEnd/>
            <a:tailEnd/>
          </a:ln>
        </p:spPr>
        <p:txBody>
          <a:bodyPr wrap="none">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什么是等价类划分法</a:t>
            </a: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
        <p:nvSpPr>
          <p:cNvPr id="18" name="Text Box 242"/>
          <p:cNvSpPr txBox="1">
            <a:spLocks noChangeArrowheads="1"/>
          </p:cNvSpPr>
          <p:nvPr/>
        </p:nvSpPr>
        <p:spPr bwMode="gray">
          <a:xfrm>
            <a:off x="2116236" y="2420082"/>
            <a:ext cx="373828" cy="523875"/>
          </a:xfrm>
          <a:prstGeom prst="rect">
            <a:avLst/>
          </a:prstGeom>
          <a:noFill/>
          <a:ln w="9525" algn="ctr">
            <a:noFill/>
            <a:miter lim="800000"/>
            <a:headEnd/>
            <a:tailEnd/>
          </a:ln>
        </p:spPr>
        <p:txBody>
          <a:bodyPr wrap="none">
            <a:spAutoFit/>
          </a:bodyPr>
          <a:lstStyle/>
          <a:p>
            <a:pPr algn="ctr" eaLnBrk="0" hangingPunct="0"/>
            <a:r>
              <a:rPr lang="en-US" altLang="zh-CN" sz="2800" b="1" dirty="0">
                <a:solidFill>
                  <a:srgbClr val="FFFFFF"/>
                </a:solidFill>
                <a:latin typeface="楷体" panose="02010609060101010101" pitchFamily="49" charset="-122"/>
                <a:ea typeface="楷体" panose="02010609060101010101" pitchFamily="49" charset="-122"/>
              </a:rPr>
              <a:t>2</a:t>
            </a:r>
          </a:p>
        </p:txBody>
      </p:sp>
      <p:sp>
        <p:nvSpPr>
          <p:cNvPr id="6" name="标题 5"/>
          <p:cNvSpPr>
            <a:spLocks noGrp="1"/>
          </p:cNvSpPr>
          <p:nvPr>
            <p:ph type="title" idx="4294967295"/>
          </p:nvPr>
        </p:nvSpPr>
        <p:spPr>
          <a:xfrm>
            <a:off x="1019455" y="199793"/>
            <a:ext cx="6226175" cy="407988"/>
          </a:xfrm>
        </p:spPr>
        <p:txBody>
          <a:bodyPr>
            <a:noAutofit/>
          </a:bodyPr>
          <a:lstStyle/>
          <a:p>
            <a:r>
              <a:rPr lang="zh-CN" altLang="en-US" dirty="0" smtClean="0">
                <a:latin typeface="楷体" panose="02010609060101010101" pitchFamily="49" charset="-122"/>
              </a:rPr>
              <a:t>目录</a:t>
            </a:r>
            <a:endParaRPr lang="zh-CN" altLang="en-US" dirty="0">
              <a:latin typeface="楷体" panose="02010609060101010101" pitchFamily="49" charset="-122"/>
            </a:endParaRPr>
          </a:p>
        </p:txBody>
      </p:sp>
      <p:grpSp>
        <p:nvGrpSpPr>
          <p:cNvPr id="29" name="Group 228"/>
          <p:cNvGrpSpPr>
            <a:grpSpLocks/>
          </p:cNvGrpSpPr>
          <p:nvPr/>
        </p:nvGrpSpPr>
        <p:grpSpPr bwMode="auto">
          <a:xfrm>
            <a:off x="2172180" y="1592112"/>
            <a:ext cx="5486589" cy="523875"/>
            <a:chOff x="1044" y="1520"/>
            <a:chExt cx="3420" cy="330"/>
          </a:xfrm>
        </p:grpSpPr>
        <p:sp>
          <p:nvSpPr>
            <p:cNvPr id="32"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itchFamily="49" charset="-122"/>
                <a:ea typeface="楷体" pitchFamily="49" charset="-122"/>
              </a:endParaRPr>
            </a:p>
          </p:txBody>
        </p:sp>
        <p:sp>
          <p:nvSpPr>
            <p:cNvPr id="33" name="Text Box 232"/>
            <p:cNvSpPr txBox="1">
              <a:spLocks noChangeArrowheads="1"/>
            </p:cNvSpPr>
            <p:nvPr/>
          </p:nvSpPr>
          <p:spPr bwMode="gray">
            <a:xfrm>
              <a:off x="1044" y="1520"/>
              <a:ext cx="230" cy="330"/>
            </a:xfrm>
            <a:prstGeom prst="rect">
              <a:avLst/>
            </a:prstGeom>
            <a:noFill/>
            <a:ln w="9525" algn="ctr">
              <a:noFill/>
              <a:miter lim="800000"/>
              <a:headEnd/>
              <a:tailEnd/>
            </a:ln>
          </p:spPr>
          <p:txBody>
            <a:bodyPr wrap="none">
              <a:spAutoFit/>
            </a:bodyPr>
            <a:lstStyle/>
            <a:p>
              <a:pPr algn="ctr" eaLnBrk="0" hangingPunct="0"/>
              <a:r>
                <a:rPr lang="en-US" altLang="zh-CN" sz="2800" b="1" dirty="0" smtClean="0">
                  <a:solidFill>
                    <a:srgbClr val="FFFFFF"/>
                  </a:solidFill>
                  <a:latin typeface="楷体" pitchFamily="49" charset="-122"/>
                  <a:ea typeface="楷体" pitchFamily="49" charset="-122"/>
                </a:rPr>
                <a:t>1</a:t>
              </a:r>
              <a:endParaRPr lang="en-US" altLang="zh-CN" sz="2800" b="1" dirty="0">
                <a:solidFill>
                  <a:srgbClr val="FFFFFF"/>
                </a:solidFill>
                <a:latin typeface="楷体" pitchFamily="49" charset="-122"/>
                <a:ea typeface="楷体" pitchFamily="49" charset="-122"/>
              </a:endParaRPr>
            </a:p>
          </p:txBody>
        </p:sp>
      </p:grpSp>
      <p:sp>
        <p:nvSpPr>
          <p:cNvPr id="34" name="Text Box 236"/>
          <p:cNvSpPr txBox="1">
            <a:spLocks noChangeArrowheads="1"/>
          </p:cNvSpPr>
          <p:nvPr/>
        </p:nvSpPr>
        <p:spPr bwMode="gray">
          <a:xfrm>
            <a:off x="3259261" y="1531826"/>
            <a:ext cx="4151313" cy="523875"/>
          </a:xfrm>
          <a:prstGeom prst="rect">
            <a:avLst/>
          </a:prstGeom>
          <a:noFill/>
          <a:ln w="9525" algn="ctr">
            <a:noFill/>
            <a:miter lim="800000"/>
            <a:headEnd/>
            <a:tailEnd/>
          </a:ln>
        </p:spPr>
        <p:txBody>
          <a:bodyPr wrap="none">
            <a:spAutoFit/>
          </a:bodyPr>
          <a:lstStyle/>
          <a:p>
            <a:r>
              <a:rPr lang="zh-CN" altLang="en-US" sz="2800" b="1" dirty="0">
                <a:solidFill>
                  <a:srgbClr val="2A1C00"/>
                </a:solidFill>
                <a:latin typeface="楷体" panose="02010609060101010101" pitchFamily="49" charset="-122"/>
                <a:ea typeface="楷体" panose="02010609060101010101" pitchFamily="49" charset="-122"/>
              </a:rPr>
              <a:t>为什么引入等价类划分法</a:t>
            </a:r>
            <a:endParaRPr lang="en-US" altLang="zh-CN" sz="2800" b="1" dirty="0">
              <a:solidFill>
                <a:srgbClr val="2A1C00"/>
              </a:solidFill>
              <a:latin typeface="楷体" panose="02010609060101010101" pitchFamily="49" charset="-122"/>
              <a:ea typeface="楷体" panose="02010609060101010101" pitchFamily="49" charset="-122"/>
            </a:endParaRPr>
          </a:p>
        </p:txBody>
      </p:sp>
      <p:sp>
        <p:nvSpPr>
          <p:cNvPr id="25" name="Line 229"/>
          <p:cNvSpPr>
            <a:spLocks noChangeShapeType="1"/>
          </p:cNvSpPr>
          <p:nvPr/>
        </p:nvSpPr>
        <p:spPr bwMode="gray">
          <a:xfrm>
            <a:off x="2628191" y="4429693"/>
            <a:ext cx="4942865"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27" name="Text Box 231"/>
          <p:cNvSpPr txBox="1">
            <a:spLocks noChangeArrowheads="1"/>
          </p:cNvSpPr>
          <p:nvPr/>
        </p:nvSpPr>
        <p:spPr bwMode="gray">
          <a:xfrm>
            <a:off x="3417690" y="3825716"/>
            <a:ext cx="3792145" cy="523876"/>
          </a:xfrm>
          <a:prstGeom prst="rect">
            <a:avLst/>
          </a:prstGeom>
          <a:noFill/>
          <a:ln w="9525" algn="ctr">
            <a:noFill/>
            <a:miter lim="800000"/>
            <a:headEnd/>
            <a:tailEnd/>
          </a:ln>
        </p:spPr>
        <p:txBody>
          <a:bodyPr wrap="none">
            <a:spAutoFit/>
          </a:bodyPr>
          <a:lstStyle/>
          <a:p>
            <a:pPr>
              <a:defRPr/>
            </a:pP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等价类划分法步骤总结</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5" name="Text Box 232"/>
          <p:cNvSpPr txBox="1">
            <a:spLocks noChangeArrowheads="1"/>
          </p:cNvSpPr>
          <p:nvPr/>
        </p:nvSpPr>
        <p:spPr bwMode="gray">
          <a:xfrm>
            <a:off x="2208288" y="3857104"/>
            <a:ext cx="375945"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800" b="1" dirty="0">
                <a:solidFill>
                  <a:srgbClr val="FFFFFF"/>
                </a:solidFill>
                <a:latin typeface="楷体" panose="02010609060101010101" pitchFamily="49" charset="-122"/>
                <a:ea typeface="楷体" panose="02010609060101010101" pitchFamily="49" charset="-122"/>
              </a:rPr>
              <a:t>4</a:t>
            </a:r>
          </a:p>
        </p:txBody>
      </p:sp>
      <p:sp>
        <p:nvSpPr>
          <p:cNvPr id="39" name="Text Box 237"/>
          <p:cNvSpPr txBox="1">
            <a:spLocks noChangeArrowheads="1"/>
          </p:cNvSpPr>
          <p:nvPr/>
        </p:nvSpPr>
        <p:spPr bwMode="gray">
          <a:xfrm>
            <a:off x="2145924" y="3156474"/>
            <a:ext cx="365806" cy="523220"/>
          </a:xfrm>
          <a:prstGeom prst="rect">
            <a:avLst/>
          </a:prstGeom>
          <a:noFill/>
          <a:ln w="9525" algn="ctr">
            <a:noFill/>
            <a:miter lim="800000"/>
            <a:headEnd/>
            <a:tailEnd/>
          </a:ln>
        </p:spPr>
        <p:txBody>
          <a:bodyPr wrap="none">
            <a:spAutoFit/>
          </a:bodyPr>
          <a:lstStyle/>
          <a:p>
            <a:pPr algn="ctr" eaLnBrk="0" hangingPunct="0"/>
            <a:r>
              <a:rPr lang="en-US" altLang="zh-CN" sz="2800" b="1" dirty="0">
                <a:solidFill>
                  <a:srgbClr val="FFFFFF"/>
                </a:solidFill>
                <a:latin typeface="楷体" pitchFamily="49" charset="-122"/>
                <a:ea typeface="楷体" pitchFamily="49" charset="-122"/>
              </a:rPr>
              <a:t>3</a:t>
            </a:r>
          </a:p>
        </p:txBody>
      </p:sp>
      <p:sp>
        <p:nvSpPr>
          <p:cNvPr id="42" name="Text Box 231"/>
          <p:cNvSpPr txBox="1">
            <a:spLocks noChangeArrowheads="1"/>
          </p:cNvSpPr>
          <p:nvPr/>
        </p:nvSpPr>
        <p:spPr bwMode="gray">
          <a:xfrm>
            <a:off x="3377230" y="3021714"/>
            <a:ext cx="3791423" cy="523220"/>
          </a:xfrm>
          <a:prstGeom prst="rect">
            <a:avLst/>
          </a:prstGeom>
          <a:noFill/>
          <a:ln w="9525" algn="ctr">
            <a:noFill/>
            <a:miter lim="800000"/>
            <a:headEnd/>
            <a:tailEnd/>
          </a:ln>
        </p:spPr>
        <p:txBody>
          <a:bodyPr wrap="none">
            <a:spAutoFit/>
          </a:bodyPr>
          <a:lstStyle/>
          <a:p>
            <a:pPr>
              <a:defRPr/>
            </a:pPr>
            <a:r>
              <a:rPr lang="zh-CN" altLang="en-US" sz="2800" b="1" dirty="0">
                <a:solidFill>
                  <a:srgbClr val="FF0000"/>
                </a:solidFill>
                <a:latin typeface="楷体" panose="02010609060101010101" pitchFamily="49" charset="-122"/>
                <a:ea typeface="楷体" panose="02010609060101010101" pitchFamily="49" charset="-122"/>
              </a:rPr>
              <a:t>如何使用等价类划分法</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47" name="Line 229"/>
          <p:cNvSpPr>
            <a:spLocks noChangeShapeType="1"/>
          </p:cNvSpPr>
          <p:nvPr/>
        </p:nvSpPr>
        <p:spPr bwMode="gray">
          <a:xfrm>
            <a:off x="2776989" y="3552605"/>
            <a:ext cx="4851300"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itchFamily="49" charset="-122"/>
              <a:ea typeface="楷体" pitchFamily="49" charset="-122"/>
            </a:endParaRPr>
          </a:p>
        </p:txBody>
      </p:sp>
    </p:spTree>
    <p:extLst>
      <p:ext uri="{BB962C8B-B14F-4D97-AF65-F5344CB8AC3E}">
        <p14:creationId xmlns:p14="http://schemas.microsoft.com/office/powerpoint/2010/main" val="4219572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40565" y="153922"/>
            <a:ext cx="7500997" cy="381000"/>
          </a:xfrm>
        </p:spPr>
        <p:txBody>
          <a:bodyPr>
            <a:normAutofit fontScale="90000"/>
          </a:bodyPr>
          <a:lstStyle/>
          <a:p>
            <a:r>
              <a:rPr lang="zh-CN" altLang="en-US" b="1" dirty="0" smtClean="0"/>
              <a:t>如何使用等价类划分法</a:t>
            </a:r>
            <a:r>
              <a:rPr lang="en-US" altLang="zh-CN" b="1" dirty="0" smtClean="0"/>
              <a:t>—</a:t>
            </a:r>
            <a:r>
              <a:rPr lang="zh-CN" altLang="en-US" b="1" dirty="0" smtClean="0">
                <a:solidFill>
                  <a:srgbClr val="FF0000"/>
                </a:solidFill>
              </a:rPr>
              <a:t>单个字段</a:t>
            </a:r>
            <a:endParaRPr lang="zh-CN" altLang="en-US" b="1" dirty="0">
              <a:solidFill>
                <a:srgbClr val="FF0000"/>
              </a:solidFill>
            </a:endParaRPr>
          </a:p>
        </p:txBody>
      </p:sp>
      <p:sp>
        <p:nvSpPr>
          <p:cNvPr id="3" name="内容占位符 2"/>
          <p:cNvSpPr>
            <a:spLocks noGrp="1"/>
          </p:cNvSpPr>
          <p:nvPr>
            <p:ph idx="4294967295"/>
          </p:nvPr>
        </p:nvSpPr>
        <p:spPr>
          <a:xfrm>
            <a:off x="862095" y="856793"/>
            <a:ext cx="7666037" cy="4641850"/>
          </a:xfrm>
        </p:spPr>
        <p:txBody>
          <a:bodyPr/>
          <a:lstStyle/>
          <a:p>
            <a:r>
              <a:rPr lang="zh-CN" altLang="en-US" b="1" dirty="0" smtClean="0"/>
              <a:t>需求：注册密码为</a:t>
            </a:r>
            <a:r>
              <a:rPr lang="en-US" altLang="zh-CN" b="1" dirty="0" smtClean="0"/>
              <a:t>6-20</a:t>
            </a:r>
            <a:r>
              <a:rPr lang="zh-CN" altLang="en-US" b="1" dirty="0" smtClean="0"/>
              <a:t>位</a:t>
            </a:r>
            <a:r>
              <a:rPr lang="zh-CN" altLang="en-US" dirty="0"/>
              <a:t>密码</a:t>
            </a:r>
            <a:endParaRPr lang="en-US" altLang="zh-CN" b="1" dirty="0" smtClean="0"/>
          </a:p>
          <a:p>
            <a:r>
              <a:rPr lang="zh-CN" altLang="en-US" b="1" dirty="0" smtClean="0"/>
              <a:t>界面原型</a:t>
            </a:r>
          </a:p>
          <a:p>
            <a:pPr lvl="1"/>
            <a:endParaRPr lang="zh-CN" altLang="en-US" b="1" dirty="0"/>
          </a:p>
        </p:txBody>
      </p:sp>
      <p:pic>
        <p:nvPicPr>
          <p:cNvPr id="7" name="图片 6"/>
          <p:cNvPicPr>
            <a:picLocks noChangeAspect="1"/>
          </p:cNvPicPr>
          <p:nvPr/>
        </p:nvPicPr>
        <p:blipFill rotWithShape="1">
          <a:blip r:embed="rId3"/>
          <a:srcRect l="974"/>
          <a:stretch/>
        </p:blipFill>
        <p:spPr>
          <a:xfrm>
            <a:off x="892496" y="2381719"/>
            <a:ext cx="8858250" cy="4202287"/>
          </a:xfrm>
          <a:prstGeom prst="rect">
            <a:avLst/>
          </a:prstGeom>
        </p:spPr>
      </p:pic>
    </p:spTree>
    <p:extLst>
      <p:ext uri="{BB962C8B-B14F-4D97-AF65-F5344CB8AC3E}">
        <p14:creationId xmlns:p14="http://schemas.microsoft.com/office/powerpoint/2010/main" val="3716761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26520" y="184332"/>
            <a:ext cx="6650037" cy="407988"/>
          </a:xfrm>
        </p:spPr>
        <p:txBody>
          <a:bodyPr>
            <a:normAutofit fontScale="90000"/>
          </a:bodyPr>
          <a:lstStyle/>
          <a:p>
            <a:r>
              <a:rPr lang="zh-CN" altLang="en-US" dirty="0"/>
              <a:t>如何使用等价类划分法</a:t>
            </a:r>
            <a:r>
              <a:rPr lang="en-US" altLang="zh-CN" dirty="0"/>
              <a:t>—</a:t>
            </a:r>
            <a:r>
              <a:rPr lang="zh-CN" altLang="en-US" dirty="0">
                <a:solidFill>
                  <a:srgbClr val="FF0000"/>
                </a:solidFill>
              </a:rPr>
              <a:t>单个字段</a:t>
            </a:r>
            <a:endParaRPr lang="zh-CN" altLang="en-US" dirty="0"/>
          </a:p>
        </p:txBody>
      </p:sp>
      <p:sp>
        <p:nvSpPr>
          <p:cNvPr id="31" name="内容占位符 1"/>
          <p:cNvSpPr txBox="1">
            <a:spLocks/>
          </p:cNvSpPr>
          <p:nvPr/>
        </p:nvSpPr>
        <p:spPr bwMode="auto">
          <a:xfrm>
            <a:off x="855754" y="928642"/>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FF0000"/>
                </a:solidFill>
              </a:rPr>
              <a:t>计算两个</a:t>
            </a:r>
            <a:r>
              <a:rPr lang="en-US" altLang="zh-CN" dirty="0" smtClean="0">
                <a:solidFill>
                  <a:srgbClr val="FF0000"/>
                </a:solidFill>
              </a:rPr>
              <a:t>0—99</a:t>
            </a:r>
            <a:r>
              <a:rPr lang="zh-CN" altLang="en-US" dirty="0" smtClean="0">
                <a:solidFill>
                  <a:srgbClr val="FF0000"/>
                </a:solidFill>
              </a:rPr>
              <a:t>之间整数的和</a:t>
            </a:r>
            <a:endParaRPr lang="zh-CN" altLang="en-US" dirty="0" smtClean="0"/>
          </a:p>
          <a:p>
            <a:endParaRPr lang="zh-CN" altLang="en-US" dirty="0"/>
          </a:p>
        </p:txBody>
      </p:sp>
      <p:grpSp>
        <p:nvGrpSpPr>
          <p:cNvPr id="34" name="组合 33"/>
          <p:cNvGrpSpPr/>
          <p:nvPr/>
        </p:nvGrpSpPr>
        <p:grpSpPr>
          <a:xfrm>
            <a:off x="782765" y="1812133"/>
            <a:ext cx="9896722" cy="1166215"/>
            <a:chOff x="940293" y="1814516"/>
            <a:chExt cx="9121278" cy="814389"/>
          </a:xfrm>
          <a:solidFill>
            <a:schemeClr val="accent2">
              <a:lumMod val="60000"/>
              <a:lumOff val="40000"/>
            </a:schemeClr>
          </a:solidFill>
        </p:grpSpPr>
        <p:sp>
          <p:nvSpPr>
            <p:cNvPr id="35" name="矩形 34"/>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0" latinLnBrk="0" hangingPunct="0">
                <a:lnSpc>
                  <a:spcPct val="100000"/>
                </a:lnSpc>
                <a:buClrTx/>
                <a:buSzTx/>
                <a:buFontTx/>
                <a:buNone/>
                <a:tabLst/>
              </a:pPr>
              <a:r>
                <a:rPr lang="zh-CN" altLang="en-US" sz="2800" b="1" dirty="0">
                  <a:latin typeface="楷体" panose="02010609060101010101" pitchFamily="49" charset="-122"/>
                  <a:ea typeface="楷体" panose="02010609060101010101" pitchFamily="49" charset="-122"/>
                </a:rPr>
                <a:t>编号</a:t>
              </a:r>
            </a:p>
          </p:txBody>
        </p:sp>
        <p:sp>
          <p:nvSpPr>
            <p:cNvPr id="37" name="矩形 36"/>
            <p:cNvSpPr/>
            <p:nvPr/>
          </p:nvSpPr>
          <p:spPr bwMode="auto">
            <a:xfrm>
              <a:off x="7479741" y="1814516"/>
              <a:ext cx="2581830"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和</a:t>
              </a: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38" name="矩形 37"/>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所属等价类</a:t>
              </a: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39" name="矩形 38"/>
            <p:cNvSpPr/>
            <p:nvPr/>
          </p:nvSpPr>
          <p:spPr bwMode="auto">
            <a:xfrm>
              <a:off x="4662492" y="1814518"/>
              <a:ext cx="1875844"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加数</a:t>
              </a:r>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40" name="矩形 39"/>
            <p:cNvSpPr/>
            <p:nvPr/>
          </p:nvSpPr>
          <p:spPr bwMode="auto">
            <a:xfrm>
              <a:off x="5970078" y="1814518"/>
              <a:ext cx="1525511"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加数</a:t>
              </a:r>
              <a:r>
                <a:rPr lang="en-US" altLang="zh-CN" sz="2800" b="1" dirty="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grpSp>
      <p:grpSp>
        <p:nvGrpSpPr>
          <p:cNvPr id="41" name="组合 40"/>
          <p:cNvGrpSpPr/>
          <p:nvPr/>
        </p:nvGrpSpPr>
        <p:grpSpPr>
          <a:xfrm>
            <a:off x="780120" y="2685001"/>
            <a:ext cx="9896722" cy="1173032"/>
            <a:chOff x="940293" y="1809756"/>
            <a:chExt cx="9121278" cy="819149"/>
          </a:xfrm>
          <a:solidFill>
            <a:srgbClr val="F1F5FB"/>
          </a:solidFill>
        </p:grpSpPr>
        <p:sp>
          <p:nvSpPr>
            <p:cNvPr id="42" name="矩形 41"/>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0" latinLnBrk="0" hangingPunct="0">
                <a:lnSpc>
                  <a:spcPct val="100000"/>
                </a:lnSpc>
                <a:buClrTx/>
                <a:buSzTx/>
                <a:buFontTx/>
                <a:buNone/>
                <a:tabLst/>
              </a:pPr>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p:txBody>
        </p:sp>
        <p:sp>
          <p:nvSpPr>
            <p:cNvPr id="46" name="矩形 45"/>
            <p:cNvSpPr/>
            <p:nvPr/>
          </p:nvSpPr>
          <p:spPr bwMode="auto">
            <a:xfrm>
              <a:off x="7495589" y="1814516"/>
              <a:ext cx="2565982"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43</a:t>
              </a: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47" name="矩形 46"/>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有效等价类</a:t>
              </a: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49" name="矩形 48"/>
            <p:cNvSpPr/>
            <p:nvPr/>
          </p:nvSpPr>
          <p:spPr bwMode="auto">
            <a:xfrm>
              <a:off x="4662493" y="1814518"/>
              <a:ext cx="178694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3	</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51" name="矩形 50"/>
            <p:cNvSpPr/>
            <p:nvPr/>
          </p:nvSpPr>
          <p:spPr bwMode="auto">
            <a:xfrm>
              <a:off x="5987214" y="1809756"/>
              <a:ext cx="15518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40</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grpSp>
      <p:grpSp>
        <p:nvGrpSpPr>
          <p:cNvPr id="52" name="组合 51"/>
          <p:cNvGrpSpPr/>
          <p:nvPr/>
        </p:nvGrpSpPr>
        <p:grpSpPr>
          <a:xfrm>
            <a:off x="780119" y="3648341"/>
            <a:ext cx="9896723" cy="1234314"/>
            <a:chOff x="940293" y="1800868"/>
            <a:chExt cx="9121279" cy="861944"/>
          </a:xfrm>
          <a:solidFill>
            <a:srgbClr val="F1F5FB"/>
          </a:solidFill>
        </p:grpSpPr>
        <p:sp>
          <p:nvSpPr>
            <p:cNvPr id="53" name="矩形 52"/>
            <p:cNvSpPr/>
            <p:nvPr/>
          </p:nvSpPr>
          <p:spPr bwMode="auto">
            <a:xfrm>
              <a:off x="940293" y="1800869"/>
              <a:ext cx="1255283" cy="84708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0" latinLnBrk="0" hangingPunct="0">
                <a:lnSpc>
                  <a:spcPct val="100000"/>
                </a:lnSpc>
                <a:buClrTx/>
                <a:buSzTx/>
                <a:buFontTx/>
                <a:buNone/>
                <a:tabLst/>
              </a:pP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p:txBody>
        </p:sp>
        <p:sp>
          <p:nvSpPr>
            <p:cNvPr id="54" name="矩形 53"/>
            <p:cNvSpPr/>
            <p:nvPr/>
          </p:nvSpPr>
          <p:spPr bwMode="auto">
            <a:xfrm>
              <a:off x="7521960" y="1800868"/>
              <a:ext cx="2539612" cy="86194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smtClean="0">
                  <a:latin typeface="楷体" panose="02010609060101010101" pitchFamily="49" charset="-122"/>
                  <a:ea typeface="楷体" panose="02010609060101010101" pitchFamily="49" charset="-122"/>
                </a:rPr>
                <a:t>请输入</a:t>
              </a:r>
              <a:r>
                <a:rPr lang="en-US" altLang="zh-CN" sz="2800" b="1" dirty="0" smtClean="0">
                  <a:latin typeface="楷体" panose="02010609060101010101" pitchFamily="49" charset="-122"/>
                  <a:ea typeface="楷体" panose="02010609060101010101" pitchFamily="49" charset="-122"/>
                </a:rPr>
                <a:t>0-99</a:t>
              </a:r>
              <a:r>
                <a:rPr lang="zh-CN" altLang="en-US" sz="2800" b="1" dirty="0" smtClean="0">
                  <a:latin typeface="楷体" panose="02010609060101010101" pitchFamily="49" charset="-122"/>
                  <a:ea typeface="楷体" panose="02010609060101010101" pitchFamily="49" charset="-122"/>
                </a:rPr>
                <a:t>的整数</a:t>
              </a: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55" name="矩形 54"/>
            <p:cNvSpPr/>
            <p:nvPr/>
          </p:nvSpPr>
          <p:spPr bwMode="auto">
            <a:xfrm>
              <a:off x="2195576" y="1800869"/>
              <a:ext cx="2833098" cy="84708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smtClean="0">
                  <a:latin typeface="楷体" panose="02010609060101010101" pitchFamily="49" charset="-122"/>
                  <a:ea typeface="楷体" panose="02010609060101010101" pitchFamily="49" charset="-122"/>
                </a:rPr>
                <a:t>无效等价类</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56" name="矩形 55"/>
            <p:cNvSpPr/>
            <p:nvPr/>
          </p:nvSpPr>
          <p:spPr bwMode="auto">
            <a:xfrm>
              <a:off x="4662492" y="1800871"/>
              <a:ext cx="1324722" cy="84708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0</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57" name="矩形 56"/>
            <p:cNvSpPr/>
            <p:nvPr/>
          </p:nvSpPr>
          <p:spPr bwMode="auto">
            <a:xfrm>
              <a:off x="5998012" y="1800871"/>
              <a:ext cx="1513149" cy="84708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grpSp>
      <p:grpSp>
        <p:nvGrpSpPr>
          <p:cNvPr id="58" name="组合 57"/>
          <p:cNvGrpSpPr/>
          <p:nvPr/>
        </p:nvGrpSpPr>
        <p:grpSpPr>
          <a:xfrm>
            <a:off x="792261" y="4643404"/>
            <a:ext cx="9896721" cy="1166215"/>
            <a:chOff x="940293" y="1814516"/>
            <a:chExt cx="9121277" cy="814389"/>
          </a:xfrm>
          <a:solidFill>
            <a:srgbClr val="F1F5FB"/>
          </a:solidFill>
        </p:grpSpPr>
        <p:sp>
          <p:nvSpPr>
            <p:cNvPr id="59" name="矩形 58"/>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0" latinLnBrk="0" hangingPunct="0">
                <a:lnSpc>
                  <a:spcPct val="100000"/>
                </a:lnSpc>
                <a:buClrTx/>
                <a:buSzTx/>
                <a:buFontTx/>
                <a:buNone/>
                <a:tabLst/>
              </a:pPr>
              <a:r>
                <a:rPr lang="en-US" altLang="zh-CN" sz="2800" b="1" dirty="0" smtClean="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p:txBody>
        </p:sp>
        <p:sp>
          <p:nvSpPr>
            <p:cNvPr id="60" name="矩形 59"/>
            <p:cNvSpPr/>
            <p:nvPr/>
          </p:nvSpPr>
          <p:spPr bwMode="auto">
            <a:xfrm>
              <a:off x="7515943" y="1814516"/>
              <a:ext cx="2545627"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smtClean="0">
                  <a:latin typeface="楷体" panose="02010609060101010101" pitchFamily="49" charset="-122"/>
                  <a:ea typeface="楷体" panose="02010609060101010101" pitchFamily="49" charset="-122"/>
                </a:rPr>
                <a:t>0-99</a:t>
              </a:r>
              <a:r>
                <a:rPr lang="zh-CN" altLang="en-US" sz="2800" b="1" dirty="0" smtClean="0">
                  <a:latin typeface="楷体" panose="02010609060101010101" pitchFamily="49" charset="-122"/>
                  <a:ea typeface="楷体" panose="02010609060101010101" pitchFamily="49" charset="-122"/>
                </a:rPr>
                <a:t>的</a:t>
              </a:r>
              <a:r>
                <a:rPr lang="zh-CN" altLang="en-US" sz="2800" b="1" dirty="0">
                  <a:latin typeface="楷体" panose="02010609060101010101" pitchFamily="49" charset="-122"/>
                  <a:ea typeface="楷体" panose="02010609060101010101" pitchFamily="49" charset="-122"/>
                </a:rPr>
                <a:t>整数</a:t>
              </a:r>
              <a:endParaRPr lang="zh-CN" altLang="en-US" sz="2800" dirty="0">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61" name="矩形 60"/>
            <p:cNvSpPr/>
            <p:nvPr/>
          </p:nvSpPr>
          <p:spPr bwMode="auto">
            <a:xfrm>
              <a:off x="2195576" y="1814516"/>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62" name="矩形 61"/>
            <p:cNvSpPr/>
            <p:nvPr/>
          </p:nvSpPr>
          <p:spPr bwMode="auto">
            <a:xfrm>
              <a:off x="4662493" y="1814518"/>
              <a:ext cx="1335520"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101</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63" name="矩形 62"/>
            <p:cNvSpPr/>
            <p:nvPr/>
          </p:nvSpPr>
          <p:spPr bwMode="auto">
            <a:xfrm>
              <a:off x="5998013" y="1814518"/>
              <a:ext cx="151314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110</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grpSp>
      <p:grpSp>
        <p:nvGrpSpPr>
          <p:cNvPr id="64" name="组合 63"/>
          <p:cNvGrpSpPr/>
          <p:nvPr/>
        </p:nvGrpSpPr>
        <p:grpSpPr>
          <a:xfrm>
            <a:off x="801758" y="5573643"/>
            <a:ext cx="9896722" cy="1179854"/>
            <a:chOff x="940293" y="1809755"/>
            <a:chExt cx="9121278" cy="823913"/>
          </a:xfrm>
          <a:solidFill>
            <a:srgbClr val="F1F5FB"/>
          </a:solidFill>
        </p:grpSpPr>
        <p:sp>
          <p:nvSpPr>
            <p:cNvPr id="65" name="矩形 64"/>
            <p:cNvSpPr/>
            <p:nvPr/>
          </p:nvSpPr>
          <p:spPr bwMode="auto">
            <a:xfrm>
              <a:off x="940293" y="1814516"/>
              <a:ext cx="1255283"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0" latinLnBrk="0" hangingPunct="0">
                <a:lnSpc>
                  <a:spcPct val="100000"/>
                </a:lnSpc>
                <a:buClrTx/>
                <a:buSzTx/>
                <a:buFontTx/>
                <a:buNone/>
                <a:tabLst/>
              </a:pPr>
              <a:r>
                <a:rPr lang="en-US" altLang="zh-CN" sz="2800" b="1" dirty="0" smtClean="0">
                  <a:latin typeface="楷体" panose="02010609060101010101" pitchFamily="49" charset="-122"/>
                  <a:ea typeface="楷体" panose="02010609060101010101" pitchFamily="49" charset="-122"/>
                </a:rPr>
                <a:t>4</a:t>
              </a:r>
              <a:endParaRPr lang="zh-CN" altLang="en-US" sz="2800" b="1" dirty="0">
                <a:latin typeface="楷体" panose="02010609060101010101" pitchFamily="49" charset="-122"/>
                <a:ea typeface="楷体" panose="02010609060101010101" pitchFamily="49" charset="-122"/>
              </a:endParaRPr>
            </a:p>
          </p:txBody>
        </p:sp>
        <p:sp>
          <p:nvSpPr>
            <p:cNvPr id="66" name="矩形 65"/>
            <p:cNvSpPr/>
            <p:nvPr/>
          </p:nvSpPr>
          <p:spPr bwMode="auto">
            <a:xfrm>
              <a:off x="7504773" y="1814516"/>
              <a:ext cx="25567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请输入</a:t>
              </a:r>
              <a:r>
                <a:rPr lang="en-US" altLang="zh-CN" sz="2800" b="1" dirty="0" smtClean="0">
                  <a:latin typeface="楷体" panose="02010609060101010101" pitchFamily="49" charset="-122"/>
                  <a:ea typeface="楷体" panose="02010609060101010101" pitchFamily="49" charset="-122"/>
                </a:rPr>
                <a:t>0-99</a:t>
              </a:r>
              <a:r>
                <a:rPr lang="zh-CN" altLang="en-US" sz="2800" b="1" dirty="0" smtClean="0">
                  <a:latin typeface="楷体" panose="02010609060101010101" pitchFamily="49" charset="-122"/>
                  <a:ea typeface="楷体" panose="02010609060101010101" pitchFamily="49" charset="-122"/>
                </a:rPr>
                <a:t>的</a:t>
              </a:r>
              <a:r>
                <a:rPr lang="zh-CN" altLang="en-US" sz="2800" b="1" dirty="0">
                  <a:latin typeface="楷体" panose="02010609060101010101" pitchFamily="49" charset="-122"/>
                  <a:ea typeface="楷体" panose="02010609060101010101" pitchFamily="49" charset="-122"/>
                </a:rPr>
                <a:t>整数</a:t>
              </a:r>
              <a:endParaRPr lang="zh-CN" altLang="en-US" sz="2800" dirty="0">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67" name="矩形 66"/>
            <p:cNvSpPr/>
            <p:nvPr/>
          </p:nvSpPr>
          <p:spPr bwMode="auto">
            <a:xfrm>
              <a:off x="2164053" y="1809755"/>
              <a:ext cx="283309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无效等价类</a:t>
              </a: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68" name="矩形 67"/>
            <p:cNvSpPr/>
            <p:nvPr/>
          </p:nvSpPr>
          <p:spPr bwMode="auto">
            <a:xfrm>
              <a:off x="4662492" y="1814518"/>
              <a:ext cx="1324349"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1.2</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sp>
          <p:nvSpPr>
            <p:cNvPr id="69" name="矩形 68"/>
            <p:cNvSpPr/>
            <p:nvPr/>
          </p:nvSpPr>
          <p:spPr bwMode="auto">
            <a:xfrm>
              <a:off x="5976041" y="1819281"/>
              <a:ext cx="1519548" cy="81438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smtClean="0">
                  <a:latin typeface="楷体" panose="02010609060101010101" pitchFamily="49" charset="-122"/>
                  <a:ea typeface="楷体" panose="02010609060101010101" pitchFamily="49" charset="-122"/>
                </a:rPr>
                <a:t>3.2</a:t>
              </a:r>
              <a:endParaRPr lang="zh-CN" altLang="en-US" sz="2800" b="1" dirty="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381941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fill="hold"/>
                                        <p:tgtEl>
                                          <p:spTgt spid="58"/>
                                        </p:tgtEl>
                                        <p:attrNameLst>
                                          <p:attrName>ppt_x</p:attrName>
                                        </p:attrNameLst>
                                      </p:cBhvr>
                                      <p:tavLst>
                                        <p:tav tm="0">
                                          <p:val>
                                            <p:strVal val="#ppt_x"/>
                                          </p:val>
                                        </p:tav>
                                        <p:tav tm="100000">
                                          <p:val>
                                            <p:strVal val="#ppt_x"/>
                                          </p:val>
                                        </p:tav>
                                      </p:tavLst>
                                    </p:anim>
                                    <p:anim calcmode="lin" valueType="num">
                                      <p:cBhvr additive="base">
                                        <p:cTn id="2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04968" y="1144585"/>
            <a:ext cx="8468561" cy="4641850"/>
          </a:xfrm>
        </p:spPr>
        <p:txBody>
          <a:bodyPr/>
          <a:lstStyle/>
          <a:p>
            <a:endParaRPr lang="zh-CN" altLang="en-US" dirty="0"/>
          </a:p>
        </p:txBody>
      </p:sp>
      <p:sp>
        <p:nvSpPr>
          <p:cNvPr id="3" name="标题 2"/>
          <p:cNvSpPr>
            <a:spLocks noGrp="1"/>
          </p:cNvSpPr>
          <p:nvPr>
            <p:ph type="title" idx="4294967295"/>
          </p:nvPr>
        </p:nvSpPr>
        <p:spPr>
          <a:xfrm>
            <a:off x="565686" y="150854"/>
            <a:ext cx="7324279" cy="407988"/>
          </a:xfrm>
        </p:spPr>
        <p:txBody>
          <a:bodyPr>
            <a:noAutofit/>
          </a:bodyPr>
          <a:lstStyle/>
          <a:p>
            <a:r>
              <a:rPr lang="zh-CN" altLang="en-US" dirty="0"/>
              <a:t>如何使用等价类划分法</a:t>
            </a:r>
            <a:r>
              <a:rPr lang="en-US" altLang="zh-CN" dirty="0"/>
              <a:t>—</a:t>
            </a:r>
            <a:r>
              <a:rPr lang="zh-CN" altLang="en-US" dirty="0">
                <a:solidFill>
                  <a:srgbClr val="FF0000"/>
                </a:solidFill>
              </a:rPr>
              <a:t>单个字段</a:t>
            </a:r>
            <a:endParaRPr lang="zh-CN" altLang="en-US" dirty="0"/>
          </a:p>
        </p:txBody>
      </p:sp>
      <p:grpSp>
        <p:nvGrpSpPr>
          <p:cNvPr id="76" name="组合 75"/>
          <p:cNvGrpSpPr/>
          <p:nvPr/>
        </p:nvGrpSpPr>
        <p:grpSpPr>
          <a:xfrm>
            <a:off x="717258" y="1018904"/>
            <a:ext cx="10671647" cy="922491"/>
            <a:chOff x="743257" y="1230313"/>
            <a:chExt cx="8704562" cy="835346"/>
          </a:xfrm>
        </p:grpSpPr>
        <p:sp>
          <p:nvSpPr>
            <p:cNvPr id="30" name="矩形 29"/>
            <p:cNvSpPr/>
            <p:nvPr/>
          </p:nvSpPr>
          <p:spPr bwMode="auto">
            <a:xfrm>
              <a:off x="743257" y="1230313"/>
              <a:ext cx="1178723" cy="8182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编号</a:t>
              </a:r>
            </a:p>
          </p:txBody>
        </p:sp>
        <p:sp>
          <p:nvSpPr>
            <p:cNvPr id="32" name="矩形 31"/>
            <p:cNvSpPr/>
            <p:nvPr/>
          </p:nvSpPr>
          <p:spPr bwMode="auto">
            <a:xfrm>
              <a:off x="1724874" y="1230313"/>
              <a:ext cx="1167956" cy="8182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覆盖用例</a:t>
              </a:r>
            </a:p>
            <a:p>
              <a:pPr eaLnBrk="0" fontAlgn="base" hangingPunct="0">
                <a:spcBef>
                  <a:spcPct val="0"/>
                </a:spcBef>
                <a:spcAft>
                  <a:spcPct val="0"/>
                </a:spcAft>
              </a:pPr>
              <a:endParaRPr lang="zh-CN" altLang="en-US" sz="2800" dirty="0">
                <a:latin typeface="Arial" pitchFamily="34" charset="0"/>
              </a:endParaRPr>
            </a:p>
          </p:txBody>
        </p:sp>
        <p:sp>
          <p:nvSpPr>
            <p:cNvPr id="33" name="矩形 32"/>
            <p:cNvSpPr/>
            <p:nvPr/>
          </p:nvSpPr>
          <p:spPr bwMode="auto">
            <a:xfrm>
              <a:off x="2742043" y="1247378"/>
              <a:ext cx="2287185" cy="8182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输入</a:t>
              </a:r>
            </a:p>
            <a:p>
              <a:pPr eaLnBrk="0" fontAlgn="base" hangingPunct="0">
                <a:spcBef>
                  <a:spcPct val="0"/>
                </a:spcBef>
                <a:spcAft>
                  <a:spcPct val="0"/>
                </a:spcAft>
              </a:pPr>
              <a:endParaRPr lang="zh-CN" altLang="en-US" sz="2800" dirty="0">
                <a:latin typeface="Arial" pitchFamily="34" charset="0"/>
              </a:endParaRPr>
            </a:p>
          </p:txBody>
        </p:sp>
        <p:sp>
          <p:nvSpPr>
            <p:cNvPr id="34" name="矩形 33"/>
            <p:cNvSpPr/>
            <p:nvPr/>
          </p:nvSpPr>
          <p:spPr bwMode="auto">
            <a:xfrm>
              <a:off x="4939441" y="1239958"/>
              <a:ext cx="4508378" cy="81828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预期结果</a:t>
              </a:r>
              <a:endParaRPr lang="zh-CN" altLang="en-US" sz="2800" dirty="0">
                <a:latin typeface="Arial" pitchFamily="34" charset="0"/>
              </a:endParaRPr>
            </a:p>
          </p:txBody>
        </p:sp>
      </p:grpSp>
      <p:grpSp>
        <p:nvGrpSpPr>
          <p:cNvPr id="77" name="组合 76"/>
          <p:cNvGrpSpPr/>
          <p:nvPr/>
        </p:nvGrpSpPr>
        <p:grpSpPr>
          <a:xfrm>
            <a:off x="721686" y="1960212"/>
            <a:ext cx="10665652" cy="754061"/>
            <a:chOff x="190463" y="1973274"/>
            <a:chExt cx="8699672" cy="846008"/>
          </a:xfrm>
          <a:solidFill>
            <a:srgbClr val="F2F2F2"/>
          </a:solidFill>
        </p:grpSpPr>
        <p:sp>
          <p:nvSpPr>
            <p:cNvPr id="25" name="矩形 24"/>
            <p:cNvSpPr/>
            <p:nvPr/>
          </p:nvSpPr>
          <p:spPr bwMode="auto">
            <a:xfrm>
              <a:off x="190463" y="1973276"/>
              <a:ext cx="955504" cy="81287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p:txBody>
        </p:sp>
        <p:sp>
          <p:nvSpPr>
            <p:cNvPr id="27" name="矩形 26"/>
            <p:cNvSpPr/>
            <p:nvPr/>
          </p:nvSpPr>
          <p:spPr bwMode="auto">
            <a:xfrm>
              <a:off x="1145967" y="1973274"/>
              <a:ext cx="1214326" cy="81287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p:txBody>
        </p:sp>
        <p:sp>
          <p:nvSpPr>
            <p:cNvPr id="28" name="矩形 27"/>
            <p:cNvSpPr/>
            <p:nvPr/>
          </p:nvSpPr>
          <p:spPr bwMode="auto">
            <a:xfrm>
              <a:off x="2214555" y="2006409"/>
              <a:ext cx="2286000" cy="81287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err="1">
                  <a:latin typeface="楷体" panose="02010609060101010101" pitchFamily="49" charset="-122"/>
                  <a:ea typeface="楷体" panose="02010609060101010101" pitchFamily="49" charset="-122"/>
                </a:rPr>
                <a:t>abcdef</a:t>
              </a:r>
              <a:r>
                <a:rPr lang="en-US" altLang="zh-CN" sz="2800" b="1" dirty="0">
                  <a:latin typeface="楷体" panose="02010609060101010101" pitchFamily="49" charset="-122"/>
                  <a:ea typeface="楷体" panose="02010609060101010101" pitchFamily="49" charset="-122"/>
                </a:rPr>
                <a:t>	</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b="1" dirty="0">
                <a:latin typeface="楷体" panose="02010609060101010101" pitchFamily="49" charset="-122"/>
                <a:ea typeface="楷体" panose="02010609060101010101" pitchFamily="49" charset="-122"/>
              </a:endParaRPr>
            </a:p>
          </p:txBody>
        </p:sp>
        <p:sp>
          <p:nvSpPr>
            <p:cNvPr id="29" name="矩形 28"/>
            <p:cNvSpPr/>
            <p:nvPr/>
          </p:nvSpPr>
          <p:spPr bwMode="auto">
            <a:xfrm>
              <a:off x="4381757" y="1982156"/>
              <a:ext cx="4508378" cy="81287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800" b="1" dirty="0">
                  <a:latin typeface="楷体" panose="02010609060101010101" pitchFamily="49" charset="-122"/>
                  <a:ea typeface="楷体" panose="02010609060101010101" pitchFamily="49" charset="-122"/>
                </a:rPr>
                <a:t>正确</a:t>
              </a:r>
            </a:p>
          </p:txBody>
        </p:sp>
      </p:grpSp>
      <p:grpSp>
        <p:nvGrpSpPr>
          <p:cNvPr id="78" name="组合 77"/>
          <p:cNvGrpSpPr/>
          <p:nvPr/>
        </p:nvGrpSpPr>
        <p:grpSpPr>
          <a:xfrm>
            <a:off x="712190" y="2701107"/>
            <a:ext cx="10665652" cy="732444"/>
            <a:chOff x="180967" y="2805608"/>
            <a:chExt cx="8699672" cy="821755"/>
          </a:xfrm>
          <a:solidFill>
            <a:srgbClr val="F2F2F2"/>
          </a:solidFill>
        </p:grpSpPr>
        <p:sp>
          <p:nvSpPr>
            <p:cNvPr id="51" name="矩形 50"/>
            <p:cNvSpPr/>
            <p:nvPr/>
          </p:nvSpPr>
          <p:spPr bwMode="auto">
            <a:xfrm>
              <a:off x="180967" y="2805610"/>
              <a:ext cx="955504" cy="81287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p:txBody>
        </p:sp>
        <p:sp>
          <p:nvSpPr>
            <p:cNvPr id="52" name="矩形 51"/>
            <p:cNvSpPr/>
            <p:nvPr/>
          </p:nvSpPr>
          <p:spPr bwMode="auto">
            <a:xfrm>
              <a:off x="1136471" y="2805608"/>
              <a:ext cx="1214326" cy="81287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dirty="0">
                  <a:latin typeface="Arial" pitchFamily="34" charset="0"/>
                </a:rPr>
                <a:t>2</a:t>
              </a:r>
              <a:endParaRPr lang="zh-CN" altLang="en-US" sz="2800" dirty="0">
                <a:latin typeface="Arial" pitchFamily="34" charset="0"/>
              </a:endParaRPr>
            </a:p>
          </p:txBody>
        </p:sp>
        <p:sp>
          <p:nvSpPr>
            <p:cNvPr id="53" name="矩形 52"/>
            <p:cNvSpPr/>
            <p:nvPr/>
          </p:nvSpPr>
          <p:spPr bwMode="auto">
            <a:xfrm>
              <a:off x="2205059" y="2810167"/>
              <a:ext cx="2286000" cy="81287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err="1">
                  <a:latin typeface="楷体" panose="02010609060101010101" pitchFamily="49" charset="-122"/>
                  <a:ea typeface="楷体" panose="02010609060101010101" pitchFamily="49" charset="-122"/>
                </a:rPr>
                <a:t>abc</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54" name="矩形 53"/>
            <p:cNvSpPr/>
            <p:nvPr/>
          </p:nvSpPr>
          <p:spPr bwMode="auto">
            <a:xfrm>
              <a:off x="4372261" y="2814490"/>
              <a:ext cx="4508378" cy="81287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800" b="1" dirty="0">
                  <a:latin typeface="楷体" panose="02010609060101010101" pitchFamily="49" charset="-122"/>
                  <a:ea typeface="楷体" panose="02010609060101010101" pitchFamily="49" charset="-122"/>
                </a:rPr>
                <a:t>提示“请输入</a:t>
              </a:r>
              <a:r>
                <a:rPr lang="en-US" altLang="zh-CN" sz="2800" b="1" dirty="0">
                  <a:latin typeface="楷体" panose="02010609060101010101" pitchFamily="49" charset="-122"/>
                  <a:ea typeface="楷体" panose="02010609060101010101" pitchFamily="49" charset="-122"/>
                </a:rPr>
                <a:t>6-20</a:t>
              </a:r>
              <a:r>
                <a:rPr lang="zh-CN" altLang="en-US" sz="2800" b="1" dirty="0">
                  <a:latin typeface="楷体" panose="02010609060101010101" pitchFamily="49" charset="-122"/>
                  <a:ea typeface="楷体" panose="02010609060101010101" pitchFamily="49" charset="-122"/>
                </a:rPr>
                <a:t>位”密码</a:t>
              </a:r>
            </a:p>
          </p:txBody>
        </p:sp>
      </p:grpSp>
      <p:grpSp>
        <p:nvGrpSpPr>
          <p:cNvPr id="81" name="组合 80"/>
          <p:cNvGrpSpPr/>
          <p:nvPr/>
        </p:nvGrpSpPr>
        <p:grpSpPr>
          <a:xfrm>
            <a:off x="702625" y="4384519"/>
            <a:ext cx="10696757" cy="622208"/>
            <a:chOff x="165091" y="4498282"/>
            <a:chExt cx="8725043" cy="698078"/>
          </a:xfrm>
          <a:solidFill>
            <a:srgbClr val="F2F2F2"/>
          </a:solidFill>
        </p:grpSpPr>
        <p:sp>
          <p:nvSpPr>
            <p:cNvPr id="56" name="矩形 55"/>
            <p:cNvSpPr/>
            <p:nvPr/>
          </p:nvSpPr>
          <p:spPr bwMode="auto">
            <a:xfrm>
              <a:off x="165091" y="4507955"/>
              <a:ext cx="1039116" cy="6649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4</a:t>
              </a:r>
              <a:endParaRPr lang="zh-CN" altLang="en-US" sz="2800" b="1" dirty="0">
                <a:latin typeface="楷体" panose="02010609060101010101" pitchFamily="49" charset="-122"/>
                <a:ea typeface="楷体" panose="02010609060101010101" pitchFamily="49" charset="-122"/>
              </a:endParaRPr>
            </a:p>
          </p:txBody>
        </p:sp>
        <p:sp>
          <p:nvSpPr>
            <p:cNvPr id="57" name="矩形 56"/>
            <p:cNvSpPr/>
            <p:nvPr/>
          </p:nvSpPr>
          <p:spPr bwMode="auto">
            <a:xfrm>
              <a:off x="1120596" y="4507953"/>
              <a:ext cx="1214326" cy="6649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dirty="0">
                  <a:latin typeface="Arial" pitchFamily="34" charset="0"/>
                </a:rPr>
                <a:t>4</a:t>
              </a:r>
              <a:endParaRPr lang="zh-CN" altLang="en-US" sz="2800" dirty="0">
                <a:latin typeface="Arial" pitchFamily="34" charset="0"/>
              </a:endParaRPr>
            </a:p>
          </p:txBody>
        </p:sp>
        <p:sp>
          <p:nvSpPr>
            <p:cNvPr id="58" name="矩形 57"/>
            <p:cNvSpPr/>
            <p:nvPr/>
          </p:nvSpPr>
          <p:spPr bwMode="auto">
            <a:xfrm>
              <a:off x="2209862" y="4498282"/>
              <a:ext cx="2265321" cy="6649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123456789</a:t>
              </a:r>
              <a:endParaRPr lang="zh-CN" altLang="en-US"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sp>
          <p:nvSpPr>
            <p:cNvPr id="59" name="矩形 58"/>
            <p:cNvSpPr/>
            <p:nvPr/>
          </p:nvSpPr>
          <p:spPr bwMode="auto">
            <a:xfrm>
              <a:off x="4384413" y="4531417"/>
              <a:ext cx="4505721" cy="6649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zh-CN" altLang="en-US" sz="2800" b="1" dirty="0">
                  <a:latin typeface="楷体" panose="02010609060101010101" pitchFamily="49" charset="-122"/>
                  <a:ea typeface="楷体" panose="02010609060101010101" pitchFamily="49" charset="-122"/>
                </a:rPr>
                <a:t>提示“请输入</a:t>
              </a:r>
              <a:r>
                <a:rPr lang="en-US" altLang="zh-CN" sz="2800" b="1" dirty="0">
                  <a:latin typeface="楷体" panose="02010609060101010101" pitchFamily="49" charset="-122"/>
                  <a:ea typeface="楷体" panose="02010609060101010101" pitchFamily="49" charset="-122"/>
                </a:rPr>
                <a:t>6-20</a:t>
              </a:r>
              <a:r>
                <a:rPr lang="zh-CN" altLang="en-US" sz="2800" b="1" dirty="0">
                  <a:latin typeface="楷体" panose="02010609060101010101" pitchFamily="49" charset="-122"/>
                  <a:ea typeface="楷体" panose="02010609060101010101" pitchFamily="49" charset="-122"/>
                </a:rPr>
                <a:t>位”密码</a:t>
              </a:r>
            </a:p>
            <a:p>
              <a:pPr eaLnBrk="0" hangingPunct="0"/>
              <a:endParaRPr lang="en-US" altLang="zh-CN" sz="2800" b="1" dirty="0">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2800" dirty="0">
                <a:latin typeface="Arial" pitchFamily="34" charset="0"/>
              </a:endParaRPr>
            </a:p>
          </p:txBody>
        </p:sp>
      </p:grpSp>
      <p:grpSp>
        <p:nvGrpSpPr>
          <p:cNvPr id="6" name="组合 5"/>
          <p:cNvGrpSpPr/>
          <p:nvPr/>
        </p:nvGrpSpPr>
        <p:grpSpPr>
          <a:xfrm>
            <a:off x="712801" y="3465011"/>
            <a:ext cx="10676545" cy="836448"/>
            <a:chOff x="181577" y="3569512"/>
            <a:chExt cx="8708557" cy="938441"/>
          </a:xfrm>
          <a:solidFill>
            <a:srgbClr val="F2F2F2"/>
          </a:solidFill>
        </p:grpSpPr>
        <p:sp>
          <p:nvSpPr>
            <p:cNvPr id="61" name="矩形 60"/>
            <p:cNvSpPr/>
            <p:nvPr/>
          </p:nvSpPr>
          <p:spPr bwMode="auto">
            <a:xfrm>
              <a:off x="181577" y="3588443"/>
              <a:ext cx="955504" cy="91951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p:txBody>
        </p:sp>
        <p:sp>
          <p:nvSpPr>
            <p:cNvPr id="62" name="矩形 61"/>
            <p:cNvSpPr/>
            <p:nvPr/>
          </p:nvSpPr>
          <p:spPr bwMode="auto">
            <a:xfrm>
              <a:off x="1152346" y="3569512"/>
              <a:ext cx="1182576" cy="91951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p:txBody>
        </p:sp>
        <p:sp>
          <p:nvSpPr>
            <p:cNvPr id="63" name="矩形 62"/>
            <p:cNvSpPr/>
            <p:nvPr/>
          </p:nvSpPr>
          <p:spPr bwMode="auto">
            <a:xfrm>
              <a:off x="2189184" y="3588318"/>
              <a:ext cx="2286000" cy="91951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err="1">
                  <a:latin typeface="楷体" panose="02010609060101010101" pitchFamily="49" charset="-122"/>
                  <a:ea typeface="楷体" panose="02010609060101010101" pitchFamily="49" charset="-122"/>
                </a:rPr>
                <a:t>abcdefghijklmnopqrstu</a:t>
              </a:r>
              <a:endParaRPr lang="zh-CN" altLang="en-US" sz="2800" b="1" dirty="0">
                <a:latin typeface="楷体" panose="02010609060101010101" pitchFamily="49" charset="-122"/>
                <a:ea typeface="楷体" panose="02010609060101010101" pitchFamily="49" charset="-122"/>
              </a:endParaRPr>
            </a:p>
          </p:txBody>
        </p:sp>
        <p:sp>
          <p:nvSpPr>
            <p:cNvPr id="64" name="矩形 63"/>
            <p:cNvSpPr/>
            <p:nvPr/>
          </p:nvSpPr>
          <p:spPr bwMode="auto">
            <a:xfrm>
              <a:off x="4384413" y="3577685"/>
              <a:ext cx="4505721" cy="91951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800" b="1" dirty="0">
                  <a:latin typeface="楷体" panose="02010609060101010101" pitchFamily="49" charset="-122"/>
                  <a:ea typeface="楷体" panose="02010609060101010101" pitchFamily="49" charset="-122"/>
                </a:rPr>
                <a:t>提示“请输入</a:t>
              </a:r>
              <a:r>
                <a:rPr lang="en-US" altLang="zh-CN" sz="2800" b="1" dirty="0">
                  <a:latin typeface="楷体" panose="02010609060101010101" pitchFamily="49" charset="-122"/>
                  <a:ea typeface="楷体" panose="02010609060101010101" pitchFamily="49" charset="-122"/>
                </a:rPr>
                <a:t>6-20</a:t>
              </a:r>
              <a:r>
                <a:rPr lang="zh-CN" altLang="en-US" sz="2800" b="1" dirty="0">
                  <a:latin typeface="楷体" panose="02010609060101010101" pitchFamily="49" charset="-122"/>
                  <a:ea typeface="楷体" panose="02010609060101010101" pitchFamily="49" charset="-122"/>
                </a:rPr>
                <a:t>位密码”</a:t>
              </a:r>
            </a:p>
          </p:txBody>
        </p:sp>
      </p:grpSp>
      <p:grpSp>
        <p:nvGrpSpPr>
          <p:cNvPr id="42" name="组合 41"/>
          <p:cNvGrpSpPr/>
          <p:nvPr/>
        </p:nvGrpSpPr>
        <p:grpSpPr>
          <a:xfrm>
            <a:off x="677500" y="5043158"/>
            <a:ext cx="10676545" cy="773741"/>
            <a:chOff x="181577" y="3569512"/>
            <a:chExt cx="8708557" cy="868088"/>
          </a:xfrm>
          <a:solidFill>
            <a:srgbClr val="F2F2F2"/>
          </a:solidFill>
        </p:grpSpPr>
        <p:sp>
          <p:nvSpPr>
            <p:cNvPr id="43" name="矩形 42"/>
            <p:cNvSpPr/>
            <p:nvPr/>
          </p:nvSpPr>
          <p:spPr bwMode="auto">
            <a:xfrm>
              <a:off x="181577" y="3588443"/>
              <a:ext cx="955504" cy="84915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5</a:t>
              </a:r>
              <a:endParaRPr lang="zh-CN" altLang="en-US" sz="2800" b="1" dirty="0">
                <a:latin typeface="楷体" panose="02010609060101010101" pitchFamily="49" charset="-122"/>
                <a:ea typeface="楷体" panose="02010609060101010101" pitchFamily="49" charset="-122"/>
              </a:endParaRPr>
            </a:p>
          </p:txBody>
        </p:sp>
        <p:sp>
          <p:nvSpPr>
            <p:cNvPr id="44" name="矩形 43"/>
            <p:cNvSpPr/>
            <p:nvPr/>
          </p:nvSpPr>
          <p:spPr bwMode="auto">
            <a:xfrm>
              <a:off x="1152346" y="3569512"/>
              <a:ext cx="1182576" cy="84915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5</a:t>
              </a:r>
              <a:endParaRPr lang="zh-CN" altLang="en-US" sz="2800" b="1" dirty="0">
                <a:latin typeface="楷体" panose="02010609060101010101" pitchFamily="49" charset="-122"/>
                <a:ea typeface="楷体" panose="02010609060101010101" pitchFamily="49" charset="-122"/>
              </a:endParaRPr>
            </a:p>
          </p:txBody>
        </p:sp>
        <p:sp>
          <p:nvSpPr>
            <p:cNvPr id="45" name="矩形 44"/>
            <p:cNvSpPr/>
            <p:nvPr/>
          </p:nvSpPr>
          <p:spPr bwMode="auto">
            <a:xfrm>
              <a:off x="2189184" y="3588318"/>
              <a:ext cx="2286000" cy="84915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50" name="矩形 49"/>
            <p:cNvSpPr/>
            <p:nvPr/>
          </p:nvSpPr>
          <p:spPr bwMode="auto">
            <a:xfrm>
              <a:off x="4384413" y="3577685"/>
              <a:ext cx="4505721" cy="849157"/>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800" b="1" dirty="0">
                  <a:latin typeface="楷体" panose="02010609060101010101" pitchFamily="49" charset="-122"/>
                  <a:ea typeface="楷体" panose="02010609060101010101" pitchFamily="49" charset="-122"/>
                </a:rPr>
                <a:t>提示“请输入</a:t>
              </a:r>
              <a:r>
                <a:rPr lang="en-US" altLang="zh-CN" sz="2800" b="1" dirty="0">
                  <a:latin typeface="楷体" panose="02010609060101010101" pitchFamily="49" charset="-122"/>
                  <a:ea typeface="楷体" panose="02010609060101010101" pitchFamily="49" charset="-122"/>
                </a:rPr>
                <a:t>6-20</a:t>
              </a:r>
              <a:r>
                <a:rPr lang="zh-CN" altLang="en-US" sz="2800" b="1" dirty="0">
                  <a:latin typeface="楷体" panose="02010609060101010101" pitchFamily="49" charset="-122"/>
                  <a:ea typeface="楷体" panose="02010609060101010101" pitchFamily="49" charset="-122"/>
                </a:rPr>
                <a:t>位密码”</a:t>
              </a:r>
            </a:p>
          </p:txBody>
        </p:sp>
      </p:grpSp>
      <p:grpSp>
        <p:nvGrpSpPr>
          <p:cNvPr id="72" name="组合 71"/>
          <p:cNvGrpSpPr/>
          <p:nvPr/>
        </p:nvGrpSpPr>
        <p:grpSpPr>
          <a:xfrm>
            <a:off x="648952" y="5911122"/>
            <a:ext cx="10676545" cy="750935"/>
            <a:chOff x="181577" y="3569512"/>
            <a:chExt cx="8708557" cy="842501"/>
          </a:xfrm>
          <a:solidFill>
            <a:srgbClr val="F2F2F2"/>
          </a:solidFill>
        </p:grpSpPr>
        <p:sp>
          <p:nvSpPr>
            <p:cNvPr id="73" name="矩形 72"/>
            <p:cNvSpPr/>
            <p:nvPr/>
          </p:nvSpPr>
          <p:spPr bwMode="auto">
            <a:xfrm>
              <a:off x="181577" y="3588443"/>
              <a:ext cx="955504" cy="82357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6</a:t>
              </a:r>
              <a:endParaRPr lang="zh-CN" altLang="en-US" sz="2800" b="1" dirty="0">
                <a:latin typeface="楷体" panose="02010609060101010101" pitchFamily="49" charset="-122"/>
                <a:ea typeface="楷体" panose="02010609060101010101" pitchFamily="49" charset="-122"/>
              </a:endParaRPr>
            </a:p>
          </p:txBody>
        </p:sp>
        <p:sp>
          <p:nvSpPr>
            <p:cNvPr id="74" name="矩形 73"/>
            <p:cNvSpPr/>
            <p:nvPr/>
          </p:nvSpPr>
          <p:spPr bwMode="auto">
            <a:xfrm>
              <a:off x="1152346" y="3569512"/>
              <a:ext cx="1182576" cy="82357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altLang="zh-CN" sz="2800" b="1" dirty="0">
                  <a:latin typeface="楷体" panose="02010609060101010101" pitchFamily="49" charset="-122"/>
                  <a:ea typeface="楷体" panose="02010609060101010101" pitchFamily="49" charset="-122"/>
                </a:rPr>
                <a:t>6</a:t>
              </a:r>
              <a:endParaRPr lang="zh-CN" altLang="en-US" sz="2800" b="1" dirty="0">
                <a:latin typeface="楷体" panose="02010609060101010101" pitchFamily="49" charset="-122"/>
                <a:ea typeface="楷体" panose="02010609060101010101" pitchFamily="49" charset="-122"/>
              </a:endParaRPr>
            </a:p>
          </p:txBody>
        </p:sp>
        <p:sp>
          <p:nvSpPr>
            <p:cNvPr id="75" name="矩形 74"/>
            <p:cNvSpPr/>
            <p:nvPr/>
          </p:nvSpPr>
          <p:spPr bwMode="auto">
            <a:xfrm>
              <a:off x="2189184" y="3588318"/>
              <a:ext cx="2286000" cy="82357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zh-CN" altLang="en-US" sz="2800" b="1" dirty="0">
                <a:latin typeface="楷体" panose="02010609060101010101" pitchFamily="49" charset="-122"/>
                <a:ea typeface="楷体" panose="02010609060101010101" pitchFamily="49" charset="-122"/>
              </a:endParaRPr>
            </a:p>
          </p:txBody>
        </p:sp>
        <p:sp>
          <p:nvSpPr>
            <p:cNvPr id="80" name="矩形 79"/>
            <p:cNvSpPr/>
            <p:nvPr/>
          </p:nvSpPr>
          <p:spPr bwMode="auto">
            <a:xfrm>
              <a:off x="4384413" y="3577685"/>
              <a:ext cx="4505721" cy="82357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800" b="1" dirty="0">
                  <a:latin typeface="楷体" panose="02010609060101010101" pitchFamily="49" charset="-122"/>
                  <a:ea typeface="楷体" panose="02010609060101010101" pitchFamily="49" charset="-122"/>
                </a:rPr>
                <a:t>提示“请输入</a:t>
              </a:r>
              <a:r>
                <a:rPr lang="en-US" altLang="zh-CN" sz="2800" b="1" dirty="0">
                  <a:latin typeface="楷体" panose="02010609060101010101" pitchFamily="49" charset="-122"/>
                  <a:ea typeface="楷体" panose="02010609060101010101" pitchFamily="49" charset="-122"/>
                </a:rPr>
                <a:t>6-20</a:t>
              </a:r>
              <a:r>
                <a:rPr lang="zh-CN" altLang="en-US" sz="2800" b="1" dirty="0">
                  <a:latin typeface="楷体" panose="02010609060101010101" pitchFamily="49" charset="-122"/>
                  <a:ea typeface="楷体" panose="02010609060101010101" pitchFamily="49" charset="-122"/>
                </a:rPr>
                <a:t>位密码”</a:t>
              </a:r>
            </a:p>
          </p:txBody>
        </p:sp>
      </p:grpSp>
    </p:spTree>
    <p:extLst>
      <p:ext uri="{BB962C8B-B14F-4D97-AF65-F5344CB8AC3E}">
        <p14:creationId xmlns:p14="http://schemas.microsoft.com/office/powerpoint/2010/main" val="327405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additive="base">
                                        <p:cTn id="13" dur="500" fill="hold"/>
                                        <p:tgtEl>
                                          <p:spTgt spid="77"/>
                                        </p:tgtEl>
                                        <p:attrNameLst>
                                          <p:attrName>ppt_x</p:attrName>
                                        </p:attrNameLst>
                                      </p:cBhvr>
                                      <p:tavLst>
                                        <p:tav tm="0">
                                          <p:val>
                                            <p:strVal val="#ppt_x"/>
                                          </p:val>
                                        </p:tav>
                                        <p:tav tm="100000">
                                          <p:val>
                                            <p:strVal val="#ppt_x"/>
                                          </p:val>
                                        </p:tav>
                                      </p:tavLst>
                                    </p:anim>
                                    <p:anim calcmode="lin" valueType="num">
                                      <p:cBhvr additive="base">
                                        <p:cTn id="1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additive="base">
                                        <p:cTn id="19" dur="500" fill="hold"/>
                                        <p:tgtEl>
                                          <p:spTgt spid="78"/>
                                        </p:tgtEl>
                                        <p:attrNameLst>
                                          <p:attrName>ppt_x</p:attrName>
                                        </p:attrNameLst>
                                      </p:cBhvr>
                                      <p:tavLst>
                                        <p:tav tm="0">
                                          <p:val>
                                            <p:strVal val="#ppt_x"/>
                                          </p:val>
                                        </p:tav>
                                        <p:tav tm="100000">
                                          <p:val>
                                            <p:strVal val="#ppt_x"/>
                                          </p:val>
                                        </p:tav>
                                      </p:tavLst>
                                    </p:anim>
                                    <p:anim calcmode="lin" valueType="num">
                                      <p:cBhvr additive="base">
                                        <p:cTn id="2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
                                        </p:tgtEl>
                                        <p:attrNameLst>
                                          <p:attrName>style.visibility</p:attrName>
                                        </p:attrNameLst>
                                      </p:cBhvr>
                                      <p:to>
                                        <p:strVal val="visible"/>
                                      </p:to>
                                    </p:set>
                                    <p:anim calcmode="lin" valueType="num">
                                      <p:cBhvr additive="base">
                                        <p:cTn id="31" dur="500" fill="hold"/>
                                        <p:tgtEl>
                                          <p:spTgt spid="81"/>
                                        </p:tgtEl>
                                        <p:attrNameLst>
                                          <p:attrName>ppt_x</p:attrName>
                                        </p:attrNameLst>
                                      </p:cBhvr>
                                      <p:tavLst>
                                        <p:tav tm="0">
                                          <p:val>
                                            <p:strVal val="#ppt_x"/>
                                          </p:val>
                                        </p:tav>
                                        <p:tav tm="100000">
                                          <p:val>
                                            <p:strVal val="#ppt_x"/>
                                          </p:val>
                                        </p:tav>
                                      </p:tavLst>
                                    </p:anim>
                                    <p:anim calcmode="lin" valueType="num">
                                      <p:cBhvr additive="base">
                                        <p:cTn id="32"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600137" y="960266"/>
            <a:ext cx="7674492" cy="5431873"/>
          </a:xfrm>
          <a:prstGeom prst="rect">
            <a:avLst/>
          </a:prstGeom>
        </p:spPr>
      </p:pic>
      <p:sp>
        <p:nvSpPr>
          <p:cNvPr id="3" name="标题 2"/>
          <p:cNvSpPr>
            <a:spLocks noGrp="1"/>
          </p:cNvSpPr>
          <p:nvPr>
            <p:ph type="title" idx="4294967295"/>
          </p:nvPr>
        </p:nvSpPr>
        <p:spPr>
          <a:xfrm>
            <a:off x="831670" y="104502"/>
            <a:ext cx="8260597" cy="626618"/>
          </a:xfrm>
        </p:spPr>
        <p:txBody>
          <a:bodyPr>
            <a:normAutofit fontScale="90000"/>
          </a:bodyPr>
          <a:lstStyle/>
          <a:p>
            <a:r>
              <a:rPr lang="zh-CN" altLang="en-US" dirty="0" smtClean="0"/>
              <a:t>如何用等价类划分举例</a:t>
            </a:r>
            <a:r>
              <a:rPr lang="en-US" altLang="zh-CN" dirty="0" smtClean="0">
                <a:solidFill>
                  <a:srgbClr val="FF0000"/>
                </a:solidFill>
              </a:rPr>
              <a:t>—</a:t>
            </a:r>
            <a:r>
              <a:rPr lang="en-US" altLang="zh-CN" dirty="0" smtClean="0">
                <a:solidFill>
                  <a:srgbClr val="FF0000"/>
                </a:solidFill>
                <a:latin typeface="Times New Roman" panose="02020603050405020304" pitchFamily="18" charset="0"/>
                <a:cs typeface="Times New Roman" panose="02020603050405020304" pitchFamily="18" charset="0"/>
              </a:rPr>
              <a:t>Windows</a:t>
            </a:r>
            <a:r>
              <a:rPr lang="zh-CN" altLang="en-US" dirty="0" smtClean="0">
                <a:solidFill>
                  <a:srgbClr val="FF0000"/>
                </a:solidFill>
              </a:rPr>
              <a:t>文件名</a:t>
            </a:r>
            <a:endParaRPr lang="zh-CN" altLang="en-US" dirty="0"/>
          </a:p>
        </p:txBody>
      </p:sp>
    </p:spTree>
    <p:extLst>
      <p:ext uri="{BB962C8B-B14F-4D97-AF65-F5344CB8AC3E}">
        <p14:creationId xmlns:p14="http://schemas.microsoft.com/office/powerpoint/2010/main" val="766825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6"/>
          <p:cNvSpPr>
            <a:spLocks noChangeArrowheads="1"/>
          </p:cNvSpPr>
          <p:nvPr/>
        </p:nvSpPr>
        <p:spPr bwMode="auto">
          <a:xfrm>
            <a:off x="1010967" y="1556792"/>
            <a:ext cx="5762153" cy="3385542"/>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50000"/>
              </a:lnSpc>
              <a:buClr>
                <a:schemeClr val="tx1"/>
              </a:buClr>
              <a:buFont typeface="Arial" panose="020B0604020202020204" pitchFamily="34" charset="0"/>
              <a:buChar char="•"/>
              <a:defRPr/>
            </a:pPr>
            <a:r>
              <a:rPr lang="zh-CN" altLang="en-US" sz="2800" b="1" dirty="0">
                <a:latin typeface="楷体" panose="02010609060101010101" pitchFamily="49" charset="-122"/>
                <a:ea typeface="楷体" panose="02010609060101010101" pitchFamily="49" charset="-122"/>
              </a:rPr>
              <a:t>理解等价类划分法内涵</a:t>
            </a:r>
            <a:endParaRPr lang="en-US" altLang="zh-CN" sz="2800" b="1" dirty="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a:latin typeface="楷体" panose="02010609060101010101" pitchFamily="49" charset="-122"/>
                <a:ea typeface="楷体" panose="02010609060101010101" pitchFamily="49" charset="-122"/>
              </a:rPr>
              <a:t>掌握等价类划分法简单应用</a:t>
            </a:r>
            <a:endParaRPr lang="en-US" altLang="zh-CN" sz="2800" b="1" dirty="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a:solidFill>
                  <a:srgbClr val="FF0000"/>
                </a:solidFill>
                <a:latin typeface="楷体" panose="02010609060101010101" pitchFamily="49" charset="-122"/>
                <a:ea typeface="楷体" panose="02010609060101010101" pitchFamily="49" charset="-122"/>
              </a:rPr>
              <a:t>重难点：</a:t>
            </a:r>
            <a:r>
              <a:rPr lang="zh-CN" altLang="en-US" sz="2800" b="1" dirty="0">
                <a:latin typeface="楷体" panose="02010609060101010101" pitchFamily="49" charset="-122"/>
                <a:ea typeface="楷体" panose="02010609060101010101" pitchFamily="49" charset="-122"/>
              </a:rPr>
              <a:t>理解内涵，灵活应用</a:t>
            </a:r>
            <a:r>
              <a:rPr lang="en-US" altLang="zh-CN" sz="2800" b="1" dirty="0">
                <a:latin typeface="楷体" panose="02010609060101010101" pitchFamily="49" charset="-122"/>
                <a:ea typeface="楷体" panose="02010609060101010101" pitchFamily="49" charset="-122"/>
              </a:rPr>
              <a:t>                            </a:t>
            </a:r>
          </a:p>
        </p:txBody>
      </p:sp>
      <p:sp>
        <p:nvSpPr>
          <p:cNvPr id="2" name="标题 1"/>
          <p:cNvSpPr>
            <a:spLocks noGrp="1"/>
          </p:cNvSpPr>
          <p:nvPr>
            <p:ph type="title" idx="4294967295"/>
          </p:nvPr>
        </p:nvSpPr>
        <p:spPr>
          <a:xfrm>
            <a:off x="352643" y="299837"/>
            <a:ext cx="6226175" cy="565820"/>
          </a:xfrm>
        </p:spPr>
        <p:txBody>
          <a:bodyPr>
            <a:normAutofit fontScale="90000"/>
          </a:bodyPr>
          <a:lstStyle/>
          <a:p>
            <a:r>
              <a:rPr lang="zh-CN" altLang="en-US" b="1" dirty="0"/>
              <a:t>本节教学目标</a:t>
            </a:r>
            <a:r>
              <a:rPr lang="zh-CN" altLang="zh-CN" b="1" dirty="0"/>
              <a:t/>
            </a:r>
            <a:br>
              <a:rPr lang="zh-CN" altLang="zh-CN" b="1" dirty="0"/>
            </a:br>
            <a:endParaRPr lang="zh-CN" altLang="en-US" b="1" dirty="0"/>
          </a:p>
        </p:txBody>
      </p:sp>
    </p:spTree>
    <p:extLst>
      <p:ext uri="{BB962C8B-B14F-4D97-AF65-F5344CB8AC3E}">
        <p14:creationId xmlns:p14="http://schemas.microsoft.com/office/powerpoint/2010/main" val="197877687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solidFill>
                  <a:srgbClr val="FF0000"/>
                </a:solidFill>
                <a:latin typeface="Times New Roman" panose="02020603050405020304" pitchFamily="18" charset="0"/>
                <a:cs typeface="Times New Roman" panose="02020603050405020304" pitchFamily="18" charset="0"/>
              </a:rPr>
              <a:t>Windows</a:t>
            </a:r>
            <a:r>
              <a:rPr lang="zh-CN" altLang="en-US" dirty="0" smtClean="0">
                <a:solidFill>
                  <a:srgbClr val="FF0000"/>
                </a:solidFill>
              </a:rPr>
              <a:t>命名规范</a:t>
            </a:r>
            <a:endParaRPr lang="en-US" altLang="zh-CN" dirty="0" smtClean="0">
              <a:solidFill>
                <a:srgbClr val="FF0000"/>
              </a:solidFill>
            </a:endParaRPr>
          </a:p>
          <a:p>
            <a:pPr lvl="1"/>
            <a:r>
              <a:rPr lang="zh-CN" altLang="en-US" dirty="0" smtClean="0"/>
              <a:t>文件名可以包含除、</a:t>
            </a:r>
            <a:r>
              <a:rPr lang="en-US" altLang="zh-CN" dirty="0" smtClean="0"/>
              <a:t>/:*?”&lt; &gt;</a:t>
            </a:r>
            <a:r>
              <a:rPr lang="zh-CN" altLang="en-US" dirty="0" smtClean="0"/>
              <a:t>和</a:t>
            </a:r>
            <a:r>
              <a:rPr lang="en-US" altLang="zh-CN" dirty="0" smtClean="0"/>
              <a:t>|</a:t>
            </a:r>
            <a:r>
              <a:rPr lang="zh-CN" altLang="en-US" dirty="0" smtClean="0"/>
              <a:t>之外的任意字符</a:t>
            </a:r>
            <a:endParaRPr lang="en-US" altLang="zh-CN" dirty="0" smtClean="0"/>
          </a:p>
          <a:p>
            <a:pPr lvl="1"/>
            <a:r>
              <a:rPr lang="zh-CN" altLang="en-US" dirty="0" smtClean="0"/>
              <a:t>长度是</a:t>
            </a:r>
            <a:r>
              <a:rPr lang="en-US" altLang="zh-CN" dirty="0" smtClean="0"/>
              <a:t>1-255</a:t>
            </a:r>
            <a:r>
              <a:rPr lang="zh-CN" altLang="en-US" dirty="0" smtClean="0"/>
              <a:t>个字符</a:t>
            </a:r>
            <a:endParaRPr lang="en-US" altLang="zh-CN" dirty="0" smtClean="0"/>
          </a:p>
          <a:p>
            <a:r>
              <a:rPr lang="zh-CN" altLang="en-US" dirty="0" smtClean="0">
                <a:solidFill>
                  <a:srgbClr val="FF0000"/>
                </a:solidFill>
              </a:rPr>
              <a:t>创建测试用例</a:t>
            </a:r>
            <a:endParaRPr lang="en-US" altLang="zh-CN" dirty="0" smtClean="0">
              <a:solidFill>
                <a:srgbClr val="FF0000"/>
              </a:solidFill>
            </a:endParaRPr>
          </a:p>
          <a:p>
            <a:pPr lvl="1"/>
            <a:r>
              <a:rPr lang="zh-CN" altLang="en-US" dirty="0" smtClean="0"/>
              <a:t>合法字符</a:t>
            </a:r>
            <a:endParaRPr lang="en-US" altLang="zh-CN" dirty="0" smtClean="0"/>
          </a:p>
          <a:p>
            <a:pPr lvl="1"/>
            <a:r>
              <a:rPr lang="zh-CN" altLang="en-US" dirty="0" smtClean="0"/>
              <a:t>非法字符</a:t>
            </a:r>
            <a:endParaRPr lang="en-US" altLang="zh-CN" dirty="0" smtClean="0"/>
          </a:p>
          <a:p>
            <a:pPr lvl="1"/>
            <a:r>
              <a:rPr lang="zh-CN" altLang="en-US" dirty="0" smtClean="0"/>
              <a:t>合法长度</a:t>
            </a:r>
            <a:endParaRPr lang="en-US" altLang="zh-CN" dirty="0" smtClean="0"/>
          </a:p>
          <a:p>
            <a:pPr lvl="1"/>
            <a:r>
              <a:rPr lang="zh-CN" altLang="en-US" dirty="0" smtClean="0"/>
              <a:t>非法长度</a:t>
            </a:r>
            <a:endParaRPr lang="en-US" altLang="zh-CN" dirty="0" smtClean="0"/>
          </a:p>
          <a:p>
            <a:pPr lvl="2" indent="0">
              <a:buNone/>
            </a:pPr>
            <a:endParaRPr lang="en-US" altLang="zh-CN" dirty="0" smtClean="0"/>
          </a:p>
          <a:p>
            <a:endParaRPr lang="zh-CN" altLang="en-US" dirty="0"/>
          </a:p>
        </p:txBody>
      </p:sp>
      <p:sp>
        <p:nvSpPr>
          <p:cNvPr id="3" name="标题 2"/>
          <p:cNvSpPr>
            <a:spLocks noGrp="1"/>
          </p:cNvSpPr>
          <p:nvPr>
            <p:ph type="title" idx="4294967295"/>
          </p:nvPr>
        </p:nvSpPr>
        <p:spPr/>
        <p:txBody>
          <a:bodyPr/>
          <a:lstStyle/>
          <a:p>
            <a:r>
              <a:rPr lang="zh-CN" altLang="en-US" dirty="0" smtClean="0"/>
              <a:t>举例</a:t>
            </a:r>
            <a:r>
              <a:rPr lang="en-US" altLang="zh-CN" dirty="0" smtClean="0"/>
              <a:t>—</a:t>
            </a:r>
            <a:r>
              <a:rPr lang="en-US" altLang="zh-CN" dirty="0" smtClean="0">
                <a:latin typeface="Times New Roman" panose="02020603050405020304" pitchFamily="18" charset="0"/>
                <a:cs typeface="Times New Roman" panose="02020603050405020304" pitchFamily="18" charset="0"/>
              </a:rPr>
              <a:t>Windows</a:t>
            </a:r>
            <a:r>
              <a:rPr lang="en-US" altLang="zh-CN" dirty="0" smtClean="0"/>
              <a:t> </a:t>
            </a:r>
            <a:r>
              <a:rPr lang="zh-CN" altLang="en-US" dirty="0" smtClean="0"/>
              <a:t>文件名</a:t>
            </a:r>
            <a:endParaRPr lang="zh-CN" altLang="en-US" dirty="0"/>
          </a:p>
        </p:txBody>
      </p:sp>
    </p:spTree>
    <p:extLst>
      <p:ext uri="{BB962C8B-B14F-4D97-AF65-F5344CB8AC3E}">
        <p14:creationId xmlns:p14="http://schemas.microsoft.com/office/powerpoint/2010/main" val="239557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73410" y="1130649"/>
            <a:ext cx="4393996" cy="5035020"/>
          </a:xfrm>
        </p:spPr>
        <p:txBody>
          <a:bodyPr>
            <a:normAutofit lnSpcReduction="10000"/>
          </a:bodyPr>
          <a:lstStyle/>
          <a:p>
            <a:pPr>
              <a:lnSpc>
                <a:spcPct val="120000"/>
              </a:lnSpc>
            </a:pPr>
            <a:r>
              <a:rPr lang="zh-CN" altLang="en-US" dirty="0" smtClean="0">
                <a:latin typeface="Times New Roman" panose="02020603050405020304" pitchFamily="18" charset="0"/>
              </a:rPr>
              <a:t>复制和粘贴分别有</a:t>
            </a:r>
            <a:r>
              <a:rPr lang="en-US" altLang="zh-CN" dirty="0" smtClean="0">
                <a:latin typeface="Times New Roman" panose="02020603050405020304" pitchFamily="18" charset="0"/>
              </a:rPr>
              <a:t>5</a:t>
            </a:r>
            <a:r>
              <a:rPr lang="zh-CN" altLang="en-US" dirty="0" smtClean="0">
                <a:latin typeface="Times New Roman" panose="02020603050405020304" pitchFamily="18" charset="0"/>
              </a:rPr>
              <a:t>种执行方式，</a:t>
            </a:r>
            <a:r>
              <a:rPr lang="zh-CN" altLang="en-US" dirty="0">
                <a:latin typeface="Times New Roman" panose="02020603050405020304" pitchFamily="18" charset="0"/>
              </a:rPr>
              <a:t>复制</a:t>
            </a:r>
            <a:r>
              <a:rPr lang="zh-CN" altLang="en-US" dirty="0" smtClean="0">
                <a:latin typeface="Times New Roman" panose="02020603050405020304" pitchFamily="18" charset="0"/>
              </a:rPr>
              <a:t>分别是：</a:t>
            </a:r>
            <a:endParaRPr lang="en-US" altLang="zh-CN" dirty="0" smtClean="0">
              <a:latin typeface="Times New Roman" panose="02020603050405020304" pitchFamily="18" charset="0"/>
            </a:endParaRPr>
          </a:p>
          <a:p>
            <a:pPr lvl="1">
              <a:lnSpc>
                <a:spcPct val="120000"/>
              </a:lnSpc>
            </a:pPr>
            <a:r>
              <a:rPr lang="zh-CN" altLang="en-US" dirty="0" smtClean="0">
                <a:latin typeface="Times New Roman" panose="02020603050405020304" pitchFamily="18" charset="0"/>
              </a:rPr>
              <a:t> </a:t>
            </a:r>
            <a:r>
              <a:rPr lang="en-US" altLang="zh-CN" dirty="0" err="1" smtClean="0">
                <a:latin typeface="Times New Roman" panose="02020603050405020304" pitchFamily="18" charset="0"/>
              </a:rPr>
              <a:t>Ctrl+c</a:t>
            </a:r>
            <a:endParaRPr lang="en-US" altLang="zh-CN" dirty="0" smtClean="0">
              <a:latin typeface="Times New Roman" panose="02020603050405020304" pitchFamily="18" charset="0"/>
            </a:endParaRPr>
          </a:p>
          <a:p>
            <a:pPr lvl="1">
              <a:lnSpc>
                <a:spcPct val="120000"/>
              </a:lnSpc>
            </a:pPr>
            <a:r>
              <a:rPr lang="en-US" altLang="zh-CN" dirty="0" smtClean="0">
                <a:latin typeface="Times New Roman" panose="02020603050405020304" pitchFamily="18" charset="0"/>
              </a:rPr>
              <a:t> </a:t>
            </a:r>
            <a:r>
              <a:rPr lang="en-US" altLang="zh-CN" dirty="0" err="1">
                <a:latin typeface="Times New Roman" panose="02020603050405020304" pitchFamily="18" charset="0"/>
              </a:rPr>
              <a:t>Ctrl+C</a:t>
            </a:r>
            <a:endParaRPr lang="en-US" altLang="zh-CN" dirty="0">
              <a:latin typeface="Times New Roman" panose="02020603050405020304" pitchFamily="18" charset="0"/>
            </a:endParaRPr>
          </a:p>
          <a:p>
            <a:pPr lvl="1">
              <a:lnSpc>
                <a:spcPct val="120000"/>
              </a:lnSpc>
            </a:pPr>
            <a:r>
              <a:rPr lang="zh-CN" altLang="en-US" dirty="0">
                <a:latin typeface="Times New Roman" panose="02020603050405020304" pitchFamily="18" charset="0"/>
              </a:rPr>
              <a:t>点击编辑，输入</a:t>
            </a:r>
            <a:r>
              <a:rPr lang="en-US" altLang="zh-CN" dirty="0">
                <a:latin typeface="Times New Roman" panose="02020603050405020304" pitchFamily="18" charset="0"/>
              </a:rPr>
              <a:t>c</a:t>
            </a:r>
          </a:p>
          <a:p>
            <a:pPr lvl="1">
              <a:lnSpc>
                <a:spcPct val="120000"/>
              </a:lnSpc>
            </a:pPr>
            <a:r>
              <a:rPr lang="zh-CN" altLang="en-US" dirty="0">
                <a:latin typeface="Times New Roman" panose="02020603050405020304" pitchFamily="18" charset="0"/>
              </a:rPr>
              <a:t>点击编辑输入</a:t>
            </a:r>
            <a:r>
              <a:rPr lang="en-US" altLang="zh-CN" dirty="0">
                <a:latin typeface="Times New Roman" panose="02020603050405020304" pitchFamily="18" charset="0"/>
              </a:rPr>
              <a:t>C</a:t>
            </a:r>
          </a:p>
          <a:p>
            <a:pPr lvl="1">
              <a:lnSpc>
                <a:spcPct val="120000"/>
              </a:lnSpc>
            </a:pPr>
            <a:r>
              <a:rPr lang="zh-CN" altLang="en-US" dirty="0">
                <a:latin typeface="Times New Roman" panose="02020603050405020304" pitchFamily="18" charset="0"/>
              </a:rPr>
              <a:t>单击菜单中的复制</a:t>
            </a:r>
            <a:endParaRPr lang="en-US" altLang="zh-CN" dirty="0">
              <a:latin typeface="Times New Roman" panose="02020603050405020304" pitchFamily="18" charset="0"/>
            </a:endParaRPr>
          </a:p>
          <a:p>
            <a:pPr>
              <a:lnSpc>
                <a:spcPct val="120000"/>
              </a:lnSpc>
            </a:pPr>
            <a:r>
              <a:rPr lang="zh-CN" altLang="en-US" dirty="0" smtClean="0">
                <a:latin typeface="Times New Roman" panose="02020603050405020304" pitchFamily="18" charset="0"/>
              </a:rPr>
              <a:t>请问：测试复制功能该如</a:t>
            </a:r>
            <a:endParaRPr lang="en-US" altLang="zh-CN" dirty="0" smtClean="0">
              <a:latin typeface="Times New Roman" panose="02020603050405020304" pitchFamily="18" charset="0"/>
            </a:endParaRPr>
          </a:p>
          <a:p>
            <a:pPr>
              <a:lnSpc>
                <a:spcPct val="120000"/>
              </a:lnSpc>
            </a:pPr>
            <a:r>
              <a:rPr lang="zh-CN" altLang="en-US" dirty="0" smtClean="0">
                <a:latin typeface="Times New Roman" panose="02020603050405020304" pitchFamily="18" charset="0"/>
              </a:rPr>
              <a:t>何设置测试用例？</a:t>
            </a:r>
            <a:endParaRPr lang="zh-CN" altLang="en-US" dirty="0">
              <a:latin typeface="Times New Roman" panose="02020603050405020304" pitchFamily="18" charset="0"/>
            </a:endParaRPr>
          </a:p>
        </p:txBody>
      </p:sp>
      <p:sp>
        <p:nvSpPr>
          <p:cNvPr id="3" name="标题 2"/>
          <p:cNvSpPr>
            <a:spLocks noGrp="1"/>
          </p:cNvSpPr>
          <p:nvPr>
            <p:ph type="title" idx="4294967295"/>
          </p:nvPr>
        </p:nvSpPr>
        <p:spPr/>
        <p:txBody>
          <a:bodyPr/>
          <a:lstStyle/>
          <a:p>
            <a:r>
              <a:rPr lang="zh-CN" altLang="en-US" dirty="0" smtClean="0"/>
              <a:t>怎样使用等价类划分</a:t>
            </a:r>
            <a:r>
              <a:rPr lang="en-US" altLang="zh-CN" dirty="0" smtClean="0"/>
              <a:t>—</a:t>
            </a:r>
            <a:r>
              <a:rPr lang="zh-CN" altLang="en-US" dirty="0" smtClean="0"/>
              <a:t>举例</a:t>
            </a:r>
            <a:endParaRPr lang="zh-CN" altLang="en-US" dirty="0"/>
          </a:p>
        </p:txBody>
      </p:sp>
      <p:pic>
        <p:nvPicPr>
          <p:cNvPr id="4" name="图片 3"/>
          <p:cNvPicPr>
            <a:picLocks noChangeAspect="1"/>
          </p:cNvPicPr>
          <p:nvPr/>
        </p:nvPicPr>
        <p:blipFill>
          <a:blip r:embed="rId2"/>
          <a:stretch>
            <a:fillRect/>
          </a:stretch>
        </p:blipFill>
        <p:spPr>
          <a:xfrm>
            <a:off x="820825" y="935981"/>
            <a:ext cx="4537685" cy="5543195"/>
          </a:xfrm>
          <a:prstGeom prst="rect">
            <a:avLst/>
          </a:prstGeom>
        </p:spPr>
      </p:pic>
    </p:spTree>
    <p:extLst>
      <p:ext uri="{BB962C8B-B14F-4D97-AF65-F5344CB8AC3E}">
        <p14:creationId xmlns:p14="http://schemas.microsoft.com/office/powerpoint/2010/main" val="92387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40"/>
          <p:cNvSpPr>
            <a:spLocks noChangeArrowheads="1"/>
          </p:cNvSpPr>
          <p:nvPr/>
        </p:nvSpPr>
        <p:spPr bwMode="gray">
          <a:xfrm rot="3419336">
            <a:off x="1501286" y="3071464"/>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45" name="Rectangle 240"/>
          <p:cNvSpPr>
            <a:spLocks noChangeArrowheads="1"/>
          </p:cNvSpPr>
          <p:nvPr/>
        </p:nvSpPr>
        <p:spPr bwMode="gray">
          <a:xfrm rot="3419336">
            <a:off x="1496932" y="2348652"/>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43" name="Rectangle 240"/>
          <p:cNvSpPr>
            <a:spLocks noChangeArrowheads="1"/>
          </p:cNvSpPr>
          <p:nvPr/>
        </p:nvSpPr>
        <p:spPr bwMode="gray">
          <a:xfrm rot="3419336">
            <a:off x="1540474" y="1608422"/>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15" name="Line 239"/>
          <p:cNvSpPr>
            <a:spLocks noChangeShapeType="1"/>
          </p:cNvSpPr>
          <p:nvPr/>
        </p:nvSpPr>
        <p:spPr bwMode="gray">
          <a:xfrm>
            <a:off x="2221225" y="2783664"/>
            <a:ext cx="4915032"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1453390" y="3794273"/>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2806952" y="2226587"/>
            <a:ext cx="3512362" cy="523875"/>
          </a:xfrm>
          <a:prstGeom prst="rect">
            <a:avLst/>
          </a:prstGeom>
          <a:noFill/>
          <a:ln w="9525" algn="ctr">
            <a:noFill/>
            <a:miter lim="800000"/>
            <a:headEnd/>
            <a:tailEnd/>
          </a:ln>
        </p:spPr>
        <p:txBody>
          <a:bodyPr wrap="none">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什么是等价类划分法</a:t>
            </a: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
        <p:nvSpPr>
          <p:cNvPr id="18" name="Text Box 242"/>
          <p:cNvSpPr txBox="1">
            <a:spLocks noChangeArrowheads="1"/>
          </p:cNvSpPr>
          <p:nvPr/>
        </p:nvSpPr>
        <p:spPr bwMode="gray">
          <a:xfrm>
            <a:off x="1606789" y="2341705"/>
            <a:ext cx="373828" cy="523875"/>
          </a:xfrm>
          <a:prstGeom prst="rect">
            <a:avLst/>
          </a:prstGeom>
          <a:noFill/>
          <a:ln w="9525" algn="ctr">
            <a:noFill/>
            <a:miter lim="800000"/>
            <a:headEnd/>
            <a:tailEnd/>
          </a:ln>
        </p:spPr>
        <p:txBody>
          <a:bodyPr wrap="none">
            <a:spAutoFit/>
          </a:bodyPr>
          <a:lstStyle/>
          <a:p>
            <a:pPr algn="ctr" eaLnBrk="0" hangingPunct="0"/>
            <a:r>
              <a:rPr lang="en-US" altLang="zh-CN" sz="2800" b="1" dirty="0">
                <a:solidFill>
                  <a:srgbClr val="FFFFFF"/>
                </a:solidFill>
                <a:latin typeface="楷体" panose="02010609060101010101" pitchFamily="49" charset="-122"/>
                <a:ea typeface="楷体" panose="02010609060101010101" pitchFamily="49" charset="-122"/>
              </a:rPr>
              <a:t>2</a:t>
            </a:r>
          </a:p>
        </p:txBody>
      </p:sp>
      <p:sp>
        <p:nvSpPr>
          <p:cNvPr id="6" name="标题 5"/>
          <p:cNvSpPr>
            <a:spLocks noGrp="1"/>
          </p:cNvSpPr>
          <p:nvPr>
            <p:ph type="title" idx="4294967295"/>
          </p:nvPr>
        </p:nvSpPr>
        <p:spPr>
          <a:xfrm>
            <a:off x="1019455" y="199793"/>
            <a:ext cx="6226175" cy="407988"/>
          </a:xfrm>
        </p:spPr>
        <p:txBody>
          <a:bodyPr>
            <a:noAutofit/>
          </a:bodyPr>
          <a:lstStyle/>
          <a:p>
            <a:r>
              <a:rPr lang="zh-CN" altLang="en-US" dirty="0" smtClean="0">
                <a:latin typeface="楷体" panose="02010609060101010101" pitchFamily="49" charset="-122"/>
              </a:rPr>
              <a:t>目录</a:t>
            </a:r>
            <a:endParaRPr lang="zh-CN" altLang="en-US" dirty="0">
              <a:latin typeface="楷体" panose="02010609060101010101" pitchFamily="49" charset="-122"/>
            </a:endParaRPr>
          </a:p>
        </p:txBody>
      </p:sp>
      <p:grpSp>
        <p:nvGrpSpPr>
          <p:cNvPr id="29" name="Group 228"/>
          <p:cNvGrpSpPr>
            <a:grpSpLocks/>
          </p:cNvGrpSpPr>
          <p:nvPr/>
        </p:nvGrpSpPr>
        <p:grpSpPr bwMode="auto">
          <a:xfrm>
            <a:off x="1649670" y="1552923"/>
            <a:ext cx="5486589" cy="523875"/>
            <a:chOff x="1044" y="1520"/>
            <a:chExt cx="3420" cy="330"/>
          </a:xfrm>
        </p:grpSpPr>
        <p:sp>
          <p:nvSpPr>
            <p:cNvPr id="32"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itchFamily="49" charset="-122"/>
                <a:ea typeface="楷体" pitchFamily="49" charset="-122"/>
              </a:endParaRPr>
            </a:p>
          </p:txBody>
        </p:sp>
        <p:sp>
          <p:nvSpPr>
            <p:cNvPr id="33" name="Text Box 232"/>
            <p:cNvSpPr txBox="1">
              <a:spLocks noChangeArrowheads="1"/>
            </p:cNvSpPr>
            <p:nvPr/>
          </p:nvSpPr>
          <p:spPr bwMode="gray">
            <a:xfrm>
              <a:off x="1044" y="1520"/>
              <a:ext cx="230" cy="330"/>
            </a:xfrm>
            <a:prstGeom prst="rect">
              <a:avLst/>
            </a:prstGeom>
            <a:noFill/>
            <a:ln w="9525" algn="ctr">
              <a:noFill/>
              <a:miter lim="800000"/>
              <a:headEnd/>
              <a:tailEnd/>
            </a:ln>
          </p:spPr>
          <p:txBody>
            <a:bodyPr wrap="none">
              <a:spAutoFit/>
            </a:bodyPr>
            <a:lstStyle/>
            <a:p>
              <a:pPr algn="ctr" eaLnBrk="0" hangingPunct="0"/>
              <a:r>
                <a:rPr lang="en-US" altLang="zh-CN" sz="2800" b="1" dirty="0" smtClean="0">
                  <a:solidFill>
                    <a:srgbClr val="FFFFFF"/>
                  </a:solidFill>
                  <a:latin typeface="楷体" pitchFamily="49" charset="-122"/>
                  <a:ea typeface="楷体" pitchFamily="49" charset="-122"/>
                </a:rPr>
                <a:t>1</a:t>
              </a:r>
              <a:endParaRPr lang="en-US" altLang="zh-CN" sz="2800" b="1" dirty="0">
                <a:solidFill>
                  <a:srgbClr val="FFFFFF"/>
                </a:solidFill>
                <a:latin typeface="楷体" pitchFamily="49" charset="-122"/>
                <a:ea typeface="楷体" pitchFamily="49" charset="-122"/>
              </a:endParaRPr>
            </a:p>
          </p:txBody>
        </p:sp>
      </p:grpSp>
      <p:sp>
        <p:nvSpPr>
          <p:cNvPr id="34" name="Text Box 236"/>
          <p:cNvSpPr txBox="1">
            <a:spLocks noChangeArrowheads="1"/>
          </p:cNvSpPr>
          <p:nvPr/>
        </p:nvSpPr>
        <p:spPr bwMode="gray">
          <a:xfrm>
            <a:off x="2736751" y="1492637"/>
            <a:ext cx="4151313" cy="523875"/>
          </a:xfrm>
          <a:prstGeom prst="rect">
            <a:avLst/>
          </a:prstGeom>
          <a:noFill/>
          <a:ln w="9525" algn="ctr">
            <a:noFill/>
            <a:miter lim="800000"/>
            <a:headEnd/>
            <a:tailEnd/>
          </a:ln>
        </p:spPr>
        <p:txBody>
          <a:bodyPr wrap="none">
            <a:spAutoFit/>
          </a:bodyPr>
          <a:lstStyle/>
          <a:p>
            <a:r>
              <a:rPr lang="zh-CN" altLang="en-US" sz="2800" b="1" dirty="0">
                <a:solidFill>
                  <a:srgbClr val="2A1C00"/>
                </a:solidFill>
                <a:latin typeface="楷体" panose="02010609060101010101" pitchFamily="49" charset="-122"/>
                <a:ea typeface="楷体" panose="02010609060101010101" pitchFamily="49" charset="-122"/>
              </a:rPr>
              <a:t>为什么引入等价类划分法</a:t>
            </a:r>
            <a:endParaRPr lang="en-US" altLang="zh-CN" sz="2800" b="1" dirty="0">
              <a:solidFill>
                <a:srgbClr val="2A1C00"/>
              </a:solidFill>
              <a:latin typeface="楷体" panose="02010609060101010101" pitchFamily="49" charset="-122"/>
              <a:ea typeface="楷体" panose="02010609060101010101" pitchFamily="49" charset="-122"/>
            </a:endParaRPr>
          </a:p>
        </p:txBody>
      </p:sp>
      <p:sp>
        <p:nvSpPr>
          <p:cNvPr id="25" name="Line 229"/>
          <p:cNvSpPr>
            <a:spLocks noChangeShapeType="1"/>
          </p:cNvSpPr>
          <p:nvPr/>
        </p:nvSpPr>
        <p:spPr bwMode="gray">
          <a:xfrm>
            <a:off x="2105681" y="4286000"/>
            <a:ext cx="4942865"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27" name="Text Box 231"/>
          <p:cNvSpPr txBox="1">
            <a:spLocks noChangeArrowheads="1"/>
          </p:cNvSpPr>
          <p:nvPr/>
        </p:nvSpPr>
        <p:spPr bwMode="gray">
          <a:xfrm>
            <a:off x="2895180" y="3682023"/>
            <a:ext cx="3792145" cy="523876"/>
          </a:xfrm>
          <a:prstGeom prst="rect">
            <a:avLst/>
          </a:prstGeom>
          <a:noFill/>
          <a:ln w="9525" algn="ctr">
            <a:noFill/>
            <a:miter lim="800000"/>
            <a:headEnd/>
            <a:tailEnd/>
          </a:ln>
        </p:spPr>
        <p:txBody>
          <a:bodyPr wrap="none">
            <a:spAutoFit/>
          </a:bodyPr>
          <a:lstStyle/>
          <a:p>
            <a:pPr>
              <a:defRPr/>
            </a:pPr>
            <a:r>
              <a:rPr lang="zh-CN" altLang="en-US" sz="2800" b="1" dirty="0">
                <a:solidFill>
                  <a:srgbClr val="FF0000"/>
                </a:solidFill>
                <a:latin typeface="楷体" panose="02010609060101010101" pitchFamily="49" charset="-122"/>
                <a:ea typeface="楷体" panose="02010609060101010101" pitchFamily="49" charset="-122"/>
              </a:rPr>
              <a:t>等价类划分法步骤总结</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35" name="Text Box 232"/>
          <p:cNvSpPr txBox="1">
            <a:spLocks noChangeArrowheads="1"/>
          </p:cNvSpPr>
          <p:nvPr/>
        </p:nvSpPr>
        <p:spPr bwMode="gray">
          <a:xfrm>
            <a:off x="1555150" y="3739536"/>
            <a:ext cx="375945"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800" b="1" dirty="0">
                <a:solidFill>
                  <a:srgbClr val="FFFFFF"/>
                </a:solidFill>
                <a:latin typeface="楷体" panose="02010609060101010101" pitchFamily="49" charset="-122"/>
                <a:ea typeface="楷体" panose="02010609060101010101" pitchFamily="49" charset="-122"/>
              </a:rPr>
              <a:t>4</a:t>
            </a:r>
          </a:p>
        </p:txBody>
      </p:sp>
      <p:sp>
        <p:nvSpPr>
          <p:cNvPr id="39" name="Text Box 237"/>
          <p:cNvSpPr txBox="1">
            <a:spLocks noChangeArrowheads="1"/>
          </p:cNvSpPr>
          <p:nvPr/>
        </p:nvSpPr>
        <p:spPr bwMode="gray">
          <a:xfrm>
            <a:off x="1597288" y="3078097"/>
            <a:ext cx="365806" cy="523220"/>
          </a:xfrm>
          <a:prstGeom prst="rect">
            <a:avLst/>
          </a:prstGeom>
          <a:noFill/>
          <a:ln w="9525" algn="ctr">
            <a:noFill/>
            <a:miter lim="800000"/>
            <a:headEnd/>
            <a:tailEnd/>
          </a:ln>
        </p:spPr>
        <p:txBody>
          <a:bodyPr wrap="none">
            <a:spAutoFit/>
          </a:bodyPr>
          <a:lstStyle/>
          <a:p>
            <a:pPr algn="ctr" eaLnBrk="0" hangingPunct="0"/>
            <a:r>
              <a:rPr lang="en-US" altLang="zh-CN" sz="2800" b="1" dirty="0">
                <a:solidFill>
                  <a:srgbClr val="FFFFFF"/>
                </a:solidFill>
                <a:latin typeface="楷体" pitchFamily="49" charset="-122"/>
                <a:ea typeface="楷体" pitchFamily="49" charset="-122"/>
              </a:rPr>
              <a:t>3</a:t>
            </a:r>
          </a:p>
        </p:txBody>
      </p:sp>
      <p:sp>
        <p:nvSpPr>
          <p:cNvPr id="42" name="Text Box 231"/>
          <p:cNvSpPr txBox="1">
            <a:spLocks noChangeArrowheads="1"/>
          </p:cNvSpPr>
          <p:nvPr/>
        </p:nvSpPr>
        <p:spPr bwMode="gray">
          <a:xfrm>
            <a:off x="2854720" y="2982525"/>
            <a:ext cx="3791423" cy="523220"/>
          </a:xfrm>
          <a:prstGeom prst="rect">
            <a:avLst/>
          </a:prstGeom>
          <a:noFill/>
          <a:ln w="9525" algn="ctr">
            <a:noFill/>
            <a:miter lim="800000"/>
            <a:headEnd/>
            <a:tailEnd/>
          </a:ln>
        </p:spPr>
        <p:txBody>
          <a:bodyPr wrap="none">
            <a:spAutoFit/>
          </a:bodyPr>
          <a:lstStyle/>
          <a:p>
            <a:pPr>
              <a:defRPr/>
            </a:pP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如何使用等价类划分法</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47" name="Line 229"/>
          <p:cNvSpPr>
            <a:spLocks noChangeShapeType="1"/>
          </p:cNvSpPr>
          <p:nvPr/>
        </p:nvSpPr>
        <p:spPr bwMode="gray">
          <a:xfrm>
            <a:off x="2254479" y="3513416"/>
            <a:ext cx="4851300"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itchFamily="49" charset="-122"/>
              <a:ea typeface="楷体" pitchFamily="49" charset="-122"/>
            </a:endParaRPr>
          </a:p>
        </p:txBody>
      </p:sp>
    </p:spTree>
    <p:extLst>
      <p:ext uri="{BB962C8B-B14F-4D97-AF65-F5344CB8AC3E}">
        <p14:creationId xmlns:p14="http://schemas.microsoft.com/office/powerpoint/2010/main" val="2785554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6963" y="0"/>
            <a:ext cx="7388870" cy="748091"/>
          </a:xfrm>
        </p:spPr>
        <p:txBody>
          <a:bodyPr>
            <a:normAutofit/>
          </a:bodyPr>
          <a:lstStyle/>
          <a:p>
            <a:r>
              <a:rPr lang="zh-CN" altLang="en-US" b="1" dirty="0" smtClean="0"/>
              <a:t>等价类划分法</a:t>
            </a:r>
            <a:r>
              <a:rPr lang="zh-CN" altLang="en-US" b="1" dirty="0" smtClean="0">
                <a:solidFill>
                  <a:srgbClr val="FF0000"/>
                </a:solidFill>
              </a:rPr>
              <a:t>步骤</a:t>
            </a:r>
            <a:r>
              <a:rPr lang="zh-CN" altLang="en-US" dirty="0" smtClean="0"/>
              <a:t>总结</a:t>
            </a:r>
            <a:endParaRPr lang="zh-CN" altLang="en-US" b="1" dirty="0">
              <a:solidFill>
                <a:srgbClr val="FF0000"/>
              </a:solidFill>
            </a:endParaRPr>
          </a:p>
        </p:txBody>
      </p:sp>
      <p:sp>
        <p:nvSpPr>
          <p:cNvPr id="6" name="AutoShape 4"/>
          <p:cNvSpPr>
            <a:spLocks noChangeArrowheads="1"/>
          </p:cNvSpPr>
          <p:nvPr/>
        </p:nvSpPr>
        <p:spPr bwMode="auto">
          <a:xfrm>
            <a:off x="700143" y="4389073"/>
            <a:ext cx="11582502" cy="84913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pPr>
              <a:lnSpc>
                <a:spcPct val="150000"/>
              </a:lnSpc>
            </a:pPr>
            <a:r>
              <a:rPr lang="zh-CN" altLang="en-US" sz="2800" b="1" dirty="0">
                <a:latin typeface="楷体" panose="02010609060101010101" pitchFamily="49" charset="-122"/>
                <a:ea typeface="楷体" panose="02010609060101010101" pitchFamily="49" charset="-122"/>
              </a:rPr>
              <a:t>为等价类表中的每一个等价类分别规定一个</a:t>
            </a:r>
            <a:r>
              <a:rPr lang="zh-CN" altLang="en-US" sz="2800" b="1" dirty="0">
                <a:solidFill>
                  <a:srgbClr val="FF0000"/>
                </a:solidFill>
                <a:latin typeface="楷体" panose="02010609060101010101" pitchFamily="49" charset="-122"/>
                <a:ea typeface="楷体" panose="02010609060101010101" pitchFamily="49" charset="-122"/>
              </a:rPr>
              <a:t>唯一</a:t>
            </a:r>
            <a:r>
              <a:rPr lang="zh-CN" altLang="en-US" sz="2800" b="1" dirty="0">
                <a:latin typeface="楷体" panose="02010609060101010101" pitchFamily="49" charset="-122"/>
                <a:ea typeface="楷体" panose="02010609060101010101" pitchFamily="49" charset="-122"/>
              </a:rPr>
              <a:t>的编号</a:t>
            </a:r>
            <a:endParaRPr lang="en-US" altLang="ja-JP" sz="2800" b="1" dirty="0">
              <a:latin typeface="楷体" panose="02010609060101010101" pitchFamily="49" charset="-122"/>
              <a:ea typeface="楷体" panose="02010609060101010101" pitchFamily="49" charset="-122"/>
            </a:endParaRPr>
          </a:p>
        </p:txBody>
      </p:sp>
      <p:sp>
        <p:nvSpPr>
          <p:cNvPr id="7" name="AutoShape 5"/>
          <p:cNvSpPr>
            <a:spLocks noChangeArrowheads="1"/>
          </p:cNvSpPr>
          <p:nvPr/>
        </p:nvSpPr>
        <p:spPr bwMode="auto">
          <a:xfrm>
            <a:off x="1240972" y="2786369"/>
            <a:ext cx="10951028" cy="1320928"/>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800" b="1" dirty="0">
                <a:latin typeface="楷体" panose="02010609060101010101" pitchFamily="49" charset="-122"/>
                <a:ea typeface="楷体" panose="02010609060101010101" pitchFamily="49" charset="-122"/>
              </a:rPr>
              <a:t>设计</a:t>
            </a:r>
            <a:r>
              <a:rPr lang="zh-CN" altLang="en-US" sz="2800" b="1" dirty="0">
                <a:solidFill>
                  <a:srgbClr val="FF0000"/>
                </a:solidFill>
                <a:latin typeface="楷体" panose="02010609060101010101" pitchFamily="49" charset="-122"/>
                <a:ea typeface="楷体" panose="02010609060101010101" pitchFamily="49" charset="-122"/>
              </a:rPr>
              <a:t>一个</a:t>
            </a:r>
            <a:r>
              <a:rPr lang="zh-CN" altLang="en-US" sz="2800" b="1" dirty="0">
                <a:latin typeface="楷体" panose="02010609060101010101" pitchFamily="49" charset="-122"/>
                <a:ea typeface="楷体" panose="02010609060101010101" pitchFamily="49" charset="-122"/>
              </a:rPr>
              <a:t>新用例，使它能够</a:t>
            </a:r>
            <a:r>
              <a:rPr lang="zh-CN" altLang="en-US" sz="2800" b="1" dirty="0">
                <a:solidFill>
                  <a:srgbClr val="FF0000"/>
                </a:solidFill>
                <a:latin typeface="楷体" panose="02010609060101010101" pitchFamily="49" charset="-122"/>
                <a:ea typeface="楷体" panose="02010609060101010101" pitchFamily="49" charset="-122"/>
              </a:rPr>
              <a:t>尽量多覆盖</a:t>
            </a:r>
            <a:r>
              <a:rPr lang="zh-CN" altLang="en-US" sz="2800" b="1" dirty="0">
                <a:latin typeface="楷体" panose="02010609060101010101" pitchFamily="49" charset="-122"/>
                <a:ea typeface="楷体" panose="02010609060101010101" pitchFamily="49" charset="-122"/>
              </a:rPr>
              <a:t>尚未覆盖的有效等价类。</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重复该步骤，直到所有</a:t>
            </a:r>
            <a:r>
              <a:rPr lang="zh-CN" altLang="en-US" sz="2800" b="1" dirty="0">
                <a:solidFill>
                  <a:srgbClr val="FF0000"/>
                </a:solidFill>
                <a:latin typeface="楷体" panose="02010609060101010101" pitchFamily="49" charset="-122"/>
                <a:ea typeface="楷体" panose="02010609060101010101" pitchFamily="49" charset="-122"/>
              </a:rPr>
              <a:t>有效等价类</a:t>
            </a:r>
            <a:r>
              <a:rPr lang="zh-CN" altLang="en-US" sz="2800" b="1" dirty="0">
                <a:latin typeface="楷体" panose="02010609060101010101" pitchFamily="49" charset="-122"/>
                <a:ea typeface="楷体" panose="02010609060101010101" pitchFamily="49" charset="-122"/>
              </a:rPr>
              <a:t>均被用例所覆盖</a:t>
            </a:r>
            <a:endParaRPr lang="en-US" altLang="ja-JP" sz="2800" b="1" dirty="0">
              <a:latin typeface="楷体" panose="02010609060101010101" pitchFamily="49" charset="-122"/>
              <a:ea typeface="楷体" panose="02010609060101010101" pitchFamily="49" charset="-122"/>
            </a:endParaRPr>
          </a:p>
        </p:txBody>
      </p:sp>
      <p:sp>
        <p:nvSpPr>
          <p:cNvPr id="8" name="AutoShape 6"/>
          <p:cNvSpPr>
            <a:spLocks noChangeArrowheads="1"/>
          </p:cNvSpPr>
          <p:nvPr/>
        </p:nvSpPr>
        <p:spPr bwMode="auto">
          <a:xfrm>
            <a:off x="1718804" y="1267095"/>
            <a:ext cx="9955639" cy="1350776"/>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800" b="1" dirty="0">
                <a:latin typeface="楷体" panose="02010609060101010101" pitchFamily="49" charset="-122"/>
                <a:ea typeface="楷体" panose="02010609060101010101" pitchFamily="49" charset="-122"/>
              </a:rPr>
              <a:t>设计</a:t>
            </a:r>
            <a:r>
              <a:rPr lang="zh-CN" altLang="en-US" sz="2800" b="1" dirty="0">
                <a:solidFill>
                  <a:srgbClr val="FF0000"/>
                </a:solidFill>
                <a:latin typeface="楷体" panose="02010609060101010101" pitchFamily="49" charset="-122"/>
                <a:ea typeface="楷体" panose="02010609060101010101" pitchFamily="49" charset="-122"/>
              </a:rPr>
              <a:t>一个</a:t>
            </a:r>
            <a:r>
              <a:rPr lang="zh-CN" altLang="en-US" sz="2800" b="1" dirty="0">
                <a:latin typeface="楷体" panose="02010609060101010101" pitchFamily="49" charset="-122"/>
                <a:ea typeface="楷体" panose="02010609060101010101" pitchFamily="49" charset="-122"/>
              </a:rPr>
              <a:t>新用例，使它</a:t>
            </a:r>
            <a:r>
              <a:rPr lang="zh-CN" altLang="en-US" sz="2800" b="1" dirty="0">
                <a:solidFill>
                  <a:srgbClr val="FF0000"/>
                </a:solidFill>
                <a:latin typeface="楷体" panose="02010609060101010101" pitchFamily="49" charset="-122"/>
                <a:ea typeface="楷体" panose="02010609060101010101" pitchFamily="49" charset="-122"/>
              </a:rPr>
              <a:t>仅覆盖</a:t>
            </a:r>
            <a:r>
              <a:rPr lang="zh-CN" altLang="en-US" sz="2800" b="1" dirty="0">
                <a:latin typeface="楷体" panose="02010609060101010101" pitchFamily="49" charset="-122"/>
                <a:ea typeface="楷体" panose="02010609060101010101" pitchFamily="49" charset="-122"/>
              </a:rPr>
              <a:t>一个尚未覆盖的无效等价类。</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重复该步骤，直到所有的</a:t>
            </a:r>
            <a:r>
              <a:rPr lang="zh-CN" altLang="en-US" sz="2800" b="1" dirty="0">
                <a:solidFill>
                  <a:srgbClr val="FF0000"/>
                </a:solidFill>
                <a:latin typeface="楷体" panose="02010609060101010101" pitchFamily="49" charset="-122"/>
                <a:ea typeface="楷体" panose="02010609060101010101" pitchFamily="49" charset="-122"/>
              </a:rPr>
              <a:t>无效等价类</a:t>
            </a:r>
            <a:r>
              <a:rPr lang="zh-CN" altLang="en-US" sz="2800" b="1" dirty="0">
                <a:latin typeface="楷体" panose="02010609060101010101" pitchFamily="49" charset="-122"/>
                <a:ea typeface="楷体" panose="02010609060101010101" pitchFamily="49" charset="-122"/>
              </a:rPr>
              <a:t>均被用例所覆盖</a:t>
            </a:r>
            <a:endParaRPr lang="en-US" altLang="ja-JP" sz="2800" b="1" dirty="0">
              <a:latin typeface="楷体" panose="02010609060101010101" pitchFamily="49" charset="-122"/>
              <a:ea typeface="楷体" panose="02010609060101010101" pitchFamily="49" charset="-122"/>
            </a:endParaRPr>
          </a:p>
        </p:txBody>
      </p:sp>
      <p:sp>
        <p:nvSpPr>
          <p:cNvPr id="9" name="AutoShape 7"/>
          <p:cNvSpPr>
            <a:spLocks noChangeArrowheads="1"/>
          </p:cNvSpPr>
          <p:nvPr/>
        </p:nvSpPr>
        <p:spPr bwMode="auto">
          <a:xfrm>
            <a:off x="263043" y="3801291"/>
            <a:ext cx="951803" cy="618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sz="2000" b="1">
              <a:latin typeface="微软雅黑" pitchFamily="34" charset="-122"/>
              <a:ea typeface="微软雅黑" pitchFamily="34" charset="-122"/>
            </a:endParaRPr>
          </a:p>
        </p:txBody>
      </p:sp>
      <p:sp>
        <p:nvSpPr>
          <p:cNvPr id="10" name="AutoShape 8"/>
          <p:cNvSpPr>
            <a:spLocks noChangeArrowheads="1"/>
          </p:cNvSpPr>
          <p:nvPr/>
        </p:nvSpPr>
        <p:spPr bwMode="auto">
          <a:xfrm>
            <a:off x="899517" y="2142307"/>
            <a:ext cx="733340" cy="71644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sz="2000" b="1">
              <a:latin typeface="微软雅黑" pitchFamily="34" charset="-122"/>
              <a:ea typeface="微软雅黑" pitchFamily="34" charset="-122"/>
            </a:endParaRPr>
          </a:p>
        </p:txBody>
      </p:sp>
      <p:sp>
        <p:nvSpPr>
          <p:cNvPr id="11" name="圆角矩形 10"/>
          <p:cNvSpPr/>
          <p:nvPr/>
        </p:nvSpPr>
        <p:spPr bwMode="auto">
          <a:xfrm>
            <a:off x="3643023" y="5759678"/>
            <a:ext cx="5756549" cy="755835"/>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CN" altLang="en-US" sz="2800" b="1" dirty="0">
                <a:solidFill>
                  <a:schemeClr val="tx1">
                    <a:lumMod val="10000"/>
                  </a:schemeClr>
                </a:solidFill>
                <a:latin typeface="楷体" panose="02010609060101010101" pitchFamily="49" charset="-122"/>
                <a:ea typeface="楷体" panose="02010609060101010101" pitchFamily="49" charset="-122"/>
              </a:rPr>
              <a:t>依据常用方法划分等价类</a:t>
            </a:r>
          </a:p>
        </p:txBody>
      </p:sp>
      <p:sp>
        <p:nvSpPr>
          <p:cNvPr id="12" name="上箭头 11"/>
          <p:cNvSpPr/>
          <p:nvPr/>
        </p:nvSpPr>
        <p:spPr bwMode="auto">
          <a:xfrm>
            <a:off x="6206286" y="5245841"/>
            <a:ext cx="385010" cy="513836"/>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000" b="1">
              <a:latin typeface="微软雅黑" pitchFamily="34" charset="-122"/>
              <a:ea typeface="微软雅黑" pitchFamily="34" charset="-122"/>
            </a:endParaRPr>
          </a:p>
        </p:txBody>
      </p:sp>
    </p:spTree>
    <p:extLst>
      <p:ext uri="{BB962C8B-B14F-4D97-AF65-F5344CB8AC3E}">
        <p14:creationId xmlns:p14="http://schemas.microsoft.com/office/powerpoint/2010/main" val="3586772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9303" y="929866"/>
            <a:ext cx="11151143" cy="5653813"/>
          </a:xfrm>
        </p:spPr>
        <p:txBody>
          <a:bodyPr/>
          <a:lstStyle/>
          <a:p>
            <a:pPr latinLnBrk="0"/>
            <a:r>
              <a:rPr lang="zh-CN" altLang="en-US" dirty="0"/>
              <a:t>邮箱地址输入框输入数据，程序检测，判断用户输入的邮箱地址是否合法</a:t>
            </a:r>
            <a:r>
              <a:rPr lang="zh-CN" altLang="en-US" dirty="0" smtClean="0"/>
              <a:t>。现</a:t>
            </a:r>
            <a:r>
              <a:rPr lang="zh-CN" altLang="en-US" dirty="0"/>
              <a:t>用等价类划分</a:t>
            </a:r>
            <a:r>
              <a:rPr lang="zh-CN" altLang="en-US" dirty="0" smtClean="0"/>
              <a:t>法设计测试用例：</a:t>
            </a:r>
            <a:endParaRPr lang="zh-CN" altLang="en-US" dirty="0"/>
          </a:p>
          <a:p>
            <a:pPr lvl="1"/>
            <a:r>
              <a:rPr lang="zh-CN" altLang="en-US" dirty="0"/>
              <a:t>邮箱命名的规则，这里我们</a:t>
            </a:r>
            <a:r>
              <a:rPr lang="zh-CN" altLang="en-US" dirty="0" smtClean="0"/>
              <a:t>以</a:t>
            </a:r>
            <a:r>
              <a:rPr lang="en-US" altLang="zh-CN" dirty="0" smtClean="0"/>
              <a:t>163</a:t>
            </a:r>
            <a:r>
              <a:rPr lang="zh-CN" altLang="en-US" dirty="0" smtClean="0"/>
              <a:t>为</a:t>
            </a:r>
            <a:r>
              <a:rPr lang="zh-CN" altLang="en-US" dirty="0"/>
              <a:t>例</a:t>
            </a:r>
            <a:r>
              <a:rPr lang="en-US" altLang="zh-CN" dirty="0"/>
              <a:t>,</a:t>
            </a:r>
            <a:r>
              <a:rPr lang="zh-CN" altLang="en-US" dirty="0"/>
              <a:t>创建邮箱时候只写用户名，后缀会直接加上</a:t>
            </a:r>
            <a:r>
              <a:rPr lang="en-US" altLang="zh-CN" dirty="0" smtClean="0"/>
              <a:t>@163.com</a:t>
            </a:r>
          </a:p>
          <a:p>
            <a:pPr lvl="1"/>
            <a:endParaRPr lang="en-US" altLang="zh-CN" dirty="0"/>
          </a:p>
          <a:p>
            <a:endParaRPr lang="zh-CN" altLang="en-US" dirty="0"/>
          </a:p>
        </p:txBody>
      </p:sp>
      <p:sp>
        <p:nvSpPr>
          <p:cNvPr id="3" name="标题 2"/>
          <p:cNvSpPr>
            <a:spLocks noGrp="1"/>
          </p:cNvSpPr>
          <p:nvPr>
            <p:ph type="title" idx="4294967295"/>
          </p:nvPr>
        </p:nvSpPr>
        <p:spPr/>
        <p:txBody>
          <a:bodyPr/>
          <a:lstStyle/>
          <a:p>
            <a:r>
              <a:rPr lang="zh-CN" altLang="en-US" dirty="0" smtClean="0"/>
              <a:t>等价类划分法练习</a:t>
            </a:r>
            <a:endParaRPr lang="zh-CN" altLang="en-US" dirty="0"/>
          </a:p>
        </p:txBody>
      </p:sp>
    </p:spTree>
    <p:extLst>
      <p:ext uri="{BB962C8B-B14F-4D97-AF65-F5344CB8AC3E}">
        <p14:creationId xmlns:p14="http://schemas.microsoft.com/office/powerpoint/2010/main" val="2811266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lstStyle/>
          <a:p>
            <a:r>
              <a:rPr lang="zh-CN" altLang="en-US" dirty="0"/>
              <a:t>等价类划分法练习</a:t>
            </a:r>
          </a:p>
        </p:txBody>
      </p:sp>
      <p:sp>
        <p:nvSpPr>
          <p:cNvPr id="4" name="Rectangle 1"/>
          <p:cNvSpPr>
            <a:spLocks noGrp="1" noChangeArrowheads="1"/>
          </p:cNvSpPr>
          <p:nvPr>
            <p:ph idx="1"/>
          </p:nvPr>
        </p:nvSpPr>
        <p:spPr bwMode="auto">
          <a:xfrm>
            <a:off x="823519" y="869181"/>
            <a:ext cx="9888024" cy="389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fontAlgn="base">
              <a:spcBef>
                <a:spcPct val="0"/>
              </a:spcBef>
              <a:spcAft>
                <a:spcPct val="0"/>
              </a:spcAft>
              <a:buNone/>
            </a:pPr>
            <a:r>
              <a:rPr kumimoji="0" lang="zh-CN" altLang="zh-CN" i="0" u="none" strike="noStrike" cap="none" normalizeH="0" baseline="0" dirty="0" smtClean="0">
                <a:ln>
                  <a:noFill/>
                </a:ln>
                <a:solidFill>
                  <a:srgbClr val="414141"/>
                </a:solidFill>
                <a:effectLst/>
                <a:latin typeface="楷体" panose="02010609060101010101" pitchFamily="49" charset="-122"/>
              </a:rPr>
              <a:t>一、</a:t>
            </a:r>
            <a:r>
              <a:rPr kumimoji="0" lang="zh-CN" altLang="en-US" i="0" u="none" strike="noStrike" cap="none" normalizeH="0" baseline="0" dirty="0" smtClean="0">
                <a:ln>
                  <a:noFill/>
                </a:ln>
                <a:solidFill>
                  <a:srgbClr val="414141"/>
                </a:solidFill>
                <a:effectLst/>
                <a:latin typeface="楷体" panose="02010609060101010101" pitchFamily="49" charset="-122"/>
              </a:rPr>
              <a:t>邮箱文本框</a:t>
            </a:r>
            <a:r>
              <a:rPr kumimoji="0" lang="zh-CN" altLang="zh-CN" i="0" u="none" strike="noStrike" cap="none" normalizeH="0" baseline="0" dirty="0" smtClean="0">
                <a:ln>
                  <a:noFill/>
                </a:ln>
                <a:solidFill>
                  <a:srgbClr val="414141"/>
                </a:solidFill>
                <a:effectLst/>
                <a:latin typeface="楷体" panose="02010609060101010101" pitchFamily="49" charset="-122"/>
              </a:rPr>
              <a:t>中对输入的要求</a:t>
            </a:r>
            <a:endParaRPr kumimoji="0" lang="zh-CN" altLang="zh-CN" i="0" u="none" strike="noStrike" cap="none" normalizeH="0" baseline="0" dirty="0" smtClean="0">
              <a:ln>
                <a:noFill/>
              </a:ln>
              <a:solidFill>
                <a:schemeClr val="tx1"/>
              </a:solidFill>
              <a:effectLst/>
              <a:latin typeface="楷体" panose="02010609060101010101" pitchFamily="49" charset="-122"/>
            </a:endParaRPr>
          </a:p>
          <a:p>
            <a:pPr marL="0" indent="0" fontAlgn="base">
              <a:spcBef>
                <a:spcPct val="0"/>
              </a:spcBef>
              <a:spcAft>
                <a:spcPct val="0"/>
              </a:spcAft>
              <a:buNone/>
            </a:pPr>
            <a:r>
              <a:rPr kumimoji="0" lang="en-US" altLang="zh-CN" i="0" u="none" strike="noStrike" cap="none" normalizeH="0" baseline="0" dirty="0" smtClean="0">
                <a:ln>
                  <a:noFill/>
                </a:ln>
                <a:solidFill>
                  <a:srgbClr val="414141"/>
                </a:solidFill>
                <a:effectLst/>
                <a:latin typeface="楷体" panose="02010609060101010101" pitchFamily="49" charset="-122"/>
              </a:rPr>
              <a:t>1</a:t>
            </a:r>
            <a:r>
              <a:rPr kumimoji="0" lang="zh-CN" altLang="en-US"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cs typeface="Times New Roman" panose="02020603050405020304" pitchFamily="18" charset="0"/>
              </a:rPr>
              <a:t> </a:t>
            </a:r>
            <a:r>
              <a:rPr kumimoji="0" lang="zh-CN" altLang="en-US" i="0" u="none" strike="noStrike" cap="none" normalizeH="0" baseline="0" dirty="0" smtClean="0">
                <a:ln>
                  <a:noFill/>
                </a:ln>
                <a:solidFill>
                  <a:srgbClr val="414141"/>
                </a:solidFill>
                <a:effectLst/>
                <a:latin typeface="楷体" panose="02010609060101010101" pitchFamily="49" charset="-122"/>
              </a:rPr>
              <a:t> 用户名只能用小写字母和数字组成</a:t>
            </a:r>
            <a:endParaRPr kumimoji="0" lang="zh-CN" altLang="en-US" i="0" u="none" strike="noStrike" cap="none" normalizeH="0" baseline="0" dirty="0" smtClean="0">
              <a:ln>
                <a:noFill/>
              </a:ln>
              <a:solidFill>
                <a:schemeClr val="tx1"/>
              </a:solidFill>
              <a:effectLst/>
              <a:latin typeface="楷体" panose="02010609060101010101" pitchFamily="49" charset="-122"/>
            </a:endParaRPr>
          </a:p>
          <a:p>
            <a:pPr marL="0" indent="0" fontAlgn="base">
              <a:spcBef>
                <a:spcPct val="0"/>
              </a:spcBef>
              <a:spcAft>
                <a:spcPct val="0"/>
              </a:spcAft>
              <a:buNone/>
            </a:pPr>
            <a:r>
              <a:rPr kumimoji="0" lang="en-US" altLang="zh-CN" i="0" u="none" strike="noStrike" cap="none" normalizeH="0" baseline="0" dirty="0" smtClean="0">
                <a:ln>
                  <a:noFill/>
                </a:ln>
                <a:solidFill>
                  <a:srgbClr val="414141"/>
                </a:solidFill>
                <a:effectLst/>
                <a:latin typeface="楷体" panose="02010609060101010101" pitchFamily="49" charset="-122"/>
              </a:rPr>
              <a:t>2</a:t>
            </a:r>
            <a:r>
              <a:rPr kumimoji="0" lang="zh-CN" altLang="en-US"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cs typeface="Times New Roman" panose="02020603050405020304" pitchFamily="18" charset="0"/>
              </a:rPr>
              <a:t> </a:t>
            </a:r>
            <a:r>
              <a:rPr kumimoji="0" lang="zh-CN" altLang="en-US" i="0" u="none" strike="noStrike" cap="none" normalizeH="0" baseline="0" dirty="0" smtClean="0">
                <a:ln>
                  <a:noFill/>
                </a:ln>
                <a:solidFill>
                  <a:srgbClr val="414141"/>
                </a:solidFill>
                <a:effectLst/>
                <a:latin typeface="楷体" panose="02010609060101010101" pitchFamily="49" charset="-122"/>
              </a:rPr>
              <a:t> 邮箱用户名首位必须是小写字母或者数字</a:t>
            </a:r>
            <a:endParaRPr kumimoji="0" lang="zh-CN" altLang="en-US" i="0" u="none" strike="noStrike" cap="none" normalizeH="0" baseline="0" dirty="0" smtClean="0">
              <a:ln>
                <a:noFill/>
              </a:ln>
              <a:solidFill>
                <a:schemeClr val="tx1"/>
              </a:solidFill>
              <a:effectLst/>
              <a:latin typeface="楷体" panose="02010609060101010101" pitchFamily="49" charset="-122"/>
            </a:endParaRPr>
          </a:p>
          <a:p>
            <a:pPr marL="0" indent="0" fontAlgn="base">
              <a:spcBef>
                <a:spcPct val="0"/>
              </a:spcBef>
              <a:spcAft>
                <a:spcPct val="0"/>
              </a:spcAft>
              <a:buNone/>
            </a:pPr>
            <a:r>
              <a:rPr kumimoji="0" lang="en-US" altLang="zh-CN" i="0" u="none" strike="noStrike" cap="none" normalizeH="0" baseline="0" dirty="0" smtClean="0">
                <a:ln>
                  <a:noFill/>
                </a:ln>
                <a:solidFill>
                  <a:srgbClr val="414141"/>
                </a:solidFill>
                <a:effectLst/>
                <a:latin typeface="楷体" panose="02010609060101010101" pitchFamily="49" charset="-122"/>
              </a:rPr>
              <a:t>3</a:t>
            </a:r>
            <a:r>
              <a:rPr kumimoji="0" lang="zh-CN" altLang="en-US"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cs typeface="Times New Roman" panose="02020603050405020304" pitchFamily="18" charset="0"/>
              </a:rPr>
              <a:t> </a:t>
            </a:r>
            <a:r>
              <a:rPr kumimoji="0" lang="zh-CN" altLang="en-US" i="0" u="none" strike="noStrike" cap="none" normalizeH="0" baseline="0" dirty="0" smtClean="0">
                <a:ln>
                  <a:noFill/>
                </a:ln>
                <a:solidFill>
                  <a:srgbClr val="414141"/>
                </a:solidFill>
                <a:effectLst/>
                <a:latin typeface="楷体" panose="02010609060101010101" pitchFamily="49" charset="-122"/>
              </a:rPr>
              <a:t> 用户名长度在</a:t>
            </a:r>
            <a:r>
              <a:rPr kumimoji="0" lang="en-US" altLang="zh-CN" i="0" u="none" strike="noStrike" cap="none" normalizeH="0" baseline="0" dirty="0" smtClean="0">
                <a:ln>
                  <a:noFill/>
                </a:ln>
                <a:solidFill>
                  <a:srgbClr val="414141"/>
                </a:solidFill>
                <a:effectLst/>
                <a:latin typeface="楷体" panose="02010609060101010101" pitchFamily="49" charset="-122"/>
              </a:rPr>
              <a:t>6-30</a:t>
            </a:r>
            <a:r>
              <a:rPr kumimoji="0" lang="zh-CN" altLang="en-US" i="0" u="none" strike="noStrike" cap="none" normalizeH="0" baseline="0" dirty="0" smtClean="0">
                <a:ln>
                  <a:noFill/>
                </a:ln>
                <a:solidFill>
                  <a:srgbClr val="414141"/>
                </a:solidFill>
                <a:effectLst/>
                <a:latin typeface="楷体" panose="02010609060101010101" pitchFamily="49" charset="-122"/>
              </a:rPr>
              <a:t>个字符之间</a:t>
            </a:r>
            <a:endParaRPr kumimoji="0" lang="zh-CN" altLang="en-US" i="0" u="none" strike="noStrike" cap="none" normalizeH="0" baseline="0" dirty="0" smtClean="0">
              <a:ln>
                <a:noFill/>
              </a:ln>
              <a:solidFill>
                <a:schemeClr val="tx1"/>
              </a:solidFill>
              <a:effectLst/>
              <a:latin typeface="楷体" panose="02010609060101010101" pitchFamily="49" charset="-122"/>
            </a:endParaRPr>
          </a:p>
          <a:p>
            <a:pPr marL="0" indent="0" fontAlgn="base">
              <a:spcBef>
                <a:spcPct val="0"/>
              </a:spcBef>
              <a:spcAft>
                <a:spcPct val="0"/>
              </a:spcAft>
              <a:buNone/>
            </a:pPr>
            <a:r>
              <a:rPr kumimoji="0" lang="en-US" altLang="zh-CN" i="0" u="none" strike="noStrike" cap="none" normalizeH="0" baseline="0" dirty="0" smtClean="0">
                <a:ln>
                  <a:noFill/>
                </a:ln>
                <a:solidFill>
                  <a:srgbClr val="414141"/>
                </a:solidFill>
                <a:effectLst/>
                <a:latin typeface="楷体" panose="02010609060101010101" pitchFamily="49" charset="-122"/>
              </a:rPr>
              <a:t>4</a:t>
            </a:r>
            <a:r>
              <a:rPr kumimoji="0" lang="zh-CN" altLang="en-US"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cs typeface="Times New Roman" panose="02020603050405020304" pitchFamily="18" charset="0"/>
              </a:rPr>
              <a:t> </a:t>
            </a:r>
            <a:r>
              <a:rPr kumimoji="0" lang="zh-CN" altLang="en-US" i="0" u="none" strike="noStrike" cap="none" normalizeH="0" baseline="0" dirty="0" smtClean="0">
                <a:ln>
                  <a:noFill/>
                </a:ln>
                <a:solidFill>
                  <a:srgbClr val="414141"/>
                </a:solidFill>
                <a:effectLst/>
                <a:latin typeface="楷体" panose="02010609060101010101" pitchFamily="49" charset="-122"/>
              </a:rPr>
              <a:t> 必须要有</a:t>
            </a:r>
            <a:r>
              <a:rPr kumimoji="0" lang="en-US" altLang="zh-CN"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rPr>
              <a:t>符号和必须要有‘</a:t>
            </a:r>
            <a:r>
              <a:rPr kumimoji="0" lang="en-US" altLang="zh-CN" i="0" u="none" strike="noStrike" cap="none" normalizeH="0" baseline="0" dirty="0" smtClean="0">
                <a:ln>
                  <a:noFill/>
                </a:ln>
                <a:solidFill>
                  <a:srgbClr val="414141"/>
                </a:solidFill>
                <a:effectLst/>
                <a:latin typeface="楷体" panose="02010609060101010101" pitchFamily="49" charset="-122"/>
              </a:rPr>
              <a:t>.’</a:t>
            </a:r>
            <a:endParaRPr kumimoji="0" lang="en-US" altLang="zh-CN" i="0" u="none" strike="noStrike" cap="none" normalizeH="0" baseline="0" dirty="0" smtClean="0">
              <a:ln>
                <a:noFill/>
              </a:ln>
              <a:solidFill>
                <a:schemeClr val="tx1"/>
              </a:solidFill>
              <a:effectLst/>
              <a:latin typeface="楷体" panose="02010609060101010101" pitchFamily="49" charset="-122"/>
            </a:endParaRPr>
          </a:p>
          <a:p>
            <a:pPr marL="0" indent="0" fontAlgn="base">
              <a:spcBef>
                <a:spcPct val="0"/>
              </a:spcBef>
              <a:spcAft>
                <a:spcPct val="0"/>
              </a:spcAft>
              <a:buNone/>
            </a:pPr>
            <a:r>
              <a:rPr kumimoji="0" lang="en-US" altLang="zh-CN" i="0" u="none" strike="noStrike" cap="none" normalizeH="0" baseline="0" dirty="0" smtClean="0">
                <a:ln>
                  <a:noFill/>
                </a:ln>
                <a:solidFill>
                  <a:srgbClr val="414141"/>
                </a:solidFill>
                <a:effectLst/>
                <a:latin typeface="楷体" panose="02010609060101010101" pitchFamily="49" charset="-122"/>
              </a:rPr>
              <a:t>5</a:t>
            </a:r>
            <a:r>
              <a:rPr kumimoji="0" lang="zh-CN" altLang="en-US"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cs typeface="Times New Roman" panose="02020603050405020304" pitchFamily="18" charset="0"/>
              </a:rPr>
              <a:t> </a:t>
            </a:r>
            <a:r>
              <a:rPr kumimoji="0" lang="zh-CN" altLang="en-US" i="0" u="none" strike="noStrike" cap="none" normalizeH="0" baseline="0" dirty="0" smtClean="0">
                <a:ln>
                  <a:noFill/>
                </a:ln>
                <a:solidFill>
                  <a:srgbClr val="414141"/>
                </a:solidFill>
                <a:effectLst/>
                <a:latin typeface="楷体" panose="02010609060101010101" pitchFamily="49" charset="-122"/>
              </a:rPr>
              <a:t> </a:t>
            </a:r>
            <a:r>
              <a:rPr kumimoji="0" lang="en-US" altLang="zh-CN"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rPr>
              <a:t>后面要以*</a:t>
            </a:r>
            <a:r>
              <a:rPr kumimoji="0" lang="en-US" altLang="zh-CN"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rPr>
              <a:t>结束</a:t>
            </a:r>
            <a:r>
              <a:rPr kumimoji="0" lang="en-US" altLang="zh-CN" i="0" u="none" strike="noStrike" cap="none" normalizeH="0" baseline="0" dirty="0" smtClean="0">
                <a:ln>
                  <a:noFill/>
                </a:ln>
                <a:solidFill>
                  <a:srgbClr val="414141"/>
                </a:solidFill>
                <a:effectLst/>
                <a:latin typeface="楷体" panose="02010609060101010101" pitchFamily="49" charset="-122"/>
              </a:rPr>
              <a:t>(*</a:t>
            </a:r>
            <a:r>
              <a:rPr kumimoji="0" lang="zh-CN" altLang="en-US" i="0" u="none" strike="noStrike" cap="none" normalizeH="0" baseline="0" dirty="0" smtClean="0">
                <a:ln>
                  <a:noFill/>
                </a:ln>
                <a:solidFill>
                  <a:srgbClr val="414141"/>
                </a:solidFill>
                <a:effectLst/>
                <a:latin typeface="楷体" panose="02010609060101010101" pitchFamily="49" charset="-122"/>
              </a:rPr>
              <a:t>为任意字符串</a:t>
            </a:r>
            <a:r>
              <a:rPr kumimoji="0" lang="en-US" altLang="zh-CN" i="0" u="none" strike="noStrike" cap="none" normalizeH="0" baseline="0" dirty="0" smtClean="0">
                <a:ln>
                  <a:noFill/>
                </a:ln>
                <a:solidFill>
                  <a:srgbClr val="414141"/>
                </a:solidFill>
                <a:effectLst/>
                <a:latin typeface="楷体" panose="02010609060101010101" pitchFamily="49" charset="-122"/>
              </a:rPr>
              <a:t>)</a:t>
            </a:r>
            <a:endParaRPr kumimoji="0" lang="en-US" altLang="zh-CN" i="0" u="none" strike="noStrike" cap="none" normalizeH="0" baseline="0" dirty="0" smtClean="0">
              <a:ln>
                <a:noFill/>
              </a:ln>
              <a:solidFill>
                <a:schemeClr val="tx1"/>
              </a:solidFill>
              <a:effectLst/>
              <a:latin typeface="楷体" panose="02010609060101010101" pitchFamily="49" charset="-122"/>
            </a:endParaRPr>
          </a:p>
        </p:txBody>
      </p:sp>
    </p:spTree>
    <p:extLst>
      <p:ext uri="{BB962C8B-B14F-4D97-AF65-F5344CB8AC3E}">
        <p14:creationId xmlns:p14="http://schemas.microsoft.com/office/powerpoint/2010/main" val="2020823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sz="half" idx="1"/>
          </p:nvPr>
        </p:nvSpPr>
        <p:spPr>
          <a:xfrm>
            <a:off x="-91440" y="677543"/>
            <a:ext cx="12043954" cy="6702971"/>
          </a:xfrm>
        </p:spPr>
        <p:txBody>
          <a:bodyPr>
            <a:normAutofit fontScale="92500"/>
          </a:bodyPr>
          <a:lstStyle/>
          <a:p>
            <a:pPr lvl="1"/>
            <a:r>
              <a:rPr lang="zh-CN" altLang="en-US" dirty="0" smtClean="0"/>
              <a:t>为什么引入等价类划分</a:t>
            </a:r>
            <a:endParaRPr lang="en-US" altLang="zh-CN" dirty="0" smtClean="0"/>
          </a:p>
          <a:p>
            <a:pPr lvl="2"/>
            <a:r>
              <a:rPr lang="zh-CN" altLang="en-US" dirty="0" smtClean="0"/>
              <a:t>避免测试工作量过大，并且测试不合理</a:t>
            </a:r>
            <a:endParaRPr lang="en-US" altLang="zh-CN" dirty="0" smtClean="0"/>
          </a:p>
          <a:p>
            <a:pPr lvl="1"/>
            <a:r>
              <a:rPr lang="zh-CN" altLang="en-US" dirty="0" smtClean="0"/>
              <a:t>什么是等价类划分</a:t>
            </a:r>
            <a:endParaRPr lang="en-US" altLang="zh-CN" dirty="0" smtClean="0"/>
          </a:p>
          <a:p>
            <a:pPr lvl="2"/>
            <a:r>
              <a:rPr lang="zh-CN" altLang="en-US" sz="2400" dirty="0">
                <a:latin typeface="楷体" panose="02010609060101010101" pitchFamily="49" charset="-122"/>
              </a:rPr>
              <a:t>依据需求对</a:t>
            </a:r>
            <a:r>
              <a:rPr lang="zh-CN" altLang="en-US" sz="2400" dirty="0">
                <a:solidFill>
                  <a:srgbClr val="FF0000"/>
                </a:solidFill>
                <a:latin typeface="楷体" panose="02010609060101010101" pitchFamily="49" charset="-122"/>
              </a:rPr>
              <a:t>输入</a:t>
            </a:r>
            <a:r>
              <a:rPr lang="zh-CN" altLang="en-US" sz="2400" dirty="0">
                <a:latin typeface="楷体" panose="02010609060101010101" pitchFamily="49" charset="-122"/>
              </a:rPr>
              <a:t>的范围进行</a:t>
            </a:r>
            <a:r>
              <a:rPr lang="zh-CN" altLang="en-US" sz="2400" dirty="0">
                <a:solidFill>
                  <a:srgbClr val="FF0000"/>
                </a:solidFill>
                <a:latin typeface="楷体" panose="02010609060101010101" pitchFamily="49" charset="-122"/>
              </a:rPr>
              <a:t>细分</a:t>
            </a:r>
            <a:r>
              <a:rPr lang="zh-CN" altLang="en-US" sz="2400" dirty="0">
                <a:latin typeface="楷体" panose="02010609060101010101" pitchFamily="49" charset="-122"/>
              </a:rPr>
              <a:t>，然后再分出的每一个区域内选取一个有</a:t>
            </a:r>
            <a:r>
              <a:rPr lang="zh-CN" altLang="en-US" sz="2400" dirty="0">
                <a:solidFill>
                  <a:srgbClr val="FF0000"/>
                </a:solidFill>
                <a:latin typeface="楷体" panose="02010609060101010101" pitchFamily="49" charset="-122"/>
              </a:rPr>
              <a:t>代表性</a:t>
            </a:r>
            <a:r>
              <a:rPr lang="zh-CN" altLang="en-US" sz="2400" dirty="0">
                <a:latin typeface="楷体" panose="02010609060101010101" pitchFamily="49" charset="-122"/>
              </a:rPr>
              <a:t>的测试数据开展</a:t>
            </a:r>
            <a:r>
              <a:rPr lang="zh-CN" altLang="en-US" sz="2400" dirty="0" smtClean="0">
                <a:latin typeface="楷体" panose="02010609060101010101" pitchFamily="49" charset="-122"/>
              </a:rPr>
              <a:t>测试</a:t>
            </a:r>
            <a:endParaRPr lang="en-US" altLang="zh-CN" sz="2400" dirty="0">
              <a:latin typeface="楷体" panose="02010609060101010101" pitchFamily="49" charset="-122"/>
            </a:endParaRPr>
          </a:p>
          <a:p>
            <a:pPr lvl="1"/>
            <a:r>
              <a:rPr lang="zh-CN" altLang="en-US" sz="2500" dirty="0" smtClean="0">
                <a:latin typeface="楷体" panose="02010609060101010101" pitchFamily="49" charset="-122"/>
              </a:rPr>
              <a:t>怎样进行等价类划分</a:t>
            </a:r>
            <a:endParaRPr lang="en-US" altLang="zh-CN" sz="2500" dirty="0" smtClean="0">
              <a:latin typeface="楷体" panose="02010609060101010101" pitchFamily="49" charset="-122"/>
            </a:endParaRPr>
          </a:p>
          <a:p>
            <a:pPr lvl="2"/>
            <a:r>
              <a:rPr lang="zh-CN" altLang="en-US" sz="2400" dirty="0" smtClean="0">
                <a:latin typeface="楷体" panose="02010609060101010101" pitchFamily="49" charset="-122"/>
              </a:rPr>
              <a:t>依据常用方法进行等价类划分</a:t>
            </a:r>
            <a:r>
              <a:rPr lang="zh-CN" altLang="en-US" sz="2400" dirty="0" smtClean="0">
                <a:solidFill>
                  <a:srgbClr val="FF0000"/>
                </a:solidFill>
                <a:latin typeface="楷体" panose="02010609060101010101" pitchFamily="49" charset="-122"/>
              </a:rPr>
              <a:t>（分类）</a:t>
            </a:r>
            <a:endParaRPr lang="en-US" altLang="zh-CN" sz="2400" dirty="0" smtClean="0">
              <a:solidFill>
                <a:srgbClr val="FF0000"/>
              </a:solidFill>
              <a:latin typeface="楷体" panose="02010609060101010101" pitchFamily="49" charset="-122"/>
            </a:endParaRPr>
          </a:p>
          <a:p>
            <a:pPr lvl="2"/>
            <a:r>
              <a:rPr lang="zh-CN" altLang="en-US" sz="2400" dirty="0" smtClean="0">
                <a:latin typeface="楷体" panose="02010609060101010101" pitchFamily="49" charset="-122"/>
              </a:rPr>
              <a:t>为每个等价类规定唯一编号</a:t>
            </a:r>
            <a:r>
              <a:rPr lang="zh-CN" altLang="en-US" sz="2400" dirty="0" smtClean="0">
                <a:solidFill>
                  <a:srgbClr val="FF0000"/>
                </a:solidFill>
                <a:latin typeface="楷体" panose="02010609060101010101" pitchFamily="49" charset="-122"/>
              </a:rPr>
              <a:t>（</a:t>
            </a:r>
            <a:r>
              <a:rPr lang="zh-CN" altLang="en-US" sz="2400" dirty="0">
                <a:solidFill>
                  <a:srgbClr val="FF0000"/>
                </a:solidFill>
                <a:latin typeface="楷体" panose="02010609060101010101" pitchFamily="49" charset="-122"/>
              </a:rPr>
              <a:t>编号</a:t>
            </a:r>
            <a:r>
              <a:rPr lang="zh-CN" altLang="en-US" sz="2400" dirty="0" smtClean="0">
                <a:solidFill>
                  <a:srgbClr val="FF0000"/>
                </a:solidFill>
                <a:latin typeface="楷体" panose="02010609060101010101" pitchFamily="49" charset="-122"/>
              </a:rPr>
              <a:t>）</a:t>
            </a:r>
            <a:endParaRPr lang="en-US" altLang="zh-CN" sz="2400" dirty="0">
              <a:solidFill>
                <a:srgbClr val="FF0000"/>
              </a:solidFill>
              <a:latin typeface="楷体" panose="02010609060101010101" pitchFamily="49" charset="-122"/>
            </a:endParaRPr>
          </a:p>
          <a:p>
            <a:pPr lvl="2"/>
            <a:r>
              <a:rPr lang="zh-CN" altLang="en-US" sz="2400" dirty="0" smtClean="0">
                <a:latin typeface="楷体" panose="02010609060101010101" pitchFamily="49" charset="-122"/>
              </a:rPr>
              <a:t>设计用例，使它能够覆盖尽量多未覆盖的有效等价类，直到有效等价类覆盖完</a:t>
            </a:r>
            <a:r>
              <a:rPr lang="zh-CN" altLang="en-US" sz="2400" dirty="0" smtClean="0">
                <a:solidFill>
                  <a:srgbClr val="FF0000"/>
                </a:solidFill>
                <a:latin typeface="楷体" panose="02010609060101010101" pitchFamily="49" charset="-122"/>
              </a:rPr>
              <a:t>（</a:t>
            </a:r>
            <a:r>
              <a:rPr lang="zh-CN" altLang="en-US" sz="2400" dirty="0">
                <a:solidFill>
                  <a:srgbClr val="FF0000"/>
                </a:solidFill>
                <a:latin typeface="楷体" panose="02010609060101010101" pitchFamily="49" charset="-122"/>
              </a:rPr>
              <a:t>有效</a:t>
            </a:r>
            <a:r>
              <a:rPr lang="zh-CN" altLang="en-US" sz="2400" dirty="0" smtClean="0">
                <a:solidFill>
                  <a:srgbClr val="FF0000"/>
                </a:solidFill>
                <a:latin typeface="楷体" panose="02010609060101010101" pitchFamily="49" charset="-122"/>
              </a:rPr>
              <a:t>）</a:t>
            </a:r>
            <a:endParaRPr lang="en-US" altLang="zh-CN" sz="2400" dirty="0">
              <a:solidFill>
                <a:srgbClr val="FF0000"/>
              </a:solidFill>
              <a:latin typeface="楷体" panose="02010609060101010101" pitchFamily="49" charset="-122"/>
            </a:endParaRPr>
          </a:p>
          <a:p>
            <a:pPr lvl="2"/>
            <a:r>
              <a:rPr lang="zh-CN" altLang="en-US" sz="2400" dirty="0" smtClean="0">
                <a:latin typeface="楷体" panose="02010609060101010101" pitchFamily="49" charset="-122"/>
              </a:rPr>
              <a:t>设计一个新用例，使它仅覆盖一个尚未覆盖的无效等价类，重复，直到覆盖所有未覆盖的等价类</a:t>
            </a:r>
            <a:r>
              <a:rPr lang="zh-CN" altLang="en-US" sz="2400" dirty="0" smtClean="0">
                <a:solidFill>
                  <a:srgbClr val="FF0000"/>
                </a:solidFill>
                <a:latin typeface="楷体" panose="02010609060101010101" pitchFamily="49" charset="-122"/>
              </a:rPr>
              <a:t>（</a:t>
            </a:r>
            <a:r>
              <a:rPr lang="zh-CN" altLang="en-US" sz="2400" dirty="0">
                <a:solidFill>
                  <a:srgbClr val="FF0000"/>
                </a:solidFill>
                <a:latin typeface="楷体" panose="02010609060101010101" pitchFamily="49" charset="-122"/>
              </a:rPr>
              <a:t>无效</a:t>
            </a:r>
            <a:r>
              <a:rPr lang="zh-CN" altLang="en-US" sz="2400" dirty="0" smtClean="0">
                <a:solidFill>
                  <a:srgbClr val="FF0000"/>
                </a:solidFill>
                <a:latin typeface="楷体" panose="02010609060101010101" pitchFamily="49" charset="-122"/>
              </a:rPr>
              <a:t>）</a:t>
            </a:r>
            <a:endParaRPr lang="en-US" altLang="zh-CN" sz="2400" dirty="0">
              <a:solidFill>
                <a:srgbClr val="FF0000"/>
              </a:solidFill>
              <a:latin typeface="楷体" panose="02010609060101010101" pitchFamily="49" charset="-122"/>
            </a:endParaRPr>
          </a:p>
          <a:p>
            <a:pPr lvl="2"/>
            <a:endParaRPr lang="en-US" altLang="zh-CN" sz="2400" dirty="0" smtClean="0">
              <a:latin typeface="楷体" panose="02010609060101010101" pitchFamily="49" charset="-122"/>
            </a:endParaRPr>
          </a:p>
          <a:p>
            <a:pPr lvl="2"/>
            <a:endParaRPr lang="en-US" altLang="zh-CN" sz="2400" dirty="0" smtClean="0">
              <a:latin typeface="楷体" panose="02010609060101010101" pitchFamily="49" charset="-122"/>
            </a:endParaRPr>
          </a:p>
          <a:p>
            <a:pPr lvl="2"/>
            <a:endParaRPr lang="en-US" altLang="zh-CN" sz="2400" dirty="0">
              <a:latin typeface="楷体" panose="02010609060101010101" pitchFamily="49" charset="-122"/>
            </a:endParaRPr>
          </a:p>
          <a:p>
            <a:pPr lvl="2"/>
            <a:endParaRPr lang="en-US" altLang="zh-CN" dirty="0" smtClean="0"/>
          </a:p>
          <a:p>
            <a:pPr lvl="2"/>
            <a:endParaRPr lang="zh-CN" altLang="en-US" dirty="0"/>
          </a:p>
        </p:txBody>
      </p:sp>
    </p:spTree>
    <p:extLst>
      <p:ext uri="{BB962C8B-B14F-4D97-AF65-F5344CB8AC3E}">
        <p14:creationId xmlns:p14="http://schemas.microsoft.com/office/powerpoint/2010/main" val="1071640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1109" y="1060496"/>
            <a:ext cx="10221383" cy="4641850"/>
          </a:xfrm>
        </p:spPr>
        <p:txBody>
          <a:bodyPr/>
          <a:lstStyle/>
          <a:p>
            <a:r>
              <a:rPr lang="zh-CN" altLang="en-US" dirty="0" smtClean="0"/>
              <a:t>某程序的功能是解一元二次方程，规则：输入三个整数</a:t>
            </a:r>
            <a:r>
              <a:rPr lang="en-US" altLang="zh-CN" dirty="0" err="1" smtClean="0"/>
              <a:t>a,b,c</a:t>
            </a:r>
            <a:r>
              <a:rPr lang="en-US" altLang="zh-CN" dirty="0" smtClean="0"/>
              <a:t>,</a:t>
            </a:r>
            <a:r>
              <a:rPr lang="zh-CN" altLang="en-US" dirty="0" smtClean="0"/>
              <a:t>经过计算解出</a:t>
            </a:r>
            <a:r>
              <a:rPr lang="en-US" altLang="zh-CN" dirty="0" smtClean="0"/>
              <a:t>x</a:t>
            </a:r>
            <a:r>
              <a:rPr lang="zh-CN" altLang="en-US" dirty="0" smtClean="0"/>
              <a:t>的值；</a:t>
            </a:r>
            <a:endParaRPr lang="en-US" altLang="zh-CN" dirty="0" smtClean="0"/>
          </a:p>
          <a:p>
            <a:r>
              <a:rPr lang="zh-CN" altLang="en-US" dirty="0" smtClean="0"/>
              <a:t>公式：</a:t>
            </a:r>
            <a:endParaRPr lang="en-US" altLang="zh-CN" dirty="0" smtClean="0"/>
          </a:p>
          <a:p>
            <a:endParaRPr lang="en-US" altLang="zh-CN" dirty="0"/>
          </a:p>
          <a:p>
            <a:r>
              <a:rPr lang="zh-CN" altLang="en-US" dirty="0" smtClean="0"/>
              <a:t>请使用等价类划分法设计测试用例，设计</a:t>
            </a:r>
            <a:r>
              <a:rPr lang="en-US" altLang="zh-CN" dirty="0" smtClean="0"/>
              <a:t>a ,</a:t>
            </a:r>
            <a:r>
              <a:rPr lang="en-US" altLang="zh-CN" dirty="0" err="1" smtClean="0"/>
              <a:t>b,c</a:t>
            </a:r>
            <a:r>
              <a:rPr lang="en-US" altLang="zh-CN" dirty="0" smtClean="0"/>
              <a:t> </a:t>
            </a:r>
            <a:r>
              <a:rPr lang="zh-CN" altLang="en-US" dirty="0" smtClean="0"/>
              <a:t>的值</a:t>
            </a:r>
            <a:endParaRPr lang="zh-CN" altLang="en-US" dirty="0"/>
          </a:p>
        </p:txBody>
      </p:sp>
      <p:sp>
        <p:nvSpPr>
          <p:cNvPr id="3" name="标题 2"/>
          <p:cNvSpPr>
            <a:spLocks noGrp="1"/>
          </p:cNvSpPr>
          <p:nvPr>
            <p:ph type="title" idx="4294967295"/>
          </p:nvPr>
        </p:nvSpPr>
        <p:spPr/>
        <p:txBody>
          <a:bodyPr>
            <a:normAutofit/>
          </a:bodyPr>
          <a:lstStyle/>
          <a:p>
            <a:r>
              <a:rPr lang="zh-CN" altLang="en-US" dirty="0" smtClean="0"/>
              <a:t>练习一</a:t>
            </a:r>
            <a:endParaRPr lang="zh-CN" altLang="en-US" dirty="0"/>
          </a:p>
        </p:txBody>
      </p:sp>
      <p:pic>
        <p:nvPicPr>
          <p:cNvPr id="5" name="Picture 2" descr="http://img04.sogoucdn.com/app/a/200698/696_248_633453070C0C71E5269E8D9717CC761B"/>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2047" y="2879944"/>
            <a:ext cx="3265714" cy="1163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57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某程序规定：</a:t>
            </a:r>
            <a:r>
              <a:rPr lang="en-US" altLang="zh-CN" dirty="0"/>
              <a:t>"</a:t>
            </a:r>
            <a:r>
              <a:rPr lang="zh-CN" altLang="en-US" dirty="0"/>
              <a:t>输入三个整数 </a:t>
            </a:r>
            <a:r>
              <a:rPr lang="en-US" altLang="zh-CN" dirty="0"/>
              <a:t>a </a:t>
            </a:r>
            <a:r>
              <a:rPr lang="zh-CN" altLang="en-US" dirty="0"/>
              <a:t>、 </a:t>
            </a:r>
            <a:r>
              <a:rPr lang="en-US" altLang="zh-CN" dirty="0"/>
              <a:t>b </a:t>
            </a:r>
            <a:r>
              <a:rPr lang="zh-CN" altLang="en-US" dirty="0"/>
              <a:t>、 </a:t>
            </a:r>
            <a:r>
              <a:rPr lang="en-US" altLang="zh-CN" dirty="0"/>
              <a:t>c </a:t>
            </a:r>
            <a:r>
              <a:rPr lang="zh-CN" altLang="en-US" dirty="0"/>
              <a:t>分别作为三边的边长构成三角形。通过程序判定所构成的三角形的类型，当此三角形为一般三角形、等腰三角形及等边三角形时，分别作计算 </a:t>
            </a:r>
            <a:r>
              <a:rPr lang="en-US" altLang="zh-CN" dirty="0"/>
              <a:t>… "</a:t>
            </a:r>
            <a:r>
              <a:rPr lang="zh-CN" altLang="en-US" dirty="0"/>
              <a:t>。用等价类划分方法为该程序进行测试用例设计。（三角形问题的复杂之处在于输入与输出之间的关系比较复杂。）</a:t>
            </a:r>
          </a:p>
        </p:txBody>
      </p:sp>
      <p:sp>
        <p:nvSpPr>
          <p:cNvPr id="3" name="标题 2"/>
          <p:cNvSpPr>
            <a:spLocks noGrp="1"/>
          </p:cNvSpPr>
          <p:nvPr>
            <p:ph type="title" idx="4294967295"/>
          </p:nvPr>
        </p:nvSpPr>
        <p:spPr/>
        <p:txBody>
          <a:bodyPr>
            <a:normAutofit/>
          </a:bodyPr>
          <a:lstStyle/>
          <a:p>
            <a:r>
              <a:rPr lang="en-US" altLang="zh-CN" dirty="0" smtClean="0"/>
              <a:t> </a:t>
            </a:r>
            <a:endParaRPr lang="zh-CN" altLang="en-US" dirty="0"/>
          </a:p>
        </p:txBody>
      </p:sp>
      <p:sp>
        <p:nvSpPr>
          <p:cNvPr id="4" name="标题 2"/>
          <p:cNvSpPr txBox="1">
            <a:spLocks/>
          </p:cNvSpPr>
          <p:nvPr/>
        </p:nvSpPr>
        <p:spPr>
          <a:xfrm>
            <a:off x="880354" y="179976"/>
            <a:ext cx="8301567" cy="407988"/>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a:lstStyle>
          <a:p>
            <a:r>
              <a:rPr lang="zh-CN" altLang="en-US" dirty="0" smtClean="0"/>
              <a:t>练习二</a:t>
            </a:r>
            <a:endParaRPr lang="zh-CN" altLang="en-US" dirty="0"/>
          </a:p>
        </p:txBody>
      </p:sp>
    </p:spTree>
    <p:extLst>
      <p:ext uri="{BB962C8B-B14F-4D97-AF65-F5344CB8AC3E}">
        <p14:creationId xmlns:p14="http://schemas.microsoft.com/office/powerpoint/2010/main" val="12252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6056" y="1243376"/>
            <a:ext cx="10221383" cy="4641850"/>
          </a:xfrm>
        </p:spPr>
        <p:txBody>
          <a:bodyPr/>
          <a:lstStyle/>
          <a:p>
            <a:endParaRPr lang="zh-CN" altLang="en-US" dirty="0"/>
          </a:p>
        </p:txBody>
      </p:sp>
      <p:sp>
        <p:nvSpPr>
          <p:cNvPr id="3" name="标题 2"/>
          <p:cNvSpPr>
            <a:spLocks noGrp="1"/>
          </p:cNvSpPr>
          <p:nvPr>
            <p:ph type="title" idx="4294967295"/>
          </p:nvPr>
        </p:nvSpPr>
        <p:spPr/>
        <p:txBody>
          <a:bodyPr>
            <a:normAutofit/>
          </a:bodyPr>
          <a:lstStyle/>
          <a:p>
            <a:r>
              <a:rPr lang="zh-CN" altLang="en-US" dirty="0" smtClean="0"/>
              <a:t>答案</a:t>
            </a:r>
            <a:endParaRPr lang="zh-CN" altLang="en-US" dirty="0"/>
          </a:p>
        </p:txBody>
      </p:sp>
      <p:pic>
        <p:nvPicPr>
          <p:cNvPr id="2050" name="Picture 2" descr="http://my.csdn.net/uploads/201208/08/1344396107_3304.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210" y="770708"/>
            <a:ext cx="10516780" cy="683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86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40"/>
          <p:cNvSpPr>
            <a:spLocks noChangeArrowheads="1"/>
          </p:cNvSpPr>
          <p:nvPr/>
        </p:nvSpPr>
        <p:spPr bwMode="gray">
          <a:xfrm rot="3419336">
            <a:off x="2049922" y="3149841"/>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45" name="Rectangle 240"/>
          <p:cNvSpPr>
            <a:spLocks noChangeArrowheads="1"/>
          </p:cNvSpPr>
          <p:nvPr/>
        </p:nvSpPr>
        <p:spPr bwMode="gray">
          <a:xfrm rot="3419336">
            <a:off x="2045568" y="2413966"/>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43" name="Rectangle 240"/>
          <p:cNvSpPr>
            <a:spLocks noChangeArrowheads="1"/>
          </p:cNvSpPr>
          <p:nvPr/>
        </p:nvSpPr>
        <p:spPr bwMode="gray">
          <a:xfrm rot="3419336">
            <a:off x="2062984" y="1647611"/>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15" name="Line 239"/>
          <p:cNvSpPr>
            <a:spLocks noChangeShapeType="1"/>
          </p:cNvSpPr>
          <p:nvPr/>
        </p:nvSpPr>
        <p:spPr bwMode="gray">
          <a:xfrm>
            <a:off x="2743735" y="2822853"/>
            <a:ext cx="4915032"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2067340" y="3937967"/>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3329462" y="2265776"/>
            <a:ext cx="3512362" cy="523875"/>
          </a:xfrm>
          <a:prstGeom prst="rect">
            <a:avLst/>
          </a:prstGeom>
          <a:noFill/>
          <a:ln w="9525" algn="ctr">
            <a:noFill/>
            <a:miter lim="800000"/>
            <a:headEnd/>
            <a:tailEnd/>
          </a:ln>
        </p:spPr>
        <p:txBody>
          <a:bodyPr wrap="none">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什么是等价类划分法</a:t>
            </a: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
        <p:nvSpPr>
          <p:cNvPr id="18" name="Text Box 242"/>
          <p:cNvSpPr txBox="1">
            <a:spLocks noChangeArrowheads="1"/>
          </p:cNvSpPr>
          <p:nvPr/>
        </p:nvSpPr>
        <p:spPr bwMode="gray">
          <a:xfrm>
            <a:off x="2155425" y="2472334"/>
            <a:ext cx="373828" cy="523875"/>
          </a:xfrm>
          <a:prstGeom prst="rect">
            <a:avLst/>
          </a:prstGeom>
          <a:noFill/>
          <a:ln w="9525" algn="ctr">
            <a:noFill/>
            <a:miter lim="800000"/>
            <a:headEnd/>
            <a:tailEnd/>
          </a:ln>
        </p:spPr>
        <p:txBody>
          <a:bodyPr wrap="none">
            <a:spAutoFit/>
          </a:bodyPr>
          <a:lstStyle/>
          <a:p>
            <a:pPr algn="ctr" eaLnBrk="0" hangingPunct="0"/>
            <a:r>
              <a:rPr lang="en-US" altLang="zh-CN" sz="2800" b="1" dirty="0">
                <a:solidFill>
                  <a:srgbClr val="FFFFFF"/>
                </a:solidFill>
                <a:latin typeface="楷体" panose="02010609060101010101" pitchFamily="49" charset="-122"/>
                <a:ea typeface="楷体" panose="02010609060101010101" pitchFamily="49" charset="-122"/>
              </a:rPr>
              <a:t>2</a:t>
            </a:r>
          </a:p>
        </p:txBody>
      </p:sp>
      <p:sp>
        <p:nvSpPr>
          <p:cNvPr id="6" name="标题 5"/>
          <p:cNvSpPr>
            <a:spLocks noGrp="1"/>
          </p:cNvSpPr>
          <p:nvPr>
            <p:ph type="title" idx="4294967295"/>
          </p:nvPr>
        </p:nvSpPr>
        <p:spPr>
          <a:xfrm>
            <a:off x="1019455" y="199793"/>
            <a:ext cx="6226175" cy="407988"/>
          </a:xfrm>
        </p:spPr>
        <p:txBody>
          <a:bodyPr>
            <a:noAutofit/>
          </a:bodyPr>
          <a:lstStyle/>
          <a:p>
            <a:r>
              <a:rPr lang="zh-CN" altLang="en-US" dirty="0" smtClean="0">
                <a:latin typeface="楷体" panose="02010609060101010101" pitchFamily="49" charset="-122"/>
              </a:rPr>
              <a:t>目录</a:t>
            </a:r>
            <a:endParaRPr lang="zh-CN" altLang="en-US" dirty="0">
              <a:latin typeface="楷体" panose="02010609060101010101" pitchFamily="49" charset="-122"/>
            </a:endParaRPr>
          </a:p>
        </p:txBody>
      </p:sp>
      <p:grpSp>
        <p:nvGrpSpPr>
          <p:cNvPr id="29" name="Group 228"/>
          <p:cNvGrpSpPr>
            <a:grpSpLocks/>
          </p:cNvGrpSpPr>
          <p:nvPr/>
        </p:nvGrpSpPr>
        <p:grpSpPr bwMode="auto">
          <a:xfrm>
            <a:off x="2172180" y="1592112"/>
            <a:ext cx="5486589" cy="523875"/>
            <a:chOff x="1044" y="1520"/>
            <a:chExt cx="3420" cy="330"/>
          </a:xfrm>
        </p:grpSpPr>
        <p:sp>
          <p:nvSpPr>
            <p:cNvPr id="32"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itchFamily="49" charset="-122"/>
                <a:ea typeface="楷体" pitchFamily="49" charset="-122"/>
              </a:endParaRPr>
            </a:p>
          </p:txBody>
        </p:sp>
        <p:sp>
          <p:nvSpPr>
            <p:cNvPr id="33" name="Text Box 232"/>
            <p:cNvSpPr txBox="1">
              <a:spLocks noChangeArrowheads="1"/>
            </p:cNvSpPr>
            <p:nvPr/>
          </p:nvSpPr>
          <p:spPr bwMode="gray">
            <a:xfrm>
              <a:off x="1044" y="1520"/>
              <a:ext cx="230" cy="330"/>
            </a:xfrm>
            <a:prstGeom prst="rect">
              <a:avLst/>
            </a:prstGeom>
            <a:noFill/>
            <a:ln w="9525" algn="ctr">
              <a:noFill/>
              <a:miter lim="800000"/>
              <a:headEnd/>
              <a:tailEnd/>
            </a:ln>
          </p:spPr>
          <p:txBody>
            <a:bodyPr wrap="none">
              <a:spAutoFit/>
            </a:bodyPr>
            <a:lstStyle/>
            <a:p>
              <a:pPr algn="ctr" eaLnBrk="0" hangingPunct="0"/>
              <a:r>
                <a:rPr lang="en-US" altLang="zh-CN" sz="2800" b="1" dirty="0" smtClean="0">
                  <a:solidFill>
                    <a:srgbClr val="FFFFFF"/>
                  </a:solidFill>
                  <a:latin typeface="楷体" pitchFamily="49" charset="-122"/>
                  <a:ea typeface="楷体" pitchFamily="49" charset="-122"/>
                </a:rPr>
                <a:t>1</a:t>
              </a:r>
              <a:endParaRPr lang="en-US" altLang="zh-CN" sz="2800" b="1" dirty="0">
                <a:solidFill>
                  <a:srgbClr val="FFFFFF"/>
                </a:solidFill>
                <a:latin typeface="楷体" pitchFamily="49" charset="-122"/>
                <a:ea typeface="楷体" pitchFamily="49" charset="-122"/>
              </a:endParaRPr>
            </a:p>
          </p:txBody>
        </p:sp>
      </p:grpSp>
      <p:sp>
        <p:nvSpPr>
          <p:cNvPr id="34" name="Text Box 236"/>
          <p:cNvSpPr txBox="1">
            <a:spLocks noChangeArrowheads="1"/>
          </p:cNvSpPr>
          <p:nvPr/>
        </p:nvSpPr>
        <p:spPr bwMode="gray">
          <a:xfrm>
            <a:off x="3259261" y="1531826"/>
            <a:ext cx="4151313" cy="523875"/>
          </a:xfrm>
          <a:prstGeom prst="rect">
            <a:avLst/>
          </a:prstGeom>
          <a:noFill/>
          <a:ln w="9525" algn="ctr">
            <a:noFill/>
            <a:miter lim="800000"/>
            <a:headEnd/>
            <a:tailEnd/>
          </a:ln>
        </p:spPr>
        <p:txBody>
          <a:bodyPr wrap="none">
            <a:spAutoFit/>
          </a:bodyPr>
          <a:lstStyle/>
          <a:p>
            <a:r>
              <a:rPr lang="zh-CN" altLang="en-US" sz="2800" b="1" dirty="0">
                <a:solidFill>
                  <a:srgbClr val="2A1C00"/>
                </a:solidFill>
                <a:latin typeface="楷体" panose="02010609060101010101" pitchFamily="49" charset="-122"/>
                <a:ea typeface="楷体" panose="02010609060101010101" pitchFamily="49" charset="-122"/>
              </a:rPr>
              <a:t>为什么引入等价类划分法</a:t>
            </a:r>
            <a:endParaRPr lang="en-US" altLang="zh-CN" sz="2800" b="1" dirty="0">
              <a:solidFill>
                <a:srgbClr val="2A1C00"/>
              </a:solidFill>
              <a:latin typeface="楷体" panose="02010609060101010101" pitchFamily="49" charset="-122"/>
              <a:ea typeface="楷体" panose="02010609060101010101" pitchFamily="49" charset="-122"/>
            </a:endParaRPr>
          </a:p>
        </p:txBody>
      </p:sp>
      <p:sp>
        <p:nvSpPr>
          <p:cNvPr id="25" name="Line 229"/>
          <p:cNvSpPr>
            <a:spLocks noChangeShapeType="1"/>
          </p:cNvSpPr>
          <p:nvPr/>
        </p:nvSpPr>
        <p:spPr bwMode="gray">
          <a:xfrm>
            <a:off x="2628191" y="4429693"/>
            <a:ext cx="4942865"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27" name="Text Box 231"/>
          <p:cNvSpPr txBox="1">
            <a:spLocks noChangeArrowheads="1"/>
          </p:cNvSpPr>
          <p:nvPr/>
        </p:nvSpPr>
        <p:spPr bwMode="gray">
          <a:xfrm>
            <a:off x="3417690" y="3825716"/>
            <a:ext cx="3792145" cy="523876"/>
          </a:xfrm>
          <a:prstGeom prst="rect">
            <a:avLst/>
          </a:prstGeom>
          <a:noFill/>
          <a:ln w="9525" algn="ctr">
            <a:noFill/>
            <a:miter lim="800000"/>
            <a:headEnd/>
            <a:tailEnd/>
          </a:ln>
        </p:spPr>
        <p:txBody>
          <a:bodyPr wrap="none">
            <a:spAutoFit/>
          </a:bodyPr>
          <a:lstStyle/>
          <a:p>
            <a:pPr>
              <a:defRPr/>
            </a:pP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等价类划分法步骤总结</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5" name="Text Box 232"/>
          <p:cNvSpPr txBox="1">
            <a:spLocks noChangeArrowheads="1"/>
          </p:cNvSpPr>
          <p:nvPr/>
        </p:nvSpPr>
        <p:spPr bwMode="gray">
          <a:xfrm>
            <a:off x="2208288" y="3857104"/>
            <a:ext cx="375945"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800" b="1" dirty="0">
                <a:solidFill>
                  <a:srgbClr val="FFFFFF"/>
                </a:solidFill>
                <a:latin typeface="楷体" panose="02010609060101010101" pitchFamily="49" charset="-122"/>
                <a:ea typeface="楷体" panose="02010609060101010101" pitchFamily="49" charset="-122"/>
              </a:rPr>
              <a:t>4</a:t>
            </a:r>
          </a:p>
        </p:txBody>
      </p:sp>
      <p:sp>
        <p:nvSpPr>
          <p:cNvPr id="39" name="Text Box 237"/>
          <p:cNvSpPr txBox="1">
            <a:spLocks noChangeArrowheads="1"/>
          </p:cNvSpPr>
          <p:nvPr/>
        </p:nvSpPr>
        <p:spPr bwMode="gray">
          <a:xfrm>
            <a:off x="2145924" y="3156474"/>
            <a:ext cx="365806" cy="523220"/>
          </a:xfrm>
          <a:prstGeom prst="rect">
            <a:avLst/>
          </a:prstGeom>
          <a:noFill/>
          <a:ln w="9525" algn="ctr">
            <a:noFill/>
            <a:miter lim="800000"/>
            <a:headEnd/>
            <a:tailEnd/>
          </a:ln>
        </p:spPr>
        <p:txBody>
          <a:bodyPr wrap="none">
            <a:spAutoFit/>
          </a:bodyPr>
          <a:lstStyle/>
          <a:p>
            <a:pPr algn="ctr" eaLnBrk="0" hangingPunct="0"/>
            <a:r>
              <a:rPr lang="en-US" altLang="zh-CN" sz="2800" b="1" dirty="0">
                <a:solidFill>
                  <a:srgbClr val="FFFFFF"/>
                </a:solidFill>
                <a:latin typeface="楷体" pitchFamily="49" charset="-122"/>
                <a:ea typeface="楷体" pitchFamily="49" charset="-122"/>
              </a:rPr>
              <a:t>3</a:t>
            </a:r>
          </a:p>
        </p:txBody>
      </p:sp>
      <p:sp>
        <p:nvSpPr>
          <p:cNvPr id="42" name="Text Box 231"/>
          <p:cNvSpPr txBox="1">
            <a:spLocks noChangeArrowheads="1"/>
          </p:cNvSpPr>
          <p:nvPr/>
        </p:nvSpPr>
        <p:spPr bwMode="gray">
          <a:xfrm>
            <a:off x="3377230" y="3021714"/>
            <a:ext cx="3791423" cy="523220"/>
          </a:xfrm>
          <a:prstGeom prst="rect">
            <a:avLst/>
          </a:prstGeom>
          <a:noFill/>
          <a:ln w="9525" algn="ctr">
            <a:noFill/>
            <a:miter lim="800000"/>
            <a:headEnd/>
            <a:tailEnd/>
          </a:ln>
        </p:spPr>
        <p:txBody>
          <a:bodyPr wrap="none">
            <a:spAutoFit/>
          </a:bodyPr>
          <a:lstStyle/>
          <a:p>
            <a:pPr>
              <a:defRPr/>
            </a:pP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如何使用等价类划分法</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47" name="Line 229"/>
          <p:cNvSpPr>
            <a:spLocks noChangeShapeType="1"/>
          </p:cNvSpPr>
          <p:nvPr/>
        </p:nvSpPr>
        <p:spPr bwMode="gray">
          <a:xfrm>
            <a:off x="2776989" y="3552605"/>
            <a:ext cx="4851300"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itchFamily="49" charset="-122"/>
              <a:ea typeface="楷体" pitchFamily="49" charset="-122"/>
            </a:endParaRPr>
          </a:p>
        </p:txBody>
      </p:sp>
    </p:spTree>
    <p:extLst>
      <p:ext uri="{BB962C8B-B14F-4D97-AF65-F5344CB8AC3E}">
        <p14:creationId xmlns:p14="http://schemas.microsoft.com/office/powerpoint/2010/main" val="315789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750" fill="hold"/>
                                        <p:tgtEl>
                                          <p:spTgt spid="34"/>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96934" y="143082"/>
            <a:ext cx="7259432" cy="565820"/>
          </a:xfrm>
        </p:spPr>
        <p:txBody>
          <a:bodyPr>
            <a:normAutofit fontScale="90000"/>
          </a:bodyPr>
          <a:lstStyle/>
          <a:p>
            <a:r>
              <a:rPr lang="zh-CN" altLang="en-US" b="1" dirty="0" smtClean="0"/>
              <a:t>为什么引入等价类划分法</a:t>
            </a:r>
            <a:r>
              <a:rPr lang="en-US" altLang="zh-CN" b="1" dirty="0" smtClean="0"/>
              <a:t>-</a:t>
            </a:r>
            <a:r>
              <a:rPr lang="zh-CN" altLang="en-US" b="1" dirty="0" smtClean="0">
                <a:solidFill>
                  <a:srgbClr val="FF0000"/>
                </a:solidFill>
              </a:rPr>
              <a:t>穷举测试</a:t>
            </a:r>
          </a:p>
        </p:txBody>
      </p:sp>
      <p:sp>
        <p:nvSpPr>
          <p:cNvPr id="14" name="内容占位符 13"/>
          <p:cNvSpPr>
            <a:spLocks noGrp="1"/>
          </p:cNvSpPr>
          <p:nvPr>
            <p:ph idx="4294967295"/>
          </p:nvPr>
        </p:nvSpPr>
        <p:spPr>
          <a:xfrm>
            <a:off x="679214" y="791478"/>
            <a:ext cx="7666037" cy="4641850"/>
          </a:xfrm>
        </p:spPr>
        <p:txBody>
          <a:bodyPr/>
          <a:lstStyle/>
          <a:p>
            <a:r>
              <a:rPr lang="zh-CN" altLang="en-US" b="1" dirty="0" smtClean="0"/>
              <a:t>计算两个</a:t>
            </a:r>
            <a:r>
              <a:rPr lang="en-US" altLang="zh-CN" b="1" dirty="0" smtClean="0"/>
              <a:t>0—99</a:t>
            </a:r>
            <a:r>
              <a:rPr lang="zh-CN" altLang="en-US" b="1" dirty="0" smtClean="0"/>
              <a:t>之间整数的和</a:t>
            </a:r>
            <a:endParaRPr lang="zh-CN" altLang="en-US"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195" y="1588150"/>
            <a:ext cx="5820256" cy="4354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113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30219" y="156145"/>
            <a:ext cx="7333761" cy="565820"/>
          </a:xfrm>
        </p:spPr>
        <p:txBody>
          <a:bodyPr>
            <a:normAutofit fontScale="90000"/>
          </a:bodyPr>
          <a:lstStyle/>
          <a:p>
            <a:r>
              <a:rPr lang="zh-CN" altLang="en-US" b="1" dirty="0" smtClean="0"/>
              <a:t>为什么引入等价类划分法</a:t>
            </a:r>
            <a:r>
              <a:rPr lang="en-US" altLang="zh-CN" b="1" dirty="0" smtClean="0"/>
              <a:t>-</a:t>
            </a:r>
            <a:r>
              <a:rPr lang="zh-CN" altLang="en-US" b="1" dirty="0" smtClean="0">
                <a:solidFill>
                  <a:srgbClr val="FF0000"/>
                </a:solidFill>
              </a:rPr>
              <a:t>穷举测试</a:t>
            </a:r>
          </a:p>
        </p:txBody>
      </p:sp>
      <p:sp>
        <p:nvSpPr>
          <p:cNvPr id="14" name="内容占位符 13"/>
          <p:cNvSpPr>
            <a:spLocks noGrp="1"/>
          </p:cNvSpPr>
          <p:nvPr>
            <p:ph idx="4294967295"/>
          </p:nvPr>
        </p:nvSpPr>
        <p:spPr>
          <a:xfrm>
            <a:off x="966597" y="869856"/>
            <a:ext cx="7666037" cy="4641850"/>
          </a:xfrm>
        </p:spPr>
        <p:txBody>
          <a:bodyPr/>
          <a:lstStyle/>
          <a:p>
            <a:r>
              <a:rPr lang="zh-CN" altLang="en-US" b="1" dirty="0" smtClean="0"/>
              <a:t>计算两个</a:t>
            </a:r>
            <a:r>
              <a:rPr lang="en-US" altLang="zh-CN" b="1" dirty="0" smtClean="0"/>
              <a:t>0—99</a:t>
            </a:r>
            <a:r>
              <a:rPr lang="zh-CN" altLang="en-US" b="1" dirty="0" smtClean="0"/>
              <a:t>之间整数的和</a:t>
            </a:r>
            <a:endParaRPr lang="zh-CN" altLang="en-US" b="1" dirty="0"/>
          </a:p>
        </p:txBody>
      </p:sp>
      <p:pic>
        <p:nvPicPr>
          <p:cNvPr id="15" name="图片 14" descr="u=1033637781,3642666396&amp;fm=0&amp;gp=26.gif"/>
          <p:cNvPicPr>
            <a:picLocks noChangeAspect="1"/>
          </p:cNvPicPr>
          <p:nvPr/>
        </p:nvPicPr>
        <p:blipFill>
          <a:blip r:embed="rId3" cstate="print"/>
          <a:stretch>
            <a:fillRect/>
          </a:stretch>
        </p:blipFill>
        <p:spPr>
          <a:xfrm>
            <a:off x="2101847" y="4176442"/>
            <a:ext cx="1559859" cy="1559859"/>
          </a:xfrm>
          <a:prstGeom prst="ellipse">
            <a:avLst/>
          </a:prstGeom>
          <a:ln>
            <a:noFill/>
          </a:ln>
          <a:effectLst>
            <a:softEdge rad="112500"/>
          </a:effectLst>
        </p:spPr>
      </p:pic>
      <p:sp>
        <p:nvSpPr>
          <p:cNvPr id="16" name="椭圆形标注 15"/>
          <p:cNvSpPr/>
          <p:nvPr/>
        </p:nvSpPr>
        <p:spPr>
          <a:xfrm>
            <a:off x="2133569" y="1525655"/>
            <a:ext cx="7858180"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658421" y="1864917"/>
            <a:ext cx="6804785" cy="3108543"/>
          </a:xfrm>
          <a:prstGeom prst="rect">
            <a:avLst/>
          </a:prstGeom>
          <a:noFill/>
        </p:spPr>
        <p:txBody>
          <a:bodyPr wrap="square" rtlCol="0">
            <a:spAutoFit/>
          </a:bodyPr>
          <a:lstStyle/>
          <a:p>
            <a:r>
              <a:rPr lang="en-US" altLang="zh-CN" sz="2800" b="1" dirty="0"/>
              <a:t>0+1    1+1    1+2    1+3   1+4   1+5   ……+99</a:t>
            </a:r>
          </a:p>
          <a:p>
            <a:r>
              <a:rPr lang="en-US" altLang="zh-CN" sz="2800" b="1" dirty="0"/>
              <a:t>2+1    2+2    2+3   2+4   2+5   ……</a:t>
            </a:r>
          </a:p>
          <a:p>
            <a:r>
              <a:rPr lang="en-US" altLang="zh-CN" sz="2800" b="1" dirty="0"/>
              <a:t>3+1    3+2    3+3   3+4   3+5   ……</a:t>
            </a:r>
          </a:p>
          <a:p>
            <a:r>
              <a:rPr lang="en-US" altLang="zh-CN" sz="2800" b="1" dirty="0"/>
              <a:t>4+1    4+2    4+3   4+4   4+5   ……</a:t>
            </a:r>
          </a:p>
          <a:p>
            <a:r>
              <a:rPr lang="en-US" altLang="zh-CN" sz="2800" b="1" dirty="0"/>
              <a:t>5+1    5+2    5+3   5+4   5+5   ……</a:t>
            </a:r>
          </a:p>
          <a:p>
            <a:r>
              <a:rPr lang="en-US" altLang="zh-CN" sz="2800" b="1" dirty="0"/>
              <a:t>……     …….   ……    ……   ……</a:t>
            </a:r>
          </a:p>
          <a:p>
            <a:r>
              <a:rPr lang="en-US" altLang="zh-CN" sz="2800" b="1" dirty="0"/>
              <a:t>99+……</a:t>
            </a:r>
            <a:endParaRPr lang="zh-CN" altLang="en-US" sz="2800" b="1" dirty="0"/>
          </a:p>
        </p:txBody>
      </p:sp>
      <p:sp>
        <p:nvSpPr>
          <p:cNvPr id="8" name="TextBox 16"/>
          <p:cNvSpPr txBox="1"/>
          <p:nvPr/>
        </p:nvSpPr>
        <p:spPr>
          <a:xfrm>
            <a:off x="3619913" y="5123677"/>
            <a:ext cx="6804785" cy="523220"/>
          </a:xfrm>
          <a:prstGeom prst="rect">
            <a:avLst/>
          </a:prstGeom>
          <a:noFill/>
        </p:spPr>
        <p:txBody>
          <a:bodyPr wrap="square" rtlCol="0">
            <a:spAutoFit/>
          </a:bodyPr>
          <a:lstStyle/>
          <a:p>
            <a:r>
              <a:rPr lang="en-US" altLang="zh-CN" sz="2800" b="1" dirty="0"/>
              <a:t>99</a:t>
            </a:r>
            <a:r>
              <a:rPr lang="zh-CN" altLang="en-US" sz="2800" b="1" dirty="0"/>
              <a:t>*</a:t>
            </a:r>
            <a:r>
              <a:rPr lang="en-US" altLang="zh-CN" sz="2800" b="1" dirty="0"/>
              <a:t>99=9801/6/60=27.23</a:t>
            </a:r>
            <a:endParaRPr lang="zh-CN" altLang="en-US" sz="2800" b="1" dirty="0"/>
          </a:p>
        </p:txBody>
      </p:sp>
      <p:sp>
        <p:nvSpPr>
          <p:cNvPr id="9" name="TextBox 16"/>
          <p:cNvSpPr txBox="1"/>
          <p:nvPr/>
        </p:nvSpPr>
        <p:spPr>
          <a:xfrm>
            <a:off x="3267074" y="5535505"/>
            <a:ext cx="7510461" cy="523220"/>
          </a:xfrm>
          <a:prstGeom prst="rect">
            <a:avLst/>
          </a:prstGeom>
          <a:noFill/>
        </p:spPr>
        <p:txBody>
          <a:bodyPr wrap="square" rtlCol="0">
            <a:spAutoFit/>
          </a:bodyPr>
          <a:lstStyle/>
          <a:p>
            <a:r>
              <a:rPr lang="en-US" altLang="zh-CN" sz="2800" b="1" dirty="0"/>
              <a:t>999999999</a:t>
            </a:r>
            <a:r>
              <a:rPr lang="zh-CN" altLang="en-US" sz="2800" b="1" dirty="0"/>
              <a:t>*</a:t>
            </a:r>
            <a:r>
              <a:rPr lang="en-US" altLang="zh-CN" sz="2800" b="1" dirty="0"/>
              <a:t>999999999=99999999980000000000</a:t>
            </a:r>
            <a:endParaRPr lang="zh-CN" altLang="en-US" sz="2800" b="1" dirty="0"/>
          </a:p>
        </p:txBody>
      </p:sp>
      <p:sp>
        <p:nvSpPr>
          <p:cNvPr id="10" name="TextBox 16"/>
          <p:cNvSpPr txBox="1"/>
          <p:nvPr/>
        </p:nvSpPr>
        <p:spPr>
          <a:xfrm>
            <a:off x="1636059" y="6016523"/>
            <a:ext cx="9293876" cy="523220"/>
          </a:xfrm>
          <a:prstGeom prst="rect">
            <a:avLst/>
          </a:prstGeom>
          <a:noFill/>
        </p:spPr>
        <p:txBody>
          <a:bodyPr wrap="square" rtlCol="0">
            <a:spAutoFit/>
          </a:bodyPr>
          <a:lstStyle/>
          <a:p>
            <a:r>
              <a:rPr lang="en-US" altLang="zh-CN" sz="2800" b="1" dirty="0"/>
              <a:t>99999999980000000000*4/6/60/24/365=126839167909690</a:t>
            </a:r>
            <a:endParaRPr lang="zh-CN" altLang="en-US" sz="2800" b="1" dirty="0"/>
          </a:p>
        </p:txBody>
      </p:sp>
    </p:spTree>
    <p:extLst>
      <p:ext uri="{BB962C8B-B14F-4D97-AF65-F5344CB8AC3E}">
        <p14:creationId xmlns:p14="http://schemas.microsoft.com/office/powerpoint/2010/main" val="26837101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40"/>
          <p:cNvSpPr>
            <a:spLocks noChangeArrowheads="1"/>
          </p:cNvSpPr>
          <p:nvPr/>
        </p:nvSpPr>
        <p:spPr bwMode="gray">
          <a:xfrm rot="3419336">
            <a:off x="2049922" y="3149841"/>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45" name="Rectangle 240"/>
          <p:cNvSpPr>
            <a:spLocks noChangeArrowheads="1"/>
          </p:cNvSpPr>
          <p:nvPr/>
        </p:nvSpPr>
        <p:spPr bwMode="gray">
          <a:xfrm rot="3419336">
            <a:off x="1993316" y="2335589"/>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43" name="Rectangle 240"/>
          <p:cNvSpPr>
            <a:spLocks noChangeArrowheads="1"/>
          </p:cNvSpPr>
          <p:nvPr/>
        </p:nvSpPr>
        <p:spPr bwMode="gray">
          <a:xfrm rot="3419336">
            <a:off x="2062984" y="1647611"/>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15" name="Line 239"/>
          <p:cNvSpPr>
            <a:spLocks noChangeShapeType="1"/>
          </p:cNvSpPr>
          <p:nvPr/>
        </p:nvSpPr>
        <p:spPr bwMode="gray">
          <a:xfrm>
            <a:off x="2743735" y="2822853"/>
            <a:ext cx="4915032"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2067340" y="3937967"/>
            <a:ext cx="479425" cy="533112"/>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3329462" y="2265776"/>
            <a:ext cx="3512362" cy="523875"/>
          </a:xfrm>
          <a:prstGeom prst="rect">
            <a:avLst/>
          </a:prstGeom>
          <a:noFill/>
          <a:ln w="9525" algn="ctr">
            <a:noFill/>
            <a:miter lim="800000"/>
            <a:headEnd/>
            <a:tailEnd/>
          </a:ln>
        </p:spPr>
        <p:txBody>
          <a:bodyPr wrap="none">
            <a:spAutoFit/>
          </a:bodyPr>
          <a:lstStyle/>
          <a:p>
            <a:r>
              <a:rPr lang="zh-CN" altLang="en-US" sz="2800" b="1" dirty="0">
                <a:solidFill>
                  <a:srgbClr val="FF0000"/>
                </a:solidFill>
                <a:latin typeface="楷体" panose="02010609060101010101" pitchFamily="49" charset="-122"/>
                <a:ea typeface="楷体" panose="02010609060101010101" pitchFamily="49" charset="-122"/>
              </a:rPr>
              <a:t>什么是等价类划分法</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8" name="Text Box 242"/>
          <p:cNvSpPr txBox="1">
            <a:spLocks noChangeArrowheads="1"/>
          </p:cNvSpPr>
          <p:nvPr/>
        </p:nvSpPr>
        <p:spPr bwMode="gray">
          <a:xfrm>
            <a:off x="2103173" y="2393957"/>
            <a:ext cx="373828" cy="523875"/>
          </a:xfrm>
          <a:prstGeom prst="rect">
            <a:avLst/>
          </a:prstGeom>
          <a:noFill/>
          <a:ln w="9525" algn="ctr">
            <a:noFill/>
            <a:miter lim="800000"/>
            <a:headEnd/>
            <a:tailEnd/>
          </a:ln>
        </p:spPr>
        <p:txBody>
          <a:bodyPr wrap="none">
            <a:spAutoFit/>
          </a:bodyPr>
          <a:lstStyle/>
          <a:p>
            <a:pPr algn="ctr" eaLnBrk="0" hangingPunct="0"/>
            <a:r>
              <a:rPr lang="en-US" altLang="zh-CN" sz="2800" b="1" dirty="0">
                <a:solidFill>
                  <a:srgbClr val="FFFFFF"/>
                </a:solidFill>
                <a:latin typeface="楷体" panose="02010609060101010101" pitchFamily="49" charset="-122"/>
                <a:ea typeface="楷体" panose="02010609060101010101" pitchFamily="49" charset="-122"/>
              </a:rPr>
              <a:t>2</a:t>
            </a:r>
          </a:p>
        </p:txBody>
      </p:sp>
      <p:sp>
        <p:nvSpPr>
          <p:cNvPr id="6" name="标题 5"/>
          <p:cNvSpPr>
            <a:spLocks noGrp="1"/>
          </p:cNvSpPr>
          <p:nvPr>
            <p:ph type="title" idx="4294967295"/>
          </p:nvPr>
        </p:nvSpPr>
        <p:spPr>
          <a:xfrm>
            <a:off x="1019455" y="199793"/>
            <a:ext cx="6226175" cy="407988"/>
          </a:xfrm>
        </p:spPr>
        <p:txBody>
          <a:bodyPr>
            <a:noAutofit/>
          </a:bodyPr>
          <a:lstStyle/>
          <a:p>
            <a:r>
              <a:rPr lang="zh-CN" altLang="en-US" dirty="0" smtClean="0">
                <a:latin typeface="楷体" panose="02010609060101010101" pitchFamily="49" charset="-122"/>
              </a:rPr>
              <a:t>目录</a:t>
            </a:r>
            <a:endParaRPr lang="zh-CN" altLang="en-US" dirty="0">
              <a:latin typeface="楷体" panose="02010609060101010101" pitchFamily="49" charset="-122"/>
            </a:endParaRPr>
          </a:p>
        </p:txBody>
      </p:sp>
      <p:grpSp>
        <p:nvGrpSpPr>
          <p:cNvPr id="29" name="Group 228"/>
          <p:cNvGrpSpPr>
            <a:grpSpLocks/>
          </p:cNvGrpSpPr>
          <p:nvPr/>
        </p:nvGrpSpPr>
        <p:grpSpPr bwMode="auto">
          <a:xfrm>
            <a:off x="2172180" y="1592112"/>
            <a:ext cx="5486589" cy="523875"/>
            <a:chOff x="1044" y="1520"/>
            <a:chExt cx="3420" cy="330"/>
          </a:xfrm>
        </p:grpSpPr>
        <p:sp>
          <p:nvSpPr>
            <p:cNvPr id="32"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itchFamily="49" charset="-122"/>
                <a:ea typeface="楷体" pitchFamily="49" charset="-122"/>
              </a:endParaRPr>
            </a:p>
          </p:txBody>
        </p:sp>
        <p:sp>
          <p:nvSpPr>
            <p:cNvPr id="33" name="Text Box 232"/>
            <p:cNvSpPr txBox="1">
              <a:spLocks noChangeArrowheads="1"/>
            </p:cNvSpPr>
            <p:nvPr/>
          </p:nvSpPr>
          <p:spPr bwMode="gray">
            <a:xfrm>
              <a:off x="1044" y="1520"/>
              <a:ext cx="230" cy="330"/>
            </a:xfrm>
            <a:prstGeom prst="rect">
              <a:avLst/>
            </a:prstGeom>
            <a:noFill/>
            <a:ln w="9525" algn="ctr">
              <a:noFill/>
              <a:miter lim="800000"/>
              <a:headEnd/>
              <a:tailEnd/>
            </a:ln>
          </p:spPr>
          <p:txBody>
            <a:bodyPr wrap="none">
              <a:spAutoFit/>
            </a:bodyPr>
            <a:lstStyle/>
            <a:p>
              <a:pPr algn="ctr" eaLnBrk="0" hangingPunct="0"/>
              <a:r>
                <a:rPr lang="en-US" altLang="zh-CN" sz="2800" b="1" dirty="0" smtClean="0">
                  <a:solidFill>
                    <a:srgbClr val="FFFFFF"/>
                  </a:solidFill>
                  <a:latin typeface="楷体" pitchFamily="49" charset="-122"/>
                  <a:ea typeface="楷体" pitchFamily="49" charset="-122"/>
                </a:rPr>
                <a:t>1</a:t>
              </a:r>
              <a:endParaRPr lang="en-US" altLang="zh-CN" sz="2800" b="1" dirty="0">
                <a:solidFill>
                  <a:srgbClr val="FFFFFF"/>
                </a:solidFill>
                <a:latin typeface="楷体" pitchFamily="49" charset="-122"/>
                <a:ea typeface="楷体" pitchFamily="49" charset="-122"/>
              </a:endParaRPr>
            </a:p>
          </p:txBody>
        </p:sp>
      </p:grpSp>
      <p:sp>
        <p:nvSpPr>
          <p:cNvPr id="34" name="Text Box 236"/>
          <p:cNvSpPr txBox="1">
            <a:spLocks noChangeArrowheads="1"/>
          </p:cNvSpPr>
          <p:nvPr/>
        </p:nvSpPr>
        <p:spPr bwMode="gray">
          <a:xfrm>
            <a:off x="3259261" y="1531826"/>
            <a:ext cx="4151313" cy="523875"/>
          </a:xfrm>
          <a:prstGeom prst="rect">
            <a:avLst/>
          </a:prstGeom>
          <a:noFill/>
          <a:ln w="9525" algn="ctr">
            <a:noFill/>
            <a:miter lim="800000"/>
            <a:headEnd/>
            <a:tailEnd/>
          </a:ln>
        </p:spPr>
        <p:txBody>
          <a:bodyPr wrap="none">
            <a:spAutoFit/>
          </a:bodyPr>
          <a:lstStyle/>
          <a:p>
            <a:r>
              <a:rPr lang="zh-CN" altLang="en-US" sz="2800" b="1" dirty="0">
                <a:solidFill>
                  <a:srgbClr val="2A1C00"/>
                </a:solidFill>
                <a:latin typeface="楷体" panose="02010609060101010101" pitchFamily="49" charset="-122"/>
                <a:ea typeface="楷体" panose="02010609060101010101" pitchFamily="49" charset="-122"/>
              </a:rPr>
              <a:t>为什么引入等价类划分法</a:t>
            </a:r>
            <a:endParaRPr lang="en-US" altLang="zh-CN" sz="2800" b="1" dirty="0">
              <a:solidFill>
                <a:srgbClr val="2A1C00"/>
              </a:solidFill>
              <a:latin typeface="楷体" panose="02010609060101010101" pitchFamily="49" charset="-122"/>
              <a:ea typeface="楷体" panose="02010609060101010101" pitchFamily="49" charset="-122"/>
            </a:endParaRPr>
          </a:p>
        </p:txBody>
      </p:sp>
      <p:sp>
        <p:nvSpPr>
          <p:cNvPr id="25" name="Line 229"/>
          <p:cNvSpPr>
            <a:spLocks noChangeShapeType="1"/>
          </p:cNvSpPr>
          <p:nvPr/>
        </p:nvSpPr>
        <p:spPr bwMode="gray">
          <a:xfrm>
            <a:off x="2628191" y="4429693"/>
            <a:ext cx="4942865"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27" name="Text Box 231"/>
          <p:cNvSpPr txBox="1">
            <a:spLocks noChangeArrowheads="1"/>
          </p:cNvSpPr>
          <p:nvPr/>
        </p:nvSpPr>
        <p:spPr bwMode="gray">
          <a:xfrm>
            <a:off x="3417690" y="3825716"/>
            <a:ext cx="3792145" cy="523876"/>
          </a:xfrm>
          <a:prstGeom prst="rect">
            <a:avLst/>
          </a:prstGeom>
          <a:noFill/>
          <a:ln w="9525" algn="ctr">
            <a:noFill/>
            <a:miter lim="800000"/>
            <a:headEnd/>
            <a:tailEnd/>
          </a:ln>
        </p:spPr>
        <p:txBody>
          <a:bodyPr wrap="none">
            <a:spAutoFit/>
          </a:bodyPr>
          <a:lstStyle/>
          <a:p>
            <a:pPr>
              <a:defRPr/>
            </a:pP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等价类划分法步骤总结</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5" name="Text Box 232"/>
          <p:cNvSpPr txBox="1">
            <a:spLocks noChangeArrowheads="1"/>
          </p:cNvSpPr>
          <p:nvPr/>
        </p:nvSpPr>
        <p:spPr bwMode="gray">
          <a:xfrm>
            <a:off x="2208288" y="3857104"/>
            <a:ext cx="375945"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800" b="1" dirty="0">
                <a:solidFill>
                  <a:srgbClr val="FFFFFF"/>
                </a:solidFill>
                <a:latin typeface="楷体" panose="02010609060101010101" pitchFamily="49" charset="-122"/>
                <a:ea typeface="楷体" panose="02010609060101010101" pitchFamily="49" charset="-122"/>
              </a:rPr>
              <a:t>4</a:t>
            </a:r>
          </a:p>
        </p:txBody>
      </p:sp>
      <p:sp>
        <p:nvSpPr>
          <p:cNvPr id="39" name="Text Box 237"/>
          <p:cNvSpPr txBox="1">
            <a:spLocks noChangeArrowheads="1"/>
          </p:cNvSpPr>
          <p:nvPr/>
        </p:nvSpPr>
        <p:spPr bwMode="gray">
          <a:xfrm>
            <a:off x="2145924" y="3156474"/>
            <a:ext cx="365806" cy="523220"/>
          </a:xfrm>
          <a:prstGeom prst="rect">
            <a:avLst/>
          </a:prstGeom>
          <a:noFill/>
          <a:ln w="9525" algn="ctr">
            <a:noFill/>
            <a:miter lim="800000"/>
            <a:headEnd/>
            <a:tailEnd/>
          </a:ln>
        </p:spPr>
        <p:txBody>
          <a:bodyPr wrap="none">
            <a:spAutoFit/>
          </a:bodyPr>
          <a:lstStyle/>
          <a:p>
            <a:pPr algn="ctr" eaLnBrk="0" hangingPunct="0"/>
            <a:r>
              <a:rPr lang="en-US" altLang="zh-CN" sz="2800" b="1" dirty="0">
                <a:solidFill>
                  <a:srgbClr val="FFFFFF"/>
                </a:solidFill>
                <a:latin typeface="楷体" pitchFamily="49" charset="-122"/>
                <a:ea typeface="楷体" pitchFamily="49" charset="-122"/>
              </a:rPr>
              <a:t>3</a:t>
            </a:r>
          </a:p>
        </p:txBody>
      </p:sp>
      <p:sp>
        <p:nvSpPr>
          <p:cNvPr id="42" name="Text Box 231"/>
          <p:cNvSpPr txBox="1">
            <a:spLocks noChangeArrowheads="1"/>
          </p:cNvSpPr>
          <p:nvPr/>
        </p:nvSpPr>
        <p:spPr bwMode="gray">
          <a:xfrm>
            <a:off x="3377230" y="3021714"/>
            <a:ext cx="3791423" cy="523220"/>
          </a:xfrm>
          <a:prstGeom prst="rect">
            <a:avLst/>
          </a:prstGeom>
          <a:noFill/>
          <a:ln w="9525" algn="ctr">
            <a:noFill/>
            <a:miter lim="800000"/>
            <a:headEnd/>
            <a:tailEnd/>
          </a:ln>
        </p:spPr>
        <p:txBody>
          <a:bodyPr wrap="none">
            <a:spAutoFit/>
          </a:bodyPr>
          <a:lstStyle/>
          <a:p>
            <a:pPr>
              <a:defRPr/>
            </a:pP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如何使用等价类划分法</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47" name="Line 229"/>
          <p:cNvSpPr>
            <a:spLocks noChangeShapeType="1"/>
          </p:cNvSpPr>
          <p:nvPr/>
        </p:nvSpPr>
        <p:spPr bwMode="gray">
          <a:xfrm>
            <a:off x="2776989" y="3552605"/>
            <a:ext cx="4851300" cy="0"/>
          </a:xfrm>
          <a:prstGeom prst="line">
            <a:avLst/>
          </a:prstGeom>
          <a:noFill/>
          <a:ln w="25400">
            <a:solidFill>
              <a:srgbClr val="969696"/>
            </a:solidFill>
            <a:prstDash val="sysDot"/>
            <a:round/>
            <a:headEnd/>
            <a:tailEnd type="oval" w="med" len="med"/>
          </a:ln>
        </p:spPr>
        <p:txBody>
          <a:bodyPr wrap="none" anchor="ctr"/>
          <a:lstStyle/>
          <a:p>
            <a:endParaRPr lang="zh-CN" altLang="en-US" sz="2800" b="1">
              <a:latin typeface="楷体" pitchFamily="49" charset="-122"/>
              <a:ea typeface="楷体" pitchFamily="49" charset="-122"/>
            </a:endParaRPr>
          </a:p>
        </p:txBody>
      </p:sp>
    </p:spTree>
    <p:extLst>
      <p:ext uri="{BB962C8B-B14F-4D97-AF65-F5344CB8AC3E}">
        <p14:creationId xmlns:p14="http://schemas.microsoft.com/office/powerpoint/2010/main" val="3709812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6483</TotalTime>
  <Words>3220</Words>
  <Application>Microsoft Office PowerPoint</Application>
  <PresentationFormat>宽屏</PresentationFormat>
  <Paragraphs>385</Paragraphs>
  <Slides>27</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標楷體</vt:lpstr>
      <vt:lpstr>游ゴシック</vt:lpstr>
      <vt:lpstr>等线</vt:lpstr>
      <vt:lpstr>黑体</vt:lpstr>
      <vt:lpstr>楷体</vt:lpstr>
      <vt:lpstr>宋体</vt:lpstr>
      <vt:lpstr>微软雅黑</vt:lpstr>
      <vt:lpstr>Arial</vt:lpstr>
      <vt:lpstr>Calibri</vt:lpstr>
      <vt:lpstr>Lucida Console</vt:lpstr>
      <vt:lpstr>Times New Roman</vt:lpstr>
      <vt:lpstr>Wingdings</vt:lpstr>
      <vt:lpstr>Office Theme</vt:lpstr>
      <vt:lpstr>PowerPoint 演示文稿</vt:lpstr>
      <vt:lpstr>本节教学目标 </vt:lpstr>
      <vt:lpstr>练习一</vt:lpstr>
      <vt:lpstr> </vt:lpstr>
      <vt:lpstr>答案</vt:lpstr>
      <vt:lpstr>目录</vt:lpstr>
      <vt:lpstr>为什么引入等价类划分法-穷举测试</vt:lpstr>
      <vt:lpstr>为什么引入等价类划分法-穷举测试</vt:lpstr>
      <vt:lpstr>目录</vt:lpstr>
      <vt:lpstr>什么是等价类划分法—概念</vt:lpstr>
      <vt:lpstr>什么是等价类划分法—等价类</vt:lpstr>
      <vt:lpstr>什么是等价类划分法-等价类扩充</vt:lpstr>
      <vt:lpstr>什么是等价类划分法—测试用例</vt:lpstr>
      <vt:lpstr>什么是等价类划分法—测试用例</vt:lpstr>
      <vt:lpstr>目录</vt:lpstr>
      <vt:lpstr>如何使用等价类划分法—单个字段</vt:lpstr>
      <vt:lpstr>如何使用等价类划分法—单个字段</vt:lpstr>
      <vt:lpstr>如何使用等价类划分法—单个字段</vt:lpstr>
      <vt:lpstr>如何用等价类划分举例—Windows文件名</vt:lpstr>
      <vt:lpstr>举例—Windows 文件名</vt:lpstr>
      <vt:lpstr>怎样使用等价类划分—举例</vt:lpstr>
      <vt:lpstr>目录</vt:lpstr>
      <vt:lpstr>等价类划分法步骤总结</vt:lpstr>
      <vt:lpstr>等价类划分法练习</vt:lpstr>
      <vt:lpstr>等价类划分法练习</vt:lpstr>
      <vt:lpstr>内容总结</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441</cp:revision>
  <dcterms:created xsi:type="dcterms:W3CDTF">2015-11-26T12:54:06Z</dcterms:created>
  <dcterms:modified xsi:type="dcterms:W3CDTF">2017-04-20T07:58:21Z</dcterms:modified>
</cp:coreProperties>
</file>