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62" r:id="rId2"/>
    <p:sldId id="341" r:id="rId3"/>
    <p:sldId id="360" r:id="rId4"/>
    <p:sldId id="364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392" r:id="rId16"/>
    <p:sldId id="28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5CE"/>
    <a:srgbClr val="006ECC"/>
    <a:srgbClr val="F1F5FB"/>
    <a:srgbClr val="F2F2F2"/>
    <a:srgbClr val="03A6FF"/>
    <a:srgbClr val="DDEEFC"/>
    <a:srgbClr val="B8DBF6"/>
    <a:srgbClr val="F6F6F6"/>
    <a:srgbClr val="0073D2"/>
    <a:srgbClr val="3D7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456" autoAdjust="0"/>
    <p:restoredTop sz="94414" autoAdjust="0"/>
  </p:normalViewPr>
  <p:slideViewPr>
    <p:cSldViewPr snapToGrid="0" showGuides="1">
      <p:cViewPr varScale="1">
        <p:scale>
          <a:sx n="73" d="100"/>
          <a:sy n="73" d="100"/>
        </p:scale>
        <p:origin x="90" y="3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82B93-D878-4220-82A0-3D8A37C64810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4396F-7CC6-42E5-83BE-72592AAF9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6563.ht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baike.baidu.com/view/1659.htm" TargetMode="External"/><Relationship Id="rId4" Type="http://schemas.openxmlformats.org/officeDocument/2006/relationships/hyperlink" Target="http://baike.baidu.com/view/190611.ht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D9138E-DB2A-4935-A0B9-B284798CE9F1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307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27852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3300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lang="zh-CN" altLang="en-US" dirty="0" smtClean="0"/>
              <a:t>软件开发模型是软件开发的全部过程、活动、任务和管理的</a:t>
            </a:r>
            <a:r>
              <a:rPr lang="zh-CN" altLang="en-US" dirty="0" smtClean="0">
                <a:solidFill>
                  <a:srgbClr val="FF0000"/>
                </a:solidFill>
              </a:rPr>
              <a:t>结构框架</a:t>
            </a:r>
            <a:r>
              <a:rPr lang="zh-CN" altLang="en-US" dirty="0" smtClean="0"/>
              <a:t>。</a:t>
            </a:r>
            <a:r>
              <a:rPr lang="zh-CN" altLang="zh-CN" dirty="0" smtClean="0"/>
              <a:t>它给出了软件开发活动</a:t>
            </a:r>
            <a:r>
              <a:rPr lang="zh-CN" altLang="zh-CN" dirty="0" smtClean="0">
                <a:solidFill>
                  <a:srgbClr val="FF0000"/>
                </a:solidFill>
              </a:rPr>
              <a:t>各阶段之间的关系</a:t>
            </a:r>
            <a:r>
              <a:rPr lang="zh-CN" altLang="zh-CN" dirty="0" smtClean="0"/>
              <a:t>。</a:t>
            </a:r>
            <a:r>
              <a:rPr lang="zh-CN" altLang="en-US" dirty="0" smtClean="0"/>
              <a:t>能够</a:t>
            </a:r>
            <a:r>
              <a:rPr lang="zh-CN" altLang="en-US" sz="1200" b="1" dirty="0" smtClean="0">
                <a:latin typeface="华文中宋" pitchFamily="2" charset="-122"/>
                <a:ea typeface="华文中宋" pitchFamily="2" charset="-122"/>
              </a:rPr>
              <a:t>清晰、直观地表达软件开发全过程</a:t>
            </a:r>
            <a:endParaRPr lang="en-US" altLang="zh-CN" dirty="0" smtClean="0"/>
          </a:p>
          <a:p>
            <a:pPr eaLnBrk="1" hangingPunct="1">
              <a:buClr>
                <a:srgbClr val="993300"/>
              </a:buClr>
              <a:buSzPct val="80000"/>
              <a:buFont typeface="Wingdings" pitchFamily="2" charset="2"/>
              <a:buNone/>
            </a:pPr>
            <a:endParaRPr lang="en-US" altLang="zh-CN" dirty="0" smtClean="0"/>
          </a:p>
          <a:p>
            <a:pPr eaLnBrk="1" hangingPunct="1">
              <a:buClr>
                <a:srgbClr val="993300"/>
              </a:buClr>
              <a:buSzPct val="80000"/>
              <a:buFont typeface="Wingdings" pitchFamily="2" charset="2"/>
              <a:buNone/>
            </a:pPr>
            <a:r>
              <a:rPr lang="zh-CN" altLang="en-US" dirty="0" smtClean="0"/>
              <a:t>那类比学习，何为测试模型呢？</a:t>
            </a:r>
            <a:endParaRPr lang="en-US" altLang="zh-CN" dirty="0" smtClean="0"/>
          </a:p>
          <a:p>
            <a:pPr eaLnBrk="1" hangingPunct="1">
              <a:buClr>
                <a:srgbClr val="993300"/>
              </a:buClr>
              <a:buSzPct val="80000"/>
              <a:buFont typeface="Wingdings" pitchFamily="2" charset="2"/>
              <a:buNone/>
            </a:pPr>
            <a:endParaRPr lang="zh-CN" alt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hlinkClick r:id="rId3" action="ppaction://hlinkfile"/>
              </a:rPr>
              <a:t>软件测试</a:t>
            </a:r>
            <a:r>
              <a:rPr lang="zh-CN" altLang="en-US" dirty="0" smtClean="0"/>
              <a:t>和</a:t>
            </a:r>
            <a:r>
              <a:rPr lang="zh-CN" altLang="en-US" dirty="0" smtClean="0">
                <a:hlinkClick r:id="rId4" action="ppaction://hlinkfile"/>
              </a:rPr>
              <a:t>软件开发</a:t>
            </a:r>
            <a:r>
              <a:rPr lang="zh-CN" altLang="en-US" dirty="0" smtClean="0"/>
              <a:t>一样，都遵循</a:t>
            </a:r>
            <a:r>
              <a:rPr lang="zh-CN" altLang="en-US" dirty="0" smtClean="0">
                <a:hlinkClick r:id="rId5" action="ppaction://hlinkfile"/>
              </a:rPr>
              <a:t>软件工程</a:t>
            </a:r>
            <a:r>
              <a:rPr lang="zh-CN" altLang="en-US" dirty="0" smtClean="0"/>
              <a:t>原理，遵循管理学原理 。测试专家通过实践总结出了很多很好的测试模型。测试模型实质是将测试活动进行了抽象，明确了测试与开发之间的关系，是测试管理的重要参考依据。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889C9-CEB4-47E7-9667-A45DDACC3A94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648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5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7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886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042" y="116957"/>
            <a:ext cx="10466324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50168" y="895981"/>
            <a:ext cx="10505512" cy="5060681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7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2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</p:spTree>
    <p:extLst>
      <p:ext uri="{BB962C8B-B14F-4D97-AF65-F5344CB8AC3E}">
        <p14:creationId xmlns:p14="http://schemas.microsoft.com/office/powerpoint/2010/main" val="1522160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41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52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0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57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811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572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811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7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94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8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21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6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7345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2192000" cy="43307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63624"/>
            <a:ext cx="10515600" cy="5476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7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44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bg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7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5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58"/>
          <p:cNvSpPr/>
          <p:nvPr/>
        </p:nvSpPr>
        <p:spPr>
          <a:xfrm>
            <a:off x="3852971" y="5941340"/>
            <a:ext cx="1162051" cy="130722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  <a:gd name="connsiteX0" fmla="*/ 452437 w 1600201"/>
              <a:gd name="connsiteY0" fmla="*/ 181691 h 732554"/>
              <a:gd name="connsiteX1" fmla="*/ 1600201 w 1600201"/>
              <a:gd name="connsiteY1" fmla="*/ 0 h 732554"/>
              <a:gd name="connsiteX2" fmla="*/ 0 w 1600201"/>
              <a:gd name="connsiteY2" fmla="*/ 732554 h 732554"/>
              <a:gd name="connsiteX3" fmla="*/ 452437 w 1600201"/>
              <a:gd name="connsiteY3" fmla="*/ 181691 h 732554"/>
              <a:gd name="connsiteX0" fmla="*/ 547687 w 1600201"/>
              <a:gd name="connsiteY0" fmla="*/ 0 h 957263"/>
              <a:gd name="connsiteX1" fmla="*/ 1600201 w 1600201"/>
              <a:gd name="connsiteY1" fmla="*/ 224709 h 957263"/>
              <a:gd name="connsiteX2" fmla="*/ 0 w 1600201"/>
              <a:gd name="connsiteY2" fmla="*/ 957263 h 957263"/>
              <a:gd name="connsiteX3" fmla="*/ 547687 w 1600201"/>
              <a:gd name="connsiteY3" fmla="*/ 0 h 957263"/>
              <a:gd name="connsiteX0" fmla="*/ 547687 w 1162051"/>
              <a:gd name="connsiteY0" fmla="*/ 349966 h 1307229"/>
              <a:gd name="connsiteX1" fmla="*/ 1162051 w 1162051"/>
              <a:gd name="connsiteY1" fmla="*/ 0 h 1307229"/>
              <a:gd name="connsiteX2" fmla="*/ 0 w 1162051"/>
              <a:gd name="connsiteY2" fmla="*/ 1307229 h 1307229"/>
              <a:gd name="connsiteX3" fmla="*/ 547687 w 1162051"/>
              <a:gd name="connsiteY3" fmla="*/ 349966 h 130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2051" h="1307229">
                <a:moveTo>
                  <a:pt x="547687" y="349966"/>
                </a:moveTo>
                <a:lnTo>
                  <a:pt x="1162051" y="0"/>
                </a:lnTo>
                <a:lnTo>
                  <a:pt x="0" y="1307229"/>
                </a:lnTo>
                <a:lnTo>
                  <a:pt x="547687" y="349966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"/>
          <p:cNvSpPr/>
          <p:nvPr/>
        </p:nvSpPr>
        <p:spPr>
          <a:xfrm>
            <a:off x="5022140" y="5375663"/>
            <a:ext cx="1474792" cy="557087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4792" h="557087">
                <a:moveTo>
                  <a:pt x="0" y="557087"/>
                </a:moveTo>
                <a:lnTo>
                  <a:pt x="211934" y="0"/>
                </a:lnTo>
                <a:lnTo>
                  <a:pt x="1474792" y="433262"/>
                </a:lnTo>
                <a:lnTo>
                  <a:pt x="0" y="557087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58"/>
          <p:cNvSpPr/>
          <p:nvPr/>
        </p:nvSpPr>
        <p:spPr>
          <a:xfrm>
            <a:off x="5241892" y="5165173"/>
            <a:ext cx="1245394" cy="641273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394" h="641273">
                <a:moveTo>
                  <a:pt x="0" y="203123"/>
                </a:moveTo>
                <a:lnTo>
                  <a:pt x="250032" y="0"/>
                </a:lnTo>
                <a:lnTo>
                  <a:pt x="1245394" y="641273"/>
                </a:lnTo>
                <a:lnTo>
                  <a:pt x="0" y="203123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34"/>
          <p:cNvSpPr/>
          <p:nvPr/>
        </p:nvSpPr>
        <p:spPr>
          <a:xfrm rot="7233140">
            <a:off x="3761347" y="5141123"/>
            <a:ext cx="1793112" cy="804826"/>
          </a:xfrm>
          <a:custGeom>
            <a:avLst/>
            <a:gdLst>
              <a:gd name="connsiteX0" fmla="*/ 0 w 1634073"/>
              <a:gd name="connsiteY0" fmla="*/ 702844 h 702844"/>
              <a:gd name="connsiteX1" fmla="*/ 412538 w 1634073"/>
              <a:gd name="connsiteY1" fmla="*/ 0 h 702844"/>
              <a:gd name="connsiteX2" fmla="*/ 1634073 w 1634073"/>
              <a:gd name="connsiteY2" fmla="*/ 702844 h 702844"/>
              <a:gd name="connsiteX3" fmla="*/ 0 w 1634073"/>
              <a:gd name="connsiteY3" fmla="*/ 702844 h 702844"/>
              <a:gd name="connsiteX0" fmla="*/ 0 w 1767688"/>
              <a:gd name="connsiteY0" fmla="*/ 807522 h 807522"/>
              <a:gd name="connsiteX1" fmla="*/ 546153 w 1767688"/>
              <a:gd name="connsiteY1" fmla="*/ 0 h 807522"/>
              <a:gd name="connsiteX2" fmla="*/ 1767688 w 1767688"/>
              <a:gd name="connsiteY2" fmla="*/ 702844 h 807522"/>
              <a:gd name="connsiteX3" fmla="*/ 0 w 1767688"/>
              <a:gd name="connsiteY3" fmla="*/ 807522 h 807522"/>
              <a:gd name="connsiteX0" fmla="*/ 0 w 1793112"/>
              <a:gd name="connsiteY0" fmla="*/ 807522 h 807522"/>
              <a:gd name="connsiteX1" fmla="*/ 546153 w 1793112"/>
              <a:gd name="connsiteY1" fmla="*/ 0 h 807522"/>
              <a:gd name="connsiteX2" fmla="*/ 1793112 w 1793112"/>
              <a:gd name="connsiteY2" fmla="*/ 802128 h 807522"/>
              <a:gd name="connsiteX3" fmla="*/ 0 w 1793112"/>
              <a:gd name="connsiteY3" fmla="*/ 807522 h 807522"/>
              <a:gd name="connsiteX0" fmla="*/ 0 w 1793112"/>
              <a:gd name="connsiteY0" fmla="*/ 804826 h 804826"/>
              <a:gd name="connsiteX1" fmla="*/ 466633 w 1793112"/>
              <a:gd name="connsiteY1" fmla="*/ 0 h 804826"/>
              <a:gd name="connsiteX2" fmla="*/ 1793112 w 1793112"/>
              <a:gd name="connsiteY2" fmla="*/ 799432 h 804826"/>
              <a:gd name="connsiteX3" fmla="*/ 0 w 1793112"/>
              <a:gd name="connsiteY3" fmla="*/ 804826 h 80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3112" h="804826">
                <a:moveTo>
                  <a:pt x="0" y="804826"/>
                </a:moveTo>
                <a:lnTo>
                  <a:pt x="466633" y="0"/>
                </a:lnTo>
                <a:lnTo>
                  <a:pt x="1793112" y="799432"/>
                </a:lnTo>
                <a:lnTo>
                  <a:pt x="0" y="804826"/>
                </a:lnTo>
                <a:close/>
              </a:path>
            </a:pathLst>
          </a:custGeom>
          <a:solidFill>
            <a:srgbClr val="EEE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33824" y="459561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16" idx="7"/>
          </p:cNvCxnSpPr>
          <p:nvPr/>
        </p:nvCxnSpPr>
        <p:spPr>
          <a:xfrm flipV="1">
            <a:off x="3372848" y="4290821"/>
            <a:ext cx="1232563" cy="31149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4584932" y="4272723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3867149" y="4584996"/>
            <a:ext cx="889220" cy="1524954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30" idx="1"/>
          </p:cNvCxnSpPr>
          <p:nvPr/>
        </p:nvCxnSpPr>
        <p:spPr>
          <a:xfrm flipH="1" flipV="1">
            <a:off x="3515359" y="4917416"/>
            <a:ext cx="330288" cy="1187970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 flipV="1">
            <a:off x="3538220" y="4894557"/>
            <a:ext cx="1692139" cy="475776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6" idx="1"/>
            <a:endCxn id="18" idx="5"/>
          </p:cNvCxnSpPr>
          <p:nvPr/>
        </p:nvCxnSpPr>
        <p:spPr>
          <a:xfrm flipH="1" flipV="1">
            <a:off x="4623956" y="4311747"/>
            <a:ext cx="588881" cy="104242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30" idx="7"/>
            <a:endCxn id="26" idx="3"/>
          </p:cNvCxnSpPr>
          <p:nvPr/>
        </p:nvCxnSpPr>
        <p:spPr>
          <a:xfrm flipV="1">
            <a:off x="3877976" y="5386499"/>
            <a:ext cx="1334861" cy="718887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4999835" y="5918019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476857" y="5153904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206142" y="5347475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1"/>
          <p:cNvSpPr/>
          <p:nvPr/>
        </p:nvSpPr>
        <p:spPr>
          <a:xfrm>
            <a:off x="3846920" y="6116559"/>
            <a:ext cx="560392" cy="1135731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  <a:gd name="connsiteX0" fmla="*/ 0 w 579442"/>
              <a:gd name="connsiteY0" fmla="*/ 557087 h 557087"/>
              <a:gd name="connsiteX1" fmla="*/ 211934 w 579442"/>
              <a:gd name="connsiteY1" fmla="*/ 0 h 557087"/>
              <a:gd name="connsiteX2" fmla="*/ 579442 w 579442"/>
              <a:gd name="connsiteY2" fmla="*/ 273719 h 557087"/>
              <a:gd name="connsiteX3" fmla="*/ 0 w 579442"/>
              <a:gd name="connsiteY3" fmla="*/ 557087 h 557087"/>
              <a:gd name="connsiteX0" fmla="*/ 0 w 758036"/>
              <a:gd name="connsiteY0" fmla="*/ 557087 h 557087"/>
              <a:gd name="connsiteX1" fmla="*/ 211934 w 758036"/>
              <a:gd name="connsiteY1" fmla="*/ 0 h 557087"/>
              <a:gd name="connsiteX2" fmla="*/ 758036 w 758036"/>
              <a:gd name="connsiteY2" fmla="*/ 164181 h 557087"/>
              <a:gd name="connsiteX3" fmla="*/ 0 w 758036"/>
              <a:gd name="connsiteY3" fmla="*/ 557087 h 557087"/>
              <a:gd name="connsiteX0" fmla="*/ 0 w 569917"/>
              <a:gd name="connsiteY0" fmla="*/ 1145256 h 1145256"/>
              <a:gd name="connsiteX1" fmla="*/ 23815 w 569917"/>
              <a:gd name="connsiteY1" fmla="*/ 0 h 1145256"/>
              <a:gd name="connsiteX2" fmla="*/ 569917 w 569917"/>
              <a:gd name="connsiteY2" fmla="*/ 164181 h 1145256"/>
              <a:gd name="connsiteX3" fmla="*/ 0 w 569917"/>
              <a:gd name="connsiteY3" fmla="*/ 1145256 h 1145256"/>
              <a:gd name="connsiteX0" fmla="*/ 0 w 560392"/>
              <a:gd name="connsiteY0" fmla="*/ 1135731 h 1135731"/>
              <a:gd name="connsiteX1" fmla="*/ 14290 w 560392"/>
              <a:gd name="connsiteY1" fmla="*/ 0 h 1135731"/>
              <a:gd name="connsiteX2" fmla="*/ 560392 w 560392"/>
              <a:gd name="connsiteY2" fmla="*/ 164181 h 1135731"/>
              <a:gd name="connsiteX3" fmla="*/ 0 w 560392"/>
              <a:gd name="connsiteY3" fmla="*/ 1135731 h 113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392" h="1135731">
                <a:moveTo>
                  <a:pt x="0" y="1135731"/>
                </a:moveTo>
                <a:lnTo>
                  <a:pt x="14290" y="0"/>
                </a:lnTo>
                <a:lnTo>
                  <a:pt x="560392" y="164181"/>
                </a:lnTo>
                <a:lnTo>
                  <a:pt x="0" y="1135731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832756" y="723603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58"/>
          <p:cNvSpPr/>
          <p:nvPr/>
        </p:nvSpPr>
        <p:spPr>
          <a:xfrm>
            <a:off x="3866500" y="5939814"/>
            <a:ext cx="1147764" cy="34837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764" h="348379">
                <a:moveTo>
                  <a:pt x="0" y="181691"/>
                </a:moveTo>
                <a:lnTo>
                  <a:pt x="1147764" y="0"/>
                </a:lnTo>
                <a:lnTo>
                  <a:pt x="547688" y="348379"/>
                </a:lnTo>
                <a:lnTo>
                  <a:pt x="0" y="181691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838952" y="6098691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384289" y="6274857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491063" y="5794987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9540"/>
            <a:ext cx="12192000" cy="353060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-12700" y="1539875"/>
            <a:ext cx="12204700" cy="4019550"/>
            <a:chOff x="-12700" y="1539875"/>
            <a:chExt cx="12204700" cy="401955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1" r="17638"/>
            <a:stretch/>
          </p:blipFill>
          <p:spPr>
            <a:xfrm>
              <a:off x="-12700" y="1539875"/>
              <a:ext cx="12204700" cy="401955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2578100" y="2501900"/>
              <a:ext cx="5105400" cy="2362200"/>
            </a:xfrm>
            <a:prstGeom prst="rect">
              <a:avLst/>
            </a:prstGeom>
            <a:solidFill>
              <a:srgbClr val="206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0850" y="4864100"/>
            <a:ext cx="519178" cy="15242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7829" y="3568994"/>
            <a:ext cx="5090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2.3 </a:t>
            </a:r>
            <a:r>
              <a:rPr lang="zh-CN" altLang="en-US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黑盒测试</a:t>
            </a:r>
            <a:r>
              <a:rPr lang="en-US" altLang="zh-CN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边界值分析</a:t>
            </a:r>
            <a:endParaRPr lang="zh-CN" altLang="en-US" sz="3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44869" y="2614178"/>
            <a:ext cx="4559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第二部分 测试基础</a:t>
            </a:r>
            <a:endParaRPr lang="zh-CN" altLang="en-US" sz="4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02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边界值分析</a:t>
            </a:r>
            <a:r>
              <a:rPr lang="zh-CN" altLang="en-US" dirty="0" smtClean="0"/>
              <a:t>法使用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404216"/>
              </p:ext>
            </p:extLst>
          </p:nvPr>
        </p:nvGraphicFramePr>
        <p:xfrm>
          <a:off x="311567" y="951136"/>
          <a:ext cx="10817987" cy="575972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982606"/>
                <a:gridCol w="6371777"/>
                <a:gridCol w="2463604"/>
              </a:tblGrid>
              <a:tr h="8976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要测试的输入值</a:t>
                      </a:r>
                      <a:endParaRPr lang="zh-CN" altLang="en-US" sz="28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选择测试的理由</a:t>
                      </a:r>
                      <a:endParaRPr lang="zh-CN" altLang="en-US" sz="28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预期输出（元）</a:t>
                      </a:r>
                      <a:endParaRPr lang="zh-CN" altLang="en-US" sz="28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952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第一个计价段的开始</a:t>
                      </a:r>
                      <a:endParaRPr lang="en-US" altLang="zh-CN" sz="2800" b="1" dirty="0" smtClean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5.00</a:t>
                      </a:r>
                      <a:endParaRPr lang="zh-CN" altLang="en-US" sz="28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897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2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第一个计价段中的值，没有考虑边界</a:t>
                      </a:r>
                      <a:endParaRPr lang="zh-CN" altLang="en-US" sz="28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25.00</a:t>
                      </a:r>
                      <a:endParaRPr lang="zh-CN" altLang="en-US" sz="28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10383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9</a:t>
                      </a:r>
                      <a:endParaRPr lang="zh-CN" altLang="en-US" sz="2800" b="1" dirty="0" smtClean="0">
                        <a:solidFill>
                          <a:srgbClr val="2180F3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正好低于第二个计价段，或正好在第一个计价段的末尾</a:t>
                      </a:r>
                      <a:endParaRPr lang="zh-CN" altLang="en-US" sz="28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45.00</a:t>
                      </a:r>
                      <a:endParaRPr lang="zh-CN" altLang="en-US" sz="28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952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endParaRPr lang="zh-CN" altLang="en-US" sz="2800" b="1" dirty="0" smtClean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第一个计价段的极限</a:t>
                      </a:r>
                      <a:endParaRPr lang="zh-CN" altLang="en-US" sz="28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50.00</a:t>
                      </a:r>
                      <a:endParaRPr lang="zh-CN" altLang="en-US" sz="28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897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11</a:t>
                      </a:r>
                      <a:endParaRPr lang="zh-CN" altLang="en-US" sz="28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正好高于第一个计价段，正好进入第二个计价段</a:t>
                      </a:r>
                      <a:endParaRPr lang="zh-CN" altLang="en-US" sz="28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54.75</a:t>
                      </a:r>
                      <a:endParaRPr lang="zh-CN" altLang="en-US" sz="28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897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16</a:t>
                      </a:r>
                      <a:endParaRPr lang="zh-CN" altLang="en-US" sz="28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第二个计价段中的值，没有考虑边界</a:t>
                      </a:r>
                      <a:endParaRPr lang="zh-CN" altLang="en-US" sz="28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73.75</a:t>
                      </a:r>
                      <a:endParaRPr lang="zh-CN" altLang="en-US" sz="28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95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边界值分析</a:t>
            </a:r>
            <a:r>
              <a:rPr lang="zh-CN" altLang="en-US" dirty="0" smtClean="0"/>
              <a:t>法使用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4517157"/>
              </p:ext>
            </p:extLst>
          </p:nvPr>
        </p:nvGraphicFramePr>
        <p:xfrm>
          <a:off x="684213" y="1052513"/>
          <a:ext cx="10484530" cy="5470462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332868"/>
                <a:gridCol w="6495983"/>
                <a:gridCol w="2655679"/>
              </a:tblGrid>
              <a:tr h="8679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19</a:t>
                      </a:r>
                      <a:endParaRPr lang="zh-CN" altLang="en-US" sz="2600" b="1" dirty="0">
                        <a:solidFill>
                          <a:srgbClr val="2180F3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正好低于第三个计价段，或正好在第二个计价段的末尾</a:t>
                      </a:r>
                      <a:endParaRPr lang="zh-CN" altLang="en-US" sz="26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92.75</a:t>
                      </a:r>
                      <a:endParaRPr lang="zh-CN" altLang="en-US" sz="26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788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</a:t>
                      </a:r>
                      <a:endParaRPr lang="zh-CN" altLang="en-US" sz="26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第二个计价段的极限</a:t>
                      </a:r>
                      <a:endParaRPr lang="zh-CN" altLang="en-US" sz="26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97.50</a:t>
                      </a:r>
                      <a:endParaRPr lang="zh-CN" altLang="en-US" sz="26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8679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21</a:t>
                      </a:r>
                      <a:endParaRPr lang="zh-CN" altLang="en-US" sz="26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正好高于第二个计价段，正好进入第三个计价段</a:t>
                      </a:r>
                      <a:endParaRPr lang="zh-CN" altLang="en-US" sz="26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102.00</a:t>
                      </a:r>
                      <a:endParaRPr lang="zh-CN" altLang="en-US" sz="26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8679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27</a:t>
                      </a:r>
                      <a:endParaRPr lang="zh-CN" altLang="en-US" sz="26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第三个计价段中的值，没有考虑边界</a:t>
                      </a:r>
                      <a:endParaRPr lang="zh-CN" altLang="en-US" sz="26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129.00</a:t>
                      </a:r>
                      <a:endParaRPr lang="zh-CN" altLang="en-US" sz="26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8679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29</a:t>
                      </a:r>
                      <a:endParaRPr lang="zh-CN" altLang="en-US" sz="2600" b="1" dirty="0">
                        <a:solidFill>
                          <a:srgbClr val="2180F3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正好低于第四个计价段，或正好在第三个计价段的末尾</a:t>
                      </a:r>
                      <a:endParaRPr lang="zh-CN" altLang="en-US" sz="26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138.00</a:t>
                      </a:r>
                      <a:endParaRPr lang="zh-CN" altLang="en-US" sz="26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788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30</a:t>
                      </a:r>
                      <a:endParaRPr lang="zh-CN" altLang="en-US" sz="26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第三个计价段的极限</a:t>
                      </a:r>
                      <a:endParaRPr lang="zh-CN" altLang="en-US" sz="26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142.50</a:t>
                      </a:r>
                      <a:endParaRPr lang="zh-CN" altLang="en-US" sz="26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788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31</a:t>
                      </a:r>
                      <a:endParaRPr lang="zh-CN" altLang="en-US" sz="26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正好高于第四个计价段</a:t>
                      </a:r>
                      <a:endParaRPr lang="zh-CN" altLang="en-US" sz="26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146.50</a:t>
                      </a:r>
                      <a:endParaRPr lang="zh-CN" altLang="en-US" sz="26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788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50</a:t>
                      </a:r>
                      <a:endParaRPr lang="zh-CN" altLang="en-US" sz="26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高出第四个计价段底线很多</a:t>
                      </a:r>
                      <a:endParaRPr lang="zh-CN" altLang="en-US" sz="26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182.50</a:t>
                      </a:r>
                      <a:endParaRPr lang="zh-CN" altLang="en-US" sz="26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09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边界值分析</a:t>
            </a:r>
            <a:r>
              <a:rPr lang="zh-CN" altLang="en-US" dirty="0" smtClean="0"/>
              <a:t>法使用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zh-CN" altLang="en-US" dirty="0"/>
              <a:t>：</a:t>
            </a:r>
            <a:r>
              <a:rPr lang="en-US" altLang="zh-CN" dirty="0"/>
              <a:t>x∈【1, 31】</a:t>
            </a:r>
          </a:p>
          <a:p>
            <a:r>
              <a:rPr lang="zh-CN" altLang="en-US" dirty="0"/>
              <a:t>方法二：</a:t>
            </a:r>
            <a:endParaRPr lang="en-US" altLang="zh-CN" dirty="0"/>
          </a:p>
          <a:p>
            <a:pPr lvl="1"/>
            <a:r>
              <a:rPr lang="zh-CN" altLang="en-US" dirty="0"/>
              <a:t>刚刚等于，和比小的小，比大的大</a:t>
            </a:r>
            <a:endParaRPr lang="en-US" altLang="zh-CN" dirty="0"/>
          </a:p>
          <a:p>
            <a:pPr lvl="1"/>
            <a:r>
              <a:rPr lang="zh-CN" altLang="en-US" dirty="0"/>
              <a:t>边界值取值结果：</a:t>
            </a:r>
            <a:r>
              <a:rPr lang="en-US" altLang="zh-CN" dirty="0"/>
              <a:t>1,31,0,32</a:t>
            </a:r>
          </a:p>
          <a:p>
            <a:r>
              <a:rPr lang="zh-CN" altLang="en-US" dirty="0"/>
              <a:t>方法三：</a:t>
            </a:r>
            <a:endParaRPr lang="en-US" altLang="zh-CN" dirty="0"/>
          </a:p>
          <a:p>
            <a:pPr lvl="1"/>
            <a:r>
              <a:rPr lang="zh-CN" altLang="en-US" dirty="0"/>
              <a:t>刚刚等于，比小的大，比大的小</a:t>
            </a:r>
            <a:endParaRPr lang="en-US" altLang="zh-CN" dirty="0"/>
          </a:p>
          <a:p>
            <a:pPr lvl="1"/>
            <a:r>
              <a:rPr lang="zh-CN" altLang="en-US" dirty="0"/>
              <a:t>边界值取值结果：</a:t>
            </a:r>
            <a:r>
              <a:rPr lang="en-US" altLang="zh-CN" dirty="0"/>
              <a:t>1,31,2,30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888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边界值实例分析一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定义一个函数，含有三个参数，</a:t>
            </a:r>
            <a:r>
              <a:rPr lang="en-US" altLang="zh-CN" dirty="0" err="1"/>
              <a:t>year,month,day</a:t>
            </a:r>
            <a:r>
              <a:rPr lang="en-US" altLang="zh-CN" dirty="0"/>
              <a:t>,</a:t>
            </a:r>
          </a:p>
          <a:p>
            <a:r>
              <a:rPr lang="zh-CN" altLang="en-US" dirty="0"/>
              <a:t>其中</a:t>
            </a:r>
            <a:r>
              <a:rPr lang="en-US" altLang="zh-CN" dirty="0"/>
              <a:t>1920&lt;=year&lt;=2050,</a:t>
            </a:r>
            <a:r>
              <a:rPr lang="zh-CN" altLang="en-US" dirty="0"/>
              <a:t>使用边界值分析法，对输入数据进行设计。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73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边界值分析实例</a:t>
            </a:r>
            <a:r>
              <a:rPr lang="zh-CN" altLang="en-US" dirty="0" smtClean="0"/>
              <a:t>（二）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预定机票系统中，可以购买成人、儿童和婴儿票，其中儿童票的年龄规定是</a:t>
            </a:r>
            <a:r>
              <a:rPr lang="en-US" altLang="zh-CN" dirty="0"/>
              <a:t>2-12</a:t>
            </a:r>
            <a:r>
              <a:rPr lang="zh-CN" altLang="en-US" dirty="0"/>
              <a:t>周岁，婴儿票的年龄规定是</a:t>
            </a:r>
            <a:r>
              <a:rPr lang="en-US" altLang="zh-CN" dirty="0"/>
              <a:t>0-2</a:t>
            </a:r>
            <a:r>
              <a:rPr lang="zh-CN" altLang="en-US" dirty="0"/>
              <a:t>周岁，请分别列出儿童和婴儿年龄的边界值。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383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为什么引入边界值分析法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边界值是容易出现问题的地方</a:t>
            </a:r>
            <a:endParaRPr lang="en-US" altLang="zh-CN" dirty="0" smtClean="0"/>
          </a:p>
          <a:p>
            <a:r>
              <a:rPr lang="zh-CN" altLang="en-US" dirty="0" smtClean="0"/>
              <a:t>边界值定义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刚刚等于，刚刚小于和刚刚大于</a:t>
            </a:r>
            <a:endParaRPr lang="en-US" altLang="zh-CN" dirty="0" smtClean="0"/>
          </a:p>
          <a:p>
            <a:r>
              <a:rPr lang="zh-CN" altLang="en-US" dirty="0" smtClean="0"/>
              <a:t>边界值方法的使用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164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164637" y="4038135"/>
            <a:ext cx="3027363" cy="2732957"/>
            <a:chOff x="9164637" y="4038135"/>
            <a:chExt cx="3027363" cy="2732957"/>
          </a:xfrm>
        </p:grpSpPr>
        <p:sp>
          <p:nvSpPr>
            <p:cNvPr id="18" name="等腰三角形 58"/>
            <p:cNvSpPr/>
            <p:nvPr/>
          </p:nvSpPr>
          <p:spPr>
            <a:xfrm>
              <a:off x="9525108" y="5430674"/>
              <a:ext cx="1162051" cy="130722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  <a:gd name="connsiteX0" fmla="*/ 452437 w 1600201"/>
                <a:gd name="connsiteY0" fmla="*/ 181691 h 732554"/>
                <a:gd name="connsiteX1" fmla="*/ 1600201 w 1600201"/>
                <a:gd name="connsiteY1" fmla="*/ 0 h 732554"/>
                <a:gd name="connsiteX2" fmla="*/ 0 w 1600201"/>
                <a:gd name="connsiteY2" fmla="*/ 732554 h 732554"/>
                <a:gd name="connsiteX3" fmla="*/ 452437 w 1600201"/>
                <a:gd name="connsiteY3" fmla="*/ 181691 h 732554"/>
                <a:gd name="connsiteX0" fmla="*/ 547687 w 1600201"/>
                <a:gd name="connsiteY0" fmla="*/ 0 h 957263"/>
                <a:gd name="connsiteX1" fmla="*/ 1600201 w 1600201"/>
                <a:gd name="connsiteY1" fmla="*/ 224709 h 957263"/>
                <a:gd name="connsiteX2" fmla="*/ 0 w 1600201"/>
                <a:gd name="connsiteY2" fmla="*/ 957263 h 957263"/>
                <a:gd name="connsiteX3" fmla="*/ 547687 w 1600201"/>
                <a:gd name="connsiteY3" fmla="*/ 0 h 957263"/>
                <a:gd name="connsiteX0" fmla="*/ 547687 w 1162051"/>
                <a:gd name="connsiteY0" fmla="*/ 349966 h 1307229"/>
                <a:gd name="connsiteX1" fmla="*/ 1162051 w 1162051"/>
                <a:gd name="connsiteY1" fmla="*/ 0 h 1307229"/>
                <a:gd name="connsiteX2" fmla="*/ 0 w 1162051"/>
                <a:gd name="connsiteY2" fmla="*/ 1307229 h 1307229"/>
                <a:gd name="connsiteX3" fmla="*/ 547687 w 1162051"/>
                <a:gd name="connsiteY3" fmla="*/ 349966 h 130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051" h="1307229">
                  <a:moveTo>
                    <a:pt x="547687" y="349966"/>
                  </a:moveTo>
                  <a:lnTo>
                    <a:pt x="1162051" y="0"/>
                  </a:lnTo>
                  <a:lnTo>
                    <a:pt x="0" y="1307229"/>
                  </a:lnTo>
                  <a:lnTo>
                    <a:pt x="547687" y="349966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"/>
            <p:cNvSpPr/>
            <p:nvPr/>
          </p:nvSpPr>
          <p:spPr>
            <a:xfrm>
              <a:off x="10694277" y="4864997"/>
              <a:ext cx="1474792" cy="557087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4792" h="557087">
                  <a:moveTo>
                    <a:pt x="0" y="557087"/>
                  </a:moveTo>
                  <a:lnTo>
                    <a:pt x="211934" y="0"/>
                  </a:lnTo>
                  <a:lnTo>
                    <a:pt x="1474792" y="433262"/>
                  </a:lnTo>
                  <a:lnTo>
                    <a:pt x="0" y="55708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58"/>
            <p:cNvSpPr/>
            <p:nvPr/>
          </p:nvSpPr>
          <p:spPr>
            <a:xfrm>
              <a:off x="10914029" y="4654507"/>
              <a:ext cx="1245394" cy="641273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394" h="641273">
                  <a:moveTo>
                    <a:pt x="0" y="203123"/>
                  </a:moveTo>
                  <a:lnTo>
                    <a:pt x="250032" y="0"/>
                  </a:lnTo>
                  <a:lnTo>
                    <a:pt x="1245394" y="641273"/>
                  </a:lnTo>
                  <a:lnTo>
                    <a:pt x="0" y="203123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34"/>
            <p:cNvSpPr/>
            <p:nvPr/>
          </p:nvSpPr>
          <p:spPr>
            <a:xfrm rot="7233140">
              <a:off x="9433484" y="4630457"/>
              <a:ext cx="1793112" cy="804826"/>
            </a:xfrm>
            <a:custGeom>
              <a:avLst/>
              <a:gdLst>
                <a:gd name="connsiteX0" fmla="*/ 0 w 1634073"/>
                <a:gd name="connsiteY0" fmla="*/ 702844 h 702844"/>
                <a:gd name="connsiteX1" fmla="*/ 412538 w 1634073"/>
                <a:gd name="connsiteY1" fmla="*/ 0 h 702844"/>
                <a:gd name="connsiteX2" fmla="*/ 1634073 w 1634073"/>
                <a:gd name="connsiteY2" fmla="*/ 702844 h 702844"/>
                <a:gd name="connsiteX3" fmla="*/ 0 w 1634073"/>
                <a:gd name="connsiteY3" fmla="*/ 702844 h 702844"/>
                <a:gd name="connsiteX0" fmla="*/ 0 w 1767688"/>
                <a:gd name="connsiteY0" fmla="*/ 807522 h 807522"/>
                <a:gd name="connsiteX1" fmla="*/ 546153 w 1767688"/>
                <a:gd name="connsiteY1" fmla="*/ 0 h 807522"/>
                <a:gd name="connsiteX2" fmla="*/ 1767688 w 1767688"/>
                <a:gd name="connsiteY2" fmla="*/ 702844 h 807522"/>
                <a:gd name="connsiteX3" fmla="*/ 0 w 1767688"/>
                <a:gd name="connsiteY3" fmla="*/ 807522 h 807522"/>
                <a:gd name="connsiteX0" fmla="*/ 0 w 1793112"/>
                <a:gd name="connsiteY0" fmla="*/ 807522 h 807522"/>
                <a:gd name="connsiteX1" fmla="*/ 546153 w 1793112"/>
                <a:gd name="connsiteY1" fmla="*/ 0 h 807522"/>
                <a:gd name="connsiteX2" fmla="*/ 1793112 w 1793112"/>
                <a:gd name="connsiteY2" fmla="*/ 802128 h 807522"/>
                <a:gd name="connsiteX3" fmla="*/ 0 w 1793112"/>
                <a:gd name="connsiteY3" fmla="*/ 807522 h 807522"/>
                <a:gd name="connsiteX0" fmla="*/ 0 w 1793112"/>
                <a:gd name="connsiteY0" fmla="*/ 804826 h 804826"/>
                <a:gd name="connsiteX1" fmla="*/ 466633 w 1793112"/>
                <a:gd name="connsiteY1" fmla="*/ 0 h 804826"/>
                <a:gd name="connsiteX2" fmla="*/ 1793112 w 1793112"/>
                <a:gd name="connsiteY2" fmla="*/ 799432 h 804826"/>
                <a:gd name="connsiteX3" fmla="*/ 0 w 1793112"/>
                <a:gd name="connsiteY3" fmla="*/ 804826 h 80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3112" h="804826">
                  <a:moveTo>
                    <a:pt x="0" y="804826"/>
                  </a:moveTo>
                  <a:lnTo>
                    <a:pt x="466633" y="0"/>
                  </a:lnTo>
                  <a:lnTo>
                    <a:pt x="1793112" y="799432"/>
                  </a:lnTo>
                  <a:lnTo>
                    <a:pt x="0" y="8048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164637" y="4361031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7"/>
            </p:cNvCxnSpPr>
            <p:nvPr/>
          </p:nvCxnSpPr>
          <p:spPr>
            <a:xfrm flipV="1">
              <a:off x="9203661" y="4056233"/>
              <a:ext cx="1232563" cy="311493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10415745" y="403813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9539286" y="4074330"/>
              <a:ext cx="889220" cy="1524954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39" idx="1"/>
            </p:cNvCxnSpPr>
            <p:nvPr/>
          </p:nvCxnSpPr>
          <p:spPr>
            <a:xfrm flipH="1" flipV="1">
              <a:off x="9187496" y="4406750"/>
              <a:ext cx="330288" cy="1187970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9210357" y="4383891"/>
              <a:ext cx="1692139" cy="475776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34" idx="1"/>
              <a:endCxn id="25" idx="5"/>
            </p:cNvCxnSpPr>
            <p:nvPr/>
          </p:nvCxnSpPr>
          <p:spPr>
            <a:xfrm flipH="1" flipV="1">
              <a:off x="10454769" y="4077159"/>
              <a:ext cx="430205" cy="766345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39" idx="7"/>
              <a:endCxn id="34" idx="3"/>
            </p:cNvCxnSpPr>
            <p:nvPr/>
          </p:nvCxnSpPr>
          <p:spPr>
            <a:xfrm flipV="1">
              <a:off x="9550113" y="4875833"/>
              <a:ext cx="1334861" cy="718887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10671972" y="5407353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148994" y="4643238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0878279" y="4836809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1"/>
            <p:cNvSpPr/>
            <p:nvPr/>
          </p:nvSpPr>
          <p:spPr>
            <a:xfrm>
              <a:off x="9519057" y="5605893"/>
              <a:ext cx="560392" cy="1135731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  <a:gd name="connsiteX0" fmla="*/ 0 w 579442"/>
                <a:gd name="connsiteY0" fmla="*/ 557087 h 557087"/>
                <a:gd name="connsiteX1" fmla="*/ 211934 w 579442"/>
                <a:gd name="connsiteY1" fmla="*/ 0 h 557087"/>
                <a:gd name="connsiteX2" fmla="*/ 579442 w 579442"/>
                <a:gd name="connsiteY2" fmla="*/ 273719 h 557087"/>
                <a:gd name="connsiteX3" fmla="*/ 0 w 579442"/>
                <a:gd name="connsiteY3" fmla="*/ 557087 h 557087"/>
                <a:gd name="connsiteX0" fmla="*/ 0 w 758036"/>
                <a:gd name="connsiteY0" fmla="*/ 557087 h 557087"/>
                <a:gd name="connsiteX1" fmla="*/ 211934 w 758036"/>
                <a:gd name="connsiteY1" fmla="*/ 0 h 557087"/>
                <a:gd name="connsiteX2" fmla="*/ 758036 w 758036"/>
                <a:gd name="connsiteY2" fmla="*/ 164181 h 557087"/>
                <a:gd name="connsiteX3" fmla="*/ 0 w 758036"/>
                <a:gd name="connsiteY3" fmla="*/ 557087 h 557087"/>
                <a:gd name="connsiteX0" fmla="*/ 0 w 569917"/>
                <a:gd name="connsiteY0" fmla="*/ 1145256 h 1145256"/>
                <a:gd name="connsiteX1" fmla="*/ 23815 w 569917"/>
                <a:gd name="connsiteY1" fmla="*/ 0 h 1145256"/>
                <a:gd name="connsiteX2" fmla="*/ 569917 w 569917"/>
                <a:gd name="connsiteY2" fmla="*/ 164181 h 1145256"/>
                <a:gd name="connsiteX3" fmla="*/ 0 w 569917"/>
                <a:gd name="connsiteY3" fmla="*/ 1145256 h 1145256"/>
                <a:gd name="connsiteX0" fmla="*/ 0 w 560392"/>
                <a:gd name="connsiteY0" fmla="*/ 1135731 h 1135731"/>
                <a:gd name="connsiteX1" fmla="*/ 14290 w 560392"/>
                <a:gd name="connsiteY1" fmla="*/ 0 h 1135731"/>
                <a:gd name="connsiteX2" fmla="*/ 560392 w 560392"/>
                <a:gd name="connsiteY2" fmla="*/ 164181 h 1135731"/>
                <a:gd name="connsiteX3" fmla="*/ 0 w 560392"/>
                <a:gd name="connsiteY3" fmla="*/ 1135731 h 1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392" h="1135731">
                  <a:moveTo>
                    <a:pt x="0" y="1135731"/>
                  </a:moveTo>
                  <a:lnTo>
                    <a:pt x="14290" y="0"/>
                  </a:lnTo>
                  <a:lnTo>
                    <a:pt x="560392" y="164181"/>
                  </a:lnTo>
                  <a:lnTo>
                    <a:pt x="0" y="113573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9504893" y="6725373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58"/>
            <p:cNvSpPr/>
            <p:nvPr/>
          </p:nvSpPr>
          <p:spPr>
            <a:xfrm>
              <a:off x="9538637" y="5429148"/>
              <a:ext cx="1147764" cy="34837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764" h="348379">
                  <a:moveTo>
                    <a:pt x="0" y="181691"/>
                  </a:moveTo>
                  <a:lnTo>
                    <a:pt x="1147764" y="0"/>
                  </a:lnTo>
                  <a:lnTo>
                    <a:pt x="547688" y="348379"/>
                  </a:lnTo>
                  <a:lnTo>
                    <a:pt x="0" y="181691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511089" y="558802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56426" y="5764191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2163200" y="5284321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 flipH="1">
            <a:off x="0" y="6433143"/>
            <a:ext cx="121920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58103" y="2593076"/>
            <a:ext cx="433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8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1101187" y="1282408"/>
            <a:ext cx="8916269" cy="489654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30000"/>
              </a:lnSpc>
              <a:buClr>
                <a:srgbClr val="92D050"/>
              </a:buClr>
              <a:defRPr/>
            </a:pP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98161" y="0"/>
            <a:ext cx="10515600" cy="752475"/>
          </a:xfrm>
        </p:spPr>
        <p:txBody>
          <a:bodyPr/>
          <a:lstStyle/>
          <a:p>
            <a:r>
              <a:rPr lang="zh-CN" altLang="en-US" dirty="0" smtClean="0"/>
              <a:t>本节教学目标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132393" y="1690619"/>
            <a:ext cx="10629900" cy="4351338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accent4"/>
              </a:buClr>
              <a:defRPr/>
            </a:pPr>
            <a:r>
              <a:rPr lang="zh-CN" altLang="en-US" dirty="0" smtClean="0"/>
              <a:t>了解为什么引入边界值分析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4"/>
              </a:buClr>
              <a:defRPr/>
            </a:pPr>
            <a:r>
              <a:rPr lang="zh-CN" altLang="en-US" dirty="0" smtClean="0"/>
              <a:t>掌握边界值分析的方法定义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4"/>
              </a:buClr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重</a:t>
            </a:r>
            <a:r>
              <a:rPr lang="zh-CN" altLang="en-US" dirty="0">
                <a:solidFill>
                  <a:srgbClr val="FF0000"/>
                </a:solidFill>
              </a:rPr>
              <a:t>难点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>
                <a:solidFill>
                  <a:srgbClr val="FF0000"/>
                </a:solidFill>
              </a:rPr>
              <a:t>边界值分析方法使用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7957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44" y="989351"/>
            <a:ext cx="12192000" cy="43307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76274" y="9283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6" name="Group 238"/>
          <p:cNvGrpSpPr>
            <a:grpSpLocks/>
          </p:cNvGrpSpPr>
          <p:nvPr/>
        </p:nvGrpSpPr>
        <p:grpSpPr bwMode="auto">
          <a:xfrm>
            <a:off x="2864801" y="1451449"/>
            <a:ext cx="5105400" cy="555625"/>
            <a:chOff x="1248" y="2640"/>
            <a:chExt cx="3216" cy="350"/>
          </a:xfrm>
        </p:grpSpPr>
        <p:sp>
          <p:nvSpPr>
            <p:cNvPr id="5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Text Box 242"/>
            <p:cNvSpPr txBox="1">
              <a:spLocks noChangeArrowheads="1"/>
            </p:cNvSpPr>
            <p:nvPr/>
          </p:nvSpPr>
          <p:spPr bwMode="gray">
            <a:xfrm>
              <a:off x="1287" y="2654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1" name="Group 238"/>
          <p:cNvGrpSpPr>
            <a:grpSpLocks/>
          </p:cNvGrpSpPr>
          <p:nvPr/>
        </p:nvGrpSpPr>
        <p:grpSpPr bwMode="auto">
          <a:xfrm>
            <a:off x="2844057" y="2185160"/>
            <a:ext cx="5105400" cy="619128"/>
            <a:chOff x="1248" y="2600"/>
            <a:chExt cx="3216" cy="390"/>
          </a:xfrm>
        </p:grpSpPr>
        <p:sp>
          <p:nvSpPr>
            <p:cNvPr id="62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Text Box 241"/>
            <p:cNvSpPr txBox="1">
              <a:spLocks noChangeArrowheads="1"/>
            </p:cNvSpPr>
            <p:nvPr/>
          </p:nvSpPr>
          <p:spPr bwMode="gray">
            <a:xfrm>
              <a:off x="1769" y="2619"/>
              <a:ext cx="17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 smtClean="0">
                  <a:latin typeface="楷体" pitchFamily="49" charset="-122"/>
                  <a:ea typeface="楷体" pitchFamily="49" charset="-122"/>
                </a:rPr>
                <a:t>边界值分析概述</a:t>
              </a:r>
              <a:endParaRPr lang="en-US" altLang="zh-CN" sz="28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242"/>
            <p:cNvSpPr txBox="1">
              <a:spLocks noChangeArrowheads="1"/>
            </p:cNvSpPr>
            <p:nvPr/>
          </p:nvSpPr>
          <p:spPr bwMode="gray">
            <a:xfrm>
              <a:off x="1305" y="2600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6" name="Group 238"/>
          <p:cNvGrpSpPr>
            <a:grpSpLocks/>
          </p:cNvGrpSpPr>
          <p:nvPr/>
        </p:nvGrpSpPr>
        <p:grpSpPr bwMode="auto">
          <a:xfrm>
            <a:off x="2774977" y="2887547"/>
            <a:ext cx="5105401" cy="682628"/>
            <a:chOff x="1248" y="2582"/>
            <a:chExt cx="3216" cy="430"/>
          </a:xfrm>
        </p:grpSpPr>
        <p:sp>
          <p:nvSpPr>
            <p:cNvPr id="6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Text Box 241"/>
            <p:cNvSpPr txBox="1">
              <a:spLocks noChangeArrowheads="1"/>
            </p:cNvSpPr>
            <p:nvPr/>
          </p:nvSpPr>
          <p:spPr bwMode="gray">
            <a:xfrm>
              <a:off x="1858" y="2682"/>
              <a:ext cx="19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800" b="1" dirty="0" smtClean="0">
                  <a:solidFill>
                    <a:schemeClr val="tx1">
                      <a:lumMod val="10000"/>
                    </a:schemeClr>
                  </a:solidFill>
                  <a:latin typeface="楷体" pitchFamily="49" charset="-122"/>
                  <a:ea typeface="楷体" pitchFamily="49" charset="-122"/>
                </a:rPr>
                <a:t>边界值分析的使用</a:t>
              </a:r>
              <a:endParaRPr lang="en-US" altLang="zh-CN" sz="2800" b="1" dirty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Text Box 242"/>
            <p:cNvSpPr txBox="1">
              <a:spLocks noChangeArrowheads="1"/>
            </p:cNvSpPr>
            <p:nvPr/>
          </p:nvSpPr>
          <p:spPr bwMode="gray">
            <a:xfrm>
              <a:off x="1305" y="2582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1" name="Text Box 246"/>
          <p:cNvSpPr txBox="1">
            <a:spLocks noChangeArrowheads="1"/>
          </p:cNvSpPr>
          <p:nvPr/>
        </p:nvSpPr>
        <p:spPr bwMode="gray">
          <a:xfrm>
            <a:off x="3683152" y="1471731"/>
            <a:ext cx="4690139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为什么进行边界值分析 </a:t>
            </a:r>
            <a:r>
              <a:rPr lang="en-US" altLang="zh-CN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16556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1464" y="170707"/>
            <a:ext cx="8301567" cy="56582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为什么进行边界值分析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639" y="1816167"/>
            <a:ext cx="8577069" cy="4641850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406" y="882187"/>
            <a:ext cx="3988174" cy="579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90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为什么进行边界值测试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cs typeface="Consolas" panose="020B0609020204030204" pitchFamily="49" charset="0"/>
              </a:rPr>
              <a:t>Dim data(10) As </a:t>
            </a:r>
            <a:r>
              <a:rPr lang="en-US" altLang="zh-CN" dirty="0" err="1">
                <a:cs typeface="Consolas" panose="020B0609020204030204" pitchFamily="49" charset="0"/>
              </a:rPr>
              <a:t>Interger</a:t>
            </a:r>
            <a:r>
              <a:rPr lang="en-US" altLang="zh-CN" dirty="0">
                <a:cs typeface="Consolas" panose="020B0609020204030204" pitchFamily="49" charset="0"/>
              </a:rPr>
              <a:t> //</a:t>
            </a:r>
            <a:r>
              <a:rPr lang="zh-CN" altLang="en-US" dirty="0">
                <a:cs typeface="Consolas" panose="020B0609020204030204" pitchFamily="49" charset="0"/>
              </a:rPr>
              <a:t>创建包含</a:t>
            </a:r>
            <a:r>
              <a:rPr lang="en-US" altLang="zh-CN" dirty="0">
                <a:cs typeface="Consolas" panose="020B0609020204030204" pitchFamily="49" charset="0"/>
              </a:rPr>
              <a:t>10</a:t>
            </a:r>
            <a:r>
              <a:rPr lang="zh-CN" altLang="en-US" dirty="0">
                <a:cs typeface="Consolas" panose="020B0609020204030204" pitchFamily="49" charset="0"/>
              </a:rPr>
              <a:t>个元素的数组</a:t>
            </a:r>
            <a:r>
              <a:rPr lang="en-US" altLang="zh-CN" dirty="0"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altLang="zh-CN" dirty="0">
                <a:cs typeface="Consolas" panose="020B0609020204030204" pitchFamily="49" charset="0"/>
              </a:rPr>
              <a:t>Dim </a:t>
            </a:r>
            <a:r>
              <a:rPr lang="en-US" altLang="zh-CN" dirty="0" err="1">
                <a:cs typeface="Consolas" panose="020B0609020204030204" pitchFamily="49" charset="0"/>
              </a:rPr>
              <a:t>i</a:t>
            </a:r>
            <a:r>
              <a:rPr lang="en-US" altLang="zh-CN" dirty="0">
                <a:cs typeface="Consolas" panose="020B0609020204030204" pitchFamily="49" charset="0"/>
              </a:rPr>
              <a:t> As </a:t>
            </a:r>
            <a:r>
              <a:rPr lang="en-US" altLang="zh-CN" dirty="0" err="1">
                <a:cs typeface="Consolas" panose="020B0609020204030204" pitchFamily="49" charset="0"/>
              </a:rPr>
              <a:t>Interger</a:t>
            </a:r>
            <a:endParaRPr lang="en-US" altLang="zh-CN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cs typeface="Consolas" panose="020B0609020204030204" pitchFamily="49" charset="0"/>
              </a:rPr>
              <a:t>For </a:t>
            </a:r>
            <a:r>
              <a:rPr lang="en-US" altLang="zh-CN" dirty="0" err="1">
                <a:cs typeface="Consolas" panose="020B0609020204030204" pitchFamily="49" charset="0"/>
              </a:rPr>
              <a:t>i</a:t>
            </a:r>
            <a:r>
              <a:rPr lang="en-US" altLang="zh-CN" dirty="0">
                <a:cs typeface="Consolas" panose="020B0609020204030204" pitchFamily="49" charset="0"/>
              </a:rPr>
              <a:t> = 1 To 10</a:t>
            </a:r>
          </a:p>
          <a:p>
            <a:pPr marL="0" indent="0">
              <a:buNone/>
            </a:pPr>
            <a:r>
              <a:rPr lang="en-US" altLang="zh-CN" dirty="0">
                <a:cs typeface="Consolas" panose="020B0609020204030204" pitchFamily="49" charset="0"/>
              </a:rPr>
              <a:t>	data(</a:t>
            </a:r>
            <a:r>
              <a:rPr lang="en-US" altLang="zh-CN" dirty="0" err="1">
                <a:cs typeface="Consolas" panose="020B0609020204030204" pitchFamily="49" charset="0"/>
              </a:rPr>
              <a:t>i</a:t>
            </a:r>
            <a:r>
              <a:rPr lang="en-US" altLang="zh-CN" dirty="0">
                <a:cs typeface="Consolas" panose="020B0609020204030204" pitchFamily="49" charset="0"/>
              </a:rPr>
              <a:t>) = -1 //</a:t>
            </a:r>
            <a:r>
              <a:rPr lang="zh-CN" altLang="en-US" dirty="0">
                <a:cs typeface="Consolas" panose="020B0609020204030204" pitchFamily="49" charset="0"/>
              </a:rPr>
              <a:t>每个数组赋初值 </a:t>
            </a:r>
            <a:r>
              <a:rPr lang="en-US" altLang="zh-CN" dirty="0">
                <a:cs typeface="Consolas" panose="020B0609020204030204" pitchFamily="49" charset="0"/>
              </a:rPr>
              <a:t>-1</a:t>
            </a:r>
          </a:p>
          <a:p>
            <a:pPr marL="0" indent="0">
              <a:buNone/>
            </a:pPr>
            <a:r>
              <a:rPr lang="en-US" altLang="zh-CN" dirty="0">
                <a:cs typeface="Consolas" panose="020B0609020204030204" pitchFamily="49" charset="0"/>
              </a:rPr>
              <a:t>	Neat </a:t>
            </a:r>
            <a:r>
              <a:rPr lang="en-US" altLang="zh-CN" dirty="0" err="1">
                <a:cs typeface="Consolas" panose="020B0609020204030204" pitchFamily="49" charset="0"/>
              </a:rPr>
              <a:t>i</a:t>
            </a:r>
            <a:endParaRPr lang="en-US" altLang="zh-CN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cs typeface="Consolas" panose="020B0609020204030204" pitchFamily="49" charset="0"/>
              </a:rPr>
              <a:t>End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data(0)—data(10)</a:t>
            </a:r>
            <a:r>
              <a:rPr lang="zh-CN" altLang="en-US" dirty="0" smtClean="0">
                <a:solidFill>
                  <a:srgbClr val="FF0000"/>
                </a:solidFill>
              </a:rPr>
              <a:t>的值分别为什么？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074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边界值分析概述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边界值分析法</a:t>
            </a:r>
            <a:r>
              <a:rPr lang="zh-CN" altLang="en-US" dirty="0"/>
              <a:t>是对输入或输出的</a:t>
            </a:r>
            <a:r>
              <a:rPr lang="zh-CN" altLang="en-US" dirty="0">
                <a:solidFill>
                  <a:srgbClr val="FF0000"/>
                </a:solidFill>
              </a:rPr>
              <a:t>边界值</a:t>
            </a:r>
            <a:r>
              <a:rPr lang="zh-CN" altLang="en-US" dirty="0"/>
              <a:t>进行测试的一种测试方法。通常边界值分析法是作为对</a:t>
            </a:r>
            <a:r>
              <a:rPr lang="zh-CN" altLang="en-US" dirty="0">
                <a:solidFill>
                  <a:srgbClr val="FF0000"/>
                </a:solidFill>
              </a:rPr>
              <a:t>等价类划分法的补充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 bwMode="auto">
          <a:xfrm>
            <a:off x="3100019" y="2773872"/>
            <a:ext cx="2228850" cy="2228850"/>
          </a:xfrm>
          <a:prstGeom prst="ellipse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40994" y="5427797"/>
            <a:ext cx="5200650" cy="921419"/>
            <a:chOff x="2986088" y="5226319"/>
            <a:chExt cx="5363517" cy="921419"/>
          </a:xfrm>
        </p:grpSpPr>
        <p:cxnSp>
          <p:nvCxnSpPr>
            <p:cNvPr id="6" name="直接连接符 5"/>
            <p:cNvCxnSpPr/>
            <p:nvPr/>
          </p:nvCxnSpPr>
          <p:spPr bwMode="auto">
            <a:xfrm flipV="1">
              <a:off x="2986088" y="5514975"/>
              <a:ext cx="5363517" cy="42863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auto">
            <a:xfrm>
              <a:off x="3796655" y="5243513"/>
              <a:ext cx="0" cy="28865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 bwMode="auto">
            <a:xfrm>
              <a:off x="6360467" y="5226319"/>
              <a:ext cx="0" cy="28865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3439467" y="5624518"/>
              <a:ext cx="11144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-20</a:t>
              </a:r>
              <a:endParaRPr lang="zh-CN" altLang="en-US" sz="2800" b="1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195366" y="5567690"/>
              <a:ext cx="11144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30</a:t>
              </a:r>
              <a:endParaRPr lang="zh-CN" altLang="en-US" sz="2800" b="1" dirty="0"/>
            </a:p>
          </p:txBody>
        </p:sp>
      </p:grpSp>
      <p:sp>
        <p:nvSpPr>
          <p:cNvPr id="11" name="圆角矩形 10"/>
          <p:cNvSpPr/>
          <p:nvPr/>
        </p:nvSpPr>
        <p:spPr>
          <a:xfrm>
            <a:off x="7928115" y="3135864"/>
            <a:ext cx="2105743" cy="212827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边界</a:t>
            </a:r>
            <a:r>
              <a:rPr lang="en-US" altLang="zh-CN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原则</a:t>
            </a:r>
            <a:endParaRPr lang="en-US" altLang="zh-CN" sz="28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刚刚</a:t>
            </a:r>
            <a:r>
              <a:rPr lang="en-US" altLang="zh-CN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</a:p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刚刚</a:t>
            </a:r>
            <a:r>
              <a:rPr lang="en-US" altLang="zh-CN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</a:p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刚刚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endParaRPr lang="en-US" altLang="zh-CN" sz="28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endParaRPr lang="en-US" altLang="zh-CN" sz="28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116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66688" indent="-163513">
              <a:spcAft>
                <a:spcPts val="600"/>
              </a:spcAft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边界值分析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法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使用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167" y="895981"/>
            <a:ext cx="11184781" cy="506068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如果程序的规格说明中规定：</a:t>
            </a:r>
            <a:r>
              <a:rPr lang="en-US" altLang="zh-CN" dirty="0"/>
              <a:t>“</a:t>
            </a:r>
            <a:r>
              <a:rPr lang="zh-CN" altLang="en-US" dirty="0"/>
              <a:t>重量在</a:t>
            </a:r>
            <a:r>
              <a:rPr lang="en-US" altLang="zh-CN" dirty="0"/>
              <a:t>10.00</a:t>
            </a:r>
            <a:r>
              <a:rPr lang="zh-CN" altLang="en-US" dirty="0"/>
              <a:t>公斤至</a:t>
            </a:r>
            <a:r>
              <a:rPr lang="en-US" altLang="zh-CN" dirty="0"/>
              <a:t>50.00</a:t>
            </a:r>
            <a:r>
              <a:rPr lang="zh-CN" altLang="en-US" dirty="0"/>
              <a:t>公斤范围内的邮件，其邮费计算公式为</a:t>
            </a:r>
            <a:r>
              <a:rPr lang="en-US" altLang="zh-CN" dirty="0"/>
              <a:t>……"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应取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rgbClr val="FF0000"/>
                </a:solidFill>
              </a:rPr>
              <a:t>50</a:t>
            </a:r>
            <a:r>
              <a:rPr lang="zh-CN" altLang="en-US" dirty="0">
                <a:solidFill>
                  <a:srgbClr val="FF0000"/>
                </a:solidFill>
              </a:rPr>
              <a:t> ，</a:t>
            </a:r>
            <a:r>
              <a:rPr lang="en-US" altLang="zh-CN" dirty="0">
                <a:solidFill>
                  <a:srgbClr val="FF0000"/>
                </a:solidFill>
              </a:rPr>
              <a:t>10.01 50.01,9.99 49.99 </a:t>
            </a:r>
            <a:r>
              <a:rPr lang="zh-CN" altLang="en-US" dirty="0">
                <a:solidFill>
                  <a:srgbClr val="FF0000"/>
                </a:solidFill>
              </a:rPr>
              <a:t>等。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/>
              <a:t>一个输入文件应包括</a:t>
            </a:r>
            <a:r>
              <a:rPr lang="en-US" altLang="zh-CN" dirty="0"/>
              <a:t>1~255</a:t>
            </a:r>
            <a:r>
              <a:rPr lang="zh-CN" altLang="en-US" dirty="0"/>
              <a:t>个记录。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可取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255</a:t>
            </a:r>
            <a:r>
              <a:rPr lang="zh-CN" altLang="en-US" dirty="0">
                <a:solidFill>
                  <a:srgbClr val="FF0000"/>
                </a:solidFill>
              </a:rPr>
              <a:t>，还应取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及</a:t>
            </a:r>
            <a:r>
              <a:rPr lang="en-US" altLang="zh-CN" dirty="0">
                <a:solidFill>
                  <a:srgbClr val="FF0000"/>
                </a:solidFill>
              </a:rPr>
              <a:t>256 2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254</a:t>
            </a:r>
            <a:r>
              <a:rPr lang="zh-CN" altLang="en-US" dirty="0">
                <a:solidFill>
                  <a:srgbClr val="FF0000"/>
                </a:solidFill>
              </a:rPr>
              <a:t>等。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/>
              <a:t>某程序的规格说明要求计算出</a:t>
            </a:r>
            <a:r>
              <a:rPr lang="en-US" altLang="zh-CN" dirty="0"/>
              <a:t>“</a:t>
            </a:r>
            <a:r>
              <a:rPr lang="zh-CN" altLang="en-US" dirty="0"/>
              <a:t>每月保险金扣除额为</a:t>
            </a:r>
            <a:r>
              <a:rPr lang="en-US" altLang="zh-CN" dirty="0"/>
              <a:t>0</a:t>
            </a:r>
            <a:r>
              <a:rPr lang="zh-CN" altLang="en-US" dirty="0"/>
              <a:t>至</a:t>
            </a:r>
            <a:r>
              <a:rPr lang="en-US" altLang="zh-CN" dirty="0"/>
              <a:t>1165.25</a:t>
            </a:r>
            <a:r>
              <a:rPr lang="zh-CN" altLang="en-US" dirty="0"/>
              <a:t>元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可取</a:t>
            </a:r>
            <a:r>
              <a:rPr lang="en-US" altLang="zh-CN" dirty="0">
                <a:solidFill>
                  <a:srgbClr val="FF0000"/>
                </a:solidFill>
              </a:rPr>
              <a:t>0.00</a:t>
            </a:r>
            <a:r>
              <a:rPr lang="zh-CN" altLang="en-US" dirty="0">
                <a:solidFill>
                  <a:srgbClr val="FF0000"/>
                </a:solidFill>
              </a:rPr>
              <a:t>及</a:t>
            </a:r>
            <a:r>
              <a:rPr lang="en-US" altLang="zh-CN" dirty="0">
                <a:solidFill>
                  <a:srgbClr val="FF0000"/>
                </a:solidFill>
              </a:rPr>
              <a:t>1165.25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-0.01</a:t>
            </a:r>
            <a:r>
              <a:rPr lang="zh-CN" altLang="en-US" dirty="0">
                <a:solidFill>
                  <a:srgbClr val="FF0000"/>
                </a:solidFill>
              </a:rPr>
              <a:t>及</a:t>
            </a:r>
            <a:r>
              <a:rPr lang="en-US" altLang="zh-CN" dirty="0">
                <a:solidFill>
                  <a:srgbClr val="FF0000"/>
                </a:solidFill>
              </a:rPr>
              <a:t>1165.26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0.01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1165.24</a:t>
            </a:r>
            <a:r>
              <a:rPr lang="zh-CN" altLang="en-US" dirty="0">
                <a:solidFill>
                  <a:srgbClr val="FF0000"/>
                </a:solidFill>
              </a:rPr>
              <a:t>等。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821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边界值分析</a:t>
            </a:r>
            <a:r>
              <a:rPr lang="zh-CN" altLang="en-US" dirty="0" smtClean="0"/>
              <a:t>法使用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一家商店，它为购买不同数量商品的客户报出不同的价格，即按购买量</a:t>
            </a:r>
            <a:r>
              <a:rPr lang="zh-CN" altLang="en-US" dirty="0" smtClean="0"/>
              <a:t>的不同</a:t>
            </a:r>
            <a:r>
              <a:rPr lang="zh-CN" altLang="en-US" dirty="0"/>
              <a:t>“分段”计价。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498793"/>
              </p:ext>
            </p:extLst>
          </p:nvPr>
        </p:nvGraphicFramePr>
        <p:xfrm>
          <a:off x="1037233" y="2307128"/>
          <a:ext cx="9948629" cy="392265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470690"/>
                <a:gridCol w="4477939"/>
              </a:tblGrid>
              <a:tr h="5269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购买数量</a:t>
                      </a:r>
                      <a:endParaRPr lang="zh-CN" altLang="en-US" sz="28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单价（元）</a:t>
                      </a:r>
                      <a:endParaRPr lang="zh-CN" altLang="en-US" sz="28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960980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头</a:t>
                      </a: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件</a:t>
                      </a: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即从第</a:t>
                      </a: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件到第</a:t>
                      </a: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件</a:t>
                      </a: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)</a:t>
                      </a:r>
                      <a:endParaRPr lang="zh-CN" altLang="en-US" sz="28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5.00</a:t>
                      </a:r>
                      <a:endParaRPr lang="zh-CN" altLang="en-US" sz="28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</a:tr>
              <a:tr h="946720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第二个</a:t>
                      </a: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件（即从第</a:t>
                      </a: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11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件到第</a:t>
                      </a: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件）</a:t>
                      </a:r>
                      <a:endParaRPr lang="zh-CN" altLang="en-US" sz="28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4.75</a:t>
                      </a:r>
                      <a:endParaRPr lang="zh-CN" altLang="en-US" sz="28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9609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第三个</a:t>
                      </a: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件（即从第</a:t>
                      </a: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21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件到第</a:t>
                      </a: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30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件）</a:t>
                      </a:r>
                      <a:endParaRPr lang="zh-CN" altLang="en-US" sz="2800" b="1" dirty="0" smtClean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4.50</a:t>
                      </a:r>
                      <a:endParaRPr lang="zh-CN" altLang="en-US" sz="28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solidFill>
                      <a:schemeClr val="accent2">
                        <a:alpha val="20000"/>
                      </a:schemeClr>
                    </a:solidFill>
                  </a:tcPr>
                </a:tc>
              </a:tr>
              <a:tr h="526989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超过</a:t>
                      </a: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30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件</a:t>
                      </a:r>
                      <a:endParaRPr lang="zh-CN" altLang="en-US" sz="28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4.00</a:t>
                      </a:r>
                      <a:endParaRPr lang="zh-CN" altLang="en-US" sz="2800" b="1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82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边界值分析法使用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>
                <a:latin typeface="楷体" panose="02010609060101010101" pitchFamily="49" charset="-122"/>
              </a:rPr>
              <a:t>买</a:t>
            </a:r>
            <a:r>
              <a:rPr lang="en-US" altLang="zh-CN" dirty="0">
                <a:latin typeface="楷体" panose="02010609060101010101" pitchFamily="49" charset="-122"/>
              </a:rPr>
              <a:t>5</a:t>
            </a:r>
            <a:r>
              <a:rPr lang="zh-CN" altLang="en-US" dirty="0">
                <a:latin typeface="楷体" panose="02010609060101010101" pitchFamily="49" charset="-122"/>
              </a:rPr>
              <a:t>件， 需要支付</a:t>
            </a:r>
            <a:r>
              <a:rPr lang="en-US" altLang="zh-CN" dirty="0">
                <a:latin typeface="楷体" panose="02010609060101010101" pitchFamily="49" charset="-122"/>
              </a:rPr>
              <a:t>5*5=25</a:t>
            </a:r>
          </a:p>
          <a:p>
            <a:pPr>
              <a:buNone/>
            </a:pPr>
            <a:r>
              <a:rPr lang="zh-CN" altLang="en-US" dirty="0">
                <a:latin typeface="楷体" panose="02010609060101010101" pitchFamily="49" charset="-122"/>
              </a:rPr>
              <a:t>买</a:t>
            </a:r>
            <a:r>
              <a:rPr lang="en-US" altLang="zh-CN" dirty="0">
                <a:latin typeface="楷体" panose="02010609060101010101" pitchFamily="49" charset="-122"/>
              </a:rPr>
              <a:t>16</a:t>
            </a:r>
            <a:r>
              <a:rPr lang="zh-CN" altLang="en-US" dirty="0">
                <a:latin typeface="楷体" panose="02010609060101010101" pitchFamily="49" charset="-122"/>
              </a:rPr>
              <a:t>件，需要支付</a:t>
            </a:r>
            <a:r>
              <a:rPr lang="en-US" altLang="zh-CN" dirty="0">
                <a:latin typeface="楷体" panose="02010609060101010101" pitchFamily="49" charset="-122"/>
              </a:rPr>
              <a:t>10*5+6*4.75=73.75</a:t>
            </a:r>
          </a:p>
          <a:p>
            <a:pPr>
              <a:buNone/>
            </a:pPr>
            <a:r>
              <a:rPr lang="zh-CN" altLang="en-US" dirty="0">
                <a:latin typeface="楷体" panose="02010609060101010101" pitchFamily="49" charset="-122"/>
              </a:rPr>
              <a:t>买</a:t>
            </a:r>
            <a:r>
              <a:rPr lang="en-US" altLang="zh-CN" dirty="0">
                <a:latin typeface="楷体" panose="02010609060101010101" pitchFamily="49" charset="-122"/>
              </a:rPr>
              <a:t>27</a:t>
            </a:r>
            <a:r>
              <a:rPr lang="zh-CN" altLang="en-US" dirty="0">
                <a:latin typeface="楷体" panose="02010609060101010101" pitchFamily="49" charset="-122"/>
              </a:rPr>
              <a:t>件，需要支付</a:t>
            </a:r>
            <a:r>
              <a:rPr lang="en-US" altLang="zh-CN" dirty="0">
                <a:latin typeface="楷体" panose="02010609060101010101" pitchFamily="49" charset="-122"/>
              </a:rPr>
              <a:t>10*5+10*4.75+7*4.5=129</a:t>
            </a:r>
          </a:p>
          <a:p>
            <a:pPr>
              <a:buNone/>
            </a:pPr>
            <a:r>
              <a:rPr lang="zh-CN" altLang="en-US" dirty="0">
                <a:latin typeface="楷体" panose="02010609060101010101" pitchFamily="49" charset="-122"/>
              </a:rPr>
              <a:t>买</a:t>
            </a:r>
            <a:r>
              <a:rPr lang="en-US" altLang="zh-CN" dirty="0">
                <a:latin typeface="楷体" panose="02010609060101010101" pitchFamily="49" charset="-122"/>
              </a:rPr>
              <a:t>50</a:t>
            </a:r>
            <a:r>
              <a:rPr lang="zh-CN" altLang="en-US" dirty="0">
                <a:latin typeface="楷体" panose="02010609060101010101" pitchFamily="49" charset="-122"/>
              </a:rPr>
              <a:t>件，需要支付</a:t>
            </a:r>
            <a:r>
              <a:rPr lang="en-US" altLang="zh-CN" dirty="0">
                <a:latin typeface="楷体" panose="02010609060101010101" pitchFamily="49" charset="-122"/>
              </a:rPr>
              <a:t>10*5+10*4.75+10*4.5+20*4=182.50</a:t>
            </a:r>
            <a:endParaRPr lang="en-US" altLang="zh-CN" dirty="0">
              <a:latin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15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282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4577</TotalTime>
  <Words>792</Words>
  <Application>Microsoft Office PowerPoint</Application>
  <PresentationFormat>宽屏</PresentationFormat>
  <Paragraphs>132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等线</vt:lpstr>
      <vt:lpstr>华文行楷</vt:lpstr>
      <vt:lpstr>华文中宋</vt:lpstr>
      <vt:lpstr>楷体</vt:lpstr>
      <vt:lpstr>宋体</vt:lpstr>
      <vt:lpstr>Arial</vt:lpstr>
      <vt:lpstr>Calibri</vt:lpstr>
      <vt:lpstr>Consolas</vt:lpstr>
      <vt:lpstr>Times New Roman</vt:lpstr>
      <vt:lpstr>Wingdings</vt:lpstr>
      <vt:lpstr>Office Theme</vt:lpstr>
      <vt:lpstr>PowerPoint 演示文稿</vt:lpstr>
      <vt:lpstr>本节教学目标</vt:lpstr>
      <vt:lpstr>PowerPoint 演示文稿</vt:lpstr>
      <vt:lpstr>为什么进行边界值分析</vt:lpstr>
      <vt:lpstr>为什么进行边界值测试</vt:lpstr>
      <vt:lpstr>边界值分析概述</vt:lpstr>
      <vt:lpstr>边界值分析法使用</vt:lpstr>
      <vt:lpstr>边界值分析法使用</vt:lpstr>
      <vt:lpstr>边界值分析法使用</vt:lpstr>
      <vt:lpstr>边界值分析法使用</vt:lpstr>
      <vt:lpstr>边界值分析法使用</vt:lpstr>
      <vt:lpstr>边界值分析法使用</vt:lpstr>
      <vt:lpstr>边界值实例分析一</vt:lpstr>
      <vt:lpstr>边界值分析实例（二）</vt:lpstr>
      <vt:lpstr>内容总结</vt:lpstr>
      <vt:lpstr>PowerPoint 演示文稿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Administrator</cp:lastModifiedBy>
  <cp:revision>423</cp:revision>
  <dcterms:created xsi:type="dcterms:W3CDTF">2015-11-26T12:54:06Z</dcterms:created>
  <dcterms:modified xsi:type="dcterms:W3CDTF">2016-12-14T02:28:21Z</dcterms:modified>
</cp:coreProperties>
</file>