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62" r:id="rId2"/>
    <p:sldId id="437" r:id="rId3"/>
    <p:sldId id="454" r:id="rId4"/>
    <p:sldId id="455" r:id="rId5"/>
    <p:sldId id="456" r:id="rId6"/>
    <p:sldId id="457" r:id="rId7"/>
    <p:sldId id="458" r:id="rId8"/>
    <p:sldId id="459" r:id="rId9"/>
    <p:sldId id="438" r:id="rId10"/>
    <p:sldId id="360" r:id="rId11"/>
    <p:sldId id="409" r:id="rId12"/>
    <p:sldId id="439" r:id="rId13"/>
    <p:sldId id="440" r:id="rId14"/>
    <p:sldId id="441" r:id="rId15"/>
    <p:sldId id="443" r:id="rId16"/>
    <p:sldId id="446" r:id="rId17"/>
    <p:sldId id="447" r:id="rId18"/>
    <p:sldId id="445" r:id="rId19"/>
    <p:sldId id="444" r:id="rId20"/>
    <p:sldId id="451" r:id="rId21"/>
    <p:sldId id="452" r:id="rId22"/>
    <p:sldId id="453" r:id="rId23"/>
    <p:sldId id="448" r:id="rId24"/>
    <p:sldId id="450" r:id="rId25"/>
    <p:sldId id="419" r:id="rId26"/>
    <p:sldId id="420" r:id="rId27"/>
    <p:sldId id="421" r:id="rId28"/>
    <p:sldId id="422" r:id="rId29"/>
    <p:sldId id="430" r:id="rId30"/>
    <p:sldId id="431" r:id="rId31"/>
    <p:sldId id="423" r:id="rId32"/>
    <p:sldId id="424" r:id="rId33"/>
    <p:sldId id="425" r:id="rId34"/>
    <p:sldId id="426" r:id="rId35"/>
    <p:sldId id="427" r:id="rId36"/>
    <p:sldId id="28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9" autoAdjust="0"/>
    <p:restoredTop sz="95179" autoAdjust="0"/>
  </p:normalViewPr>
  <p:slideViewPr>
    <p:cSldViewPr snapToGrid="0" showGuides="1">
      <p:cViewPr varScale="1">
        <p:scale>
          <a:sx n="70" d="100"/>
          <a:sy n="70" d="100"/>
        </p:scale>
        <p:origin x="96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在一些数据处理的问题中，某些操作的实施依赖于多个逻辑条件的组合，即：针对不同逻辑条件的组合值，分别执行不同的操作，决策表很适合处理这类操作。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6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4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转化决策表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标明因果图中约束条件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因果图转换成决策表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为决策表中每一列表示的情况设计测试用例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0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转化决策表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标明因果图中约束条件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因果图转换成决策表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为决策表中每一列表示的情况设计测试用例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9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输入条件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有效等价类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编号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无效等价类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编号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三个整数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一边为非整数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两边为非整数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三边非整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非整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给出一个边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给出两个边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给超过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个边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正数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a|b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a|c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b|c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三边都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&lt;=0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a|b|c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一般三角形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&gt;b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&gt;a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等腰三角形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a=b(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一般三角形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a=c(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一般三角形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b=c(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一般三角形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等边三角形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a=b=c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8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5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8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5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8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的含义是对于每个条件</a:t>
            </a:r>
            <a:r>
              <a:rPr lang="zh-CN" altLang="en-US" b="1" baseline="0" dirty="0" smtClean="0"/>
              <a:t>  有几种可能的取值  </a:t>
            </a:r>
            <a:endParaRPr lang="en-US" altLang="zh-CN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baseline="0" dirty="0" smtClean="0"/>
              <a:t>现在咱们有</a:t>
            </a:r>
            <a:r>
              <a:rPr lang="en-US" altLang="zh-CN" b="1" baseline="0" dirty="0" smtClean="0"/>
              <a:t>3</a:t>
            </a:r>
            <a:r>
              <a:rPr lang="zh-CN" altLang="en-US" b="1" baseline="0" dirty="0" smtClean="0"/>
              <a:t>个条件   每个条件是不是取真假值呢</a:t>
            </a:r>
            <a:endParaRPr lang="en-US" altLang="zh-CN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baseline="0" dirty="0" smtClean="0"/>
              <a:t>当然不是的   所以来思考一下每个条件有几种可能的取值   </a:t>
            </a:r>
            <a:endParaRPr lang="en-US" altLang="zh-CN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baseline="0" dirty="0" smtClean="0"/>
              <a:t>即对于月来说  有几种情况   有几种分类</a:t>
            </a:r>
            <a:r>
              <a:rPr lang="en-US" altLang="zh-CN" b="1" baseline="0" dirty="0" smtClean="0"/>
              <a:t>(</a:t>
            </a:r>
            <a:r>
              <a:rPr lang="zh-CN" altLang="en-US" b="1" baseline="0" dirty="0" smtClean="0"/>
              <a:t>需要考虑边界值  这时候年就要</a:t>
            </a:r>
            <a:r>
              <a:rPr lang="en-US" altLang="zh-CN" b="1" baseline="0" dirty="0" smtClean="0"/>
              <a:t>+1</a:t>
            </a:r>
            <a:r>
              <a:rPr lang="zh-CN" altLang="en-US" b="1" baseline="0" dirty="0" smtClean="0"/>
              <a:t>了  所以单独分出了</a:t>
            </a:r>
            <a:r>
              <a:rPr lang="en-US" altLang="zh-CN" b="1" baseline="0" dirty="0" smtClean="0"/>
              <a:t>12</a:t>
            </a:r>
            <a:r>
              <a:rPr lang="zh-CN" altLang="en-US" b="1" baseline="0" dirty="0" smtClean="0"/>
              <a:t>月</a:t>
            </a:r>
            <a:r>
              <a:rPr lang="en-US" altLang="zh-CN" b="1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baseline="0" dirty="0" smtClean="0"/>
              <a:t>对于日来说   有几种情况   有几种分类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0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以天为主（即以情况最多的为主）  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要有四组数据</a:t>
            </a:r>
            <a:r>
              <a:rPr lang="zh-CN" altLang="en-US" sz="1200" b="1" baseline="0" dirty="0" smtClean="0"/>
              <a:t>  因为月有四种情况</a:t>
            </a:r>
            <a:endParaRPr lang="en-US" altLang="zh-CN" sz="1200" b="1" baseline="0" dirty="0" smtClean="0"/>
          </a:p>
          <a:p>
            <a:r>
              <a:rPr lang="zh-CN" altLang="en-US" sz="1200" b="1" baseline="0" dirty="0" smtClean="0"/>
              <a:t>年只对</a:t>
            </a:r>
            <a:r>
              <a:rPr lang="en-US" altLang="zh-CN" sz="1200" b="1" baseline="0" dirty="0" smtClean="0"/>
              <a:t>D2  D3</a:t>
            </a:r>
            <a:r>
              <a:rPr lang="zh-CN" altLang="en-US" sz="1200" b="1" baseline="0" dirty="0" smtClean="0"/>
              <a:t>有影响   即天数为</a:t>
            </a:r>
            <a:r>
              <a:rPr lang="en-US" altLang="zh-CN" sz="1200" b="1" baseline="0" dirty="0" smtClean="0"/>
              <a:t>28 29</a:t>
            </a:r>
            <a:r>
              <a:rPr lang="zh-CN" altLang="en-US" sz="1200" b="1" baseline="0" dirty="0" smtClean="0"/>
              <a:t>的时候</a:t>
            </a:r>
            <a:endParaRPr lang="en-US" altLang="zh-CN" sz="1200" b="1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1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0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6"/>
            <a:ext cx="10515600" cy="71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143" y="94079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772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决策表法设计测试用例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308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实例讲解与演练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决策表法概述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8"/>
          <p:cNvSpPr txBox="1"/>
          <p:nvPr/>
        </p:nvSpPr>
        <p:spPr>
          <a:xfrm>
            <a:off x="1156660" y="67515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决策表法概述</a:t>
            </a:r>
            <a:r>
              <a:rPr lang="en-US" altLang="zh-CN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5910" y="963921"/>
            <a:ext cx="11277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Decision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一个用表格形式来整理逻辑关系的工具，由横向的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（因）和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（果）和纵向的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（测试用例）组合而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08" y="2674961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696036" y="3261815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05114" y="3436419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4510" y="5080000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47658" y="5050971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084574" y="4737844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64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3588" y="13648"/>
            <a:ext cx="10515600" cy="677863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/>
              <a:t>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5135" y="853127"/>
            <a:ext cx="11653827" cy="56705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cs typeface="Times New Roman" panose="02020603050405020304" pitchFamily="18" charset="0"/>
              </a:rPr>
              <a:t>Condition </a:t>
            </a:r>
            <a:r>
              <a:rPr lang="en-US" altLang="zh-CN" dirty="0">
                <a:solidFill>
                  <a:srgbClr val="5F5E5C"/>
                </a:solidFill>
                <a:cs typeface="Times New Roman" panose="02020603050405020304" pitchFamily="18" charset="0"/>
              </a:rPr>
              <a:t>Stub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cs typeface="Times New Roman" panose="02020603050405020304" pitchFamily="18" charset="0"/>
              </a:rPr>
              <a:t>Action </a:t>
            </a:r>
            <a:r>
              <a:rPr lang="en-US" altLang="zh-CN" dirty="0">
                <a:solidFill>
                  <a:srgbClr val="5F5E5C"/>
                </a:solidFill>
                <a:cs typeface="Times New Roman" panose="02020603050405020304" pitchFamily="18" charset="0"/>
              </a:rPr>
              <a:t>Stub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cs typeface="Times New Roman" panose="02020603050405020304" pitchFamily="18" charset="0"/>
              </a:rPr>
              <a:t>Condition Entry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cs typeface="Times New Roman" panose="02020603050405020304" pitchFamily="18" charset="0"/>
              </a:rPr>
              <a:t>Action Entry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cs typeface="Times New Roman" panose="02020603050405020304" pitchFamily="18" charset="0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中右部的每一列（条件项和对应的动作项）都是一条规则</a:t>
            </a:r>
          </a:p>
        </p:txBody>
      </p:sp>
    </p:spTree>
    <p:extLst>
      <p:ext uri="{BB962C8B-B14F-4D97-AF65-F5344CB8AC3E}">
        <p14:creationId xmlns:p14="http://schemas.microsoft.com/office/powerpoint/2010/main" val="22730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63774" y="853126"/>
            <a:ext cx="3794078" cy="56705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分析条件和动作</a:t>
            </a:r>
            <a:r>
              <a:rPr lang="zh-CN" altLang="en-US" dirty="0" smtClean="0"/>
              <a:t>：金额</a:t>
            </a:r>
            <a:r>
              <a:rPr lang="zh-CN" altLang="en-US" dirty="0">
                <a:solidFill>
                  <a:srgbClr val="0975CE"/>
                </a:solidFill>
              </a:rPr>
              <a:t>超过</a:t>
            </a:r>
            <a:r>
              <a:rPr lang="en-US" altLang="zh-CN" dirty="0">
                <a:solidFill>
                  <a:srgbClr val="0975CE"/>
                </a:solidFill>
              </a:rPr>
              <a:t>500</a:t>
            </a:r>
            <a:r>
              <a:rPr lang="zh-CN" altLang="en-US" dirty="0">
                <a:solidFill>
                  <a:srgbClr val="0975CE"/>
                </a:solidFill>
              </a:rPr>
              <a:t>元，又未过期</a:t>
            </a:r>
            <a:r>
              <a:rPr lang="zh-CN" altLang="en-US" dirty="0"/>
              <a:t>，则发出批准单和提货单；如果</a:t>
            </a:r>
            <a:r>
              <a:rPr lang="zh-CN" altLang="en-US" dirty="0">
                <a:solidFill>
                  <a:srgbClr val="0975CE"/>
                </a:solidFill>
              </a:rPr>
              <a:t>金额超过</a:t>
            </a:r>
            <a:r>
              <a:rPr lang="en-US" altLang="zh-CN" dirty="0">
                <a:solidFill>
                  <a:srgbClr val="0975CE"/>
                </a:solidFill>
              </a:rPr>
              <a:t>500</a:t>
            </a:r>
            <a:r>
              <a:rPr lang="zh-CN" altLang="en-US" dirty="0">
                <a:solidFill>
                  <a:srgbClr val="0975CE"/>
                </a:solidFill>
              </a:rPr>
              <a:t>元，但过期了</a:t>
            </a:r>
            <a:r>
              <a:rPr lang="zh-CN" altLang="en-US" dirty="0"/>
              <a:t>，则不发批准单；如果</a:t>
            </a:r>
            <a:r>
              <a:rPr lang="zh-CN" altLang="en-US" dirty="0">
                <a:solidFill>
                  <a:srgbClr val="0975CE"/>
                </a:solidFill>
              </a:rPr>
              <a:t>金额低于</a:t>
            </a:r>
            <a:r>
              <a:rPr lang="en-US" altLang="zh-CN" dirty="0">
                <a:solidFill>
                  <a:srgbClr val="0975CE"/>
                </a:solidFill>
              </a:rPr>
              <a:t>500</a:t>
            </a:r>
            <a:r>
              <a:rPr lang="zh-CN" altLang="en-US" dirty="0">
                <a:solidFill>
                  <a:srgbClr val="0975CE"/>
                </a:solidFill>
              </a:rPr>
              <a:t>元，则不论是否过期都发出批准单和提货单</a:t>
            </a:r>
            <a:r>
              <a:rPr lang="zh-CN" altLang="en-US" dirty="0"/>
              <a:t>，在过期的情况下还需要</a:t>
            </a:r>
            <a:r>
              <a:rPr lang="zh-CN" altLang="en-US" dirty="0">
                <a:solidFill>
                  <a:srgbClr val="0975CE"/>
                </a:solidFill>
              </a:rPr>
              <a:t>发出通知单</a:t>
            </a:r>
            <a:endParaRPr lang="en-US" altLang="zh-CN" dirty="0">
              <a:solidFill>
                <a:srgbClr val="0975CE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/>
        </p:blipFill>
        <p:spPr bwMode="auto">
          <a:xfrm>
            <a:off x="4126173" y="887104"/>
            <a:ext cx="7970292" cy="5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</a:t>
            </a:r>
            <a:r>
              <a:rPr lang="zh-CN" altLang="en-US" dirty="0" smtClean="0"/>
              <a:t>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生成决策表</a:t>
            </a:r>
            <a:endParaRPr lang="zh-CN" altLang="en-US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556644" y="932407"/>
            <a:ext cx="10696575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882" y="992732"/>
            <a:ext cx="3070225" cy="625475"/>
          </a:xfrm>
          <a:prstGeom prst="rect">
            <a:avLst/>
          </a:prstGeom>
          <a:solidFill>
            <a:srgbClr val="F19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49107" y="992732"/>
            <a:ext cx="7494588" cy="625475"/>
          </a:xfrm>
          <a:prstGeom prst="rect">
            <a:avLst/>
          </a:prstGeom>
          <a:solidFill>
            <a:srgbClr val="F19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749107" y="986382"/>
            <a:ext cx="0" cy="2587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750694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903219" y="1611857"/>
            <a:ext cx="0" cy="4822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017769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017769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9129144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9129144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70944" y="1618207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70944" y="2853282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70944" y="3566070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70944" y="4282032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70944" y="4997995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70944" y="5712370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78882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11243694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70944" y="992732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70944" y="6426745"/>
            <a:ext cx="10577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679007" y="1146720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960619" y="1146720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70957" y="1772195"/>
            <a:ext cx="1609725" cy="828675"/>
            <a:chOff x="770957" y="1772195"/>
            <a:chExt cx="1609725" cy="828675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770957" y="1772195"/>
              <a:ext cx="160972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订购单金额是否大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770957" y="2199232"/>
              <a:ext cx="536575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于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129732" y="2199232"/>
              <a:ext cx="71755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500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667894" y="2199232"/>
              <a:ext cx="536575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元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842769" y="17721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996882" y="17721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7109844" y="17721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9222807" y="17721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770957" y="3007270"/>
            <a:ext cx="28854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订购单是否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过期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3842769" y="3007270"/>
            <a:ext cx="3603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996882" y="3007270"/>
            <a:ext cx="3603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7109844" y="3007270"/>
            <a:ext cx="3603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9222807" y="3007270"/>
            <a:ext cx="3603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70957" y="4436020"/>
            <a:ext cx="10731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发出批准单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7109844" y="4436020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9222807" y="4436020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770957" y="5150395"/>
            <a:ext cx="10731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发出提货单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7109844" y="51503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9222807" y="5150395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70957" y="5866357"/>
            <a:ext cx="10731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发出通知单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9222807" y="5866357"/>
            <a:ext cx="3603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4067226" y="4446989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4067226" y="5161364"/>
            <a:ext cx="360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6" grpId="0"/>
      <p:bldP spid="49" grpId="0"/>
      <p:bldP spid="50" grpId="0"/>
      <p:bldP spid="53" grpId="0"/>
      <p:bldP spid="52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简化决策表</a:t>
            </a:r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3016"/>
              </p:ext>
            </p:extLst>
          </p:nvPr>
        </p:nvGraphicFramePr>
        <p:xfrm>
          <a:off x="4967784" y="900750"/>
          <a:ext cx="6332563" cy="576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38736"/>
                <a:gridCol w="1164609"/>
                <a:gridCol w="1164609"/>
                <a:gridCol w="1164609"/>
              </a:tblGrid>
              <a:tr h="4664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63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479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063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63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63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内容占位符 2"/>
          <p:cNvSpPr>
            <a:spLocks noGrp="1"/>
          </p:cNvSpPr>
          <p:nvPr>
            <p:ph sz="half" idx="2"/>
          </p:nvPr>
        </p:nvSpPr>
        <p:spPr>
          <a:xfrm>
            <a:off x="668740" y="907718"/>
            <a:ext cx="3875963" cy="567050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合并规则</a:t>
            </a:r>
            <a:r>
              <a:rPr lang="zh-CN" altLang="en-US" dirty="0" smtClean="0"/>
              <a:t>：如果</a:t>
            </a:r>
            <a:r>
              <a:rPr lang="zh-CN" altLang="en-US" dirty="0"/>
              <a:t>表中有两条或多条规则具有相同的动作，并且其条件项之间存在极为相似的关系</a:t>
            </a:r>
            <a:r>
              <a:rPr lang="zh-CN" altLang="en-US" dirty="0" smtClean="0"/>
              <a:t>，就</a:t>
            </a:r>
            <a:r>
              <a:rPr lang="zh-CN" altLang="en-US" dirty="0"/>
              <a:t>可以将其合并。</a:t>
            </a:r>
            <a:endParaRPr lang="zh-CN" altLang="en-US" b="0" dirty="0"/>
          </a:p>
          <a:p>
            <a:r>
              <a:rPr lang="zh-CN" altLang="en-US" b="0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9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45284"/>
              </p:ext>
            </p:extLst>
          </p:nvPr>
        </p:nvGraphicFramePr>
        <p:xfrm>
          <a:off x="1419367" y="1279224"/>
          <a:ext cx="8999940" cy="310472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9970"/>
                <a:gridCol w="4499970"/>
              </a:tblGrid>
              <a:tr h="788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67654"/>
              </p:ext>
            </p:extLst>
          </p:nvPr>
        </p:nvGraphicFramePr>
        <p:xfrm>
          <a:off x="1398091" y="4407913"/>
          <a:ext cx="9069742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34871"/>
                <a:gridCol w="4534871"/>
              </a:tblGrid>
              <a:tr h="788243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输入订单金额任意，订购单过期的订单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分析条件和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在程序中，若输入输出较多，且相互制约的条件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较多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pPr lvl="1"/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89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什么是决策表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zh-CN" altLang="en-US" dirty="0" smtClean="0"/>
              <a:t>决策表中的概念：条件桩、条件项、动作桩、动作项、规则</a:t>
            </a:r>
            <a:endParaRPr lang="en-US" altLang="zh-CN" dirty="0" smtClean="0"/>
          </a:p>
          <a:p>
            <a:r>
              <a:rPr lang="zh-CN" altLang="en-US" dirty="0" smtClean="0"/>
              <a:t>怎样画出决策表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四步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6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设计测试用例的方法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等价类划分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将需求划分成有效等价类和无效等价类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三原则：正好等于，刚刚大于和刚刚小于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当遇到数字，如高度，长度，容量，价格等等需考虑边界值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9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806684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实例一：需求与思路</a:t>
            </a:r>
          </a:p>
        </p:txBody>
      </p:sp>
      <p:sp>
        <p:nvSpPr>
          <p:cNvPr id="2" name="矩形 1"/>
          <p:cNvSpPr/>
          <p:nvPr/>
        </p:nvSpPr>
        <p:spPr>
          <a:xfrm>
            <a:off x="678741" y="700292"/>
            <a:ext cx="10723606" cy="484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需求一：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对‘功率大于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马力的机器且维修记录不全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或‘已运行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年以上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的机器，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应给予优先的维修处理</a:t>
            </a: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……” 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建立决策表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桩</a:t>
            </a:r>
            <a:endParaRPr lang="zh-CN" altLang="en-US" sz="1999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999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99" dirty="0"/>
              <a:t/>
            </a:r>
            <a:br>
              <a:rPr lang="zh-CN" altLang="en-US" sz="1799" dirty="0"/>
            </a:br>
            <a:endParaRPr lang="zh-CN" altLang="en-US" sz="1799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7949"/>
              </p:ext>
            </p:extLst>
          </p:nvPr>
        </p:nvGraphicFramePr>
        <p:xfrm>
          <a:off x="6221861" y="3010595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83231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498397" y="918071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sz="1799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01315"/>
              </p:ext>
            </p:extLst>
          </p:nvPr>
        </p:nvGraphicFramePr>
        <p:xfrm>
          <a:off x="404949" y="1753739"/>
          <a:ext cx="11116490" cy="40756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58863"/>
                <a:gridCol w="4621715"/>
                <a:gridCol w="666989"/>
                <a:gridCol w="666989"/>
                <a:gridCol w="666989"/>
                <a:gridCol w="666989"/>
                <a:gridCol w="666989"/>
                <a:gridCol w="666989"/>
                <a:gridCol w="666989"/>
                <a:gridCol w="666989"/>
              </a:tblGrid>
              <a:tr h="67926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79268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79268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6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30980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796308" y="843984"/>
            <a:ext cx="10723606" cy="20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）合并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相似规则后得到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99" dirty="0"/>
              <a:t> </a:t>
            </a:r>
            <a:endParaRPr lang="zh-CN" altLang="en-US" sz="1799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0378"/>
              </p:ext>
            </p:extLst>
          </p:nvPr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71287" y="6082139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799" dirty="0" smtClean="0"/>
              <a:t> </a:t>
            </a:r>
            <a:endParaRPr lang="zh-CN" altLang="en-US" sz="1799" dirty="0"/>
          </a:p>
        </p:txBody>
      </p:sp>
    </p:spTree>
    <p:extLst>
      <p:ext uri="{BB962C8B-B14F-4D97-AF65-F5344CB8AC3E}">
        <p14:creationId xmlns:p14="http://schemas.microsoft.com/office/powerpoint/2010/main" val="33359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334821" y="801967"/>
            <a:ext cx="1141590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1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计算出差补助为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:</a:t>
            </a:r>
            <a:endParaRPr kumimoji="0" lang="zh-C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       当员工办理长期出差时，不论是否出差，出差到哪里，每月固定补助</a:t>
            </a:r>
            <a:r>
              <a:rPr lang="en-US" altLang="zh-CN" dirty="0" smtClean="0">
                <a:solidFill>
                  <a:srgbClr val="4949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元。</a:t>
            </a:r>
            <a:endParaRPr kumimoji="0" lang="zh-C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       当员工未办理长期出差时时，如果出差省会城市，则每月补助</a:t>
            </a:r>
            <a:r>
              <a:rPr lang="en-US" altLang="zh-CN" dirty="0" smtClean="0">
                <a:solidFill>
                  <a:srgbClr val="4949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元，否则补助</a:t>
            </a:r>
            <a:r>
              <a:rPr lang="en-US" altLang="zh-CN" dirty="0" smtClean="0">
                <a:solidFill>
                  <a:srgbClr val="4949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494961"/>
                </a:solidFill>
                <a:effectLst/>
                <a:latin typeface="楷体" panose="02010609060101010101" pitchFamily="49" charset="-122"/>
              </a:rPr>
              <a:t>元</a:t>
            </a:r>
            <a:r>
              <a:rPr lang="en-US" altLang="zh-CN" dirty="0" smtClean="0">
                <a:solidFill>
                  <a:srgbClr val="494961"/>
                </a:solidFill>
                <a:latin typeface="楷体" panose="02010609060101010101" pitchFamily="49" charset="-122"/>
              </a:rPr>
              <a:t>;</a:t>
            </a:r>
            <a:r>
              <a:rPr lang="zh-CN" altLang="en-US" dirty="0" smtClean="0">
                <a:solidFill>
                  <a:srgbClr val="494961"/>
                </a:solidFill>
                <a:latin typeface="楷体" panose="02010609060101010101" pitchFamily="49" charset="-122"/>
              </a:rPr>
              <a:t>不出差，补助为</a:t>
            </a:r>
            <a:r>
              <a:rPr lang="en-US" altLang="zh-CN" dirty="0" smtClean="0">
                <a:solidFill>
                  <a:srgbClr val="494961"/>
                </a:solidFill>
                <a:latin typeface="楷体" panose="02010609060101010101" pitchFamily="49" charset="-122"/>
              </a:rPr>
              <a:t>0</a:t>
            </a:r>
            <a:r>
              <a:rPr lang="zh-CN" altLang="en-US" dirty="0" smtClean="0">
                <a:solidFill>
                  <a:srgbClr val="494961"/>
                </a:solidFill>
                <a:latin typeface="楷体" panose="02010609060101010101" pitchFamily="49" charset="-122"/>
              </a:rPr>
              <a:t>。</a:t>
            </a:r>
            <a:r>
              <a:rPr lang="en-US" altLang="zh-CN" dirty="0" smtClean="0">
                <a:solidFill>
                  <a:srgbClr val="494961"/>
                </a:solidFill>
                <a:latin typeface="楷体" panose="02010609060101010101" pitchFamily="49" charset="-122"/>
              </a:rPr>
              <a:t>	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rgbClr val="494961"/>
              </a:solidFill>
              <a:effectLst/>
              <a:latin typeface="楷体" panose="02010609060101010101" pitchFamily="49" charset="-122"/>
            </a:endParaRPr>
          </a:p>
          <a:p>
            <a:pPr marL="0" indent="0"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</a:rPr>
              <a:t>2 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使用决策表法设计测试用例：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 "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输入三个整数 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a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、 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b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、 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c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… "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95082" y="2770497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04854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实例二：需求与解析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691805" y="817858"/>
            <a:ext cx="107236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需求二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nextDate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函数需求：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nextDate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函数输入为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year(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，输出为输入后一天的日期。例如，如果输入为：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日，则输出为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日。要求输入变量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year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都是整数值，并且满足以下条件：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Con3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year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2050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0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44042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666206" y="498927"/>
            <a:ext cx="10880049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）条件桩、动作桩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</a:p>
          <a:p>
            <a:pPr lvl="3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</a:p>
          <a:p>
            <a:pPr lvl="3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year</a:t>
            </a:r>
          </a:p>
          <a:p>
            <a:pPr lvl="2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为获得下一个日期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nextDate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函数需执行的操作只有如下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变量值加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 lvl="3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变量值复位为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变量值加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变量值复位为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year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变量值加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7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7917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实例二：解析 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87383" y="724771"/>
            <a:ext cx="8220576" cy="52122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）考虑规则个数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M1: {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month:month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M2: {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month:month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天，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月除外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M3: {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month:month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M4: {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month:month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D1: {day:1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day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27}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D2: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day:day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=28}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D3: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day:day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=29}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D4: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day:day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=30}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D5: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day:day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=31}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2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Y1: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year:year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是闰年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{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year:year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不是闰年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11512" y="1533961"/>
            <a:ext cx="3538251" cy="1476559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3598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598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3598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endParaRPr lang="en-US" altLang="zh-CN" sz="3598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5397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53318" y="1425635"/>
            <a:ext cx="480970" cy="1168942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1599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n</a:t>
            </a:r>
            <a:endParaRPr lang="en-US" altLang="zh-CN" sz="1599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5397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30468" y="1499288"/>
            <a:ext cx="480970" cy="1599605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4398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ctr"/>
            <a:endParaRPr lang="zh-CN" altLang="en-US" sz="5397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10427315" y="1743002"/>
            <a:ext cx="389941" cy="316827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99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3535" y="2424896"/>
            <a:ext cx="1982512" cy="5229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2799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HAKUYOGuiFanZi3500" pitchFamily="2" charset="-122"/>
              </a:rPr>
              <a:t>2</a:t>
            </a:r>
            <a:r>
              <a:rPr lang="zh-CN" altLang="en-US" sz="2799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HAKUYOGuiFanZi3500" pitchFamily="2" charset="-122"/>
              </a:rPr>
              <a:t>：真、假</a:t>
            </a:r>
          </a:p>
        </p:txBody>
      </p:sp>
      <p:sp>
        <p:nvSpPr>
          <p:cNvPr id="22" name="矩形 21"/>
          <p:cNvSpPr/>
          <p:nvPr/>
        </p:nvSpPr>
        <p:spPr>
          <a:xfrm>
            <a:off x="10050016" y="3140251"/>
            <a:ext cx="535869" cy="1230465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1999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ctr"/>
            <a:endParaRPr lang="zh-CN" altLang="en-US" sz="5397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29813" y="3184223"/>
            <a:ext cx="480970" cy="1599605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4398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ctr"/>
            <a:endParaRPr lang="zh-CN" altLang="en-US" sz="5397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乘号 23"/>
          <p:cNvSpPr/>
          <p:nvPr/>
        </p:nvSpPr>
        <p:spPr bwMode="auto">
          <a:xfrm>
            <a:off x="10353264" y="3230595"/>
            <a:ext cx="703019" cy="66083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99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95323" y="4846879"/>
            <a:ext cx="3492565" cy="1599605"/>
          </a:xfrm>
          <a:prstGeom prst="rect">
            <a:avLst/>
          </a:prstGeom>
          <a:noFill/>
        </p:spPr>
        <p:txBody>
          <a:bodyPr wrap="square" lIns="91392" tIns="45696" rIns="91392" bIns="45696">
            <a:spAutoFit/>
          </a:bodyPr>
          <a:lstStyle/>
          <a:p>
            <a:pPr algn="ctr"/>
            <a:r>
              <a:rPr lang="en-US" altLang="zh-CN" sz="4398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4*5*2=40</a:t>
            </a:r>
          </a:p>
          <a:p>
            <a:pPr algn="ctr"/>
            <a:endParaRPr lang="zh-CN" altLang="en-US" sz="5397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4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76196" y="697805"/>
            <a:ext cx="7925522" cy="52122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）填入条件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）填入动作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7289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实例二：解析  </a:t>
            </a:r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883823"/>
              </p:ext>
            </p:extLst>
          </p:nvPr>
        </p:nvGraphicFramePr>
        <p:xfrm>
          <a:off x="3363534" y="815373"/>
          <a:ext cx="8461165" cy="2979371"/>
        </p:xfrm>
        <a:graphic>
          <a:graphicData uri="http://schemas.openxmlformats.org/drawingml/2006/table">
            <a:tbl>
              <a:tblPr/>
              <a:tblGrid>
                <a:gridCol w="397998"/>
                <a:gridCol w="1739245"/>
                <a:gridCol w="574902"/>
                <a:gridCol w="574902"/>
                <a:gridCol w="574902"/>
                <a:gridCol w="574902"/>
                <a:gridCol w="574902"/>
                <a:gridCol w="574902"/>
                <a:gridCol w="574902"/>
                <a:gridCol w="574902"/>
                <a:gridCol w="574902"/>
                <a:gridCol w="574902"/>
                <a:gridCol w="574902"/>
              </a:tblGrid>
              <a:tr h="48742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      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</a:t>
                      </a: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规则</a:t>
                      </a:r>
                      <a:endParaRPr lang="en-US" altLang="zh-CN" sz="16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选项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72762">
                <a:tc rowSpan="3">
                  <a:txBody>
                    <a:bodyPr/>
                    <a:lstStyle/>
                    <a:p>
                      <a:pPr marL="0" indent="3429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条件</a:t>
                      </a:r>
                      <a:endParaRPr lang="en-US" altLang="zh-CN" sz="20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16156" marR="16156" marT="0" marB="0" vert="eaVert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38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276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作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不可能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94356"/>
              </p:ext>
            </p:extLst>
          </p:nvPr>
        </p:nvGraphicFramePr>
        <p:xfrm>
          <a:off x="3438677" y="3814206"/>
          <a:ext cx="8453791" cy="2735820"/>
        </p:xfrm>
        <a:graphic>
          <a:graphicData uri="http://schemas.openxmlformats.org/drawingml/2006/table">
            <a:tbl>
              <a:tblPr/>
              <a:tblGrid>
                <a:gridCol w="845378"/>
                <a:gridCol w="1955744"/>
                <a:gridCol w="513879"/>
                <a:gridCol w="513879"/>
                <a:gridCol w="513879"/>
                <a:gridCol w="513879"/>
                <a:gridCol w="513879"/>
                <a:gridCol w="513879"/>
                <a:gridCol w="513879"/>
                <a:gridCol w="513879"/>
                <a:gridCol w="513879"/>
                <a:gridCol w="513879"/>
                <a:gridCol w="513879"/>
              </a:tblGrid>
              <a:tr h="48742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           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规则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选项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4371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条</a:t>
                      </a:r>
                      <a:endParaRPr lang="en-US" altLang="zh-CN" sz="20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件</a:t>
                      </a:r>
                      <a:r>
                        <a:rPr lang="en-US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lang="zh-CN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97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3713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作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不可能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实例二：解析</a:t>
            </a:r>
            <a:endParaRPr lang="zh-CN" altLang="en-US" dirty="0"/>
          </a:p>
        </p:txBody>
      </p:sp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177391"/>
              </p:ext>
            </p:extLst>
          </p:nvPr>
        </p:nvGraphicFramePr>
        <p:xfrm>
          <a:off x="467934" y="910877"/>
          <a:ext cx="11266864" cy="2853400"/>
        </p:xfrm>
        <a:graphic>
          <a:graphicData uri="http://schemas.openxmlformats.org/drawingml/2006/table">
            <a:tbl>
              <a:tblPr/>
              <a:tblGrid>
                <a:gridCol w="529973"/>
                <a:gridCol w="2315973"/>
                <a:gridCol w="765538"/>
                <a:gridCol w="765538"/>
                <a:gridCol w="765538"/>
                <a:gridCol w="765538"/>
                <a:gridCol w="765538"/>
                <a:gridCol w="765538"/>
                <a:gridCol w="765538"/>
                <a:gridCol w="765538"/>
                <a:gridCol w="765538"/>
                <a:gridCol w="765538"/>
                <a:gridCol w="765538"/>
              </a:tblGrid>
              <a:tr h="50210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      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</a:t>
                      </a: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规则</a:t>
                      </a:r>
                      <a:endParaRPr lang="en-US" altLang="zh-CN" sz="16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选项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51050">
                <a:tc rowSpan="3">
                  <a:txBody>
                    <a:bodyPr/>
                    <a:lstStyle/>
                    <a:p>
                      <a:pPr marL="0" indent="3429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条件</a:t>
                      </a:r>
                      <a:endParaRPr lang="en-US" altLang="zh-CN" sz="20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16156" marR="16156" marT="0" marB="0" vert="eaVert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28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105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作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不可能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51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35111"/>
              </p:ext>
            </p:extLst>
          </p:nvPr>
        </p:nvGraphicFramePr>
        <p:xfrm>
          <a:off x="402744" y="3981395"/>
          <a:ext cx="11347293" cy="2731785"/>
        </p:xfrm>
        <a:graphic>
          <a:graphicData uri="http://schemas.openxmlformats.org/drawingml/2006/table">
            <a:tbl>
              <a:tblPr/>
              <a:tblGrid>
                <a:gridCol w="1134726"/>
                <a:gridCol w="2625141"/>
                <a:gridCol w="689766"/>
                <a:gridCol w="689766"/>
                <a:gridCol w="689766"/>
                <a:gridCol w="689766"/>
                <a:gridCol w="689766"/>
                <a:gridCol w="689766"/>
                <a:gridCol w="689766"/>
                <a:gridCol w="689766"/>
                <a:gridCol w="689766"/>
                <a:gridCol w="689766"/>
                <a:gridCol w="689766"/>
              </a:tblGrid>
              <a:tr h="48311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             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规则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选项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4155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条</a:t>
                      </a:r>
                      <a:endParaRPr lang="en-US" altLang="zh-CN" sz="20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件</a:t>
                      </a:r>
                      <a:r>
                        <a:rPr lang="en-US" sz="20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lang="zh-CN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933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155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作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不可能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15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等价类划分练习讲解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某程序规定：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输入三个整数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… "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。用等价类划分方法为该程序进行测试用例设计。（三角形问题的复杂之处在于输入与输出之间的关系比较复杂。）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3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实例二：解析</a:t>
            </a:r>
            <a:endParaRPr lang="zh-CN" altLang="en-US" dirty="0"/>
          </a:p>
        </p:txBody>
      </p:sp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645142"/>
              </p:ext>
            </p:extLst>
          </p:nvPr>
        </p:nvGraphicFramePr>
        <p:xfrm>
          <a:off x="444132" y="697802"/>
          <a:ext cx="11303157" cy="3342303"/>
        </p:xfrm>
        <a:graphic>
          <a:graphicData uri="http://schemas.openxmlformats.org/drawingml/2006/table">
            <a:tbl>
              <a:tblPr/>
              <a:tblGrid>
                <a:gridCol w="572301"/>
                <a:gridCol w="2282812"/>
                <a:gridCol w="768004"/>
                <a:gridCol w="768004"/>
                <a:gridCol w="768004"/>
                <a:gridCol w="768004"/>
                <a:gridCol w="768004"/>
                <a:gridCol w="768004"/>
                <a:gridCol w="768004"/>
                <a:gridCol w="768004"/>
                <a:gridCol w="768004"/>
                <a:gridCol w="768004"/>
                <a:gridCol w="768004"/>
              </a:tblGrid>
              <a:tr h="47675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</a:t>
                      </a: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</a:t>
                      </a:r>
                      <a:r>
                        <a:rPr lang="zh-CN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规则</a:t>
                      </a:r>
                      <a:endParaRPr lang="en-US" altLang="zh-CN" sz="18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选项</a:t>
                      </a:r>
                      <a:r>
                        <a:rPr lang="en-US" altLang="zh-CN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8375">
                <a:tc rowSpan="3">
                  <a:txBody>
                    <a:bodyPr/>
                    <a:lstStyle/>
                    <a:p>
                      <a:pPr marL="0" indent="3429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条件</a:t>
                      </a:r>
                      <a:endParaRPr lang="en-US" altLang="zh-CN" sz="18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6156" marR="16156" marT="0" marB="0" vert="eaVert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8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991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－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8375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不可能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en-US" sz="18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  <a:p>
                      <a:pPr indent="12827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8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38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16156" marR="16156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8863"/>
              </p:ext>
            </p:extLst>
          </p:nvPr>
        </p:nvGraphicFramePr>
        <p:xfrm>
          <a:off x="424391" y="3984171"/>
          <a:ext cx="11410564" cy="2743202"/>
        </p:xfrm>
        <a:graphic>
          <a:graphicData uri="http://schemas.openxmlformats.org/drawingml/2006/table">
            <a:tbl>
              <a:tblPr/>
              <a:tblGrid>
                <a:gridCol w="1141054"/>
                <a:gridCol w="2639778"/>
                <a:gridCol w="693612"/>
                <a:gridCol w="693612"/>
                <a:gridCol w="693612"/>
                <a:gridCol w="693612"/>
                <a:gridCol w="693612"/>
                <a:gridCol w="693612"/>
                <a:gridCol w="693612"/>
                <a:gridCol w="693612"/>
                <a:gridCol w="693612"/>
                <a:gridCol w="693612"/>
                <a:gridCol w="693612"/>
              </a:tblGrid>
              <a:tr h="49876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     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规则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选项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938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1600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938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不可能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49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1600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70169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913873" y="752544"/>
            <a:ext cx="10723606" cy="20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）化简：合并相似规则后得到图。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99" dirty="0"/>
              <a:t> </a:t>
            </a:r>
            <a:endParaRPr lang="zh-CN" altLang="en-US" sz="1799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16907"/>
              </p:ext>
            </p:extLst>
          </p:nvPr>
        </p:nvGraphicFramePr>
        <p:xfrm>
          <a:off x="300446" y="1925275"/>
          <a:ext cx="11547567" cy="4384085"/>
        </p:xfrm>
        <a:graphic>
          <a:graphicData uri="http://schemas.openxmlformats.org/drawingml/2006/table">
            <a:tbl>
              <a:tblPr/>
              <a:tblGrid>
                <a:gridCol w="522358"/>
                <a:gridCol w="1883382"/>
                <a:gridCol w="958094"/>
                <a:gridCol w="553453"/>
                <a:gridCol w="553453"/>
                <a:gridCol w="853956"/>
                <a:gridCol w="554450"/>
                <a:gridCol w="1109853"/>
                <a:gridCol w="577124"/>
                <a:gridCol w="631099"/>
                <a:gridCol w="574830"/>
                <a:gridCol w="555007"/>
                <a:gridCol w="551598"/>
                <a:gridCol w="555007"/>
                <a:gridCol w="1113903"/>
              </a:tblGrid>
              <a:tr h="606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1-3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6-9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11-14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21-22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384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:month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3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,D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4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sz="2000" b="1" kern="100" baseline="-25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en-US" sz="2000" b="1" kern="100" baseline="-250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4664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不可能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04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:day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04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month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04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month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sz="2000" b="1" kern="100" baseline="-250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:year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44" marR="68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04854" y="93641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实例二：设计用例</a:t>
            </a:r>
          </a:p>
        </p:txBody>
      </p:sp>
      <p:sp>
        <p:nvSpPr>
          <p:cNvPr id="4" name="矩形 3"/>
          <p:cNvSpPr/>
          <p:nvPr/>
        </p:nvSpPr>
        <p:spPr>
          <a:xfrm>
            <a:off x="783245" y="778670"/>
            <a:ext cx="10723606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分析：根据简化后的决策表，可设计测试用例如下表所示。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32283"/>
              </p:ext>
            </p:extLst>
          </p:nvPr>
        </p:nvGraphicFramePr>
        <p:xfrm>
          <a:off x="470263" y="1611016"/>
          <a:ext cx="10515599" cy="4789784"/>
        </p:xfrm>
        <a:graphic>
          <a:graphicData uri="http://schemas.openxmlformats.org/drawingml/2006/table">
            <a:tbl>
              <a:tblPr/>
              <a:tblGrid>
                <a:gridCol w="2166105"/>
                <a:gridCol w="1908689"/>
                <a:gridCol w="2357795"/>
                <a:gridCol w="1688567"/>
                <a:gridCol w="2394443"/>
              </a:tblGrid>
              <a:tr h="37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测试用例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month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day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year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预期输出</a:t>
                      </a: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18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Test1-3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Test6-9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Test11-14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Test17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Test19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Test20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Test21-22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31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31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31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29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29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2001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17/6/2001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1/7/2001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不可能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17/6/2001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1/2/2001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17/12/2001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1/1/2002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17/2/2001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29/2/2004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1/3/2001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1/3/2001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不可能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不可能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44" marR="685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444043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1710" y="1269884"/>
            <a:ext cx="7046084" cy="52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2713386" y="2627708"/>
            <a:ext cx="942937" cy="7978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99">
              <a:latin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7824" y="2592637"/>
            <a:ext cx="1049454" cy="401262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6527824" y="2378252"/>
            <a:ext cx="1051741" cy="6455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99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352602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方法应用与总结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404949" y="486361"/>
            <a:ext cx="114430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决策表适用范围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最严格，最具有逻辑性的测试方法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程序中，如果输入输出比较多，输入之间和输出之间相互制约的条件比较多，在这种情况下应用决策表很合适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if-then-else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逻辑很突出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输入变量之间存在逻辑关系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涉及输入变量子集的计算</a:t>
            </a: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输入和输出之间存在因果关系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决策表优点和缺点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FF9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它能把复杂的问题按各种可能的情况一一列举出来，简明而易于理解，也可避免遗漏。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FF9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不能表达重复执行的动作，例如循环结构。</a:t>
            </a:r>
          </a:p>
        </p:txBody>
      </p:sp>
    </p:spTree>
    <p:extLst>
      <p:ext uri="{BB962C8B-B14F-4D97-AF65-F5344CB8AC3E}">
        <p14:creationId xmlns:p14="http://schemas.microsoft.com/office/powerpoint/2010/main" val="21217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7917" y="0"/>
            <a:ext cx="53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本节内容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02005" y="1234407"/>
            <a:ext cx="9500108" cy="45696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C0C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53" tIns="46776" rIns="89953" bIns="46776" anchor="ctr"/>
          <a:lstStyle/>
          <a:p>
            <a:pPr>
              <a:spcBef>
                <a:spcPts val="1199"/>
              </a:spcBef>
              <a:spcAft>
                <a:spcPts val="1199"/>
              </a:spcAft>
              <a:buClr>
                <a:srgbClr val="92D050"/>
              </a:buClr>
              <a:tabLst>
                <a:tab pos="453798" algn="l"/>
                <a:tab pos="901249" algn="l"/>
                <a:tab pos="1350288" algn="l"/>
                <a:tab pos="1799325" algn="l"/>
                <a:tab pos="2248363" algn="l"/>
                <a:tab pos="2697401" algn="l"/>
                <a:tab pos="3146439" algn="l"/>
                <a:tab pos="3595476" algn="l"/>
                <a:tab pos="4044515" algn="l"/>
                <a:tab pos="4493552" algn="l"/>
                <a:tab pos="4942590" algn="l"/>
                <a:tab pos="5391628" algn="l"/>
                <a:tab pos="5840666" algn="l"/>
                <a:tab pos="6289704" algn="l"/>
                <a:tab pos="6738742" algn="l"/>
                <a:tab pos="7187779" algn="l"/>
                <a:tab pos="7636818" algn="l"/>
                <a:tab pos="8085855" algn="l"/>
                <a:tab pos="8534893" algn="l"/>
                <a:tab pos="8983931" algn="l"/>
                <a:tab pos="9432969" algn="l"/>
              </a:tabLst>
            </a:pPr>
            <a:endParaRPr lang="en-US" altLang="zh-CN" sz="2799">
              <a:solidFill>
                <a:srgbClr val="000000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633828" y="2736864"/>
            <a:ext cx="985996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093" lvl="1" indent="-45697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决策表的组成及应用</a:t>
            </a:r>
            <a:endParaRPr lang="en-US" altLang="zh-CN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边界值分析题练习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如上三角形问题中，输入最小值是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，最大值是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，使用边界值分析法设计测试用例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NextDate</a:t>
            </a:r>
            <a:r>
              <a:rPr lang="zh-CN" altLang="en-US" dirty="0" smtClean="0"/>
              <a:t>函数是接受用户输入日期，分别是</a:t>
            </a:r>
            <a:r>
              <a:rPr lang="en-US" altLang="zh-CN" dirty="0" err="1" smtClean="0"/>
              <a:t>year,month,day</a:t>
            </a:r>
            <a:r>
              <a:rPr lang="zh-CN" altLang="en-US" dirty="0" smtClean="0"/>
              <a:t>，然后程序计算并输出下一天的日期。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的取值范围</a:t>
            </a:r>
            <a:r>
              <a:rPr lang="en-US" altLang="zh-CN" dirty="0" smtClean="0"/>
              <a:t>[1812,2012]</a:t>
            </a:r>
            <a:r>
              <a:rPr lang="zh-CN" altLang="en-US" dirty="0" smtClean="0"/>
              <a:t>如输入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日，程序输出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9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边界值取法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1601" y="573821"/>
            <a:ext cx="10629900" cy="57308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min,min+1,nom,max,max-1</a:t>
            </a:r>
          </a:p>
          <a:p>
            <a:r>
              <a:rPr lang="en-US" altLang="zh-CN" dirty="0" smtClean="0"/>
              <a:t>min-1,min,min+1,nom,max-1,max,max+1</a:t>
            </a:r>
          </a:p>
          <a:p>
            <a:r>
              <a:rPr lang="en-US" altLang="zh-CN" dirty="0" smtClean="0"/>
              <a:t>nom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min+1</a:t>
            </a:r>
          </a:p>
          <a:p>
            <a:r>
              <a:rPr lang="en-US" altLang="zh-CN" dirty="0"/>
              <a:t>nom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nom</a:t>
            </a:r>
            <a:endParaRPr lang="en-US" altLang="zh-CN" dirty="0" smtClean="0"/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 max-1</a:t>
            </a:r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  max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75925" y="1542813"/>
            <a:ext cx="4497127" cy="5730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nom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min-1</a:t>
            </a:r>
          </a:p>
          <a:p>
            <a:r>
              <a:rPr lang="en-US" altLang="zh-CN" dirty="0" smtClean="0"/>
              <a:t>nom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min</a:t>
            </a:r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min+1</a:t>
            </a:r>
          </a:p>
          <a:p>
            <a:r>
              <a:rPr lang="en-US" altLang="zh-CN" dirty="0"/>
              <a:t>nom  </a:t>
            </a:r>
            <a:r>
              <a:rPr lang="en-US" altLang="zh-CN" dirty="0" err="1"/>
              <a:t>nom</a:t>
            </a:r>
            <a:r>
              <a:rPr lang="en-US" altLang="zh-CN" dirty="0"/>
              <a:t>   </a:t>
            </a:r>
            <a:r>
              <a:rPr lang="en-US" altLang="zh-CN" dirty="0" err="1"/>
              <a:t>nom</a:t>
            </a:r>
            <a:endParaRPr lang="en-US" altLang="zh-CN" dirty="0"/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 max-1</a:t>
            </a:r>
          </a:p>
          <a:p>
            <a:r>
              <a:rPr lang="en-US" altLang="zh-CN" dirty="0" smtClean="0"/>
              <a:t>nom  </a:t>
            </a:r>
            <a:r>
              <a:rPr lang="en-US" altLang="zh-CN" dirty="0" err="1" smtClean="0"/>
              <a:t>nom</a:t>
            </a:r>
            <a:r>
              <a:rPr lang="en-US" altLang="zh-CN" dirty="0" smtClean="0"/>
              <a:t> max</a:t>
            </a:r>
          </a:p>
          <a:p>
            <a:r>
              <a:rPr lang="en-US" altLang="zh-CN" dirty="0" smtClean="0"/>
              <a:t>nom   </a:t>
            </a:r>
            <a:r>
              <a:rPr lang="en-US" altLang="zh-CN" dirty="0" err="1" smtClean="0"/>
              <a:t>nome</a:t>
            </a:r>
            <a:r>
              <a:rPr lang="en-US" altLang="zh-CN" dirty="0" smtClean="0"/>
              <a:t>   max+1</a:t>
            </a:r>
          </a:p>
          <a:p>
            <a:r>
              <a:rPr lang="en-US" altLang="zh-CN" dirty="0" smtClean="0"/>
              <a:t>……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边界值最坏情况测试用例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om     </a:t>
            </a:r>
            <a:r>
              <a:rPr lang="zh-CN" altLang="en-US" dirty="0" smtClean="0"/>
              <a:t>边界       边界</a:t>
            </a:r>
            <a:endParaRPr lang="en-US" altLang="zh-CN" dirty="0" smtClean="0"/>
          </a:p>
          <a:p>
            <a:r>
              <a:rPr lang="zh-CN" altLang="en-US" dirty="0" smtClean="0"/>
              <a:t>边界      </a:t>
            </a:r>
            <a:r>
              <a:rPr lang="en-US" altLang="zh-CN" dirty="0" smtClean="0"/>
              <a:t>nom        </a:t>
            </a:r>
            <a:r>
              <a:rPr lang="zh-CN" altLang="en-US" dirty="0" smtClean="0"/>
              <a:t>边界</a:t>
            </a:r>
            <a:endParaRPr lang="en-US" altLang="zh-CN" dirty="0" smtClean="0"/>
          </a:p>
          <a:p>
            <a:r>
              <a:rPr lang="zh-CN" altLang="en-US" dirty="0" smtClean="0"/>
              <a:t>边界      边界        </a:t>
            </a:r>
            <a:r>
              <a:rPr lang="en-US" altLang="zh-CN" dirty="0" smtClean="0"/>
              <a:t>nom</a:t>
            </a:r>
          </a:p>
          <a:p>
            <a:r>
              <a:rPr lang="zh-CN" altLang="en-US" dirty="0" smtClean="0"/>
              <a:t>边界      边界       边界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边界值实际当中的应用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根据实际项目情况选择测试用例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某公司订购</a:t>
            </a:r>
            <a:r>
              <a:rPr lang="zh-CN" altLang="en-US" dirty="0"/>
              <a:t>单的</a:t>
            </a:r>
            <a:r>
              <a:rPr lang="zh-CN" altLang="en-US" dirty="0" smtClean="0"/>
              <a:t>检查：</a:t>
            </a:r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金额超过</a:t>
            </a:r>
            <a:r>
              <a:rPr lang="en-US" altLang="zh-CN" dirty="0"/>
              <a:t>500</a:t>
            </a:r>
            <a:r>
              <a:rPr lang="zh-CN" altLang="en-US" dirty="0"/>
              <a:t>元，又未过期，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zh-CN" altLang="en-US" dirty="0"/>
              <a:t>发出批准单和提货单；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金额超过</a:t>
            </a:r>
            <a:r>
              <a:rPr lang="en-US" altLang="zh-CN" dirty="0"/>
              <a:t>500</a:t>
            </a:r>
            <a:r>
              <a:rPr lang="zh-CN" altLang="en-US" dirty="0"/>
              <a:t>元，但过期了，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zh-CN" altLang="en-US" dirty="0"/>
              <a:t>不发批准单；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金额低于</a:t>
            </a:r>
            <a:r>
              <a:rPr lang="en-US" altLang="zh-CN" dirty="0"/>
              <a:t>500</a:t>
            </a:r>
            <a:r>
              <a:rPr lang="zh-CN" altLang="en-US" dirty="0"/>
              <a:t>元，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zh-CN" altLang="en-US" dirty="0"/>
              <a:t>不论是否过期都发出批准单和提货单，在过期的情况下还需要发出</a:t>
            </a:r>
            <a:r>
              <a:rPr lang="zh-CN" altLang="en-US" dirty="0" smtClean="0"/>
              <a:t>通知单</a:t>
            </a:r>
            <a:endParaRPr lang="en-US" altLang="zh-CN" dirty="0"/>
          </a:p>
          <a:p>
            <a:r>
              <a:rPr lang="zh-CN" altLang="en-US" dirty="0" smtClean="0"/>
              <a:t>使用等价类？边界值？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决策表</a:t>
            </a:r>
            <a:r>
              <a:rPr lang="zh-CN" altLang="en-US" dirty="0" smtClean="0"/>
              <a:t>法（又叫决策表法）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7460</TotalTime>
  <Words>2945</Words>
  <Application>Microsoft Office PowerPoint</Application>
  <PresentationFormat>宽屏</PresentationFormat>
  <Paragraphs>1065</Paragraphs>
  <Slides>36</Slides>
  <Notes>13</Notes>
  <HiddenSlides>11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HAKUYOGuiFanZi3500</vt:lpstr>
      <vt:lpstr>Helvetica Neue</vt:lpstr>
      <vt:lpstr>等线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知识回顾</vt:lpstr>
      <vt:lpstr>等价类划分练习讲解</vt:lpstr>
      <vt:lpstr>边界值分析题练习</vt:lpstr>
      <vt:lpstr>边界值分析法设计用例</vt:lpstr>
      <vt:lpstr>边界值取法</vt:lpstr>
      <vt:lpstr>边界值最坏情况测试用例</vt:lpstr>
      <vt:lpstr>边界值实际当中的应用</vt:lpstr>
      <vt:lpstr>根据需求写出测试用例</vt:lpstr>
      <vt:lpstr>PowerPoint 演示文稿</vt:lpstr>
      <vt:lpstr>PowerPoint 演示文稿</vt:lpstr>
      <vt:lpstr>决策表法概述—定义</vt:lpstr>
      <vt:lpstr>怎样画出决策表—分析条件和动作</vt:lpstr>
      <vt:lpstr>怎样画出决策表—生成决策表</vt:lpstr>
      <vt:lpstr>怎样画出决策表—简化决策表</vt:lpstr>
      <vt:lpstr>将决策表转化成测试用例</vt:lpstr>
      <vt:lpstr>总结使用决策表法设计用例的步骤</vt:lpstr>
      <vt:lpstr>问题</vt:lpstr>
      <vt:lpstr>总结</vt:lpstr>
      <vt:lpstr>PowerPoint 演示文稿</vt:lpstr>
      <vt:lpstr>PowerPoint 演示文稿</vt:lpstr>
      <vt:lpstr>PowerPoint 演示文稿</vt:lpstr>
      <vt:lpstr>补充练习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实例二：解析</vt:lpstr>
      <vt:lpstr>实例二：解析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543</cp:revision>
  <dcterms:created xsi:type="dcterms:W3CDTF">2015-11-26T12:54:06Z</dcterms:created>
  <dcterms:modified xsi:type="dcterms:W3CDTF">2017-05-27T01:18:09Z</dcterms:modified>
</cp:coreProperties>
</file>