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handoutMasterIdLst>
    <p:handoutMasterId r:id="rId31"/>
  </p:handoutMasterIdLst>
  <p:sldIdLst>
    <p:sldId id="262" r:id="rId2"/>
    <p:sldId id="440" r:id="rId3"/>
    <p:sldId id="442" r:id="rId4"/>
    <p:sldId id="360" r:id="rId5"/>
    <p:sldId id="441" r:id="rId6"/>
    <p:sldId id="427" r:id="rId7"/>
    <p:sldId id="443" r:id="rId8"/>
    <p:sldId id="444" r:id="rId9"/>
    <p:sldId id="445" r:id="rId10"/>
    <p:sldId id="446" r:id="rId11"/>
    <p:sldId id="447" r:id="rId12"/>
    <p:sldId id="448" r:id="rId13"/>
    <p:sldId id="449" r:id="rId14"/>
    <p:sldId id="455" r:id="rId15"/>
    <p:sldId id="426" r:id="rId16"/>
    <p:sldId id="418" r:id="rId17"/>
    <p:sldId id="419" r:id="rId18"/>
    <p:sldId id="420" r:id="rId19"/>
    <p:sldId id="425" r:id="rId20"/>
    <p:sldId id="456" r:id="rId21"/>
    <p:sldId id="428" r:id="rId22"/>
    <p:sldId id="457" r:id="rId23"/>
    <p:sldId id="458" r:id="rId24"/>
    <p:sldId id="283" r:id="rId25"/>
    <p:sldId id="451" r:id="rId26"/>
    <p:sldId id="452" r:id="rId27"/>
    <p:sldId id="453" r:id="rId28"/>
    <p:sldId id="45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75CE"/>
    <a:srgbClr val="006ECC"/>
    <a:srgbClr val="F1F5FB"/>
    <a:srgbClr val="F2F2F2"/>
    <a:srgbClr val="03A6FF"/>
    <a:srgbClr val="DDEEFC"/>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56" autoAdjust="0"/>
    <p:restoredTop sz="94557" autoAdjust="0"/>
  </p:normalViewPr>
  <p:slideViewPr>
    <p:cSldViewPr snapToGrid="0" showGuides="1">
      <p:cViewPr varScale="1">
        <p:scale>
          <a:sx n="73" d="100"/>
          <a:sy n="73" d="100"/>
        </p:scale>
        <p:origin x="72"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428F8C-30B5-437B-8C71-67848667D95E}" type="datetimeFigureOut">
              <a:rPr lang="zh-CN" altLang="en-US" smtClean="0"/>
              <a:t>2017/3/10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9E05EE-7585-4749-9719-B4CAAF5C0E96}" type="slidenum">
              <a:rPr lang="zh-CN" altLang="en-US" smtClean="0"/>
              <a:t>‹#›</a:t>
            </a:fld>
            <a:endParaRPr lang="zh-CN" altLang="en-US"/>
          </a:p>
        </p:txBody>
      </p:sp>
    </p:spTree>
    <p:extLst>
      <p:ext uri="{BB962C8B-B14F-4D97-AF65-F5344CB8AC3E}">
        <p14:creationId xmlns:p14="http://schemas.microsoft.com/office/powerpoint/2010/main" val="2052185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2017/3/10</a:t>
            </a:fld>
            <a:endParaRPr lang="zh-CN" altLang="en-US"/>
          </a:p>
        </p:txBody>
      </p:sp>
      <p:sp>
        <p:nvSpPr>
          <p:cNvPr id="4" name="幻灯片图像占位符 3"/>
          <p:cNvSpPr>
            <a:spLocks noGrp="1" noRot="1" noChangeAspect="1"/>
          </p:cNvSpPr>
          <p:nvPr>
            <p:ph type="sldImg" idx="2"/>
          </p:nvPr>
        </p:nvSpPr>
        <p:spPr>
          <a:xfrm>
            <a:off x="618067" y="56726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51933" y="3807883"/>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a:t>
            </a:fld>
            <a:endParaRPr lang="zh-CN" altLang="en-US"/>
          </a:p>
        </p:txBody>
      </p:sp>
    </p:spTree>
    <p:extLst>
      <p:ext uri="{BB962C8B-B14F-4D97-AF65-F5344CB8AC3E}">
        <p14:creationId xmlns:p14="http://schemas.microsoft.com/office/powerpoint/2010/main" val="244283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17</a:t>
            </a:fld>
            <a:endParaRPr lang="zh-CN" altLang="en-US"/>
          </a:p>
        </p:txBody>
      </p:sp>
    </p:spTree>
    <p:extLst>
      <p:ext uri="{BB962C8B-B14F-4D97-AF65-F5344CB8AC3E}">
        <p14:creationId xmlns:p14="http://schemas.microsoft.com/office/powerpoint/2010/main" val="4252519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0"/>
            <a:r>
              <a:rPr lang="zh-CN" altLang="en-US" dirty="0" smtClean="0"/>
              <a:t>提取因果，赋予标识符（</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p>
          <a:p>
            <a:r>
              <a:rPr lang="zh-CN" altLang="en-US" dirty="0" smtClean="0"/>
              <a:t>提取因果关系，绘制因果图</a:t>
            </a:r>
            <a:endParaRPr lang="en-US" altLang="zh-CN" dirty="0" smtClean="0"/>
          </a:p>
          <a:p>
            <a:r>
              <a:rPr lang="zh-CN" altLang="en-US" dirty="0" smtClean="0"/>
              <a:t>标明约束条件</a:t>
            </a:r>
            <a:endParaRPr lang="en-US" altLang="zh-CN" dirty="0" smtClean="0"/>
          </a:p>
          <a:p>
            <a:r>
              <a:rPr lang="zh-CN" altLang="en-US" dirty="0" smtClean="0"/>
              <a:t>转化判定表</a:t>
            </a:r>
            <a:endParaRPr lang="en-US" altLang="zh-CN" dirty="0" smtClean="0"/>
          </a:p>
          <a:p>
            <a:r>
              <a:rPr lang="zh-CN" altLang="en-US" dirty="0" smtClean="0"/>
              <a:t>设计用例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分析需求，提取原因和结果，并赋予标识符 </a:t>
            </a:r>
            <a:r>
              <a:rPr lang="zh-CN" altLang="en-US" dirty="0" smtClean="0"/>
              <a:t>（</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itchFamily="2" charset="-122"/>
                <a:ea typeface="黑体" pitchFamily="2" charset="-122"/>
              </a:rPr>
              <a:t>分析需求，提取因果关系，并表示成“因果图”</a:t>
            </a:r>
            <a:endParaRPr lang="en-US" altLang="zh-CN" sz="1200"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标明因果图中约束条件</a:t>
            </a:r>
            <a:endParaRPr lang="zh-CN" altLang="en-US" b="1"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因果图转换成判定表</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为判定表中每一列表示的情况设计测试用例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346059E4-5EE4-4D75-A261-4421B84AC4CE}" type="slidenum">
              <a:rPr lang="zh-CN" altLang="en-US" smtClean="0"/>
              <a:t>19</a:t>
            </a:fld>
            <a:endParaRPr lang="zh-CN" altLang="en-US"/>
          </a:p>
        </p:txBody>
      </p:sp>
    </p:spTree>
    <p:extLst>
      <p:ext uri="{BB962C8B-B14F-4D97-AF65-F5344CB8AC3E}">
        <p14:creationId xmlns:p14="http://schemas.microsoft.com/office/powerpoint/2010/main" val="15401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20</a:t>
            </a:fld>
            <a:endParaRPr lang="zh-CN" altLang="en-US"/>
          </a:p>
        </p:txBody>
      </p:sp>
    </p:spTree>
    <p:extLst>
      <p:ext uri="{BB962C8B-B14F-4D97-AF65-F5344CB8AC3E}">
        <p14:creationId xmlns:p14="http://schemas.microsoft.com/office/powerpoint/2010/main" val="4195238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r>
              <a:rPr lang="zh-CN" altLang="en-US" dirty="0" smtClean="0"/>
              <a:t>作业可以参考</a:t>
            </a:r>
            <a:r>
              <a:rPr lang="en-US" altLang="zh-CN" dirty="0" smtClean="0"/>
              <a:t>”</a:t>
            </a:r>
            <a:r>
              <a:rPr lang="zh-CN" altLang="en-US" dirty="0" smtClean="0"/>
              <a:t>测试技术</a:t>
            </a:r>
            <a:r>
              <a:rPr lang="en-US" altLang="zh-CN" dirty="0" smtClean="0"/>
              <a:t>”</a:t>
            </a:r>
            <a:r>
              <a:rPr lang="zh-CN" altLang="en-US" dirty="0" smtClean="0"/>
              <a:t>中</a:t>
            </a:r>
            <a:r>
              <a:rPr lang="zh-CN" altLang="en-US" baseline="0" dirty="0" smtClean="0"/>
              <a:t>  测试用例设计白皮书</a:t>
            </a:r>
            <a:endParaRPr lang="en-US" altLang="zh-CN" dirty="0" smtClean="0"/>
          </a:p>
          <a:p>
            <a:r>
              <a:rPr lang="zh-CN" altLang="en-US" dirty="0" smtClean="0"/>
              <a:t>问题</a:t>
            </a:r>
            <a:r>
              <a:rPr lang="en-US" altLang="zh-CN" dirty="0" smtClean="0"/>
              <a:t>1</a:t>
            </a:r>
            <a:r>
              <a:rPr lang="zh-CN" altLang="en-US" dirty="0" smtClean="0">
                <a:sym typeface="Wingdings" pitchFamily="2" charset="2"/>
              </a:rPr>
              <a:t></a:t>
            </a:r>
            <a:r>
              <a:rPr lang="en-US" altLang="zh-CN" dirty="0" smtClean="0">
                <a:sym typeface="Wingdings" pitchFamily="2" charset="2"/>
              </a:rPr>
              <a:t>11</a:t>
            </a:r>
            <a:r>
              <a:rPr lang="zh-CN" altLang="en-US" dirty="0" smtClean="0">
                <a:sym typeface="Wingdings" pitchFamily="2" charset="2"/>
              </a:rPr>
              <a:t>）（</a:t>
            </a:r>
            <a:r>
              <a:rPr lang="en-US" altLang="zh-CN" dirty="0" smtClean="0">
                <a:sym typeface="Wingdings" pitchFamily="2" charset="2"/>
              </a:rPr>
              <a:t>12</a:t>
            </a:r>
            <a:r>
              <a:rPr lang="zh-CN" altLang="en-US" dirty="0" smtClean="0">
                <a:sym typeface="Wingdings" pitchFamily="2" charset="2"/>
              </a:rPr>
              <a:t>）可以让思路更清楚  可以没哟</a:t>
            </a:r>
            <a:endParaRPr lang="en-US" altLang="zh-CN" dirty="0" smtClean="0">
              <a:sym typeface="Wingdings" pitchFamily="2" charset="2"/>
            </a:endParaRPr>
          </a:p>
          <a:p>
            <a:r>
              <a:rPr lang="en-US" altLang="zh-CN" dirty="0" smtClean="0"/>
              <a:t>E</a:t>
            </a:r>
            <a:r>
              <a:rPr lang="en-US" altLang="zh-CN" baseline="0" dirty="0" smtClean="0"/>
              <a:t> </a:t>
            </a:r>
            <a:r>
              <a:rPr lang="zh-CN" altLang="en-US" baseline="0" dirty="0" smtClean="0"/>
              <a:t>不能同时产生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25</a:t>
            </a:fld>
            <a:endParaRPr lang="zh-CN" altLang="en-US"/>
          </a:p>
        </p:txBody>
      </p:sp>
    </p:spTree>
    <p:extLst>
      <p:ext uri="{BB962C8B-B14F-4D97-AF65-F5344CB8AC3E}">
        <p14:creationId xmlns:p14="http://schemas.microsoft.com/office/powerpoint/2010/main" val="155135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28</a:t>
            </a:fld>
            <a:endParaRPr lang="zh-CN" altLang="en-US"/>
          </a:p>
        </p:txBody>
      </p:sp>
    </p:spTree>
    <p:extLst>
      <p:ext uri="{BB962C8B-B14F-4D97-AF65-F5344CB8AC3E}">
        <p14:creationId xmlns:p14="http://schemas.microsoft.com/office/powerpoint/2010/main" val="418392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r>
              <a:rPr lang="zh-CN" altLang="en-US" sz="1200" dirty="0" smtClean="0"/>
              <a:t>作业要求：每题写出</a:t>
            </a:r>
            <a:r>
              <a:rPr lang="en-US" altLang="zh-CN" sz="1200" dirty="0" smtClean="0"/>
              <a:t>4</a:t>
            </a:r>
            <a:r>
              <a:rPr lang="zh-CN" altLang="en-US" sz="1200" dirty="0" smtClean="0"/>
              <a:t>个分步骤：</a:t>
            </a:r>
            <a:endParaRPr lang="zh-CN" altLang="en-US" sz="1200" b="0" dirty="0" smtClean="0"/>
          </a:p>
          <a:p>
            <a:r>
              <a:rPr lang="en-US" altLang="zh-CN" sz="1200" b="0" dirty="0" smtClean="0"/>
              <a:t>1</a:t>
            </a:r>
            <a:r>
              <a:rPr lang="zh-CN" altLang="en-US" sz="1200" b="0" dirty="0" smtClean="0"/>
              <a:t>）分析出条件和动作，并且定义每种条件的值；</a:t>
            </a:r>
          </a:p>
          <a:p>
            <a:r>
              <a:rPr lang="en-US" altLang="zh-CN" sz="1200" b="0" dirty="0" smtClean="0"/>
              <a:t>2</a:t>
            </a:r>
            <a:r>
              <a:rPr lang="zh-CN" altLang="en-US" sz="1200" b="0" dirty="0" smtClean="0"/>
              <a:t>）画出决策表；</a:t>
            </a:r>
          </a:p>
          <a:p>
            <a:r>
              <a:rPr lang="en-US" altLang="zh-CN" sz="1200" b="0" dirty="0" smtClean="0"/>
              <a:t>3</a:t>
            </a:r>
            <a:r>
              <a:rPr lang="zh-CN" altLang="en-US" sz="1200" b="0" dirty="0" smtClean="0"/>
              <a:t>）合并决策表；</a:t>
            </a:r>
          </a:p>
          <a:p>
            <a:r>
              <a:rPr lang="en-US" altLang="zh-CN" sz="1200" b="0" dirty="0" smtClean="0"/>
              <a:t>4</a:t>
            </a:r>
            <a:r>
              <a:rPr lang="zh-CN" altLang="en-US" sz="1200" b="0" dirty="0" smtClean="0"/>
              <a:t>）写出测试用例，格式为：编号</a:t>
            </a:r>
            <a:r>
              <a:rPr lang="en-US" altLang="zh-CN" sz="1200" b="0" dirty="0" smtClean="0"/>
              <a:t>+</a:t>
            </a:r>
            <a:r>
              <a:rPr lang="zh-CN" altLang="en-US" sz="1200" b="0" dirty="0" smtClean="0"/>
              <a:t>步骤</a:t>
            </a:r>
            <a:r>
              <a:rPr lang="en-US" altLang="zh-CN" sz="1200" b="0" dirty="0" smtClean="0"/>
              <a:t>+</a:t>
            </a:r>
            <a:r>
              <a:rPr lang="zh-CN" altLang="en-US" sz="1200" b="0" dirty="0" smtClean="0"/>
              <a:t>预期结果；</a:t>
            </a:r>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a:t>
            </a:fld>
            <a:endParaRPr lang="zh-CN" altLang="en-US"/>
          </a:p>
        </p:txBody>
      </p:sp>
    </p:spTree>
    <p:extLst>
      <p:ext uri="{BB962C8B-B14F-4D97-AF65-F5344CB8AC3E}">
        <p14:creationId xmlns:p14="http://schemas.microsoft.com/office/powerpoint/2010/main" val="2026018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5</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47254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每个节点表示状态</a:t>
            </a:r>
            <a:endParaRPr lang="en-US" altLang="zh-CN" dirty="0" smtClean="0"/>
          </a:p>
          <a:p>
            <a:pPr lvl="1"/>
            <a:r>
              <a:rPr lang="zh-CN" altLang="en-US" dirty="0" smtClean="0"/>
              <a:t>为了表示</a:t>
            </a:r>
            <a:r>
              <a:rPr lang="zh-CN" altLang="en-US" b="1" dirty="0" smtClean="0"/>
              <a:t>原因与原因</a:t>
            </a:r>
            <a:r>
              <a:rPr lang="zh-CN" altLang="en-US" dirty="0" smtClean="0"/>
              <a:t>之间、</a:t>
            </a:r>
            <a:r>
              <a:rPr lang="zh-CN" altLang="en-US" b="1" dirty="0" smtClean="0"/>
              <a:t>结果与结果</a:t>
            </a:r>
            <a:r>
              <a:rPr lang="zh-CN" altLang="en-US" dirty="0" smtClean="0"/>
              <a:t>之间可能存在的约束条件</a:t>
            </a:r>
            <a:r>
              <a:rPr lang="zh-CN" altLang="en-US" baseline="0" dirty="0" smtClean="0"/>
              <a:t>  因果图中附加一些表示约束条件的符号</a:t>
            </a:r>
            <a:endParaRPr lang="en-US" altLang="zh-CN" dirty="0" smtClean="0"/>
          </a:p>
          <a:p>
            <a:pPr lvl="1"/>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9</a:t>
            </a:fld>
            <a:endParaRPr lang="zh-CN" altLang="en-US"/>
          </a:p>
        </p:txBody>
      </p:sp>
    </p:spTree>
    <p:extLst>
      <p:ext uri="{BB962C8B-B14F-4D97-AF65-F5344CB8AC3E}">
        <p14:creationId xmlns:p14="http://schemas.microsoft.com/office/powerpoint/2010/main" val="3128203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r>
              <a:rPr lang="en-US" altLang="zh-CN" dirty="0" smtClean="0"/>
              <a:t>E  </a:t>
            </a:r>
            <a:r>
              <a:rPr lang="zh-CN" altLang="en-US" dirty="0" smtClean="0"/>
              <a:t>性别 但不是必填项</a:t>
            </a:r>
            <a:endParaRPr lang="en-US" altLang="zh-CN" dirty="0" smtClean="0"/>
          </a:p>
          <a:p>
            <a:r>
              <a:rPr lang="en-US" altLang="zh-CN" dirty="0" smtClean="0"/>
              <a:t>I  </a:t>
            </a:r>
            <a:r>
              <a:rPr lang="zh-CN" altLang="en-US" dirty="0" smtClean="0"/>
              <a:t>联系方式  多种  且必填项</a:t>
            </a:r>
            <a:endParaRPr lang="en-US" altLang="zh-CN" dirty="0" smtClean="0"/>
          </a:p>
          <a:p>
            <a:r>
              <a:rPr lang="en-US" altLang="zh-CN" dirty="0" smtClean="0"/>
              <a:t>O</a:t>
            </a:r>
            <a:r>
              <a:rPr lang="en-US" altLang="zh-CN" baseline="0" dirty="0" smtClean="0"/>
              <a:t>  </a:t>
            </a:r>
            <a:r>
              <a:rPr lang="zh-CN" altLang="en-US" baseline="0" dirty="0" smtClean="0"/>
              <a:t>性别 且必填项</a:t>
            </a:r>
            <a:endParaRPr lang="en-US" altLang="zh-CN" baseline="0" dirty="0" smtClean="0"/>
          </a:p>
          <a:p>
            <a:r>
              <a:rPr lang="en-US" altLang="zh-CN" baseline="0" dirty="0" smtClean="0"/>
              <a:t>R  </a:t>
            </a:r>
            <a:r>
              <a:rPr lang="zh-CN" altLang="en-US" baseline="0" dirty="0" smtClean="0"/>
              <a:t>城市  省  市</a:t>
            </a:r>
            <a:endParaRPr lang="en-US" altLang="zh-CN" baseline="0" dirty="0" smtClean="0"/>
          </a:p>
          <a:p>
            <a:r>
              <a:rPr lang="en-US" altLang="zh-CN" baseline="0" dirty="0" smtClean="0"/>
              <a:t>         </a:t>
            </a:r>
            <a:r>
              <a:rPr lang="zh-CN" altLang="en-US" baseline="0" dirty="0" smtClean="0"/>
              <a:t>大学</a:t>
            </a:r>
            <a:r>
              <a:rPr lang="en-US" altLang="zh-CN" baseline="0" dirty="0" smtClean="0"/>
              <a:t>  </a:t>
            </a:r>
            <a:r>
              <a:rPr lang="zh-CN" altLang="en-US" baseline="0" dirty="0" smtClean="0"/>
              <a:t>师大软件学院</a:t>
            </a:r>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10</a:t>
            </a:fld>
            <a:endParaRPr lang="zh-CN" altLang="en-US"/>
          </a:p>
        </p:txBody>
      </p:sp>
    </p:spTree>
    <p:extLst>
      <p:ext uri="{BB962C8B-B14F-4D97-AF65-F5344CB8AC3E}">
        <p14:creationId xmlns:p14="http://schemas.microsoft.com/office/powerpoint/2010/main" val="24953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2"/>
            <a:r>
              <a:rPr lang="en-US" altLang="zh-CN" sz="1800" b="1" dirty="0" smtClean="0">
                <a:solidFill>
                  <a:srgbClr val="FF0000"/>
                </a:solidFill>
                <a:latin typeface="黑体" pitchFamily="2" charset="-122"/>
                <a:ea typeface="黑体" pitchFamily="2" charset="-122"/>
              </a:rPr>
              <a:t>E</a:t>
            </a:r>
            <a:r>
              <a:rPr lang="zh-CN" altLang="en-US" sz="1800" b="1" dirty="0" smtClean="0">
                <a:solidFill>
                  <a:srgbClr val="FF0000"/>
                </a:solidFill>
                <a:latin typeface="黑体" pitchFamily="2" charset="-122"/>
                <a:ea typeface="黑体" pitchFamily="2" charset="-122"/>
              </a:rPr>
              <a:t>（互斥</a:t>
            </a:r>
            <a:r>
              <a:rPr lang="en-US" altLang="zh-CN" sz="1800" b="1" dirty="0" smtClean="0">
                <a:solidFill>
                  <a:srgbClr val="FF0000"/>
                </a:solidFill>
                <a:latin typeface="黑体" pitchFamily="2" charset="-122"/>
                <a:ea typeface="黑体" pitchFamily="2" charset="-122"/>
              </a:rPr>
              <a:t>/</a:t>
            </a:r>
            <a:r>
              <a:rPr lang="zh-CN" altLang="en-US" sz="1800" b="1" dirty="0" smtClean="0">
                <a:solidFill>
                  <a:srgbClr val="FF0000"/>
                </a:solidFill>
                <a:latin typeface="黑体" pitchFamily="2" charset="-122"/>
                <a:ea typeface="黑体" pitchFamily="2" charset="-122"/>
              </a:rPr>
              <a:t>异或）</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表示两原因不会同时成立，最多一个能成立</a:t>
            </a:r>
            <a:endParaRPr lang="en-US" altLang="zh-CN" sz="1800" b="1" dirty="0" smtClean="0">
              <a:solidFill>
                <a:srgbClr val="FF0000"/>
              </a:solidFill>
              <a:latin typeface="黑体" pitchFamily="2" charset="-122"/>
              <a:ea typeface="黑体" pitchFamily="2" charset="-122"/>
            </a:endParaRPr>
          </a:p>
          <a:p>
            <a:pPr lvl="2"/>
            <a:r>
              <a:rPr lang="zh-CN" altLang="en-US" sz="1800" b="1" dirty="0" smtClean="0">
                <a:solidFill>
                  <a:srgbClr val="FF0000"/>
                </a:solidFill>
                <a:latin typeface="黑体" pitchFamily="2" charset="-122"/>
                <a:ea typeface="黑体" pitchFamily="2" charset="-122"/>
              </a:rPr>
              <a:t>如果为必填项：</a:t>
            </a:r>
            <a:r>
              <a:rPr lang="en-US" altLang="zh-CN" sz="1800" dirty="0" smtClean="0">
                <a:solidFill>
                  <a:srgbClr val="FF0000"/>
                </a:solidFill>
                <a:latin typeface="黑体" pitchFamily="2" charset="-122"/>
                <a:ea typeface="黑体" pitchFamily="2" charset="-122"/>
              </a:rPr>
              <a:t> </a:t>
            </a:r>
            <a:r>
              <a:rPr lang="en-US" altLang="zh-CN" sz="1800" b="1" dirty="0" smtClean="0">
                <a:solidFill>
                  <a:srgbClr val="FF0000"/>
                </a:solidFill>
                <a:latin typeface="黑体" pitchFamily="2" charset="-122"/>
                <a:ea typeface="黑体" pitchFamily="2" charset="-122"/>
              </a:rPr>
              <a:t>O  </a:t>
            </a:r>
            <a:r>
              <a:rPr lang="zh-CN" altLang="en-US" sz="1800" b="1" dirty="0" smtClean="0">
                <a:solidFill>
                  <a:srgbClr val="FF0000"/>
                </a:solidFill>
                <a:latin typeface="黑体" pitchFamily="2" charset="-122"/>
                <a:ea typeface="黑体" pitchFamily="2" charset="-122"/>
              </a:rPr>
              <a:t>唯一 </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R</a:t>
            </a:r>
            <a:r>
              <a:rPr lang="zh-CN" altLang="en-US" sz="1800" b="1" dirty="0" smtClean="0">
                <a:solidFill>
                  <a:srgbClr val="FF0000"/>
                </a:solidFill>
                <a:latin typeface="黑体" pitchFamily="2" charset="-122"/>
                <a:ea typeface="黑体" pitchFamily="2" charset="-122"/>
              </a:rPr>
              <a:t>（要求）  当</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出现时，</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必须也出现。不可能</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不出现</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I</a:t>
            </a:r>
            <a:r>
              <a:rPr lang="zh-CN" altLang="en-US" sz="1800" b="1" dirty="0" smtClean="0">
                <a:solidFill>
                  <a:srgbClr val="FF0000"/>
                </a:solidFill>
                <a:latin typeface="黑体" pitchFamily="2" charset="-122"/>
                <a:ea typeface="黑体" pitchFamily="2" charset="-122"/>
              </a:rPr>
              <a:t>（包含）   </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三个原因中至少有一个必须成立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11</a:t>
            </a:fld>
            <a:endParaRPr lang="zh-CN" altLang="en-US"/>
          </a:p>
        </p:txBody>
      </p:sp>
    </p:spTree>
    <p:extLst>
      <p:ext uri="{BB962C8B-B14F-4D97-AF65-F5344CB8AC3E}">
        <p14:creationId xmlns:p14="http://schemas.microsoft.com/office/powerpoint/2010/main" val="3668077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2463" y="211138"/>
            <a:ext cx="5486400" cy="3086100"/>
          </a:xfrm>
        </p:spPr>
      </p:sp>
      <p:sp>
        <p:nvSpPr>
          <p:cNvPr id="3" name="备注占位符 2"/>
          <p:cNvSpPr>
            <a:spLocks noGrp="1"/>
          </p:cNvSpPr>
          <p:nvPr>
            <p:ph type="body" idx="1"/>
          </p:nvPr>
        </p:nvSpPr>
        <p:spPr>
          <a:xfrm>
            <a:off x="651933" y="3418416"/>
            <a:ext cx="5486400" cy="3600450"/>
          </a:xfrm>
        </p:spPr>
        <p:txBody>
          <a:bodyPr/>
          <a:lstStyle/>
          <a:p>
            <a:r>
              <a:rPr lang="zh-CN" altLang="en-US" dirty="0" smtClean="0"/>
              <a:t>页面这些字段都可以作为输入（原因）以及点击的不同按钮也可作为（原因）  原因之间存在关系   </a:t>
            </a:r>
            <a:r>
              <a:rPr lang="en-US" altLang="zh-CN" dirty="0" smtClean="0"/>
              <a:t>E/O</a:t>
            </a:r>
            <a:r>
              <a:rPr lang="zh-CN" altLang="en-US" dirty="0" smtClean="0"/>
              <a:t>（互斥）</a:t>
            </a:r>
            <a:r>
              <a:rPr lang="en-US" altLang="zh-CN" dirty="0" smtClean="0"/>
              <a:t>        R</a:t>
            </a:r>
            <a:r>
              <a:rPr lang="zh-CN" altLang="en-US" dirty="0" smtClean="0"/>
              <a:t>（要求）</a:t>
            </a:r>
            <a:endParaRPr lang="en-US" altLang="zh-CN" dirty="0" smtClean="0"/>
          </a:p>
          <a:p>
            <a:r>
              <a:rPr lang="zh-CN" altLang="en-US" dirty="0" smtClean="0"/>
              <a:t>输入后或点击按钮后产生的不同页面或提示可以作为（结果） </a:t>
            </a:r>
            <a:endParaRPr lang="en-US" altLang="zh-CN" dirty="0" smtClean="0"/>
          </a:p>
          <a:p>
            <a:r>
              <a:rPr lang="zh-CN" altLang="en-US" dirty="0" smtClean="0"/>
              <a:t>可能认为用的是等价类划分法  其实已经融入了因果图法的思想了  </a:t>
            </a:r>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12</a:t>
            </a:fld>
            <a:endParaRPr lang="zh-CN" altLang="en-US"/>
          </a:p>
        </p:txBody>
      </p:sp>
    </p:spTree>
    <p:extLst>
      <p:ext uri="{BB962C8B-B14F-4D97-AF65-F5344CB8AC3E}">
        <p14:creationId xmlns:p14="http://schemas.microsoft.com/office/powerpoint/2010/main" val="416310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它是将自然语言规格说明转化为形式语言规格说明的一种严格的说法 还可以指出规格说明中存在的不完整性和二义性 刚才已经说了因果图法能处理 输入条件之间的有关系（组合关系 约束关系等）  且还考虑到输入和输出之间的关系  </a:t>
            </a:r>
            <a:endParaRPr lang="en-US" altLang="zh-CN" dirty="0" smtClean="0"/>
          </a:p>
          <a:p>
            <a:pPr lvl="1"/>
            <a:r>
              <a:rPr lang="zh-CN" altLang="en-US" dirty="0" smtClean="0"/>
              <a:t>在较为复杂的问题中  因果图法常常是十分有效的  它能够帮我们检查输入条件之间的组合 设计出非冗余、高效的测试用例</a:t>
            </a:r>
            <a:endParaRPr lang="en-US" altLang="zh-CN" dirty="0" smtClean="0"/>
          </a:p>
          <a:p>
            <a:pPr lvl="1"/>
            <a:r>
              <a:rPr lang="zh-CN" altLang="en-US" dirty="0" smtClean="0"/>
              <a:t>因果图到底什么样呢？</a:t>
            </a:r>
            <a:endParaRPr lang="en-US" altLang="zh-CN" dirty="0" smtClean="0"/>
          </a:p>
          <a:p>
            <a:pPr lvl="1"/>
            <a:r>
              <a:rPr lang="zh-CN" altLang="en-US" dirty="0" smtClean="0"/>
              <a:t>一起回顾一下</a:t>
            </a:r>
            <a:endParaRPr lang="en-US" altLang="zh-CN" dirty="0" smtClean="0"/>
          </a:p>
          <a:p>
            <a:pPr lvl="1"/>
            <a:endParaRPr lang="en-US" altLang="zh-CN" dirty="0" smtClean="0"/>
          </a:p>
          <a:p>
            <a:pPr lvl="1"/>
            <a:r>
              <a:rPr lang="zh-CN" altLang="en-US" dirty="0" smtClean="0"/>
              <a:t>主要就是来解决</a:t>
            </a:r>
            <a:r>
              <a:rPr lang="zh-CN" altLang="en-US" baseline="0" dirty="0" smtClean="0"/>
              <a:t> </a:t>
            </a:r>
            <a:r>
              <a:rPr lang="zh-CN" altLang="en-US" b="1" baseline="0" dirty="0" smtClean="0"/>
              <a:t>输入条件的各种组合情况</a:t>
            </a:r>
            <a:endParaRPr lang="en-US" altLang="zh-CN" b="1" dirty="0" smtClean="0"/>
          </a:p>
          <a:p>
            <a:pPr lvl="1"/>
            <a:r>
              <a:rPr lang="en-US" altLang="zh-CN" dirty="0" smtClean="0"/>
              <a:t>《</a:t>
            </a:r>
            <a:r>
              <a:rPr lang="zh-CN" altLang="en-US" dirty="0" smtClean="0"/>
              <a:t>软件评测师教程</a:t>
            </a:r>
            <a:r>
              <a:rPr lang="en-US" altLang="zh-CN" dirty="0" smtClean="0"/>
              <a:t>》P129</a:t>
            </a:r>
          </a:p>
          <a:p>
            <a:pPr lvl="1"/>
            <a:r>
              <a:rPr lang="zh-CN" altLang="en-US" dirty="0" smtClean="0"/>
              <a:t>恒等：表示原因结果一对一的</a:t>
            </a:r>
            <a:endParaRPr lang="en-US" altLang="zh-CN" dirty="0" smtClean="0"/>
          </a:p>
          <a:p>
            <a:pPr lvl="1">
              <a:buNone/>
            </a:pPr>
            <a:r>
              <a:rPr lang="en-US" altLang="zh-CN" dirty="0" smtClean="0"/>
              <a:t>            </a:t>
            </a:r>
            <a:r>
              <a:rPr lang="zh-CN" altLang="en-US" dirty="0" smtClean="0"/>
              <a:t>对应关系</a:t>
            </a:r>
            <a:endParaRPr lang="en-US" altLang="zh-CN" dirty="0" smtClean="0"/>
          </a:p>
          <a:p>
            <a:pPr lvl="1"/>
            <a:r>
              <a:rPr lang="zh-CN" altLang="en-US" dirty="0" smtClean="0"/>
              <a:t>非：表示原因结果是一种否定关系</a:t>
            </a:r>
            <a:endParaRPr lang="en-US" altLang="zh-CN" dirty="0" smtClean="0"/>
          </a:p>
          <a:p>
            <a:pPr lvl="1"/>
            <a:r>
              <a:rPr lang="zh-CN" altLang="en-US" dirty="0" smtClean="0"/>
              <a:t>或：表示几个原因中有一个出现，</a:t>
            </a:r>
            <a:endParaRPr lang="en-US" altLang="zh-CN" dirty="0" smtClean="0"/>
          </a:p>
          <a:p>
            <a:pPr lvl="1">
              <a:buNone/>
            </a:pPr>
            <a:r>
              <a:rPr lang="en-US" altLang="zh-CN" dirty="0" smtClean="0"/>
              <a:t>         </a:t>
            </a:r>
            <a:r>
              <a:rPr lang="zh-CN" altLang="en-US" dirty="0" smtClean="0"/>
              <a:t>则结果出现，只有当这几个原</a:t>
            </a:r>
            <a:endParaRPr lang="en-US" altLang="zh-CN" dirty="0" smtClean="0"/>
          </a:p>
          <a:p>
            <a:pPr lvl="1">
              <a:buNone/>
            </a:pPr>
            <a:r>
              <a:rPr lang="en-US" altLang="zh-CN" dirty="0" smtClean="0"/>
              <a:t>         </a:t>
            </a:r>
            <a:r>
              <a:rPr lang="zh-CN" altLang="en-US" dirty="0" smtClean="0"/>
              <a:t>因都不出现时，结果才不出现</a:t>
            </a:r>
            <a:endParaRPr lang="en-US" altLang="zh-CN" dirty="0" smtClean="0"/>
          </a:p>
          <a:p>
            <a:pPr lvl="1"/>
            <a:r>
              <a:rPr lang="zh-CN" altLang="en-US" dirty="0" smtClean="0"/>
              <a:t>与：表示若几个原因都出现，结果</a:t>
            </a:r>
            <a:endParaRPr lang="en-US" altLang="zh-CN" dirty="0" smtClean="0"/>
          </a:p>
          <a:p>
            <a:pPr lvl="1">
              <a:buNone/>
            </a:pPr>
            <a:r>
              <a:rPr lang="en-US" altLang="zh-CN" dirty="0" smtClean="0"/>
              <a:t>         </a:t>
            </a:r>
            <a:r>
              <a:rPr lang="zh-CN" altLang="en-US" dirty="0" smtClean="0"/>
              <a:t>才出现。若有一个不出现，结</a:t>
            </a:r>
            <a:endParaRPr lang="en-US" altLang="zh-CN" dirty="0" smtClean="0"/>
          </a:p>
          <a:p>
            <a:pPr lvl="1">
              <a:buNone/>
            </a:pPr>
            <a:r>
              <a:rPr lang="en-US" altLang="zh-CN" dirty="0" smtClean="0"/>
              <a:t>         </a:t>
            </a:r>
            <a:r>
              <a:rPr lang="zh-CN" altLang="en-US" dirty="0" smtClean="0"/>
              <a:t>果就不出现</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13</a:t>
            </a:fld>
            <a:endParaRPr lang="zh-CN" altLang="en-US"/>
          </a:p>
        </p:txBody>
      </p:sp>
    </p:spTree>
    <p:extLst>
      <p:ext uri="{BB962C8B-B14F-4D97-AF65-F5344CB8AC3E}">
        <p14:creationId xmlns:p14="http://schemas.microsoft.com/office/powerpoint/2010/main" val="421844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16</a:t>
            </a:fld>
            <a:endParaRPr lang="zh-CN" altLang="en-US"/>
          </a:p>
        </p:txBody>
      </p:sp>
    </p:spTree>
    <p:extLst>
      <p:ext uri="{BB962C8B-B14F-4D97-AF65-F5344CB8AC3E}">
        <p14:creationId xmlns:p14="http://schemas.microsoft.com/office/powerpoint/2010/main" val="228252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2017/3/10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2017/3/10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624042" y="116957"/>
            <a:ext cx="10466324" cy="565820"/>
          </a:xfrm>
        </p:spPr>
        <p:txBody>
          <a:bodyPr/>
          <a:lstStyle>
            <a:lvl1pPr>
              <a:defRPr lang="zh-CN" altLang="en-US" sz="3600" kern="1200" dirty="0">
                <a:solidFill>
                  <a:schemeClr val="bg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50168" y="895981"/>
            <a:ext cx="10505512" cy="5060681"/>
          </a:xfrm>
        </p:spPr>
        <p:txBody>
          <a:bodyPr/>
          <a:lstStyle>
            <a:lvl1pPr>
              <a:lnSpc>
                <a:spcPct val="150000"/>
              </a:lnSpc>
              <a:defRPr sz="2800">
                <a:latin typeface="Times New Roman" pitchFamily="18" charset="0"/>
                <a:ea typeface="楷体" pitchFamily="49" charset="-122"/>
              </a:defRPr>
            </a:lvl1pPr>
            <a:lvl2pPr>
              <a:lnSpc>
                <a:spcPct val="150000"/>
              </a:lnSpc>
              <a:defRPr sz="2700">
                <a:solidFill>
                  <a:schemeClr val="tx1"/>
                </a:solidFill>
                <a:latin typeface="Times New Roman" pitchFamily="18" charset="0"/>
                <a:ea typeface="楷体" pitchFamily="49" charset="-122"/>
              </a:defRPr>
            </a:lvl2pPr>
            <a:lvl3pPr>
              <a:lnSpc>
                <a:spcPct val="150000"/>
              </a:lnSpc>
              <a:defRPr sz="2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Tree>
    <p:extLst>
      <p:ext uri="{BB962C8B-B14F-4D97-AF65-F5344CB8AC3E}">
        <p14:creationId xmlns:p14="http://schemas.microsoft.com/office/powerpoint/2010/main" val="15221600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2866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p>
        </p:txBody>
      </p:sp>
      <p:sp>
        <p:nvSpPr>
          <p:cNvPr id="9" name="椭圆 8"/>
          <p:cNvSpPr/>
          <p:nvPr userDrawn="1"/>
        </p:nvSpPr>
        <p:spPr>
          <a:xfrm>
            <a:off x="9982408" y="188640"/>
            <a:ext cx="1943204" cy="1944216"/>
          </a:xfrm>
          <a:prstGeom prst="ellipse">
            <a:avLst/>
          </a:prstGeom>
          <a:solidFill>
            <a:srgbClr val="FF93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799"/>
          </a:p>
        </p:txBody>
      </p:sp>
      <p:sp>
        <p:nvSpPr>
          <p:cNvPr id="10" name="TextBox 15"/>
          <p:cNvSpPr txBox="1"/>
          <p:nvPr userDrawn="1"/>
        </p:nvSpPr>
        <p:spPr>
          <a:xfrm>
            <a:off x="10198320" y="1226210"/>
            <a:ext cx="1511380" cy="338554"/>
          </a:xfrm>
          <a:prstGeom prst="rect">
            <a:avLst/>
          </a:prstGeom>
          <a:noFill/>
        </p:spPr>
        <p:txBody>
          <a:bodyPr wrap="square" rtlCol="0">
            <a:spAutoFit/>
          </a:bodyPr>
          <a:lstStyle/>
          <a:p>
            <a:pPr algn="ctr"/>
            <a:r>
              <a:rPr lang="en-US" altLang="zh-CN" sz="1599" dirty="0" smtClean="0">
                <a:solidFill>
                  <a:schemeClr val="bg1"/>
                </a:solidFill>
                <a:latin typeface="Agency FB" panose="020B0503020202020204" pitchFamily="34" charset="0"/>
                <a:ea typeface="Adobe 宋体 Std L" pitchFamily="18" charset="-122"/>
              </a:rPr>
              <a:t>Transition Page</a:t>
            </a:r>
          </a:p>
        </p:txBody>
      </p:sp>
      <p:sp>
        <p:nvSpPr>
          <p:cNvPr id="11" name="文本框 8"/>
          <p:cNvSpPr txBox="1"/>
          <p:nvPr userDrawn="1"/>
        </p:nvSpPr>
        <p:spPr>
          <a:xfrm>
            <a:off x="10198320" y="785677"/>
            <a:ext cx="1511380" cy="461665"/>
          </a:xfrm>
          <a:prstGeom prst="rect">
            <a:avLst/>
          </a:prstGeom>
          <a:noFill/>
        </p:spPr>
        <p:txBody>
          <a:bodyPr wrap="square" rtlCol="0">
            <a:spAutoFit/>
          </a:bodyPr>
          <a:lstStyle/>
          <a:p>
            <a:pPr algn="ctr"/>
            <a:r>
              <a:rPr lang="zh-CN" altLang="en-US" sz="2399" b="1" dirty="0" smtClean="0">
                <a:solidFill>
                  <a:schemeClr val="bg1"/>
                </a:solidFill>
                <a:ea typeface="微软雅黑"/>
              </a:rPr>
              <a:t>过渡页</a:t>
            </a:r>
          </a:p>
        </p:txBody>
      </p:sp>
      <p:sp>
        <p:nvSpPr>
          <p:cNvPr id="12" name="五边形 11"/>
          <p:cNvSpPr/>
          <p:nvPr userDrawn="1"/>
        </p:nvSpPr>
        <p:spPr>
          <a:xfrm flipH="1">
            <a:off x="11205907" y="5950072"/>
            <a:ext cx="986093"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zh-CN" altLang="en-US" sz="1799" kern="0">
              <a:solidFill>
                <a:sysClr val="window" lastClr="FFFFFF"/>
              </a:solidFill>
              <a:latin typeface="Calibri"/>
              <a:ea typeface="宋体"/>
            </a:endParaRPr>
          </a:p>
        </p:txBody>
      </p:sp>
      <p:sp>
        <p:nvSpPr>
          <p:cNvPr id="13" name="TextBox 15"/>
          <p:cNvSpPr txBox="1"/>
          <p:nvPr userDrawn="1"/>
        </p:nvSpPr>
        <p:spPr>
          <a:xfrm>
            <a:off x="11373907" y="6032823"/>
            <a:ext cx="650091" cy="338554"/>
          </a:xfrm>
          <a:prstGeom prst="rect">
            <a:avLst/>
          </a:prstGeom>
          <a:noFill/>
        </p:spPr>
        <p:txBody>
          <a:bodyPr wrap="square" rtlCol="0">
            <a:spAutoFit/>
          </a:bodyPr>
          <a:lstStyle/>
          <a:p>
            <a:pPr algn="ctr"/>
            <a:fld id="{2EEF1883-7A0E-4F66-9932-E581691AD397}" type="slidenum">
              <a:rPr lang="zh-CN" altLang="en-US" sz="1599"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599"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5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3980223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0"/>
            <a:ext cx="10515600" cy="6778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957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17811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957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17811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2017/3/10</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2017/3/10</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2017/3/10</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2017/3/10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2017/3/10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2017/3/10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16"/>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图片 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787400"/>
            <a:ext cx="12192000" cy="4330700"/>
          </a:xfrm>
          <a:prstGeom prst="rect">
            <a:avLst/>
          </a:prstGeom>
        </p:spPr>
      </p:pic>
      <p:sp>
        <p:nvSpPr>
          <p:cNvPr id="2" name="Title Placeholder 1"/>
          <p:cNvSpPr>
            <a:spLocks noGrp="1"/>
          </p:cNvSpPr>
          <p:nvPr>
            <p:ph type="title"/>
          </p:nvPr>
        </p:nvSpPr>
        <p:spPr>
          <a:xfrm>
            <a:off x="838200" y="9525"/>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063624"/>
            <a:ext cx="10515600" cy="54768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44" r:id="rId12"/>
    <p:sldLayoutId id="2147483745" r:id="rId13"/>
    <p:sldLayoutId id="2147483747"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5"/>
          <a:stretch>
            <a:fillRect/>
          </a:stretch>
        </p:blipFill>
        <p:spPr>
          <a:xfrm>
            <a:off x="10610850" y="4864100"/>
            <a:ext cx="519178" cy="152421"/>
          </a:xfrm>
          <a:prstGeom prst="rect">
            <a:avLst/>
          </a:prstGeom>
        </p:spPr>
      </p:pic>
      <p:sp>
        <p:nvSpPr>
          <p:cNvPr id="8" name="文本框 7"/>
          <p:cNvSpPr txBox="1"/>
          <p:nvPr/>
        </p:nvSpPr>
        <p:spPr>
          <a:xfrm>
            <a:off x="767829" y="3568994"/>
            <a:ext cx="5090427" cy="584775"/>
          </a:xfrm>
          <a:prstGeom prst="rect">
            <a:avLst/>
          </a:prstGeom>
          <a:noFill/>
        </p:spPr>
        <p:txBody>
          <a:bodyPr wrap="square" rtlCol="0">
            <a:spAutoFit/>
          </a:bodyPr>
          <a:lstStyle/>
          <a:p>
            <a:r>
              <a:rPr lang="en-US" altLang="zh-CN" sz="3200" b="1" dirty="0" smtClean="0">
                <a:solidFill>
                  <a:schemeClr val="bg1"/>
                </a:solidFill>
                <a:latin typeface="楷体" panose="02010609060101010101" pitchFamily="49" charset="-122"/>
                <a:ea typeface="楷体" panose="02010609060101010101" pitchFamily="49" charset="-122"/>
              </a:rPr>
              <a:t>2.5 </a:t>
            </a:r>
            <a:r>
              <a:rPr lang="zh-CN" altLang="en-US" sz="3200" b="1" dirty="0" smtClean="0">
                <a:solidFill>
                  <a:schemeClr val="bg1"/>
                </a:solidFill>
                <a:latin typeface="楷体" panose="02010609060101010101" pitchFamily="49" charset="-122"/>
                <a:ea typeface="楷体" panose="02010609060101010101" pitchFamily="49" charset="-122"/>
              </a:rPr>
              <a:t>黑盒测试</a:t>
            </a:r>
            <a:r>
              <a:rPr lang="en-US" altLang="zh-CN" sz="3200" b="1" dirty="0" smtClean="0">
                <a:solidFill>
                  <a:schemeClr val="bg1"/>
                </a:solidFill>
                <a:latin typeface="楷体" panose="02010609060101010101" pitchFamily="49" charset="-122"/>
                <a:ea typeface="楷体" panose="02010609060101010101" pitchFamily="49" charset="-122"/>
              </a:rPr>
              <a:t>—</a:t>
            </a:r>
            <a:r>
              <a:rPr lang="zh-CN" altLang="en-US" sz="3200" b="1" dirty="0" smtClean="0">
                <a:solidFill>
                  <a:schemeClr val="bg1"/>
                </a:solidFill>
                <a:latin typeface="楷体" panose="02010609060101010101" pitchFamily="49" charset="-122"/>
                <a:ea typeface="楷体" panose="02010609060101010101" pitchFamily="49" charset="-122"/>
              </a:rPr>
              <a:t>因果图法</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35" name="文本框 34"/>
          <p:cNvSpPr txBox="1"/>
          <p:nvPr/>
        </p:nvSpPr>
        <p:spPr>
          <a:xfrm>
            <a:off x="944869" y="2614178"/>
            <a:ext cx="4559261"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第二部分 测试基础</a:t>
            </a:r>
            <a:endParaRPr lang="zh-CN" altLang="en-US" sz="40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
                                        </p:tgtEl>
                                        <p:attrNameLst>
                                          <p:attrName>ppt_y</p:attrName>
                                        </p:attrNameLst>
                                      </p:cBhvr>
                                      <p:tavLst>
                                        <p:tav tm="0">
                                          <p:val>
                                            <p:strVal val="#ppt_y"/>
                                          </p:val>
                                        </p:tav>
                                        <p:tav tm="100000">
                                          <p:val>
                                            <p:strVal val="#ppt_y"/>
                                          </p:val>
                                        </p:tav>
                                      </p:tavLst>
                                    </p:anim>
                                    <p:anim calcmode="lin" valueType="num">
                                      <p:cBhvr>
                                        <p:cTn id="9"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5"/>
                                        </p:tgtEl>
                                        <p:attrNameLst>
                                          <p:attrName>style.visibility</p:attrName>
                                        </p:attrNameLst>
                                      </p:cBhvr>
                                      <p:to>
                                        <p:strVal val="visible"/>
                                      </p:to>
                                    </p:set>
                                    <p:anim calcmode="lin" valueType="num">
                                      <p:cBhvr>
                                        <p:cTn id="14"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
                                        </p:tgtEl>
                                        <p:attrNameLst>
                                          <p:attrName>ppt_y</p:attrName>
                                        </p:attrNameLst>
                                      </p:cBhvr>
                                      <p:tavLst>
                                        <p:tav tm="0">
                                          <p:val>
                                            <p:strVal val="#ppt_y"/>
                                          </p:val>
                                        </p:tav>
                                        <p:tav tm="100000">
                                          <p:val>
                                            <p:strVal val="#ppt_y"/>
                                          </p:val>
                                        </p:tav>
                                      </p:tavLst>
                                    </p:anim>
                                    <p:anim calcmode="lin" valueType="num">
                                      <p:cBhvr>
                                        <p:cTn id="16"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
          <p:cNvSpPr txBox="1"/>
          <p:nvPr/>
        </p:nvSpPr>
        <p:spPr>
          <a:xfrm>
            <a:off x="921529" y="145892"/>
            <a:ext cx="5325818" cy="584775"/>
          </a:xfrm>
          <a:prstGeom prst="rect">
            <a:avLst/>
          </a:prstGeom>
          <a:noFill/>
        </p:spPr>
        <p:txBody>
          <a:bodyPr wrap="square" rtlCol="0">
            <a:spAutoFit/>
          </a:bodyPr>
          <a:lstStyle/>
          <a:p>
            <a:r>
              <a:rPr lang="zh-CN" altLang="en-US" sz="3200" b="1" dirty="0">
                <a:solidFill>
                  <a:schemeClr val="bg1"/>
                </a:solidFill>
                <a:latin typeface="Times New Roman" panose="02020603050405020304" pitchFamily="18" charset="0"/>
                <a:ea typeface="楷体" panose="02010609060101010101" pitchFamily="49" charset="-122"/>
                <a:cs typeface="+mj-cs"/>
              </a:rPr>
              <a:t>因果图法</a:t>
            </a:r>
            <a:r>
              <a:rPr lang="zh-CN" altLang="en-US" sz="3200" b="1" dirty="0" smtClean="0">
                <a:solidFill>
                  <a:schemeClr val="bg1"/>
                </a:solidFill>
                <a:latin typeface="Times New Roman" panose="02020603050405020304" pitchFamily="18" charset="0"/>
                <a:ea typeface="楷体" panose="02010609060101010101" pitchFamily="49" charset="-122"/>
                <a:cs typeface="+mj-cs"/>
              </a:rPr>
              <a:t>概述</a:t>
            </a:r>
            <a:r>
              <a:rPr lang="en-US" altLang="zh-CN" sz="3200" b="1" dirty="0" smtClean="0">
                <a:solidFill>
                  <a:schemeClr val="bg1"/>
                </a:solidFill>
                <a:latin typeface="Times New Roman" panose="02020603050405020304" pitchFamily="18" charset="0"/>
                <a:ea typeface="楷体" panose="02010609060101010101" pitchFamily="49" charset="-122"/>
                <a:cs typeface="+mj-cs"/>
              </a:rPr>
              <a:t>——</a:t>
            </a:r>
            <a:r>
              <a:rPr lang="zh-CN" altLang="en-US" sz="3200" b="1" dirty="0">
                <a:solidFill>
                  <a:schemeClr val="bg1"/>
                </a:solidFill>
                <a:latin typeface="Times New Roman" panose="02020603050405020304" pitchFamily="18" charset="0"/>
                <a:ea typeface="楷体" panose="02010609060101010101" pitchFamily="49" charset="-122"/>
                <a:cs typeface="+mj-cs"/>
              </a:rPr>
              <a:t>图符号</a:t>
            </a:r>
            <a:r>
              <a:rPr lang="en-US" altLang="zh-CN" sz="3200" b="1" dirty="0">
                <a:solidFill>
                  <a:schemeClr val="bg1"/>
                </a:solidFill>
                <a:latin typeface="Times New Roman" panose="02020603050405020304" pitchFamily="18" charset="0"/>
                <a:ea typeface="楷体" panose="02010609060101010101" pitchFamily="49" charset="-122"/>
                <a:cs typeface="+mj-cs"/>
              </a:rPr>
              <a:t>2</a:t>
            </a:r>
            <a:endParaRPr lang="zh-CN" altLang="en-US" sz="3200" b="1" dirty="0">
              <a:solidFill>
                <a:schemeClr val="bg1"/>
              </a:solidFill>
              <a:latin typeface="Times New Roman" panose="02020603050405020304" pitchFamily="18" charset="0"/>
              <a:ea typeface="楷体" panose="02010609060101010101" pitchFamily="49" charset="-122"/>
              <a:cs typeface="+mj-cs"/>
            </a:endParaRPr>
          </a:p>
        </p:txBody>
      </p:sp>
      <p:sp>
        <p:nvSpPr>
          <p:cNvPr id="60" name="内容占位符 2"/>
          <p:cNvSpPr txBox="1">
            <a:spLocks/>
          </p:cNvSpPr>
          <p:nvPr/>
        </p:nvSpPr>
        <p:spPr>
          <a:xfrm>
            <a:off x="248167" y="873743"/>
            <a:ext cx="11352430" cy="52122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b="1" dirty="0">
                <a:solidFill>
                  <a:schemeClr val="tx1">
                    <a:lumMod val="10000"/>
                  </a:schemeClr>
                </a:solidFill>
                <a:latin typeface="Times New Roman" panose="02020603050405020304" pitchFamily="18" charset="0"/>
                <a:ea typeface="楷体" pitchFamily="49" charset="-122"/>
              </a:rPr>
              <a:t>约束条件：</a:t>
            </a:r>
            <a:endParaRPr lang="en-US" altLang="zh-CN" sz="2800" b="1" dirty="0">
              <a:solidFill>
                <a:schemeClr val="tx1">
                  <a:lumMod val="10000"/>
                </a:schemeClr>
              </a:solidFill>
              <a:latin typeface="Times New Roman" panose="02020603050405020304" pitchFamily="18" charset="0"/>
              <a:ea typeface="楷体" pitchFamily="49" charset="-122"/>
            </a:endParaRPr>
          </a:p>
          <a:p>
            <a:pPr lvl="1"/>
            <a:r>
              <a:rPr lang="zh-CN" altLang="en-US" b="1" dirty="0">
                <a:solidFill>
                  <a:schemeClr val="tx1">
                    <a:lumMod val="10000"/>
                  </a:schemeClr>
                </a:solidFill>
                <a:latin typeface="Times New Roman" panose="02020603050405020304" pitchFamily="18" charset="0"/>
                <a:ea typeface="楷体" pitchFamily="49" charset="-122"/>
              </a:rPr>
              <a:t>从输入考虑</a:t>
            </a:r>
            <a:endParaRPr lang="en-US" altLang="zh-CN" b="1" dirty="0">
              <a:solidFill>
                <a:schemeClr val="tx1">
                  <a:lumMod val="10000"/>
                </a:schemeClr>
              </a:solidFill>
              <a:latin typeface="Times New Roman" panose="02020603050405020304" pitchFamily="18" charset="0"/>
              <a:ea typeface="楷体" pitchFamily="49" charset="-122"/>
            </a:endParaRPr>
          </a:p>
          <a:p>
            <a:pPr lvl="2"/>
            <a:r>
              <a:rPr lang="en-US" altLang="zh-CN" sz="2800" b="1" dirty="0">
                <a:solidFill>
                  <a:schemeClr val="tx1">
                    <a:lumMod val="10000"/>
                  </a:schemeClr>
                </a:solidFill>
                <a:latin typeface="Times New Roman" panose="02020603050405020304" pitchFamily="18" charset="0"/>
                <a:ea typeface="楷体" pitchFamily="49" charset="-122"/>
              </a:rPr>
              <a:t>E</a:t>
            </a:r>
            <a:r>
              <a:rPr lang="zh-CN" altLang="en-US" sz="2800" b="1" dirty="0">
                <a:solidFill>
                  <a:schemeClr val="tx1">
                    <a:lumMod val="10000"/>
                  </a:schemeClr>
                </a:solidFill>
                <a:latin typeface="Times New Roman" panose="02020603050405020304" pitchFamily="18" charset="0"/>
                <a:ea typeface="楷体" pitchFamily="49" charset="-122"/>
              </a:rPr>
              <a:t>（</a:t>
            </a:r>
            <a:r>
              <a:rPr lang="zh-CN" altLang="en-US" sz="2800" b="1" dirty="0" smtClean="0">
                <a:solidFill>
                  <a:schemeClr val="tx1">
                    <a:lumMod val="10000"/>
                  </a:schemeClr>
                </a:solidFill>
                <a:latin typeface="Times New Roman" panose="02020603050405020304" pitchFamily="18" charset="0"/>
                <a:ea typeface="楷体" pitchFamily="49" charset="-122"/>
              </a:rPr>
              <a:t>互斥）</a:t>
            </a:r>
            <a:r>
              <a:rPr lang="zh-CN" altLang="en-US" sz="2800" b="1" dirty="0">
                <a:solidFill>
                  <a:schemeClr val="tx1">
                    <a:lumMod val="10000"/>
                  </a:schemeClr>
                </a:solidFill>
                <a:latin typeface="Times New Roman" panose="02020603050405020304" pitchFamily="18" charset="0"/>
                <a:ea typeface="楷体" pitchFamily="49" charset="-122"/>
              </a:rPr>
              <a:t>：表示</a:t>
            </a:r>
            <a:r>
              <a:rPr lang="en-US" altLang="zh-CN" sz="2800" b="1" dirty="0" err="1">
                <a:solidFill>
                  <a:schemeClr val="tx1">
                    <a:lumMod val="10000"/>
                  </a:schemeClr>
                </a:solidFill>
                <a:latin typeface="Times New Roman" panose="02020603050405020304" pitchFamily="18" charset="0"/>
                <a:ea typeface="楷体" pitchFamily="49" charset="-122"/>
              </a:rPr>
              <a:t>ab</a:t>
            </a:r>
            <a:r>
              <a:rPr lang="zh-CN" altLang="en-US" sz="2800" b="1" dirty="0">
                <a:solidFill>
                  <a:schemeClr val="tx1">
                    <a:lumMod val="10000"/>
                  </a:schemeClr>
                </a:solidFill>
                <a:latin typeface="Times New Roman" panose="02020603050405020304" pitchFamily="18" charset="0"/>
                <a:ea typeface="楷体" pitchFamily="49" charset="-122"/>
              </a:rPr>
              <a:t>两原因不会同时成立，最多一个能成立</a:t>
            </a:r>
            <a:endParaRPr lang="en-US" altLang="zh-CN" sz="2800" b="1" dirty="0">
              <a:solidFill>
                <a:schemeClr val="tx1">
                  <a:lumMod val="10000"/>
                </a:schemeClr>
              </a:solidFill>
              <a:latin typeface="Times New Roman" panose="02020603050405020304" pitchFamily="18" charset="0"/>
              <a:ea typeface="楷体" pitchFamily="49" charset="-122"/>
            </a:endParaRPr>
          </a:p>
          <a:p>
            <a:pPr lvl="2"/>
            <a:r>
              <a:rPr lang="en-US" altLang="zh-CN" sz="2800" b="1" dirty="0">
                <a:solidFill>
                  <a:schemeClr val="tx1">
                    <a:lumMod val="10000"/>
                  </a:schemeClr>
                </a:solidFill>
                <a:latin typeface="Times New Roman" panose="02020603050405020304" pitchFamily="18" charset="0"/>
                <a:ea typeface="楷体" pitchFamily="49" charset="-122"/>
              </a:rPr>
              <a:t>I</a:t>
            </a:r>
            <a:r>
              <a:rPr lang="zh-CN" altLang="en-US" sz="2800" b="1" dirty="0">
                <a:solidFill>
                  <a:schemeClr val="tx1">
                    <a:lumMod val="10000"/>
                  </a:schemeClr>
                </a:solidFill>
                <a:latin typeface="Times New Roman" panose="02020603050405020304" pitchFamily="18" charset="0"/>
                <a:ea typeface="楷体" pitchFamily="49" charset="-122"/>
              </a:rPr>
              <a:t>（包含）：</a:t>
            </a:r>
            <a:r>
              <a:rPr lang="en-US" altLang="zh-CN" sz="2800" b="1" dirty="0" err="1">
                <a:solidFill>
                  <a:schemeClr val="tx1">
                    <a:lumMod val="10000"/>
                  </a:schemeClr>
                </a:solidFill>
                <a:latin typeface="Times New Roman" panose="02020603050405020304" pitchFamily="18" charset="0"/>
                <a:ea typeface="楷体" pitchFamily="49" charset="-122"/>
              </a:rPr>
              <a:t>abc</a:t>
            </a:r>
            <a:r>
              <a:rPr lang="zh-CN" altLang="en-US" sz="2800" b="1" dirty="0">
                <a:solidFill>
                  <a:schemeClr val="tx1">
                    <a:lumMod val="10000"/>
                  </a:schemeClr>
                </a:solidFill>
                <a:latin typeface="Times New Roman" panose="02020603050405020304" pitchFamily="18" charset="0"/>
                <a:ea typeface="楷体" pitchFamily="49" charset="-122"/>
              </a:rPr>
              <a:t>三个原因中至少有一个必须成立</a:t>
            </a:r>
            <a:endParaRPr lang="en-US" altLang="zh-CN" sz="2800" b="1" dirty="0">
              <a:solidFill>
                <a:schemeClr val="tx1">
                  <a:lumMod val="10000"/>
                </a:schemeClr>
              </a:solidFill>
              <a:latin typeface="Times New Roman" panose="02020603050405020304" pitchFamily="18" charset="0"/>
              <a:ea typeface="楷体" pitchFamily="49" charset="-122"/>
            </a:endParaRPr>
          </a:p>
          <a:p>
            <a:pPr lvl="2"/>
            <a:r>
              <a:rPr lang="en-US" altLang="zh-CN" sz="2800" b="1" dirty="0">
                <a:solidFill>
                  <a:schemeClr val="tx1">
                    <a:lumMod val="10000"/>
                  </a:schemeClr>
                </a:solidFill>
                <a:latin typeface="Times New Roman" panose="02020603050405020304" pitchFamily="18" charset="0"/>
                <a:ea typeface="楷体" pitchFamily="49" charset="-122"/>
              </a:rPr>
              <a:t>O</a:t>
            </a:r>
            <a:r>
              <a:rPr lang="zh-CN" altLang="en-US" sz="2800" b="1" dirty="0">
                <a:solidFill>
                  <a:schemeClr val="tx1">
                    <a:lumMod val="10000"/>
                  </a:schemeClr>
                </a:solidFill>
                <a:latin typeface="Times New Roman" panose="02020603050405020304" pitchFamily="18" charset="0"/>
                <a:ea typeface="楷体" pitchFamily="49" charset="-122"/>
              </a:rPr>
              <a:t>（唯一）：</a:t>
            </a:r>
            <a:r>
              <a:rPr lang="en-US" altLang="zh-CN" sz="2800" b="1" dirty="0" err="1">
                <a:solidFill>
                  <a:schemeClr val="tx1">
                    <a:lumMod val="10000"/>
                  </a:schemeClr>
                </a:solidFill>
                <a:latin typeface="Times New Roman" panose="02020603050405020304" pitchFamily="18" charset="0"/>
                <a:ea typeface="楷体" pitchFamily="49" charset="-122"/>
              </a:rPr>
              <a:t>ab</a:t>
            </a:r>
            <a:r>
              <a:rPr lang="zh-CN" altLang="en-US" sz="2800" b="1" dirty="0">
                <a:solidFill>
                  <a:schemeClr val="tx1">
                    <a:lumMod val="10000"/>
                  </a:schemeClr>
                </a:solidFill>
                <a:latin typeface="Times New Roman" panose="02020603050405020304" pitchFamily="18" charset="0"/>
                <a:ea typeface="楷体" pitchFamily="49" charset="-122"/>
              </a:rPr>
              <a:t>当中必须有一个，且仅有一个成立</a:t>
            </a:r>
            <a:endParaRPr lang="en-US" altLang="zh-CN" sz="2800" b="1" dirty="0">
              <a:solidFill>
                <a:schemeClr val="tx1">
                  <a:lumMod val="10000"/>
                </a:schemeClr>
              </a:solidFill>
              <a:latin typeface="Times New Roman" panose="02020603050405020304" pitchFamily="18" charset="0"/>
              <a:ea typeface="楷体" pitchFamily="49" charset="-122"/>
            </a:endParaRPr>
          </a:p>
          <a:p>
            <a:pPr lvl="2"/>
            <a:r>
              <a:rPr lang="en-US" altLang="zh-CN" sz="2800" b="1" dirty="0">
                <a:solidFill>
                  <a:schemeClr val="tx1">
                    <a:lumMod val="10000"/>
                  </a:schemeClr>
                </a:solidFill>
                <a:latin typeface="Times New Roman" panose="02020603050405020304" pitchFamily="18" charset="0"/>
                <a:ea typeface="楷体" pitchFamily="49" charset="-122"/>
              </a:rPr>
              <a:t>R</a:t>
            </a:r>
            <a:r>
              <a:rPr lang="zh-CN" altLang="en-US" sz="2800" b="1" dirty="0">
                <a:solidFill>
                  <a:schemeClr val="tx1">
                    <a:lumMod val="10000"/>
                  </a:schemeClr>
                </a:solidFill>
                <a:latin typeface="Times New Roman" panose="02020603050405020304" pitchFamily="18" charset="0"/>
                <a:ea typeface="楷体" pitchFamily="49" charset="-122"/>
              </a:rPr>
              <a:t>（要求）：当</a:t>
            </a:r>
            <a:r>
              <a:rPr lang="en-US" altLang="zh-CN" sz="2800" b="1" dirty="0">
                <a:solidFill>
                  <a:schemeClr val="tx1">
                    <a:lumMod val="10000"/>
                  </a:schemeClr>
                </a:solidFill>
                <a:latin typeface="Times New Roman" panose="02020603050405020304" pitchFamily="18" charset="0"/>
                <a:ea typeface="楷体" pitchFamily="49" charset="-122"/>
              </a:rPr>
              <a:t>a</a:t>
            </a:r>
            <a:r>
              <a:rPr lang="zh-CN" altLang="en-US" sz="2800" b="1" dirty="0">
                <a:solidFill>
                  <a:schemeClr val="tx1">
                    <a:lumMod val="10000"/>
                  </a:schemeClr>
                </a:solidFill>
                <a:latin typeface="Times New Roman" panose="02020603050405020304" pitchFamily="18" charset="0"/>
                <a:ea typeface="楷体" pitchFamily="49" charset="-122"/>
              </a:rPr>
              <a:t>出现时，</a:t>
            </a:r>
            <a:r>
              <a:rPr lang="en-US" altLang="zh-CN" sz="2800" b="1" dirty="0">
                <a:solidFill>
                  <a:schemeClr val="tx1">
                    <a:lumMod val="10000"/>
                  </a:schemeClr>
                </a:solidFill>
                <a:latin typeface="Times New Roman" panose="02020603050405020304" pitchFamily="18" charset="0"/>
                <a:ea typeface="楷体" pitchFamily="49" charset="-122"/>
              </a:rPr>
              <a:t>b</a:t>
            </a:r>
            <a:r>
              <a:rPr lang="zh-CN" altLang="en-US" sz="2800" b="1" dirty="0">
                <a:solidFill>
                  <a:schemeClr val="tx1">
                    <a:lumMod val="10000"/>
                  </a:schemeClr>
                </a:solidFill>
                <a:latin typeface="Times New Roman" panose="02020603050405020304" pitchFamily="18" charset="0"/>
                <a:ea typeface="楷体" pitchFamily="49" charset="-122"/>
              </a:rPr>
              <a:t>必须也出现，不可能</a:t>
            </a:r>
            <a:r>
              <a:rPr lang="en-US" altLang="zh-CN" sz="2800" b="1" dirty="0">
                <a:solidFill>
                  <a:schemeClr val="tx1">
                    <a:lumMod val="10000"/>
                  </a:schemeClr>
                </a:solidFill>
                <a:latin typeface="Times New Roman" panose="02020603050405020304" pitchFamily="18" charset="0"/>
                <a:ea typeface="楷体" pitchFamily="49" charset="-122"/>
              </a:rPr>
              <a:t>a</a:t>
            </a:r>
            <a:r>
              <a:rPr lang="zh-CN" altLang="en-US" sz="2800" b="1" dirty="0">
                <a:solidFill>
                  <a:schemeClr val="tx1">
                    <a:lumMod val="10000"/>
                  </a:schemeClr>
                </a:solidFill>
                <a:latin typeface="Times New Roman" panose="02020603050405020304" pitchFamily="18" charset="0"/>
                <a:ea typeface="楷体" pitchFamily="49" charset="-122"/>
              </a:rPr>
              <a:t>出现</a:t>
            </a:r>
            <a:r>
              <a:rPr lang="en-US" altLang="zh-CN" sz="2800" b="1" dirty="0">
                <a:solidFill>
                  <a:schemeClr val="tx1">
                    <a:lumMod val="10000"/>
                  </a:schemeClr>
                </a:solidFill>
                <a:latin typeface="Times New Roman" panose="02020603050405020304" pitchFamily="18" charset="0"/>
                <a:ea typeface="楷体" pitchFamily="49" charset="-122"/>
              </a:rPr>
              <a:t>b</a:t>
            </a:r>
            <a:r>
              <a:rPr lang="zh-CN" altLang="en-US" sz="2800" b="1" dirty="0">
                <a:solidFill>
                  <a:schemeClr val="tx1">
                    <a:lumMod val="10000"/>
                  </a:schemeClr>
                </a:solidFill>
                <a:latin typeface="Times New Roman" panose="02020603050405020304" pitchFamily="18" charset="0"/>
                <a:ea typeface="楷体" pitchFamily="49" charset="-122"/>
              </a:rPr>
              <a:t>不出现</a:t>
            </a:r>
            <a:endParaRPr lang="en-US" altLang="zh-CN" sz="2800" b="1" dirty="0">
              <a:solidFill>
                <a:schemeClr val="tx1">
                  <a:lumMod val="10000"/>
                </a:schemeClr>
              </a:solidFill>
              <a:latin typeface="Times New Roman" panose="02020603050405020304" pitchFamily="18" charset="0"/>
              <a:ea typeface="楷体" pitchFamily="49" charset="-122"/>
            </a:endParaRPr>
          </a:p>
          <a:p>
            <a:pPr lvl="1"/>
            <a:r>
              <a:rPr lang="zh-CN" altLang="en-US" b="1" dirty="0">
                <a:solidFill>
                  <a:schemeClr val="tx1">
                    <a:lumMod val="10000"/>
                  </a:schemeClr>
                </a:solidFill>
                <a:latin typeface="Times New Roman" panose="02020603050405020304" pitchFamily="18" charset="0"/>
                <a:ea typeface="楷体" pitchFamily="49" charset="-122"/>
              </a:rPr>
              <a:t>从输出考虑</a:t>
            </a:r>
            <a:endParaRPr lang="en-US" altLang="zh-CN" b="1" dirty="0">
              <a:solidFill>
                <a:schemeClr val="tx1">
                  <a:lumMod val="10000"/>
                </a:schemeClr>
              </a:solidFill>
              <a:latin typeface="Times New Roman" panose="02020603050405020304" pitchFamily="18" charset="0"/>
              <a:ea typeface="楷体" pitchFamily="49" charset="-122"/>
            </a:endParaRPr>
          </a:p>
          <a:p>
            <a:pPr lvl="2"/>
            <a:r>
              <a:rPr lang="en-US" altLang="zh-CN" sz="2800" b="1" dirty="0">
                <a:solidFill>
                  <a:schemeClr val="tx1">
                    <a:lumMod val="10000"/>
                  </a:schemeClr>
                </a:solidFill>
                <a:latin typeface="Times New Roman" panose="02020603050405020304" pitchFamily="18" charset="0"/>
                <a:ea typeface="楷体" pitchFamily="49" charset="-122"/>
              </a:rPr>
              <a:t>M(</a:t>
            </a:r>
            <a:r>
              <a:rPr lang="zh-CN" altLang="en-US" sz="2800" b="1" dirty="0">
                <a:solidFill>
                  <a:schemeClr val="tx1">
                    <a:lumMod val="10000"/>
                  </a:schemeClr>
                </a:solidFill>
                <a:latin typeface="Times New Roman" panose="02020603050405020304" pitchFamily="18" charset="0"/>
                <a:ea typeface="楷体" pitchFamily="49" charset="-122"/>
              </a:rPr>
              <a:t>强制或屏蔽</a:t>
            </a:r>
            <a:r>
              <a:rPr lang="en-US" altLang="zh-CN" sz="2800" b="1" dirty="0">
                <a:solidFill>
                  <a:schemeClr val="tx1">
                    <a:lumMod val="10000"/>
                  </a:schemeClr>
                </a:solidFill>
                <a:latin typeface="Times New Roman" panose="02020603050405020304" pitchFamily="18" charset="0"/>
                <a:ea typeface="楷体" pitchFamily="49" charset="-122"/>
              </a:rPr>
              <a:t>)</a:t>
            </a:r>
          </a:p>
          <a:p>
            <a:pPr lvl="3"/>
            <a:r>
              <a:rPr lang="en-US" altLang="zh-CN" sz="2800" b="1" dirty="0">
                <a:solidFill>
                  <a:schemeClr val="tx1">
                    <a:lumMod val="10000"/>
                  </a:schemeClr>
                </a:solidFill>
                <a:latin typeface="Times New Roman" panose="02020603050405020304" pitchFamily="18" charset="0"/>
                <a:ea typeface="楷体" pitchFamily="49" charset="-122"/>
              </a:rPr>
              <a:t>a</a:t>
            </a:r>
            <a:r>
              <a:rPr lang="zh-CN" altLang="en-US" sz="2800" b="1" dirty="0">
                <a:solidFill>
                  <a:schemeClr val="tx1">
                    <a:lumMod val="10000"/>
                  </a:schemeClr>
                </a:solidFill>
                <a:latin typeface="Times New Roman" panose="02020603050405020304" pitchFamily="18" charset="0"/>
                <a:ea typeface="楷体" pitchFamily="49" charset="-122"/>
              </a:rPr>
              <a:t>是</a:t>
            </a:r>
            <a:r>
              <a:rPr lang="en-US" altLang="zh-CN" sz="2800" b="1" dirty="0">
                <a:solidFill>
                  <a:schemeClr val="tx1">
                    <a:lumMod val="10000"/>
                  </a:schemeClr>
                </a:solidFill>
                <a:latin typeface="Times New Roman" panose="02020603050405020304" pitchFamily="18" charset="0"/>
                <a:ea typeface="楷体" pitchFamily="49" charset="-122"/>
              </a:rPr>
              <a:t>1</a:t>
            </a:r>
            <a:r>
              <a:rPr lang="zh-CN" altLang="en-US" sz="2800" b="1" dirty="0">
                <a:solidFill>
                  <a:schemeClr val="tx1">
                    <a:lumMod val="10000"/>
                  </a:schemeClr>
                </a:solidFill>
                <a:latin typeface="Times New Roman" panose="02020603050405020304" pitchFamily="18" charset="0"/>
                <a:ea typeface="楷体" pitchFamily="49" charset="-122"/>
              </a:rPr>
              <a:t>时，</a:t>
            </a:r>
            <a:r>
              <a:rPr lang="en-US" altLang="zh-CN" sz="2800" b="1" dirty="0">
                <a:solidFill>
                  <a:schemeClr val="tx1">
                    <a:lumMod val="10000"/>
                  </a:schemeClr>
                </a:solidFill>
                <a:latin typeface="Times New Roman" panose="02020603050405020304" pitchFamily="18" charset="0"/>
                <a:ea typeface="楷体" pitchFamily="49" charset="-122"/>
              </a:rPr>
              <a:t>b</a:t>
            </a:r>
            <a:r>
              <a:rPr lang="zh-CN" altLang="en-US" sz="2800" b="1" dirty="0">
                <a:solidFill>
                  <a:schemeClr val="tx1">
                    <a:lumMod val="10000"/>
                  </a:schemeClr>
                </a:solidFill>
                <a:latin typeface="Times New Roman" panose="02020603050405020304" pitchFamily="18" charset="0"/>
                <a:ea typeface="楷体" pitchFamily="49" charset="-122"/>
              </a:rPr>
              <a:t>必须是</a:t>
            </a:r>
            <a:r>
              <a:rPr lang="en-US" altLang="zh-CN" sz="2800" b="1" dirty="0">
                <a:solidFill>
                  <a:schemeClr val="tx1">
                    <a:lumMod val="10000"/>
                  </a:schemeClr>
                </a:solidFill>
                <a:latin typeface="Times New Roman" panose="02020603050405020304" pitchFamily="18" charset="0"/>
                <a:ea typeface="楷体" pitchFamily="49" charset="-122"/>
              </a:rPr>
              <a:t>0</a:t>
            </a:r>
          </a:p>
          <a:p>
            <a:pPr lvl="3"/>
            <a:r>
              <a:rPr lang="en-US" altLang="zh-CN" sz="2800" b="1" dirty="0">
                <a:solidFill>
                  <a:schemeClr val="tx1">
                    <a:lumMod val="10000"/>
                  </a:schemeClr>
                </a:solidFill>
                <a:latin typeface="Times New Roman" panose="02020603050405020304" pitchFamily="18" charset="0"/>
                <a:ea typeface="楷体" pitchFamily="49" charset="-122"/>
              </a:rPr>
              <a:t>a</a:t>
            </a:r>
            <a:r>
              <a:rPr lang="zh-CN" altLang="en-US" sz="2800" b="1" dirty="0">
                <a:solidFill>
                  <a:schemeClr val="tx1">
                    <a:lumMod val="10000"/>
                  </a:schemeClr>
                </a:solidFill>
                <a:latin typeface="Times New Roman" panose="02020603050405020304" pitchFamily="18" charset="0"/>
                <a:ea typeface="楷体" pitchFamily="49" charset="-122"/>
              </a:rPr>
              <a:t>是</a:t>
            </a:r>
            <a:r>
              <a:rPr lang="en-US" altLang="zh-CN" sz="2800" b="1" dirty="0">
                <a:solidFill>
                  <a:schemeClr val="tx1">
                    <a:lumMod val="10000"/>
                  </a:schemeClr>
                </a:solidFill>
                <a:latin typeface="Times New Roman" panose="02020603050405020304" pitchFamily="18" charset="0"/>
                <a:ea typeface="楷体" pitchFamily="49" charset="-122"/>
              </a:rPr>
              <a:t>0</a:t>
            </a:r>
            <a:r>
              <a:rPr lang="zh-CN" altLang="en-US" sz="2800" b="1" dirty="0">
                <a:solidFill>
                  <a:schemeClr val="tx1">
                    <a:lumMod val="10000"/>
                  </a:schemeClr>
                </a:solidFill>
                <a:latin typeface="Times New Roman" panose="02020603050405020304" pitchFamily="18" charset="0"/>
                <a:ea typeface="楷体" pitchFamily="49" charset="-122"/>
              </a:rPr>
              <a:t>时，</a:t>
            </a:r>
            <a:r>
              <a:rPr lang="en-US" altLang="zh-CN" sz="2800" b="1" dirty="0">
                <a:solidFill>
                  <a:schemeClr val="tx1">
                    <a:lumMod val="10000"/>
                  </a:schemeClr>
                </a:solidFill>
                <a:latin typeface="Times New Roman" panose="02020603050405020304" pitchFamily="18" charset="0"/>
                <a:ea typeface="楷体" pitchFamily="49" charset="-122"/>
              </a:rPr>
              <a:t>b</a:t>
            </a:r>
            <a:r>
              <a:rPr lang="zh-CN" altLang="en-US" sz="2800" b="1" dirty="0">
                <a:solidFill>
                  <a:schemeClr val="tx1">
                    <a:lumMod val="10000"/>
                  </a:schemeClr>
                </a:solidFill>
                <a:latin typeface="Times New Roman" panose="02020603050405020304" pitchFamily="18" charset="0"/>
                <a:ea typeface="楷体" pitchFamily="49" charset="-122"/>
              </a:rPr>
              <a:t>的值不定</a:t>
            </a:r>
          </a:p>
          <a:p>
            <a:pPr lvl="1">
              <a:lnSpc>
                <a:spcPct val="150000"/>
              </a:lnSpc>
              <a:buFont typeface="Arial" pitchFamily="34" charset="0"/>
              <a:buNone/>
            </a:pPr>
            <a:r>
              <a:rPr lang="en-US" altLang="zh-CN" sz="1999" dirty="0">
                <a:latin typeface="Times New Roman" panose="02020603050405020304" pitchFamily="18" charset="0"/>
                <a:ea typeface="楷体" panose="02010609060101010101" pitchFamily="49" charset="-122"/>
              </a:rPr>
              <a:t>           </a:t>
            </a:r>
          </a:p>
          <a:p>
            <a:pPr lvl="1"/>
            <a:endParaRPr lang="zh-CN" altLang="en-US" sz="1999" dirty="0">
              <a:latin typeface="Times New Roman" panose="02020603050405020304" pitchFamily="18" charset="0"/>
              <a:ea typeface="楷体" panose="02010609060101010101" pitchFamily="49" charset="-122"/>
            </a:endParaRPr>
          </a:p>
        </p:txBody>
      </p:sp>
      <p:pic>
        <p:nvPicPr>
          <p:cNvPr id="6" name="Picture 2"/>
          <p:cNvPicPr>
            <a:picLocks noChangeAspect="1" noChangeArrowheads="1"/>
          </p:cNvPicPr>
          <p:nvPr/>
        </p:nvPicPr>
        <p:blipFill>
          <a:blip r:embed="rId3" cstate="print"/>
          <a:srcRect/>
          <a:stretch>
            <a:fillRect/>
          </a:stretch>
        </p:blipFill>
        <p:spPr bwMode="auto">
          <a:xfrm>
            <a:off x="6924206" y="3997601"/>
            <a:ext cx="4267755" cy="2532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矩形 1"/>
          <p:cNvSpPr/>
          <p:nvPr/>
        </p:nvSpPr>
        <p:spPr>
          <a:xfrm>
            <a:off x="7249886" y="4872446"/>
            <a:ext cx="731520" cy="35269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互斥</a:t>
            </a:r>
            <a:endParaRPr lang="zh-CN" altLang="en-US" dirty="0"/>
          </a:p>
        </p:txBody>
      </p:sp>
    </p:spTree>
    <p:extLst>
      <p:ext uri="{BB962C8B-B14F-4D97-AF65-F5344CB8AC3E}">
        <p14:creationId xmlns:p14="http://schemas.microsoft.com/office/powerpoint/2010/main" val="845452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0">
                                            <p:txEl>
                                              <p:pRg st="1" end="1"/>
                                            </p:txEl>
                                          </p:spTgt>
                                        </p:tgtEl>
                                        <p:attrNameLst>
                                          <p:attrName>style.visibility</p:attrName>
                                        </p:attrNameLst>
                                      </p:cBhvr>
                                      <p:to>
                                        <p:strVal val="visible"/>
                                      </p:to>
                                    </p:set>
                                    <p:animEffect transition="in" filter="wipe(down)">
                                      <p:cBhvr>
                                        <p:cTn id="7" dur="500"/>
                                        <p:tgtEl>
                                          <p:spTgt spid="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
                                            <p:txEl>
                                              <p:pRg st="2" end="2"/>
                                            </p:txEl>
                                          </p:spTgt>
                                        </p:tgtEl>
                                        <p:attrNameLst>
                                          <p:attrName>style.visibility</p:attrName>
                                        </p:attrNameLst>
                                      </p:cBhvr>
                                      <p:to>
                                        <p:strVal val="visible"/>
                                      </p:to>
                                    </p:set>
                                    <p:animEffect transition="in" filter="wipe(down)">
                                      <p:cBhvr>
                                        <p:cTn id="12" dur="500"/>
                                        <p:tgtEl>
                                          <p:spTgt spid="6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0">
                                            <p:txEl>
                                              <p:pRg st="3" end="3"/>
                                            </p:txEl>
                                          </p:spTgt>
                                        </p:tgtEl>
                                        <p:attrNameLst>
                                          <p:attrName>style.visibility</p:attrName>
                                        </p:attrNameLst>
                                      </p:cBhvr>
                                      <p:to>
                                        <p:strVal val="visible"/>
                                      </p:to>
                                    </p:set>
                                    <p:animEffect transition="in" filter="wipe(down)">
                                      <p:cBhvr>
                                        <p:cTn id="17" dur="500"/>
                                        <p:tgtEl>
                                          <p:spTgt spid="6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0">
                                            <p:txEl>
                                              <p:pRg st="4" end="4"/>
                                            </p:txEl>
                                          </p:spTgt>
                                        </p:tgtEl>
                                        <p:attrNameLst>
                                          <p:attrName>style.visibility</p:attrName>
                                        </p:attrNameLst>
                                      </p:cBhvr>
                                      <p:to>
                                        <p:strVal val="visible"/>
                                      </p:to>
                                    </p:set>
                                    <p:animEffect transition="in" filter="wipe(down)">
                                      <p:cBhvr>
                                        <p:cTn id="22" dur="500"/>
                                        <p:tgtEl>
                                          <p:spTgt spid="6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0">
                                            <p:txEl>
                                              <p:pRg st="5" end="5"/>
                                            </p:txEl>
                                          </p:spTgt>
                                        </p:tgtEl>
                                        <p:attrNameLst>
                                          <p:attrName>style.visibility</p:attrName>
                                        </p:attrNameLst>
                                      </p:cBhvr>
                                      <p:to>
                                        <p:strVal val="visible"/>
                                      </p:to>
                                    </p:set>
                                    <p:animEffect transition="in" filter="wipe(down)">
                                      <p:cBhvr>
                                        <p:cTn id="27" dur="500"/>
                                        <p:tgtEl>
                                          <p:spTgt spid="6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0">
                                            <p:txEl>
                                              <p:pRg st="6" end="6"/>
                                            </p:txEl>
                                          </p:spTgt>
                                        </p:tgtEl>
                                        <p:attrNameLst>
                                          <p:attrName>style.visibility</p:attrName>
                                        </p:attrNameLst>
                                      </p:cBhvr>
                                      <p:to>
                                        <p:strVal val="visible"/>
                                      </p:to>
                                    </p:set>
                                    <p:animEffect transition="in" filter="wipe(down)">
                                      <p:cBhvr>
                                        <p:cTn id="32" dur="500"/>
                                        <p:tgtEl>
                                          <p:spTgt spid="6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0">
                                            <p:txEl>
                                              <p:pRg st="7" end="7"/>
                                            </p:txEl>
                                          </p:spTgt>
                                        </p:tgtEl>
                                        <p:attrNameLst>
                                          <p:attrName>style.visibility</p:attrName>
                                        </p:attrNameLst>
                                      </p:cBhvr>
                                      <p:to>
                                        <p:strVal val="visible"/>
                                      </p:to>
                                    </p:set>
                                    <p:animEffect transition="in" filter="wipe(down)">
                                      <p:cBhvr>
                                        <p:cTn id="37" dur="500"/>
                                        <p:tgtEl>
                                          <p:spTgt spid="6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0">
                                            <p:txEl>
                                              <p:pRg st="8" end="8"/>
                                            </p:txEl>
                                          </p:spTgt>
                                        </p:tgtEl>
                                        <p:attrNameLst>
                                          <p:attrName>style.visibility</p:attrName>
                                        </p:attrNameLst>
                                      </p:cBhvr>
                                      <p:to>
                                        <p:strVal val="visible"/>
                                      </p:to>
                                    </p:set>
                                    <p:animEffect transition="in" filter="wipe(down)">
                                      <p:cBhvr>
                                        <p:cTn id="42" dur="500"/>
                                        <p:tgtEl>
                                          <p:spTgt spid="6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0">
                                            <p:txEl>
                                              <p:pRg st="9" end="9"/>
                                            </p:txEl>
                                          </p:spTgt>
                                        </p:tgtEl>
                                        <p:attrNameLst>
                                          <p:attrName>style.visibility</p:attrName>
                                        </p:attrNameLst>
                                      </p:cBhvr>
                                      <p:to>
                                        <p:strVal val="visible"/>
                                      </p:to>
                                    </p:set>
                                    <p:animEffect transition="in" filter="wipe(down)">
                                      <p:cBhvr>
                                        <p:cTn id="47" dur="500"/>
                                        <p:tgtEl>
                                          <p:spTgt spid="6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348644" y="124913"/>
            <a:ext cx="5325818" cy="584775"/>
          </a:xfrm>
          <a:prstGeom prst="rect">
            <a:avLst/>
          </a:prstGeom>
          <a:noFill/>
        </p:spPr>
        <p:txBody>
          <a:bodyPr wrap="square" rtlCol="0">
            <a:spAutoFit/>
          </a:bodyPr>
          <a:lstStyle/>
          <a:p>
            <a:r>
              <a:rPr lang="zh-CN" altLang="en-US" sz="3200" b="1" dirty="0">
                <a:solidFill>
                  <a:schemeClr val="bg1"/>
                </a:solidFill>
                <a:latin typeface="Times New Roman" panose="02020603050405020304" pitchFamily="18" charset="0"/>
                <a:ea typeface="楷体" panose="02010609060101010101" pitchFamily="49" charset="-122"/>
                <a:cs typeface="+mj-cs"/>
              </a:rPr>
              <a:t>因果图法</a:t>
            </a:r>
            <a:r>
              <a:rPr lang="zh-CN" altLang="en-US" sz="3200" b="1" dirty="0" smtClean="0">
                <a:solidFill>
                  <a:schemeClr val="bg1"/>
                </a:solidFill>
                <a:latin typeface="Times New Roman" panose="02020603050405020304" pitchFamily="18" charset="0"/>
                <a:ea typeface="楷体" panose="02010609060101010101" pitchFamily="49" charset="-122"/>
                <a:cs typeface="+mj-cs"/>
              </a:rPr>
              <a:t>概述</a:t>
            </a:r>
            <a:r>
              <a:rPr lang="en-US" altLang="zh-CN" sz="3200" b="1" dirty="0" smtClean="0">
                <a:solidFill>
                  <a:schemeClr val="bg1"/>
                </a:solidFill>
                <a:latin typeface="Times New Roman" panose="02020603050405020304" pitchFamily="18" charset="0"/>
                <a:ea typeface="楷体" panose="02010609060101010101" pitchFamily="49" charset="-122"/>
                <a:cs typeface="+mj-cs"/>
              </a:rPr>
              <a:t>——</a:t>
            </a:r>
            <a:r>
              <a:rPr lang="zh-CN" altLang="en-US" sz="3200" b="1" dirty="0" smtClean="0">
                <a:solidFill>
                  <a:schemeClr val="bg1"/>
                </a:solidFill>
                <a:latin typeface="Times New Roman" panose="02020603050405020304" pitchFamily="18" charset="0"/>
                <a:ea typeface="楷体" panose="02010609060101010101" pitchFamily="49" charset="-122"/>
                <a:cs typeface="+mj-cs"/>
              </a:rPr>
              <a:t>应用</a:t>
            </a:r>
            <a:endParaRPr lang="zh-CN" altLang="en-US" sz="3200" b="1" dirty="0">
              <a:solidFill>
                <a:schemeClr val="bg1"/>
              </a:solidFill>
              <a:latin typeface="Times New Roman" panose="02020603050405020304" pitchFamily="18" charset="0"/>
              <a:ea typeface="楷体" panose="02010609060101010101" pitchFamily="49" charset="-122"/>
              <a:cs typeface="+mj-cs"/>
            </a:endParaRPr>
          </a:p>
        </p:txBody>
      </p:sp>
      <p:pic>
        <p:nvPicPr>
          <p:cNvPr id="3" name="Picture 2"/>
          <p:cNvPicPr>
            <a:picLocks noChangeAspect="1" noChangeArrowheads="1"/>
          </p:cNvPicPr>
          <p:nvPr/>
        </p:nvPicPr>
        <p:blipFill>
          <a:blip r:embed="rId3" cstate="print"/>
          <a:srcRect/>
          <a:stretch>
            <a:fillRect/>
          </a:stretch>
        </p:blipFill>
        <p:spPr bwMode="auto">
          <a:xfrm>
            <a:off x="316280" y="888146"/>
            <a:ext cx="10761024" cy="5876898"/>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矩形 3"/>
          <p:cNvSpPr/>
          <p:nvPr/>
        </p:nvSpPr>
        <p:spPr bwMode="auto">
          <a:xfrm>
            <a:off x="7614638" y="2361676"/>
            <a:ext cx="2441916" cy="3522415"/>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fontAlgn="base" hangingPunct="0">
              <a:spcBef>
                <a:spcPct val="0"/>
              </a:spcBef>
              <a:spcAft>
                <a:spcPct val="0"/>
              </a:spcAft>
            </a:pPr>
            <a:endParaRPr lang="zh-CN" altLang="en-US" sz="2800" dirty="0">
              <a:latin typeface="楷体" panose="02010609060101010101" pitchFamily="49" charset="-122"/>
              <a:ea typeface="楷体" panose="02010609060101010101" pitchFamily="49" charset="-122"/>
            </a:endParaRPr>
          </a:p>
        </p:txBody>
      </p:sp>
      <p:cxnSp>
        <p:nvCxnSpPr>
          <p:cNvPr id="5" name="直接箭头连接符 4"/>
          <p:cNvCxnSpPr/>
          <p:nvPr/>
        </p:nvCxnSpPr>
        <p:spPr bwMode="auto">
          <a:xfrm flipH="1">
            <a:off x="5126182" y="3140679"/>
            <a:ext cx="2431346" cy="6139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直接箭头连接符 5"/>
          <p:cNvCxnSpPr/>
          <p:nvPr/>
        </p:nvCxnSpPr>
        <p:spPr bwMode="auto">
          <a:xfrm flipH="1" flipV="1">
            <a:off x="6317674" y="4184072"/>
            <a:ext cx="1343890" cy="415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H="1" flipV="1">
            <a:off x="4655127" y="5015345"/>
            <a:ext cx="2902399" cy="4339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矩形 7"/>
          <p:cNvSpPr/>
          <p:nvPr/>
        </p:nvSpPr>
        <p:spPr>
          <a:xfrm>
            <a:off x="6768271" y="2817681"/>
            <a:ext cx="4262433" cy="954107"/>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（互斥</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异或）</a:t>
            </a:r>
            <a:endParaRPr lang="en-US" altLang="zh-CN" sz="2800" b="1" dirty="0">
              <a:solidFill>
                <a:srgbClr val="FF0000"/>
              </a:solidFill>
              <a:latin typeface="楷体" panose="02010609060101010101" pitchFamily="49" charset="-122"/>
              <a:ea typeface="楷体" panose="02010609060101010101" pitchFamily="49" charset="-122"/>
            </a:endParaRPr>
          </a:p>
          <a:p>
            <a:pPr lvl="2"/>
            <a:r>
              <a:rPr lang="zh-CN" altLang="en-US" sz="2800" b="1" dirty="0">
                <a:solidFill>
                  <a:srgbClr val="FF0000"/>
                </a:solidFill>
                <a:latin typeface="楷体" panose="02010609060101010101" pitchFamily="49" charset="-122"/>
                <a:ea typeface="楷体" panose="02010609060101010101" pitchFamily="49" charset="-122"/>
              </a:rPr>
              <a:t>若必填</a:t>
            </a:r>
            <a:r>
              <a:rPr lang="zh-CN" altLang="en-US" sz="2800" b="1" dirty="0" smtClean="0">
                <a:solidFill>
                  <a:srgbClr val="FF0000"/>
                </a:solidFill>
                <a:latin typeface="楷体" panose="02010609060101010101" pitchFamily="49" charset="-122"/>
                <a:ea typeface="楷体" panose="02010609060101010101" pitchFamily="49" charset="-122"/>
              </a:rPr>
              <a:t>：</a:t>
            </a:r>
            <a:r>
              <a:rPr lang="en-US" altLang="zh-CN" sz="2800" b="1" dirty="0" smtClean="0">
                <a:solidFill>
                  <a:srgbClr val="FF0000"/>
                </a:solidFill>
                <a:latin typeface="楷体" panose="02010609060101010101" pitchFamily="49" charset="-122"/>
                <a:ea typeface="楷体" panose="02010609060101010101" pitchFamily="49" charset="-122"/>
              </a:rPr>
              <a:t>O</a:t>
            </a:r>
            <a:r>
              <a:rPr lang="zh-CN" altLang="en-US" sz="2800" b="1" dirty="0">
                <a:solidFill>
                  <a:srgbClr val="FF0000"/>
                </a:solidFill>
                <a:latin typeface="楷体" panose="02010609060101010101" pitchFamily="49" charset="-122"/>
                <a:ea typeface="楷体" panose="02010609060101010101" pitchFamily="49" charset="-122"/>
              </a:rPr>
              <a:t>（唯一）</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9" name="矩形 8"/>
          <p:cNvSpPr/>
          <p:nvPr/>
        </p:nvSpPr>
        <p:spPr>
          <a:xfrm>
            <a:off x="6780228" y="4139418"/>
            <a:ext cx="4569620" cy="523220"/>
          </a:xfrm>
          <a:prstGeom prst="rect">
            <a:avLst/>
          </a:prstGeom>
        </p:spPr>
        <p:txBody>
          <a:bodyPr>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R</a:t>
            </a:r>
            <a:r>
              <a:rPr lang="zh-CN" altLang="en-US" sz="2800" b="1" dirty="0">
                <a:solidFill>
                  <a:srgbClr val="FF0000"/>
                </a:solidFill>
                <a:latin typeface="楷体" panose="02010609060101010101" pitchFamily="49" charset="-122"/>
                <a:ea typeface="楷体" panose="02010609060101010101" pitchFamily="49" charset="-122"/>
              </a:rPr>
              <a:t>（要求）</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0" name="矩形 9"/>
          <p:cNvSpPr/>
          <p:nvPr/>
        </p:nvSpPr>
        <p:spPr>
          <a:xfrm>
            <a:off x="6815705" y="5300233"/>
            <a:ext cx="3922257" cy="523220"/>
          </a:xfrm>
          <a:prstGeom prst="rect">
            <a:avLst/>
          </a:prstGeom>
          <a:noFill/>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I</a:t>
            </a:r>
            <a:r>
              <a:rPr lang="zh-CN" altLang="en-US" sz="2800" b="1" dirty="0">
                <a:solidFill>
                  <a:srgbClr val="FF0000"/>
                </a:solidFill>
                <a:latin typeface="楷体" panose="02010609060101010101" pitchFamily="49" charset="-122"/>
                <a:ea typeface="楷体" panose="02010609060101010101" pitchFamily="49" charset="-122"/>
              </a:rPr>
              <a:t>（包含）</a:t>
            </a:r>
            <a:endParaRPr lang="en-US" altLang="zh-CN" sz="28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9299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1365666" y="93641"/>
            <a:ext cx="5325818" cy="584775"/>
          </a:xfrm>
          <a:prstGeom prst="rect">
            <a:avLst/>
          </a:prstGeom>
          <a:noFill/>
        </p:spPr>
        <p:txBody>
          <a:bodyPr wrap="square" rtlCol="0">
            <a:spAutoFit/>
          </a:bodyPr>
          <a:lstStyle/>
          <a:p>
            <a:r>
              <a:rPr lang="zh-CN" altLang="en-US" sz="3200" b="1" dirty="0">
                <a:solidFill>
                  <a:schemeClr val="bg1"/>
                </a:solidFill>
                <a:latin typeface="Times New Roman" panose="02020603050405020304" pitchFamily="18" charset="0"/>
                <a:ea typeface="楷体" panose="02010609060101010101" pitchFamily="49" charset="-122"/>
                <a:cs typeface="+mj-cs"/>
              </a:rPr>
              <a:t>因果图法</a:t>
            </a:r>
            <a:r>
              <a:rPr lang="zh-CN" altLang="en-US" sz="3200" b="1" dirty="0" smtClean="0">
                <a:solidFill>
                  <a:schemeClr val="bg1"/>
                </a:solidFill>
                <a:latin typeface="Times New Roman" panose="02020603050405020304" pitchFamily="18" charset="0"/>
                <a:ea typeface="楷体" panose="02010609060101010101" pitchFamily="49" charset="-122"/>
                <a:cs typeface="+mj-cs"/>
              </a:rPr>
              <a:t>概述</a:t>
            </a:r>
            <a:r>
              <a:rPr lang="en-US" altLang="zh-CN" sz="3200" b="1" dirty="0" smtClean="0">
                <a:solidFill>
                  <a:schemeClr val="bg1"/>
                </a:solidFill>
                <a:latin typeface="Times New Roman" panose="02020603050405020304" pitchFamily="18" charset="0"/>
                <a:ea typeface="楷体" panose="02010609060101010101" pitchFamily="49" charset="-122"/>
                <a:cs typeface="+mj-cs"/>
              </a:rPr>
              <a:t>——</a:t>
            </a:r>
            <a:r>
              <a:rPr lang="zh-CN" altLang="en-US" sz="3200" b="1" dirty="0" smtClean="0">
                <a:solidFill>
                  <a:schemeClr val="bg1"/>
                </a:solidFill>
                <a:latin typeface="Times New Roman" panose="02020603050405020304" pitchFamily="18" charset="0"/>
                <a:ea typeface="楷体" panose="02010609060101010101" pitchFamily="49" charset="-122"/>
                <a:cs typeface="+mj-cs"/>
              </a:rPr>
              <a:t>应用</a:t>
            </a:r>
            <a:endParaRPr lang="zh-CN" altLang="en-US" sz="3200" b="1" dirty="0">
              <a:solidFill>
                <a:schemeClr val="bg1"/>
              </a:solidFill>
              <a:latin typeface="Times New Roman" panose="02020603050405020304" pitchFamily="18" charset="0"/>
              <a:ea typeface="楷体" panose="02010609060101010101" pitchFamily="49" charset="-122"/>
              <a:cs typeface="+mj-cs"/>
            </a:endParaRPr>
          </a:p>
        </p:txBody>
      </p:sp>
      <p:pic>
        <p:nvPicPr>
          <p:cNvPr id="11" name="Picture 2"/>
          <p:cNvPicPr>
            <a:picLocks noChangeAspect="1" noChangeArrowheads="1"/>
          </p:cNvPicPr>
          <p:nvPr/>
        </p:nvPicPr>
        <p:blipFill>
          <a:blip r:embed="rId3" cstate="print"/>
          <a:srcRect/>
          <a:stretch>
            <a:fillRect/>
          </a:stretch>
        </p:blipFill>
        <p:spPr bwMode="auto">
          <a:xfrm>
            <a:off x="1023581" y="805530"/>
            <a:ext cx="9512490" cy="6038822"/>
          </a:xfrm>
          <a:prstGeom prst="rect">
            <a:avLst/>
          </a:prstGeom>
          <a:noFill/>
          <a:ln w="9525">
            <a:noFill/>
            <a:miter lim="800000"/>
            <a:headEnd/>
            <a:tailEnd/>
          </a:ln>
          <a:effectLst/>
        </p:spPr>
      </p:pic>
    </p:spTree>
    <p:extLst>
      <p:ext uri="{BB962C8B-B14F-4D97-AF65-F5344CB8AC3E}">
        <p14:creationId xmlns:p14="http://schemas.microsoft.com/office/powerpoint/2010/main" val="2383375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490455" y="106704"/>
            <a:ext cx="5325818" cy="584775"/>
          </a:xfrm>
          <a:prstGeom prst="rect">
            <a:avLst/>
          </a:prstGeom>
          <a:noFill/>
        </p:spPr>
        <p:txBody>
          <a:bodyPr wrap="square" rtlCol="0">
            <a:spAutoFit/>
          </a:bodyPr>
          <a:lstStyle/>
          <a:p>
            <a:r>
              <a:rPr lang="zh-CN" altLang="en-US" sz="3200" b="1" dirty="0">
                <a:solidFill>
                  <a:schemeClr val="bg1"/>
                </a:solidFill>
                <a:latin typeface="Times New Roman" panose="02020603050405020304" pitchFamily="18" charset="0"/>
                <a:ea typeface="楷体" panose="02010609060101010101" pitchFamily="49" charset="-122"/>
                <a:cs typeface="+mj-cs"/>
              </a:rPr>
              <a:t>因果图法</a:t>
            </a:r>
            <a:r>
              <a:rPr lang="zh-CN" altLang="en-US" sz="3200" b="1" dirty="0" smtClean="0">
                <a:solidFill>
                  <a:schemeClr val="bg1"/>
                </a:solidFill>
                <a:latin typeface="Times New Roman" panose="02020603050405020304" pitchFamily="18" charset="0"/>
                <a:ea typeface="楷体" panose="02010609060101010101" pitchFamily="49" charset="-122"/>
                <a:cs typeface="+mj-cs"/>
              </a:rPr>
              <a:t>概述</a:t>
            </a:r>
            <a:r>
              <a:rPr lang="en-US" altLang="zh-CN" sz="3200" b="1" dirty="0" smtClean="0">
                <a:solidFill>
                  <a:schemeClr val="bg1"/>
                </a:solidFill>
                <a:latin typeface="Times New Roman" panose="02020603050405020304" pitchFamily="18" charset="0"/>
                <a:ea typeface="楷体" panose="02010609060101010101" pitchFamily="49" charset="-122"/>
                <a:cs typeface="+mj-cs"/>
              </a:rPr>
              <a:t>——</a:t>
            </a:r>
            <a:r>
              <a:rPr lang="zh-CN" altLang="en-US" sz="3200" b="1" dirty="0" smtClean="0">
                <a:solidFill>
                  <a:schemeClr val="bg1"/>
                </a:solidFill>
                <a:latin typeface="Times New Roman" panose="02020603050405020304" pitchFamily="18" charset="0"/>
                <a:ea typeface="楷体" panose="02010609060101010101" pitchFamily="49" charset="-122"/>
                <a:cs typeface="+mj-cs"/>
              </a:rPr>
              <a:t>用法</a:t>
            </a:r>
            <a:endParaRPr lang="zh-CN" altLang="en-US" sz="3200" b="1" dirty="0">
              <a:solidFill>
                <a:schemeClr val="bg1"/>
              </a:solidFill>
              <a:latin typeface="Times New Roman" panose="02020603050405020304" pitchFamily="18" charset="0"/>
              <a:ea typeface="楷体" panose="02010609060101010101" pitchFamily="49" charset="-122"/>
              <a:cs typeface="+mj-cs"/>
            </a:endParaRPr>
          </a:p>
        </p:txBody>
      </p:sp>
      <p:sp>
        <p:nvSpPr>
          <p:cNvPr id="4" name="矩形 3"/>
          <p:cNvSpPr/>
          <p:nvPr/>
        </p:nvSpPr>
        <p:spPr>
          <a:xfrm>
            <a:off x="626156" y="3575677"/>
            <a:ext cx="10291784" cy="2576667"/>
          </a:xfrm>
          <a:prstGeom prst="rect">
            <a:avLst/>
          </a:prstGeom>
        </p:spPr>
        <p:txBody>
          <a:bodyPr wrap="square">
            <a:spAutoFit/>
          </a:bodyPr>
          <a:lstStyle/>
          <a:p>
            <a:pPr>
              <a:lnSpc>
                <a:spcPct val="150000"/>
              </a:lnSpc>
            </a:pPr>
            <a:r>
              <a:rPr lang="zh-CN" altLang="en-US" sz="2800" b="1" dirty="0">
                <a:solidFill>
                  <a:srgbClr val="5F5E5C"/>
                </a:solidFill>
                <a:latin typeface="楷体" panose="02010609060101010101" pitchFamily="49" charset="-122"/>
                <a:ea typeface="楷体" panose="02010609060101010101" pitchFamily="49" charset="-122"/>
              </a:rPr>
              <a:t>因果图法是</a:t>
            </a:r>
            <a:r>
              <a:rPr lang="zh-CN" altLang="en-US" sz="2800" b="1" dirty="0">
                <a:solidFill>
                  <a:srgbClr val="FF9300"/>
                </a:solidFill>
                <a:latin typeface="楷体" panose="02010609060101010101" pitchFamily="49" charset="-122"/>
                <a:ea typeface="楷体" panose="02010609060101010101" pitchFamily="49" charset="-122"/>
              </a:rPr>
              <a:t>从需求中</a:t>
            </a:r>
            <a:r>
              <a:rPr lang="zh-CN" altLang="en-US" sz="2800" b="1" dirty="0">
                <a:solidFill>
                  <a:srgbClr val="5F5E5C"/>
                </a:solidFill>
                <a:latin typeface="楷体" panose="02010609060101010101" pitchFamily="49" charset="-122"/>
                <a:ea typeface="楷体" panose="02010609060101010101" pitchFamily="49" charset="-122"/>
              </a:rPr>
              <a:t>找出</a:t>
            </a:r>
            <a:r>
              <a:rPr lang="zh-CN" altLang="en-US" sz="2800" b="1" dirty="0">
                <a:solidFill>
                  <a:srgbClr val="FF9300"/>
                </a:solidFill>
                <a:latin typeface="楷体" panose="02010609060101010101" pitchFamily="49" charset="-122"/>
                <a:ea typeface="楷体" panose="02010609060101010101" pitchFamily="49" charset="-122"/>
              </a:rPr>
              <a:t>因</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输入条件</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和</a:t>
            </a:r>
            <a:r>
              <a:rPr lang="zh-CN" altLang="en-US" sz="2800" b="1" dirty="0">
                <a:solidFill>
                  <a:srgbClr val="FF9300"/>
                </a:solidFill>
                <a:latin typeface="楷体" panose="02010609060101010101" pitchFamily="49" charset="-122"/>
                <a:ea typeface="楷体" panose="02010609060101010101" pitchFamily="49" charset="-122"/>
              </a:rPr>
              <a:t>果</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输出或程序状态的改变</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，通过因果图转化成判定表。</a:t>
            </a:r>
            <a:endParaRPr lang="en-US" altLang="zh-CN" sz="2800" b="1" dirty="0">
              <a:solidFill>
                <a:srgbClr val="5F5E5C"/>
              </a:solidFill>
              <a:latin typeface="楷体" panose="02010609060101010101" pitchFamily="49" charset="-122"/>
              <a:ea typeface="楷体" panose="02010609060101010101" pitchFamily="49" charset="-122"/>
            </a:endParaRPr>
          </a:p>
          <a:p>
            <a:pPr lvl="1">
              <a:lnSpc>
                <a:spcPct val="150000"/>
              </a:lnSpc>
            </a:pPr>
            <a:r>
              <a:rPr lang="zh-CN" altLang="en-US" sz="2800" b="1" dirty="0">
                <a:solidFill>
                  <a:srgbClr val="5F5E5C"/>
                </a:solidFill>
                <a:latin typeface="楷体" panose="02010609060101010101" pitchFamily="49" charset="-122"/>
                <a:ea typeface="楷体" panose="02010609060101010101" pitchFamily="49" charset="-122"/>
              </a:rPr>
              <a:t>输入</a:t>
            </a:r>
            <a:r>
              <a:rPr lang="zh-CN" altLang="en-US" sz="2800" b="1" dirty="0">
                <a:solidFill>
                  <a:srgbClr val="FF9300"/>
                </a:solidFill>
                <a:latin typeface="楷体" panose="02010609060101010101" pitchFamily="49" charset="-122"/>
                <a:ea typeface="楷体" panose="02010609060101010101" pitchFamily="49" charset="-122"/>
              </a:rPr>
              <a:t>条件</a:t>
            </a:r>
            <a:r>
              <a:rPr lang="zh-CN" altLang="en-US" sz="2800" b="1" dirty="0">
                <a:solidFill>
                  <a:srgbClr val="5F5E5C"/>
                </a:solidFill>
                <a:latin typeface="楷体" panose="02010609060101010101" pitchFamily="49" charset="-122"/>
                <a:ea typeface="楷体" panose="02010609060101010101" pitchFamily="49" charset="-122"/>
              </a:rPr>
              <a:t>之间的关系（组合关系、约束关系等）</a:t>
            </a:r>
            <a:endParaRPr lang="en-US" altLang="zh-CN" sz="2800" b="1" dirty="0">
              <a:solidFill>
                <a:srgbClr val="5F5E5C"/>
              </a:solidFill>
              <a:latin typeface="楷体" panose="02010609060101010101" pitchFamily="49" charset="-122"/>
              <a:ea typeface="楷体" panose="02010609060101010101" pitchFamily="49" charset="-122"/>
            </a:endParaRPr>
          </a:p>
          <a:p>
            <a:pPr lvl="1">
              <a:lnSpc>
                <a:spcPct val="150000"/>
              </a:lnSpc>
            </a:pPr>
            <a:r>
              <a:rPr lang="zh-CN" altLang="en-US" sz="2800" b="1" dirty="0">
                <a:solidFill>
                  <a:srgbClr val="5F5E5C"/>
                </a:solidFill>
                <a:latin typeface="楷体" panose="02010609060101010101" pitchFamily="49" charset="-122"/>
                <a:ea typeface="楷体" panose="02010609060101010101" pitchFamily="49" charset="-122"/>
              </a:rPr>
              <a:t>输入和输出之间的关系</a:t>
            </a:r>
          </a:p>
        </p:txBody>
      </p:sp>
      <p:sp>
        <p:nvSpPr>
          <p:cNvPr id="5" name="流程图: 离页连接符 4"/>
          <p:cNvSpPr/>
          <p:nvPr/>
        </p:nvSpPr>
        <p:spPr>
          <a:xfrm>
            <a:off x="2115402" y="914400"/>
            <a:ext cx="7584902" cy="2347414"/>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799"/>
          </a:p>
        </p:txBody>
      </p:sp>
      <p:sp>
        <p:nvSpPr>
          <p:cNvPr id="6" name="剪去对角的矩形 5"/>
          <p:cNvSpPr/>
          <p:nvPr/>
        </p:nvSpPr>
        <p:spPr bwMode="auto">
          <a:xfrm>
            <a:off x="3186227" y="1142431"/>
            <a:ext cx="1628708" cy="714008"/>
          </a:xfrm>
          <a:prstGeom prst="snip2Diag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fontAlgn="base" hangingPunct="0">
              <a:spcBef>
                <a:spcPct val="0"/>
              </a:spcBef>
              <a:spcAft>
                <a:spcPct val="0"/>
              </a:spcAft>
            </a:pPr>
            <a:r>
              <a:rPr lang="zh-CN" altLang="en-US" sz="3198" b="1" dirty="0">
                <a:solidFill>
                  <a:schemeClr val="tx1">
                    <a:lumMod val="10000"/>
                  </a:schemeClr>
                </a:solidFill>
                <a:latin typeface="楷体" panose="02010609060101010101" pitchFamily="49" charset="-122"/>
                <a:ea typeface="楷体" panose="02010609060101010101" pitchFamily="49" charset="-122"/>
              </a:rPr>
              <a:t>原因</a:t>
            </a:r>
          </a:p>
        </p:txBody>
      </p:sp>
      <p:sp>
        <p:nvSpPr>
          <p:cNvPr id="7" name="剪去对角的矩形 6"/>
          <p:cNvSpPr/>
          <p:nvPr/>
        </p:nvSpPr>
        <p:spPr bwMode="auto">
          <a:xfrm>
            <a:off x="6898682" y="1160709"/>
            <a:ext cx="1428404" cy="695730"/>
          </a:xfrm>
          <a:prstGeom prst="snip2Diag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fontAlgn="base" hangingPunct="0">
              <a:spcBef>
                <a:spcPct val="0"/>
              </a:spcBef>
              <a:spcAft>
                <a:spcPct val="0"/>
              </a:spcAft>
            </a:pPr>
            <a:r>
              <a:rPr lang="zh-CN" altLang="en-US" sz="3198" b="1" dirty="0">
                <a:solidFill>
                  <a:schemeClr val="tx1">
                    <a:lumMod val="10000"/>
                  </a:schemeClr>
                </a:solidFill>
                <a:latin typeface="楷体" panose="02010609060101010101" pitchFamily="49" charset="-122"/>
                <a:ea typeface="楷体" panose="02010609060101010101" pitchFamily="49" charset="-122"/>
              </a:rPr>
              <a:t>结果</a:t>
            </a:r>
          </a:p>
        </p:txBody>
      </p:sp>
      <p:sp>
        <p:nvSpPr>
          <p:cNvPr id="8" name="下箭头 7"/>
          <p:cNvSpPr/>
          <p:nvPr/>
        </p:nvSpPr>
        <p:spPr bwMode="auto">
          <a:xfrm>
            <a:off x="5613855" y="1856439"/>
            <a:ext cx="523983" cy="78540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defTabSz="913943" eaLnBrk="0" fontAlgn="base" hangingPunct="0">
              <a:spcBef>
                <a:spcPct val="0"/>
              </a:spcBef>
              <a:spcAft>
                <a:spcPct val="0"/>
              </a:spcAft>
            </a:pPr>
            <a:endParaRPr lang="zh-CN" altLang="en-US" sz="1899">
              <a:solidFill>
                <a:schemeClr val="tx1"/>
              </a:solidFill>
              <a:latin typeface="Times New Roman" pitchFamily="18" charset="0"/>
            </a:endParaRPr>
          </a:p>
        </p:txBody>
      </p:sp>
      <p:sp>
        <p:nvSpPr>
          <p:cNvPr id="9" name="圆角矩形 8"/>
          <p:cNvSpPr/>
          <p:nvPr/>
        </p:nvSpPr>
        <p:spPr bwMode="auto">
          <a:xfrm>
            <a:off x="4889956" y="2817062"/>
            <a:ext cx="2080514" cy="53879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fontAlgn="base" hangingPunct="0">
              <a:spcBef>
                <a:spcPct val="0"/>
              </a:spcBef>
              <a:spcAft>
                <a:spcPct val="0"/>
              </a:spcAft>
            </a:pPr>
            <a:r>
              <a:rPr lang="zh-CN" altLang="en-US" sz="2799" b="1" dirty="0">
                <a:solidFill>
                  <a:schemeClr val="tx1">
                    <a:lumMod val="10000"/>
                  </a:schemeClr>
                </a:solidFill>
                <a:latin typeface="楷体" panose="02010609060101010101" pitchFamily="49" charset="-122"/>
                <a:ea typeface="楷体" panose="02010609060101010101" pitchFamily="49" charset="-122"/>
              </a:rPr>
              <a:t>测试用例</a:t>
            </a:r>
          </a:p>
        </p:txBody>
      </p:sp>
      <p:sp>
        <p:nvSpPr>
          <p:cNvPr id="10" name="环形箭头 9"/>
          <p:cNvSpPr/>
          <p:nvPr/>
        </p:nvSpPr>
        <p:spPr>
          <a:xfrm rot="10800000" flipH="1">
            <a:off x="3400431" y="1428034"/>
            <a:ext cx="1142413" cy="999611"/>
          </a:xfrm>
          <a:prstGeom prst="circularArrow">
            <a:avLst>
              <a:gd name="adj1" fmla="val 12500"/>
              <a:gd name="adj2" fmla="val 1142324"/>
              <a:gd name="adj3" fmla="val 20457681"/>
              <a:gd name="adj4" fmla="val 10800000"/>
              <a:gd name="adj5" fmla="val 1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1" name="环形箭头 10"/>
          <p:cNvSpPr/>
          <p:nvPr/>
        </p:nvSpPr>
        <p:spPr>
          <a:xfrm rot="10800000" flipH="1" flipV="1">
            <a:off x="4828446" y="1009148"/>
            <a:ext cx="1999223" cy="1418497"/>
          </a:xfrm>
          <a:prstGeom prst="circularArrow">
            <a:avLst>
              <a:gd name="adj1" fmla="val 10964"/>
              <a:gd name="adj2" fmla="val 1142324"/>
              <a:gd name="adj3" fmla="val 20377611"/>
              <a:gd name="adj4" fmla="val 10800000"/>
              <a:gd name="adj5" fmla="val 1455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Tree>
    <p:extLst>
      <p:ext uri="{BB962C8B-B14F-4D97-AF65-F5344CB8AC3E}">
        <p14:creationId xmlns:p14="http://schemas.microsoft.com/office/powerpoint/2010/main" val="19934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因果图法步骤</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圆角矩形 3"/>
          <p:cNvSpPr/>
          <p:nvPr/>
        </p:nvSpPr>
        <p:spPr>
          <a:xfrm>
            <a:off x="718455" y="2246807"/>
            <a:ext cx="2847703"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因果图法设计用例步骤</a:t>
            </a:r>
            <a:endParaRPr lang="zh-CN" altLang="en-US" sz="2800" b="1" dirty="0">
              <a:latin typeface="楷体" panose="02010609060101010101" pitchFamily="49" charset="-122"/>
              <a:ea typeface="楷体" panose="02010609060101010101" pitchFamily="49" charset="-122"/>
            </a:endParaRPr>
          </a:p>
        </p:txBody>
      </p:sp>
      <p:sp>
        <p:nvSpPr>
          <p:cNvPr id="5" name="弧形 4"/>
          <p:cNvSpPr/>
          <p:nvPr/>
        </p:nvSpPr>
        <p:spPr>
          <a:xfrm rot="17841560">
            <a:off x="2426875" y="2318708"/>
            <a:ext cx="3030446"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4794066" y="927459"/>
            <a:ext cx="5891349"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提取因果，赋予标识符</a:t>
            </a:r>
            <a:endParaRPr lang="zh-CN" altLang="en-US" sz="2800" b="1" dirty="0">
              <a:latin typeface="楷体" panose="02010609060101010101" pitchFamily="49" charset="-122"/>
              <a:ea typeface="楷体" panose="02010609060101010101" pitchFamily="49" charset="-122"/>
            </a:endParaRPr>
          </a:p>
        </p:txBody>
      </p:sp>
      <p:sp>
        <p:nvSpPr>
          <p:cNvPr id="7" name="圆角矩形 6"/>
          <p:cNvSpPr/>
          <p:nvPr/>
        </p:nvSpPr>
        <p:spPr>
          <a:xfrm>
            <a:off x="4898569" y="1867984"/>
            <a:ext cx="5891349"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2 </a:t>
            </a:r>
            <a:r>
              <a:rPr lang="zh-CN" altLang="en-US" sz="2800" b="1" dirty="0" smtClean="0">
                <a:latin typeface="楷体" panose="02010609060101010101" pitchFamily="49" charset="-122"/>
                <a:ea typeface="楷体" panose="02010609060101010101" pitchFamily="49" charset="-122"/>
              </a:rPr>
              <a:t>提取因果关系，表示因果图</a:t>
            </a:r>
            <a:endParaRPr lang="zh-CN" altLang="en-US" sz="2800" b="1" dirty="0">
              <a:latin typeface="楷体" panose="02010609060101010101" pitchFamily="49" charset="-122"/>
              <a:ea typeface="楷体" panose="02010609060101010101" pitchFamily="49" charset="-122"/>
            </a:endParaRPr>
          </a:p>
        </p:txBody>
      </p:sp>
      <p:sp>
        <p:nvSpPr>
          <p:cNvPr id="8" name="圆角矩形 7"/>
          <p:cNvSpPr/>
          <p:nvPr/>
        </p:nvSpPr>
        <p:spPr>
          <a:xfrm>
            <a:off x="4885506" y="2939138"/>
            <a:ext cx="5891349"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标明约束条件</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4937757" y="4101733"/>
            <a:ext cx="5891349"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转换判定表</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98568" y="5303516"/>
            <a:ext cx="5891349"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5 </a:t>
            </a:r>
            <a:r>
              <a:rPr lang="zh-CN" altLang="en-US" sz="2800" b="1" dirty="0" smtClean="0">
                <a:latin typeface="楷体" panose="02010609060101010101" pitchFamily="49" charset="-122"/>
                <a:ea typeface="楷体" panose="02010609060101010101" pitchFamily="49" charset="-122"/>
              </a:rPr>
              <a:t>设计测试用例</a:t>
            </a:r>
            <a:endParaRPr lang="zh-CN" altLang="en-US" sz="2800" b="1" dirty="0">
              <a:latin typeface="楷体" panose="02010609060101010101" pitchFamily="49" charset="-122"/>
              <a:ea typeface="楷体" panose="02010609060101010101" pitchFamily="49" charset="-122"/>
            </a:endParaRPr>
          </a:p>
        </p:txBody>
      </p:sp>
      <p:sp>
        <p:nvSpPr>
          <p:cNvPr id="11" name="弧形 10"/>
          <p:cNvSpPr/>
          <p:nvPr/>
        </p:nvSpPr>
        <p:spPr>
          <a:xfrm rot="19349312">
            <a:off x="2157352" y="2849930"/>
            <a:ext cx="3316477"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内容占位符 2"/>
          <p:cNvSpPr txBox="1">
            <a:spLocks/>
          </p:cNvSpPr>
          <p:nvPr/>
        </p:nvSpPr>
        <p:spPr>
          <a:xfrm>
            <a:off x="715483" y="1562187"/>
            <a:ext cx="10505512" cy="506068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3" name="弧形 12"/>
          <p:cNvSpPr/>
          <p:nvPr/>
        </p:nvSpPr>
        <p:spPr>
          <a:xfrm rot="729823">
            <a:off x="1935331" y="2985173"/>
            <a:ext cx="3014159" cy="87785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rot="9219587">
            <a:off x="3324246" y="1059993"/>
            <a:ext cx="1239165" cy="356714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9219587">
            <a:off x="2851592" y="-260560"/>
            <a:ext cx="1239165" cy="622758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67055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602"/>
            <a:ext cx="12192000"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64801" y="1503701"/>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237412"/>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buClr>
                  <a:schemeClr val="tx1"/>
                </a:buClr>
              </a:pPr>
              <a:r>
                <a:rPr lang="zh-CN" altLang="en-US" sz="2800" b="1" dirty="0">
                  <a:solidFill>
                    <a:srgbClr val="FF0000"/>
                  </a:solidFill>
                  <a:latin typeface="楷体" pitchFamily="49" charset="-122"/>
                  <a:ea typeface="楷体" pitchFamily="49" charset="-122"/>
                </a:rPr>
                <a:t>实例讲解及演练</a:t>
              </a:r>
              <a:endParaRPr lang="en-US" altLang="zh-CN" sz="2800" b="1" dirty="0">
                <a:solidFill>
                  <a:srgbClr val="FF0000"/>
                </a:solidFill>
                <a:latin typeface="楷体" pitchFamily="49" charset="-122"/>
                <a:ea typeface="楷体" pitchFamily="49" charset="-122"/>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因果图法的概述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2373371281"/>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934592" y="117566"/>
            <a:ext cx="5325818" cy="584775"/>
          </a:xfrm>
          <a:prstGeom prst="rect">
            <a:avLst/>
          </a:prstGeom>
          <a:noFill/>
        </p:spPr>
        <p:txBody>
          <a:bodyPr wrap="square" rtlCol="0">
            <a:spAutoFit/>
          </a:bodyPr>
          <a:lstStyle/>
          <a:p>
            <a:r>
              <a:rPr lang="zh-CN" altLang="en-US" sz="3200" b="1" dirty="0">
                <a:solidFill>
                  <a:schemeClr val="bg1"/>
                </a:solidFill>
                <a:latin typeface="Times New Roman" panose="02020603050405020304" pitchFamily="18" charset="0"/>
                <a:ea typeface="楷体" panose="02010609060101010101" pitchFamily="49" charset="-122"/>
                <a:cs typeface="+mj-cs"/>
              </a:rPr>
              <a:t>实例一：需求与思路</a:t>
            </a:r>
          </a:p>
        </p:txBody>
      </p:sp>
      <p:sp>
        <p:nvSpPr>
          <p:cNvPr id="2" name="矩形 1"/>
          <p:cNvSpPr/>
          <p:nvPr/>
        </p:nvSpPr>
        <p:spPr>
          <a:xfrm>
            <a:off x="640080" y="713354"/>
            <a:ext cx="11258657" cy="7100983"/>
          </a:xfrm>
          <a:prstGeom prst="rect">
            <a:avLst/>
          </a:prstGeom>
        </p:spPr>
        <p:txBody>
          <a:bodyPr wrap="square">
            <a:spAutoFit/>
          </a:bodyPr>
          <a:lstStyle/>
          <a:p>
            <a:pPr>
              <a:lnSpc>
                <a:spcPct val="150000"/>
              </a:lnSpc>
            </a:pPr>
            <a:r>
              <a:rPr lang="zh-CN" altLang="en-US" sz="2800" b="1" dirty="0">
                <a:solidFill>
                  <a:schemeClr val="tx1">
                    <a:lumMod val="10000"/>
                  </a:schemeClr>
                </a:solidFill>
                <a:latin typeface="楷体" pitchFamily="49" charset="-122"/>
                <a:ea typeface="楷体" pitchFamily="49" charset="-122"/>
              </a:rPr>
              <a:t>需求一：</a:t>
            </a:r>
            <a:endParaRPr lang="en-US" altLang="zh-CN" sz="2800" b="1" dirty="0">
              <a:solidFill>
                <a:schemeClr val="tx1">
                  <a:lumMod val="10000"/>
                </a:schemeClr>
              </a:solidFill>
              <a:latin typeface="楷体" pitchFamily="49" charset="-122"/>
              <a:ea typeface="楷体"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某软件规格说明书包含这样的要求：第一列字符必须是</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或</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，第二列字符必须是一个数字，在此情况下进行文件的修改，但如果第一列字符不正确，则给出信息</a:t>
            </a:r>
            <a:r>
              <a:rPr lang="en-US" altLang="zh-CN" sz="2800" b="1" dirty="0">
                <a:latin typeface="楷体" panose="02010609060101010101" pitchFamily="49" charset="-122"/>
                <a:ea typeface="楷体" panose="02010609060101010101" pitchFamily="49" charset="-122"/>
              </a:rPr>
              <a:t>L</a:t>
            </a:r>
            <a:r>
              <a:rPr lang="zh-CN" altLang="en-US" sz="2800" b="1" dirty="0">
                <a:latin typeface="楷体" panose="02010609060101010101" pitchFamily="49" charset="-122"/>
                <a:ea typeface="楷体" panose="02010609060101010101" pitchFamily="49" charset="-122"/>
              </a:rPr>
              <a:t>；如果第二列字符不是数字，则给出信息</a:t>
            </a:r>
            <a:r>
              <a:rPr lang="en-US" altLang="zh-CN" sz="2800" b="1" dirty="0">
                <a:latin typeface="楷体" panose="02010609060101010101" pitchFamily="49" charset="-122"/>
                <a:ea typeface="楷体" panose="02010609060101010101" pitchFamily="49" charset="-122"/>
              </a:rPr>
              <a:t>M</a:t>
            </a:r>
          </a:p>
          <a:p>
            <a:pPr>
              <a:lnSpc>
                <a:spcPct val="150000"/>
              </a:lnSpc>
            </a:pPr>
            <a:r>
              <a:rPr lang="zh-CN" altLang="en-US" sz="2800" b="1" dirty="0" smtClean="0">
                <a:solidFill>
                  <a:schemeClr val="tx1">
                    <a:lumMod val="10000"/>
                  </a:schemeClr>
                </a:solidFill>
                <a:latin typeface="楷体" pitchFamily="49" charset="-122"/>
                <a:ea typeface="楷体" pitchFamily="49" charset="-122"/>
              </a:rPr>
              <a:t>思路</a:t>
            </a:r>
            <a:r>
              <a:rPr lang="zh-CN" altLang="en-US" sz="2800" b="1" dirty="0">
                <a:solidFill>
                  <a:schemeClr val="tx1">
                    <a:lumMod val="10000"/>
                  </a:schemeClr>
                </a:solidFill>
                <a:latin typeface="楷体" pitchFamily="49" charset="-122"/>
                <a:ea typeface="楷体" pitchFamily="49" charset="-122"/>
              </a:rPr>
              <a:t>：</a:t>
            </a:r>
            <a:endParaRPr lang="en-US" altLang="zh-CN" sz="2800" b="1" dirty="0">
              <a:solidFill>
                <a:schemeClr val="tx1">
                  <a:lumMod val="10000"/>
                </a:schemeClr>
              </a:solidFill>
              <a:latin typeface="楷体" pitchFamily="49" charset="-122"/>
              <a:ea typeface="楷体" pitchFamily="49" charset="-122"/>
            </a:endParaRPr>
          </a:p>
          <a:p>
            <a:pPr lvl="1">
              <a:lnSpc>
                <a:spcPct val="150000"/>
              </a:lnSpc>
              <a:buNone/>
            </a:pPr>
            <a:r>
              <a:rPr lang="en-US" altLang="zh-CN" sz="2800" b="1" dirty="0">
                <a:solidFill>
                  <a:schemeClr val="tx1">
                    <a:lumMod val="10000"/>
                  </a:schemeClr>
                </a:solidFill>
                <a:latin typeface="楷体" pitchFamily="49" charset="-122"/>
                <a:ea typeface="楷体" pitchFamily="49" charset="-122"/>
              </a:rPr>
              <a:t>1</a:t>
            </a:r>
            <a:r>
              <a:rPr lang="zh-CN" altLang="en-US" sz="2800" b="1" dirty="0">
                <a:solidFill>
                  <a:schemeClr val="tx1">
                    <a:lumMod val="10000"/>
                  </a:schemeClr>
                </a:solidFill>
                <a:latin typeface="楷体" pitchFamily="49" charset="-122"/>
                <a:ea typeface="楷体" pitchFamily="49" charset="-122"/>
              </a:rPr>
              <a:t>）分析需求，列出原因和结果。</a:t>
            </a:r>
            <a:endParaRPr lang="en-US" altLang="zh-CN" sz="2800" b="1" dirty="0">
              <a:solidFill>
                <a:schemeClr val="tx1">
                  <a:lumMod val="10000"/>
                </a:schemeClr>
              </a:solidFill>
              <a:latin typeface="楷体" pitchFamily="49" charset="-122"/>
              <a:ea typeface="楷体" pitchFamily="49" charset="-122"/>
            </a:endParaRPr>
          </a:p>
          <a:p>
            <a:pPr lvl="1">
              <a:lnSpc>
                <a:spcPct val="150000"/>
              </a:lnSpc>
              <a:buNone/>
            </a:pPr>
            <a:r>
              <a:rPr lang="en-US" altLang="zh-CN" sz="2800" b="1" dirty="0">
                <a:solidFill>
                  <a:schemeClr val="tx1">
                    <a:lumMod val="10000"/>
                  </a:schemeClr>
                </a:solidFill>
                <a:latin typeface="楷体" pitchFamily="49" charset="-122"/>
                <a:ea typeface="楷体" pitchFamily="49" charset="-122"/>
              </a:rPr>
              <a:t>2</a:t>
            </a:r>
            <a:r>
              <a:rPr lang="zh-CN" altLang="en-US" sz="2800" b="1" dirty="0">
                <a:solidFill>
                  <a:schemeClr val="tx1">
                    <a:lumMod val="10000"/>
                  </a:schemeClr>
                </a:solidFill>
                <a:latin typeface="楷体" pitchFamily="49" charset="-122"/>
                <a:ea typeface="楷体" pitchFamily="49" charset="-122"/>
              </a:rPr>
              <a:t>）找出因果关系、原因与原因之间的约束关系，画出因果图。</a:t>
            </a:r>
            <a:endParaRPr lang="en-US" altLang="zh-CN" sz="2800" b="1" dirty="0">
              <a:solidFill>
                <a:schemeClr val="tx1">
                  <a:lumMod val="10000"/>
                </a:schemeClr>
              </a:solidFill>
              <a:latin typeface="楷体" pitchFamily="49" charset="-122"/>
              <a:ea typeface="楷体" pitchFamily="49" charset="-122"/>
            </a:endParaRPr>
          </a:p>
          <a:p>
            <a:pPr lvl="1">
              <a:lnSpc>
                <a:spcPct val="150000"/>
              </a:lnSpc>
              <a:buNone/>
            </a:pPr>
            <a:r>
              <a:rPr lang="en-US" altLang="zh-CN" sz="2800" b="1" dirty="0">
                <a:solidFill>
                  <a:schemeClr val="tx1">
                    <a:lumMod val="10000"/>
                  </a:schemeClr>
                </a:solidFill>
                <a:latin typeface="楷体" pitchFamily="49" charset="-122"/>
                <a:ea typeface="楷体" pitchFamily="49" charset="-122"/>
              </a:rPr>
              <a:t>3</a:t>
            </a:r>
            <a:r>
              <a:rPr lang="zh-CN" altLang="en-US" sz="2800" b="1" dirty="0">
                <a:solidFill>
                  <a:schemeClr val="tx1">
                    <a:lumMod val="10000"/>
                  </a:schemeClr>
                </a:solidFill>
                <a:latin typeface="楷体" pitchFamily="49" charset="-122"/>
                <a:ea typeface="楷体" pitchFamily="49" charset="-122"/>
              </a:rPr>
              <a:t>）将因果图转换成决策表。</a:t>
            </a:r>
            <a:endParaRPr lang="en-US" altLang="zh-CN" sz="2800" b="1" dirty="0">
              <a:solidFill>
                <a:schemeClr val="tx1">
                  <a:lumMod val="10000"/>
                </a:schemeClr>
              </a:solidFill>
              <a:latin typeface="楷体" pitchFamily="49" charset="-122"/>
              <a:ea typeface="楷体" pitchFamily="49" charset="-122"/>
            </a:endParaRPr>
          </a:p>
          <a:p>
            <a:pPr lvl="1">
              <a:lnSpc>
                <a:spcPct val="150000"/>
              </a:lnSpc>
              <a:buNone/>
            </a:pPr>
            <a:r>
              <a:rPr lang="en-US" altLang="zh-CN" sz="2800" b="1" dirty="0">
                <a:solidFill>
                  <a:schemeClr val="tx1">
                    <a:lumMod val="10000"/>
                  </a:schemeClr>
                </a:solidFill>
                <a:latin typeface="楷体" pitchFamily="49" charset="-122"/>
                <a:ea typeface="楷体" pitchFamily="49" charset="-122"/>
              </a:rPr>
              <a:t>4</a:t>
            </a:r>
            <a:r>
              <a:rPr lang="zh-CN" altLang="en-US" sz="2800" b="1" dirty="0">
                <a:solidFill>
                  <a:schemeClr val="tx1">
                    <a:lumMod val="10000"/>
                  </a:schemeClr>
                </a:solidFill>
                <a:latin typeface="楷体" pitchFamily="49" charset="-122"/>
                <a:ea typeface="楷体" pitchFamily="49" charset="-122"/>
              </a:rPr>
              <a:t>）根据（</a:t>
            </a:r>
            <a:r>
              <a:rPr lang="en-US" altLang="zh-CN" sz="2800" b="1" dirty="0">
                <a:solidFill>
                  <a:schemeClr val="tx1">
                    <a:lumMod val="10000"/>
                  </a:schemeClr>
                </a:solidFill>
                <a:latin typeface="楷体" pitchFamily="49" charset="-122"/>
                <a:ea typeface="楷体" pitchFamily="49" charset="-122"/>
              </a:rPr>
              <a:t>3</a:t>
            </a:r>
            <a:r>
              <a:rPr lang="zh-CN" altLang="en-US" sz="2800" b="1" dirty="0">
                <a:solidFill>
                  <a:schemeClr val="tx1">
                    <a:lumMod val="10000"/>
                  </a:schemeClr>
                </a:solidFill>
                <a:latin typeface="楷体" pitchFamily="49" charset="-122"/>
                <a:ea typeface="楷体" pitchFamily="49" charset="-122"/>
              </a:rPr>
              <a:t>）中的决策表，设计用例的输入数据和预期输出。 </a:t>
            </a:r>
            <a:br>
              <a:rPr lang="zh-CN" altLang="en-US" sz="2800" b="1" dirty="0">
                <a:solidFill>
                  <a:schemeClr val="tx1">
                    <a:lumMod val="10000"/>
                  </a:schemeClr>
                </a:solidFill>
                <a:latin typeface="楷体" pitchFamily="49" charset="-122"/>
                <a:ea typeface="楷体" pitchFamily="49" charset="-122"/>
              </a:rPr>
            </a:br>
            <a:r>
              <a:rPr lang="zh-CN" altLang="en-US" sz="2800" b="1" dirty="0">
                <a:solidFill>
                  <a:schemeClr val="tx1">
                    <a:lumMod val="10000"/>
                  </a:schemeClr>
                </a:solidFill>
                <a:latin typeface="楷体" pitchFamily="49" charset="-122"/>
                <a:ea typeface="楷体" pitchFamily="49" charset="-122"/>
              </a:rPr>
              <a:t/>
            </a:r>
            <a:br>
              <a:rPr lang="zh-CN" altLang="en-US" sz="2800" b="1" dirty="0">
                <a:solidFill>
                  <a:schemeClr val="tx1">
                    <a:lumMod val="10000"/>
                  </a:schemeClr>
                </a:solidFill>
                <a:latin typeface="楷体" pitchFamily="49" charset="-122"/>
                <a:ea typeface="楷体" pitchFamily="49" charset="-122"/>
              </a:rPr>
            </a:br>
            <a:endParaRPr lang="zh-CN" altLang="en-US"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278047005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1352602" y="106704"/>
            <a:ext cx="5325818" cy="584775"/>
          </a:xfrm>
          <a:prstGeom prst="rect">
            <a:avLst/>
          </a:prstGeom>
          <a:noFill/>
        </p:spPr>
        <p:txBody>
          <a:bodyPr wrap="square" rtlCol="0">
            <a:spAutoFit/>
          </a:bodyPr>
          <a:lstStyle/>
          <a:p>
            <a:r>
              <a:rPr lang="zh-CN" altLang="en-US" sz="3200" b="1" dirty="0">
                <a:solidFill>
                  <a:schemeClr val="bg1"/>
                </a:solidFill>
                <a:latin typeface="Times New Roman" panose="02020603050405020304" pitchFamily="18" charset="0"/>
                <a:ea typeface="楷体" panose="02010609060101010101" pitchFamily="49" charset="-122"/>
                <a:cs typeface="+mj-cs"/>
              </a:rPr>
              <a:t>实例一：解析</a:t>
            </a:r>
          </a:p>
        </p:txBody>
      </p:sp>
      <p:sp>
        <p:nvSpPr>
          <p:cNvPr id="8" name="矩形 7"/>
          <p:cNvSpPr/>
          <p:nvPr/>
        </p:nvSpPr>
        <p:spPr>
          <a:xfrm>
            <a:off x="1018376" y="778669"/>
            <a:ext cx="10723606" cy="5492081"/>
          </a:xfrm>
          <a:prstGeom prst="rect">
            <a:avLst/>
          </a:prstGeom>
        </p:spPr>
        <p:txBody>
          <a:bodyPr wrap="square">
            <a:spAutoFit/>
          </a:bodyPr>
          <a:lstStyle/>
          <a:p>
            <a:pPr>
              <a:lnSpc>
                <a:spcPct val="150000"/>
              </a:lnSpc>
            </a:pPr>
            <a:r>
              <a:rPr lang="en-US" altLang="zh-CN" sz="1999" b="1" dirty="0">
                <a:solidFill>
                  <a:srgbClr val="5F5E5C"/>
                </a:solidFill>
                <a:latin typeface="微软雅黑" pitchFamily="34" charset="-122"/>
                <a:ea typeface="微软雅黑" pitchFamily="34" charset="-122"/>
              </a:rPr>
              <a:t>1</a:t>
            </a:r>
            <a:r>
              <a:rPr lang="zh-CN" altLang="en-US" sz="1999" b="1" dirty="0">
                <a:solidFill>
                  <a:srgbClr val="5F5E5C"/>
                </a:solidFill>
                <a:latin typeface="微软雅黑" pitchFamily="34" charset="-122"/>
                <a:ea typeface="微软雅黑" pitchFamily="34" charset="-122"/>
              </a:rPr>
              <a:t>）</a:t>
            </a:r>
            <a:r>
              <a:rPr lang="zh-CN" altLang="en-US" sz="2800" b="1" dirty="0">
                <a:solidFill>
                  <a:schemeClr val="tx1">
                    <a:lumMod val="10000"/>
                  </a:schemeClr>
                </a:solidFill>
                <a:latin typeface="楷体" pitchFamily="49" charset="-122"/>
                <a:ea typeface="楷体" pitchFamily="49" charset="-122"/>
              </a:rPr>
              <a:t>分析原因和结果：</a:t>
            </a:r>
            <a:endParaRPr lang="en-US" altLang="zh-CN" sz="2800" b="1" dirty="0">
              <a:solidFill>
                <a:schemeClr val="tx1">
                  <a:lumMod val="10000"/>
                </a:schemeClr>
              </a:solidFill>
              <a:latin typeface="楷体" pitchFamily="49" charset="-122"/>
              <a:ea typeface="楷体" pitchFamily="49"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r>
              <a:rPr lang="en-US" altLang="zh-CN" sz="1999" b="1" dirty="0" smtClean="0">
                <a:solidFill>
                  <a:srgbClr val="5F5E5C"/>
                </a:solidFill>
                <a:latin typeface="微软雅黑" pitchFamily="34" charset="-122"/>
                <a:ea typeface="微软雅黑" pitchFamily="34" charset="-122"/>
              </a:rPr>
              <a:t>2</a:t>
            </a:r>
            <a:r>
              <a:rPr lang="zh-CN" altLang="en-US" sz="1999" b="1" dirty="0">
                <a:solidFill>
                  <a:srgbClr val="5F5E5C"/>
                </a:solidFill>
                <a:latin typeface="微软雅黑" pitchFamily="34" charset="-122"/>
                <a:ea typeface="微软雅黑" pitchFamily="34" charset="-122"/>
              </a:rPr>
              <a:t>）</a:t>
            </a:r>
            <a:r>
              <a:rPr lang="zh-CN" altLang="en-US" sz="2800" b="1" dirty="0">
                <a:solidFill>
                  <a:schemeClr val="tx1">
                    <a:lumMod val="10000"/>
                  </a:schemeClr>
                </a:solidFill>
                <a:latin typeface="楷体" pitchFamily="49" charset="-122"/>
                <a:ea typeface="楷体" pitchFamily="49" charset="-122"/>
              </a:rPr>
              <a:t>找出因果逻辑关系、约束关系，画出因果图：</a:t>
            </a:r>
            <a:endParaRPr lang="en-US" altLang="zh-CN" sz="2800" b="1" dirty="0">
              <a:solidFill>
                <a:schemeClr val="tx1">
                  <a:lumMod val="10000"/>
                </a:schemeClr>
              </a:solidFill>
              <a:latin typeface="楷体" pitchFamily="49" charset="-122"/>
              <a:ea typeface="楷体" pitchFamily="49"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zh-CN" altLang="en-US" sz="1799" dirty="0"/>
          </a:p>
        </p:txBody>
      </p:sp>
      <p:graphicFrame>
        <p:nvGraphicFramePr>
          <p:cNvPr id="9" name="表格 8"/>
          <p:cNvGraphicFramePr>
            <a:graphicFrameLocks noGrp="1"/>
          </p:cNvGraphicFramePr>
          <p:nvPr>
            <p:extLst>
              <p:ext uri="{D42A27DB-BD31-4B8C-83A1-F6EECF244321}">
                <p14:modId xmlns:p14="http://schemas.microsoft.com/office/powerpoint/2010/main" val="1369435488"/>
              </p:ext>
            </p:extLst>
          </p:nvPr>
        </p:nvGraphicFramePr>
        <p:xfrm>
          <a:off x="2128832" y="1319348"/>
          <a:ext cx="8687214" cy="2392384"/>
        </p:xfrm>
        <a:graphic>
          <a:graphicData uri="http://schemas.openxmlformats.org/drawingml/2006/table">
            <a:tbl>
              <a:tblPr firstRow="1" bandRow="1">
                <a:tableStyleId>{93296810-A885-4BE3-A3E7-6D5BEEA58F35}</a:tableStyleId>
              </a:tblPr>
              <a:tblGrid>
                <a:gridCol w="4624665"/>
                <a:gridCol w="4062549"/>
              </a:tblGrid>
              <a:tr h="459555">
                <a:tc>
                  <a:txBody>
                    <a:bodyPr/>
                    <a:lstStyle/>
                    <a:p>
                      <a:pPr algn="ctr"/>
                      <a:r>
                        <a:rPr lang="zh-CN" altLang="en-US" sz="2800" b="1" dirty="0" smtClean="0">
                          <a:latin typeface="楷体" panose="02010609060101010101" pitchFamily="49" charset="-122"/>
                          <a:ea typeface="楷体" panose="02010609060101010101" pitchFamily="49" charset="-122"/>
                        </a:rPr>
                        <a:t>原因</a:t>
                      </a:r>
                      <a:endParaRPr lang="zh-CN" altLang="en-US" sz="2800" b="1" dirty="0">
                        <a:solidFill>
                          <a:srgbClr val="0070C0"/>
                        </a:solidFill>
                        <a:latin typeface="楷体" panose="02010609060101010101" pitchFamily="49" charset="-122"/>
                        <a:ea typeface="楷体" panose="02010609060101010101" pitchFamily="49" charset="-122"/>
                      </a:endParaRPr>
                    </a:p>
                  </a:txBody>
                  <a:tcPr marL="91392" marR="91392" marT="45696" marB="45696"/>
                </a:tc>
                <a:tc>
                  <a:txBody>
                    <a:bodyPr/>
                    <a:lstStyle/>
                    <a:p>
                      <a:pPr algn="ctr"/>
                      <a:r>
                        <a:rPr lang="zh-CN" altLang="en-US" sz="2800" b="1" dirty="0" smtClean="0">
                          <a:latin typeface="楷体" panose="02010609060101010101" pitchFamily="49" charset="-122"/>
                          <a:ea typeface="楷体" panose="02010609060101010101" pitchFamily="49" charset="-122"/>
                        </a:rPr>
                        <a:t>结果</a:t>
                      </a:r>
                      <a:endParaRPr lang="zh-CN" altLang="en-US" sz="2800" b="1" dirty="0">
                        <a:solidFill>
                          <a:srgbClr val="0070C0"/>
                        </a:solidFill>
                        <a:latin typeface="楷体" panose="02010609060101010101" pitchFamily="49" charset="-122"/>
                        <a:ea typeface="楷体" panose="02010609060101010101" pitchFamily="49" charset="-122"/>
                      </a:endParaRPr>
                    </a:p>
                  </a:txBody>
                  <a:tcPr marL="91392" marR="91392"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c1</a:t>
                      </a:r>
                      <a:r>
                        <a:rPr lang="zh-CN" altLang="en-US" sz="2800" b="1" dirty="0" smtClean="0">
                          <a:latin typeface="楷体" panose="02010609060101010101" pitchFamily="49" charset="-122"/>
                          <a:ea typeface="楷体" panose="02010609060101010101" pitchFamily="49" charset="-122"/>
                        </a:rPr>
                        <a:t>：第一个字符</a:t>
                      </a:r>
                      <a:r>
                        <a:rPr lang="zh-CN" altLang="en-US" sz="2800" b="1" dirty="0" smtClean="0">
                          <a:latin typeface="楷体" panose="02010609060101010101" pitchFamily="49" charset="-122"/>
                          <a:ea typeface="楷体" panose="02010609060101010101" pitchFamily="49" charset="-122"/>
                        </a:rPr>
                        <a:t>是</a:t>
                      </a:r>
                      <a:r>
                        <a:rPr lang="en-US" altLang="zh-CN" sz="2800" b="1" dirty="0" smtClean="0">
                          <a:latin typeface="楷体" panose="02010609060101010101" pitchFamily="49" charset="-122"/>
                          <a:ea typeface="楷体" panose="02010609060101010101" pitchFamily="49" charset="-122"/>
                        </a:rPr>
                        <a:t>A</a:t>
                      </a:r>
                      <a:endParaRPr lang="zh-CN" altLang="en-US" sz="2800" b="1" dirty="0">
                        <a:solidFill>
                          <a:srgbClr val="0070C0"/>
                        </a:solidFill>
                        <a:latin typeface="楷体" panose="02010609060101010101" pitchFamily="49" charset="-122"/>
                        <a:ea typeface="楷体" panose="02010609060101010101" pitchFamily="49" charset="-122"/>
                      </a:endParaRPr>
                    </a:p>
                  </a:txBody>
                  <a:tcPr marL="91392" marR="91392" marT="45696" marB="45696"/>
                </a:tc>
                <a:tc>
                  <a:txBody>
                    <a:bodyPr/>
                    <a:lstStyle/>
                    <a:p>
                      <a:r>
                        <a:rPr lang="en-US" altLang="zh-CN" sz="2800" b="1" dirty="0" smtClean="0">
                          <a:latin typeface="楷体" panose="02010609060101010101" pitchFamily="49" charset="-122"/>
                          <a:ea typeface="楷体" panose="02010609060101010101" pitchFamily="49" charset="-122"/>
                        </a:rPr>
                        <a:t>     e1</a:t>
                      </a:r>
                      <a:r>
                        <a:rPr lang="zh-CN" altLang="en-US" sz="2800" b="1" dirty="0" smtClean="0">
                          <a:latin typeface="楷体" panose="02010609060101010101" pitchFamily="49" charset="-122"/>
                          <a:ea typeface="楷体" panose="02010609060101010101" pitchFamily="49" charset="-122"/>
                        </a:rPr>
                        <a:t>：给出</a:t>
                      </a:r>
                      <a:r>
                        <a:rPr lang="zh-CN" altLang="en-US" sz="2800" b="1" dirty="0" smtClean="0">
                          <a:latin typeface="楷体" panose="02010609060101010101" pitchFamily="49" charset="-122"/>
                          <a:ea typeface="楷体" panose="02010609060101010101" pitchFamily="49" charset="-122"/>
                        </a:rPr>
                        <a:t>信息</a:t>
                      </a:r>
                      <a:r>
                        <a:rPr lang="en-US" altLang="zh-CN" sz="2800" b="1" dirty="0" smtClean="0">
                          <a:latin typeface="楷体" panose="02010609060101010101" pitchFamily="49" charset="-122"/>
                          <a:ea typeface="楷体" panose="02010609060101010101" pitchFamily="49" charset="-122"/>
                        </a:rPr>
                        <a:t>L</a:t>
                      </a:r>
                      <a:endParaRPr lang="zh-CN" altLang="en-US" sz="2800" b="1" dirty="0">
                        <a:solidFill>
                          <a:srgbClr val="0070C0"/>
                        </a:solidFill>
                        <a:latin typeface="楷体" panose="02010609060101010101" pitchFamily="49" charset="-122"/>
                        <a:ea typeface="楷体" panose="02010609060101010101" pitchFamily="49" charset="-122"/>
                      </a:endParaRPr>
                    </a:p>
                  </a:txBody>
                  <a:tcPr marL="91392" marR="91392"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c2: </a:t>
                      </a:r>
                      <a:r>
                        <a:rPr lang="zh-CN" altLang="en-US" sz="2800" b="1" dirty="0" smtClean="0">
                          <a:latin typeface="楷体" panose="02010609060101010101" pitchFamily="49" charset="-122"/>
                          <a:ea typeface="楷体" panose="02010609060101010101" pitchFamily="49" charset="-122"/>
                        </a:rPr>
                        <a:t>第一个字符</a:t>
                      </a:r>
                      <a:r>
                        <a:rPr lang="zh-CN" altLang="en-US" sz="2800" b="1" dirty="0" smtClean="0">
                          <a:latin typeface="楷体" panose="02010609060101010101" pitchFamily="49" charset="-122"/>
                          <a:ea typeface="楷体" panose="02010609060101010101" pitchFamily="49" charset="-122"/>
                        </a:rPr>
                        <a:t>是</a:t>
                      </a:r>
                      <a:r>
                        <a:rPr lang="en-US" altLang="zh-CN" sz="2800" b="1" dirty="0" smtClean="0">
                          <a:latin typeface="楷体" panose="02010609060101010101" pitchFamily="49" charset="-122"/>
                          <a:ea typeface="楷体" panose="02010609060101010101" pitchFamily="49" charset="-122"/>
                        </a:rPr>
                        <a:t>B</a:t>
                      </a:r>
                      <a:endParaRPr lang="zh-CN" altLang="en-US" sz="2800" b="1" dirty="0">
                        <a:solidFill>
                          <a:srgbClr val="0070C0"/>
                        </a:solidFill>
                        <a:latin typeface="楷体" panose="02010609060101010101" pitchFamily="49" charset="-122"/>
                        <a:ea typeface="楷体" panose="02010609060101010101" pitchFamily="49" charset="-122"/>
                      </a:endParaRPr>
                    </a:p>
                  </a:txBody>
                  <a:tcPr marL="91392" marR="91392" marT="45696" marB="45696"/>
                </a:tc>
                <a:tc>
                  <a:txBody>
                    <a:bodyPr/>
                    <a:lstStyle/>
                    <a:p>
                      <a:r>
                        <a:rPr lang="en-US" altLang="zh-CN" sz="2800" b="1" dirty="0" smtClean="0">
                          <a:latin typeface="楷体" panose="02010609060101010101" pitchFamily="49" charset="-122"/>
                          <a:ea typeface="楷体" panose="02010609060101010101" pitchFamily="49" charset="-122"/>
                        </a:rPr>
                        <a:t>     e2</a:t>
                      </a:r>
                      <a:r>
                        <a:rPr lang="zh-CN" altLang="en-US" sz="2800" b="1" dirty="0" smtClean="0">
                          <a:latin typeface="楷体" panose="02010609060101010101" pitchFamily="49" charset="-122"/>
                          <a:ea typeface="楷体" panose="02010609060101010101" pitchFamily="49" charset="-122"/>
                        </a:rPr>
                        <a:t>：修改文件</a:t>
                      </a:r>
                      <a:endParaRPr lang="zh-CN" altLang="en-US" sz="2800" b="1" dirty="0">
                        <a:solidFill>
                          <a:srgbClr val="0070C0"/>
                        </a:solidFill>
                        <a:latin typeface="楷体" panose="02010609060101010101" pitchFamily="49" charset="-122"/>
                        <a:ea typeface="楷体" panose="02010609060101010101" pitchFamily="49" charset="-122"/>
                      </a:endParaRPr>
                    </a:p>
                  </a:txBody>
                  <a:tcPr marL="91392" marR="91392" marT="45696" marB="45696"/>
                </a:tc>
              </a:tr>
              <a:tr h="838048">
                <a:tc>
                  <a:txBody>
                    <a:bodyPr/>
                    <a:lstStyle/>
                    <a:p>
                      <a:r>
                        <a:rPr lang="en-US" altLang="zh-CN" sz="2800" b="1" dirty="0" smtClean="0">
                          <a:latin typeface="楷体" panose="02010609060101010101" pitchFamily="49" charset="-122"/>
                          <a:ea typeface="楷体" panose="02010609060101010101" pitchFamily="49" charset="-122"/>
                        </a:rPr>
                        <a:t>c3</a:t>
                      </a:r>
                      <a:r>
                        <a:rPr lang="zh-CN" altLang="en-US" sz="2800" b="1" dirty="0" smtClean="0">
                          <a:latin typeface="楷体" panose="02010609060101010101" pitchFamily="49" charset="-122"/>
                          <a:ea typeface="楷体" panose="02010609060101010101" pitchFamily="49" charset="-122"/>
                        </a:rPr>
                        <a:t>：第二个字符是一个数字</a:t>
                      </a:r>
                      <a:endParaRPr lang="zh-CN" altLang="en-US" sz="2800" b="1" dirty="0">
                        <a:solidFill>
                          <a:srgbClr val="0070C0"/>
                        </a:solidFill>
                        <a:latin typeface="楷体" panose="02010609060101010101" pitchFamily="49" charset="-122"/>
                        <a:ea typeface="楷体" panose="02010609060101010101" pitchFamily="49" charset="-122"/>
                      </a:endParaRPr>
                    </a:p>
                  </a:txBody>
                  <a:tcPr marL="91392" marR="91392" marT="45696" marB="45696"/>
                </a:tc>
                <a:tc>
                  <a:txBody>
                    <a:bodyPr/>
                    <a:lstStyle/>
                    <a:p>
                      <a:r>
                        <a:rPr lang="en-US" altLang="zh-CN" sz="2800" b="1" dirty="0" smtClean="0">
                          <a:latin typeface="楷体" panose="02010609060101010101" pitchFamily="49" charset="-122"/>
                          <a:ea typeface="楷体" panose="02010609060101010101" pitchFamily="49" charset="-122"/>
                        </a:rPr>
                        <a:t>     e3</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M</a:t>
                      </a:r>
                      <a:endParaRPr lang="zh-CN" altLang="en-US" sz="2800" b="1" dirty="0">
                        <a:solidFill>
                          <a:srgbClr val="0070C0"/>
                        </a:solidFill>
                        <a:latin typeface="楷体" panose="02010609060101010101" pitchFamily="49" charset="-122"/>
                        <a:ea typeface="楷体" panose="02010609060101010101" pitchFamily="49" charset="-122"/>
                      </a:endParaRPr>
                    </a:p>
                  </a:txBody>
                  <a:tcPr marL="91392" marR="91392" marT="45696" marB="45696"/>
                </a:tc>
              </a:tr>
            </a:tbl>
          </a:graphicData>
        </a:graphic>
      </p:graphicFrame>
      <p:pic>
        <p:nvPicPr>
          <p:cNvPr id="10" name="Picture 5"/>
          <p:cNvPicPr>
            <a:picLocks noChangeAspect="1" noChangeArrowheads="1"/>
          </p:cNvPicPr>
          <p:nvPr/>
        </p:nvPicPr>
        <p:blipFill>
          <a:blip r:embed="rId3" cstate="print"/>
          <a:srcRect/>
          <a:stretch>
            <a:fillRect/>
          </a:stretch>
        </p:blipFill>
        <p:spPr bwMode="auto">
          <a:xfrm>
            <a:off x="1921710" y="4364617"/>
            <a:ext cx="6757530" cy="2147151"/>
          </a:xfrm>
          <a:prstGeom prst="rect">
            <a:avLst/>
          </a:prstGeom>
          <a:noFill/>
          <a:ln w="9525">
            <a:noFill/>
            <a:miter lim="800000"/>
            <a:headEnd/>
            <a:tailEnd/>
          </a:ln>
          <a:effectLst/>
        </p:spPr>
      </p:pic>
    </p:spTree>
    <p:extLst>
      <p:ext uri="{BB962C8B-B14F-4D97-AF65-F5344CB8AC3E}">
        <p14:creationId xmlns:p14="http://schemas.microsoft.com/office/powerpoint/2010/main" val="294769146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6" end="6"/>
                                            </p:txEl>
                                          </p:spTgt>
                                        </p:tgtEl>
                                        <p:attrNameLst>
                                          <p:attrName>style.visibility</p:attrName>
                                        </p:attrNameLst>
                                      </p:cBhvr>
                                      <p:to>
                                        <p:strVal val="visible"/>
                                      </p:to>
                                    </p:set>
                                    <p:anim calcmode="lin" valueType="num">
                                      <p:cBhvr additive="base">
                                        <p:cTn id="12"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1061622" y="130629"/>
            <a:ext cx="5325818" cy="584775"/>
          </a:xfrm>
          <a:prstGeom prst="rect">
            <a:avLst/>
          </a:prstGeom>
          <a:noFill/>
        </p:spPr>
        <p:txBody>
          <a:bodyPr wrap="square" rtlCol="0">
            <a:spAutoFit/>
          </a:bodyPr>
          <a:lstStyle/>
          <a:p>
            <a:r>
              <a:rPr lang="zh-CN" altLang="en-US" sz="3200" b="1" dirty="0">
                <a:solidFill>
                  <a:schemeClr val="bg1"/>
                </a:solidFill>
                <a:latin typeface="Times New Roman" panose="02020603050405020304" pitchFamily="18" charset="0"/>
                <a:ea typeface="楷体" panose="02010609060101010101" pitchFamily="49" charset="-122"/>
                <a:cs typeface="+mj-cs"/>
              </a:rPr>
              <a:t>实例一：解析</a:t>
            </a:r>
          </a:p>
        </p:txBody>
      </p:sp>
      <p:sp>
        <p:nvSpPr>
          <p:cNvPr id="4" name="矩形 3"/>
          <p:cNvSpPr/>
          <p:nvPr/>
        </p:nvSpPr>
        <p:spPr>
          <a:xfrm>
            <a:off x="942461" y="602036"/>
            <a:ext cx="10723606" cy="1284006"/>
          </a:xfrm>
          <a:prstGeom prst="rect">
            <a:avLst/>
          </a:prstGeom>
        </p:spPr>
        <p:txBody>
          <a:bodyPr wrap="square">
            <a:spAutoFit/>
          </a:bodyPr>
          <a:lstStyle/>
          <a:p>
            <a:pPr>
              <a:lnSpc>
                <a:spcPct val="150000"/>
              </a:lnSpc>
            </a:pPr>
            <a:r>
              <a:rPr lang="en-US" altLang="zh-CN" sz="1999" b="1" dirty="0">
                <a:solidFill>
                  <a:srgbClr val="5F5E5C"/>
                </a:solidFill>
                <a:latin typeface="微软雅黑" pitchFamily="34" charset="-122"/>
                <a:ea typeface="微软雅黑" pitchFamily="34" charset="-122"/>
              </a:rPr>
              <a:t>3</a:t>
            </a:r>
            <a:r>
              <a:rPr lang="zh-CN" altLang="en-US" sz="1999" b="1" dirty="0">
                <a:solidFill>
                  <a:srgbClr val="5F5E5C"/>
                </a:solidFill>
                <a:latin typeface="微软雅黑" pitchFamily="34" charset="-122"/>
                <a:ea typeface="微软雅黑" pitchFamily="34" charset="-122"/>
              </a:rPr>
              <a:t>）</a:t>
            </a:r>
            <a:r>
              <a:rPr lang="zh-CN" altLang="en-US" sz="2800" b="1" dirty="0">
                <a:solidFill>
                  <a:schemeClr val="tx1">
                    <a:lumMod val="10000"/>
                  </a:schemeClr>
                </a:solidFill>
                <a:latin typeface="楷体" pitchFamily="49" charset="-122"/>
                <a:ea typeface="楷体" pitchFamily="49" charset="-122"/>
              </a:rPr>
              <a:t>将因果图转换成决策表</a:t>
            </a:r>
            <a:endParaRPr lang="en-US" altLang="zh-CN" sz="2800" b="1" dirty="0">
              <a:solidFill>
                <a:schemeClr val="tx1">
                  <a:lumMod val="10000"/>
                </a:schemeClr>
              </a:solidFill>
              <a:latin typeface="楷体" pitchFamily="49" charset="-122"/>
              <a:ea typeface="楷体" pitchFamily="49" charset="-122"/>
            </a:endParaRPr>
          </a:p>
          <a:p>
            <a:pPr>
              <a:lnSpc>
                <a:spcPct val="150000"/>
              </a:lnSpc>
            </a:pPr>
            <a:endParaRPr lang="zh-CN" altLang="en-US" sz="2800" b="1" dirty="0">
              <a:solidFill>
                <a:schemeClr val="tx1">
                  <a:lumMod val="10000"/>
                </a:schemeClr>
              </a:solidFill>
              <a:latin typeface="楷体" pitchFamily="49" charset="-122"/>
              <a:ea typeface="楷体" pitchFamily="49" charset="-122"/>
            </a:endParaRPr>
          </a:p>
        </p:txBody>
      </p:sp>
      <p:pic>
        <p:nvPicPr>
          <p:cNvPr id="5" name="Picture 4"/>
          <p:cNvPicPr>
            <a:picLocks noChangeAspect="1" noChangeArrowheads="1"/>
          </p:cNvPicPr>
          <p:nvPr/>
        </p:nvPicPr>
        <p:blipFill>
          <a:blip r:embed="rId2" cstate="print"/>
          <a:srcRect/>
          <a:stretch>
            <a:fillRect/>
          </a:stretch>
        </p:blipFill>
        <p:spPr bwMode="auto">
          <a:xfrm>
            <a:off x="2123689" y="1292716"/>
            <a:ext cx="7752060" cy="3866610"/>
          </a:xfrm>
          <a:prstGeom prst="rect">
            <a:avLst/>
          </a:prstGeom>
          <a:noFill/>
          <a:ln w="9525">
            <a:noFill/>
            <a:miter lim="800000"/>
            <a:headEnd/>
            <a:tailEnd/>
          </a:ln>
          <a:effectLst/>
        </p:spPr>
      </p:pic>
      <p:sp>
        <p:nvSpPr>
          <p:cNvPr id="6" name="TextBox 5"/>
          <p:cNvSpPr txBox="1"/>
          <p:nvPr/>
        </p:nvSpPr>
        <p:spPr>
          <a:xfrm>
            <a:off x="5371346" y="5157633"/>
            <a:ext cx="604587" cy="145306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7" name="TextBox 6"/>
          <p:cNvSpPr txBox="1"/>
          <p:nvPr/>
        </p:nvSpPr>
        <p:spPr>
          <a:xfrm>
            <a:off x="6072021" y="5151539"/>
            <a:ext cx="563911"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a:t>
            </a:r>
            <a:r>
              <a:rPr lang="zh-CN" altLang="en-US" sz="2200" b="1" dirty="0" smtClean="0">
                <a:solidFill>
                  <a:srgbClr val="FF0000"/>
                </a:solidFill>
                <a:latin typeface="楷体" panose="02010609060101010101" pitchFamily="49" charset="-122"/>
                <a:ea typeface="楷体" panose="02010609060101010101" pitchFamily="49" charset="-122"/>
              </a:rPr>
              <a:t>信息      </a:t>
            </a:r>
            <a:r>
              <a:rPr lang="en-US" altLang="zh-CN" sz="2200" b="1" dirty="0" smtClean="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8" name="TextBox 7"/>
          <p:cNvSpPr txBox="1"/>
          <p:nvPr/>
        </p:nvSpPr>
        <p:spPr>
          <a:xfrm>
            <a:off x="6949388" y="5151540"/>
            <a:ext cx="604587" cy="145306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9" name="TextBox 8"/>
          <p:cNvSpPr txBox="1"/>
          <p:nvPr/>
        </p:nvSpPr>
        <p:spPr>
          <a:xfrm>
            <a:off x="7613506" y="5157632"/>
            <a:ext cx="524654" cy="1791808"/>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0" name="TextBox 9"/>
          <p:cNvSpPr txBox="1"/>
          <p:nvPr/>
        </p:nvSpPr>
        <p:spPr>
          <a:xfrm>
            <a:off x="8436038" y="5151538"/>
            <a:ext cx="590396"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a:t>
            </a:r>
            <a:r>
              <a:rPr lang="en-US" altLang="zh-CN" sz="2200" b="1" dirty="0">
                <a:solidFill>
                  <a:srgbClr val="FF0000"/>
                </a:solidFill>
                <a:latin typeface="楷体" panose="02010609060101010101" pitchFamily="49" charset="-122"/>
                <a:ea typeface="楷体" panose="02010609060101010101" pitchFamily="49" charset="-122"/>
              </a:rPr>
              <a:t>N</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1" name="TextBox 10"/>
          <p:cNvSpPr txBox="1"/>
          <p:nvPr/>
        </p:nvSpPr>
        <p:spPr>
          <a:xfrm>
            <a:off x="9121327" y="5157633"/>
            <a:ext cx="989325" cy="1107996"/>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a:t>
            </a:r>
            <a:r>
              <a:rPr lang="zh-CN" altLang="en-US" sz="2200" b="1" dirty="0" smtClean="0">
                <a:solidFill>
                  <a:srgbClr val="FF0000"/>
                </a:solidFill>
                <a:latin typeface="楷体" panose="02010609060101010101" pitchFamily="49" charset="-122"/>
                <a:ea typeface="楷体" panose="02010609060101010101" pitchFamily="49" charset="-122"/>
              </a:rPr>
              <a:t>信息</a:t>
            </a:r>
            <a:r>
              <a:rPr lang="en-US" altLang="zh-CN" sz="2200" b="1" dirty="0" smtClean="0">
                <a:solidFill>
                  <a:srgbClr val="FF0000"/>
                </a:solidFill>
                <a:latin typeface="楷体" panose="02010609060101010101" pitchFamily="49" charset="-122"/>
                <a:ea typeface="楷体" panose="02010609060101010101" pitchFamily="49" charset="-122"/>
              </a:rPr>
              <a:t>L</a:t>
            </a:r>
            <a:r>
              <a:rPr lang="zh-CN" altLang="en-US" sz="2200" b="1" dirty="0" smtClean="0">
                <a:solidFill>
                  <a:srgbClr val="FF0000"/>
                </a:solidFill>
                <a:latin typeface="楷体" panose="02010609060101010101" pitchFamily="49" charset="-122"/>
                <a:ea typeface="楷体" panose="02010609060101010101" pitchFamily="49" charset="-122"/>
              </a:rPr>
              <a:t>和</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2" name="TextBox 11"/>
          <p:cNvSpPr txBox="1"/>
          <p:nvPr/>
        </p:nvSpPr>
        <p:spPr>
          <a:xfrm>
            <a:off x="2013727" y="5255235"/>
            <a:ext cx="1852878"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预期输出</a:t>
            </a:r>
          </a:p>
        </p:txBody>
      </p:sp>
      <p:sp>
        <p:nvSpPr>
          <p:cNvPr id="2" name="矩形 1"/>
          <p:cNvSpPr/>
          <p:nvPr/>
        </p:nvSpPr>
        <p:spPr>
          <a:xfrm>
            <a:off x="2233749" y="2886891"/>
            <a:ext cx="52251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33749" y="2913017"/>
            <a:ext cx="52251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299166" y="2947851"/>
            <a:ext cx="448491"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09063" y="2960913"/>
            <a:ext cx="448491"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069874" y="2895598"/>
            <a:ext cx="448491"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096000" y="2869473"/>
            <a:ext cx="448491"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248400" y="3021873"/>
            <a:ext cx="448491"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831875" y="2939141"/>
            <a:ext cx="448491"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694023" y="2952204"/>
            <a:ext cx="448491"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38606" y="2978330"/>
            <a:ext cx="448491"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0800000" flipV="1">
            <a:off x="9234025" y="2991395"/>
            <a:ext cx="358437"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3205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75864" y="77788"/>
            <a:ext cx="10466388" cy="566737"/>
          </a:xfrm>
        </p:spPr>
        <p:txBody>
          <a:bodyPr>
            <a:normAutofit fontScale="90000"/>
          </a:bodyPr>
          <a:lstStyle/>
          <a:p>
            <a:r>
              <a:rPr lang="en-US" altLang="zh-CN" dirty="0" smtClean="0">
                <a:solidFill>
                  <a:schemeClr val="tx1">
                    <a:lumMod val="65000"/>
                    <a:lumOff val="35000"/>
                  </a:schemeClr>
                </a:solidFill>
                <a:latin typeface="华康俪金黑W8(P)" pitchFamily="34" charset="-122"/>
                <a:ea typeface="华康俪金黑W8(P)" pitchFamily="34" charset="-122"/>
              </a:rPr>
              <a:t/>
            </a:r>
            <a:br>
              <a:rPr lang="en-US" altLang="zh-CN" dirty="0" smtClean="0">
                <a:solidFill>
                  <a:schemeClr val="tx1">
                    <a:lumMod val="65000"/>
                    <a:lumOff val="35000"/>
                  </a:schemeClr>
                </a:solidFill>
                <a:latin typeface="华康俪金黑W8(P)" pitchFamily="34" charset="-122"/>
                <a:ea typeface="华康俪金黑W8(P)" pitchFamily="34" charset="-122"/>
              </a:rPr>
            </a:br>
            <a:r>
              <a:rPr lang="zh-CN" altLang="en-US" sz="4000" dirty="0">
                <a:cs typeface="+mj-cs"/>
              </a:rPr>
              <a:t>步骤回顾总结</a:t>
            </a:r>
            <a:br>
              <a:rPr lang="zh-CN" altLang="en-US" sz="4000" dirty="0">
                <a:cs typeface="+mj-cs"/>
              </a:rPr>
            </a:br>
            <a:endParaRPr lang="zh-CN" altLang="en-US" sz="4000" dirty="0">
              <a:cs typeface="+mj-cs"/>
            </a:endParaRPr>
          </a:p>
        </p:txBody>
      </p:sp>
      <p:sp>
        <p:nvSpPr>
          <p:cNvPr id="6" name="内容占位符 5"/>
          <p:cNvSpPr>
            <a:spLocks noGrp="1"/>
          </p:cNvSpPr>
          <p:nvPr>
            <p:ph idx="4294967295"/>
          </p:nvPr>
        </p:nvSpPr>
        <p:spPr>
          <a:xfrm>
            <a:off x="755374" y="883134"/>
            <a:ext cx="10506075" cy="5059362"/>
          </a:xfrm>
        </p:spPr>
        <p:txBody>
          <a:bodyPr>
            <a:noAutofit/>
          </a:bodyPr>
          <a:lstStyle/>
          <a:p>
            <a:r>
              <a:rPr lang="zh-CN" altLang="en-US" dirty="0">
                <a:solidFill>
                  <a:srgbClr val="5F5E5C"/>
                </a:solidFill>
                <a:latin typeface="楷体" panose="02010609060101010101" pitchFamily="49" charset="-122"/>
              </a:rPr>
              <a:t>应用场合</a:t>
            </a:r>
            <a:endParaRPr lang="en-US" altLang="zh-CN" dirty="0">
              <a:solidFill>
                <a:srgbClr val="5F5E5C"/>
              </a:solidFill>
              <a:latin typeface="楷体" panose="02010609060101010101" pitchFamily="49" charset="-122"/>
            </a:endParaRPr>
          </a:p>
          <a:p>
            <a:pPr lvl="1"/>
            <a:r>
              <a:rPr lang="zh-CN" altLang="en-US" sz="2800" dirty="0">
                <a:solidFill>
                  <a:srgbClr val="5F5E5C"/>
                </a:solidFill>
                <a:latin typeface="楷体" panose="02010609060101010101" pitchFamily="49" charset="-122"/>
              </a:rPr>
              <a:t>当软件的输入条件</a:t>
            </a:r>
            <a:r>
              <a:rPr lang="zh-CN" altLang="en-US" sz="2800" dirty="0">
                <a:solidFill>
                  <a:srgbClr val="FF0000"/>
                </a:solidFill>
                <a:latin typeface="楷体" panose="02010609060101010101" pitchFamily="49" charset="-122"/>
              </a:rPr>
              <a:t>过多</a:t>
            </a:r>
            <a:r>
              <a:rPr lang="zh-CN" altLang="en-US" sz="2800" dirty="0">
                <a:solidFill>
                  <a:srgbClr val="5F5E5C"/>
                </a:solidFill>
                <a:latin typeface="楷体" panose="02010609060101010101" pitchFamily="49" charset="-122"/>
              </a:rPr>
              <a:t>时，可以考虑输入的</a:t>
            </a:r>
            <a:r>
              <a:rPr lang="zh-CN" altLang="en-US" sz="2800" dirty="0">
                <a:solidFill>
                  <a:srgbClr val="FF0000"/>
                </a:solidFill>
                <a:latin typeface="楷体" panose="02010609060101010101" pitchFamily="49" charset="-122"/>
              </a:rPr>
              <a:t>所有排列组合</a:t>
            </a:r>
            <a:r>
              <a:rPr lang="zh-CN" altLang="en-US" sz="2800" dirty="0">
                <a:solidFill>
                  <a:srgbClr val="5F5E5C"/>
                </a:solidFill>
                <a:latin typeface="楷体" panose="02010609060101010101" pitchFamily="49" charset="-122"/>
              </a:rPr>
              <a:t>情况，考虑条件之间和条件结果之间</a:t>
            </a:r>
            <a:r>
              <a:rPr lang="zh-CN" altLang="en-US" sz="2800" dirty="0">
                <a:solidFill>
                  <a:srgbClr val="FF0000"/>
                </a:solidFill>
                <a:latin typeface="楷体" panose="02010609060101010101" pitchFamily="49" charset="-122"/>
              </a:rPr>
              <a:t>关系</a:t>
            </a:r>
            <a:r>
              <a:rPr lang="zh-CN" altLang="en-US" sz="2800" dirty="0">
                <a:solidFill>
                  <a:srgbClr val="5F5E5C"/>
                </a:solidFill>
                <a:latin typeface="楷体" panose="02010609060101010101" pitchFamily="49" charset="-122"/>
              </a:rPr>
              <a:t>，防止遗漏</a:t>
            </a:r>
            <a:endParaRPr lang="en-US" altLang="zh-CN" sz="2800" dirty="0">
              <a:solidFill>
                <a:srgbClr val="5F5E5C"/>
              </a:solidFill>
              <a:latin typeface="楷体" panose="02010609060101010101" pitchFamily="49" charset="-122"/>
            </a:endParaRPr>
          </a:p>
          <a:p>
            <a:r>
              <a:rPr lang="zh-CN" altLang="en-US" dirty="0">
                <a:solidFill>
                  <a:srgbClr val="5F5E5C"/>
                </a:solidFill>
                <a:latin typeface="楷体" panose="02010609060101010101" pitchFamily="49" charset="-122"/>
              </a:rPr>
              <a:t>局限性</a:t>
            </a:r>
            <a:endParaRPr lang="en-US" altLang="zh-CN" dirty="0">
              <a:solidFill>
                <a:srgbClr val="5F5E5C"/>
              </a:solidFill>
              <a:latin typeface="楷体" panose="02010609060101010101" pitchFamily="49" charset="-122"/>
            </a:endParaRPr>
          </a:p>
          <a:p>
            <a:pPr lvl="1"/>
            <a:r>
              <a:rPr lang="zh-CN" altLang="en-US" sz="2800" dirty="0">
                <a:solidFill>
                  <a:srgbClr val="5F5E5C"/>
                </a:solidFill>
                <a:latin typeface="楷体" panose="02010609060101010101" pitchFamily="49" charset="-122"/>
              </a:rPr>
              <a:t>测试用例数目可能会很大，不便于</a:t>
            </a:r>
            <a:r>
              <a:rPr lang="zh-CN" altLang="en-US" sz="2800" dirty="0" smtClean="0">
                <a:solidFill>
                  <a:srgbClr val="5F5E5C"/>
                </a:solidFill>
                <a:latin typeface="楷体" panose="02010609060101010101" pitchFamily="49" charset="-122"/>
              </a:rPr>
              <a:t>维护</a:t>
            </a:r>
            <a:endParaRPr lang="en-US" altLang="zh-CN" sz="2800" dirty="0" smtClean="0">
              <a:solidFill>
                <a:srgbClr val="5F5E5C"/>
              </a:solidFill>
              <a:latin typeface="楷体" panose="02010609060101010101" pitchFamily="49" charset="-122"/>
            </a:endParaRPr>
          </a:p>
          <a:p>
            <a:r>
              <a:rPr lang="en-US" altLang="zh-CN" dirty="0" smtClean="0">
                <a:ln w="22225">
                  <a:solidFill>
                    <a:schemeClr val="accent2"/>
                  </a:solidFill>
                  <a:prstDash val="solid"/>
                </a:ln>
                <a:solidFill>
                  <a:schemeClr val="accent2">
                    <a:lumMod val="40000"/>
                    <a:lumOff val="60000"/>
                  </a:schemeClr>
                </a:solidFill>
                <a:latin typeface="楷体" panose="02010609060101010101" pitchFamily="49" charset="-122"/>
              </a:rPr>
              <a:t>N</a:t>
            </a:r>
            <a:r>
              <a:rPr lang="zh-CN" altLang="en-US" dirty="0">
                <a:ln w="22225">
                  <a:solidFill>
                    <a:schemeClr val="accent2"/>
                  </a:solidFill>
                  <a:prstDash val="solid"/>
                </a:ln>
                <a:solidFill>
                  <a:schemeClr val="accent2">
                    <a:lumMod val="40000"/>
                    <a:lumOff val="60000"/>
                  </a:schemeClr>
                </a:solidFill>
                <a:latin typeface="楷体" panose="02010609060101010101" pitchFamily="49" charset="-122"/>
              </a:rPr>
              <a:t>个条件：</a:t>
            </a:r>
            <a:r>
              <a:rPr lang="en-US" altLang="zh-CN" dirty="0">
                <a:ln w="22225">
                  <a:solidFill>
                    <a:schemeClr val="accent2"/>
                  </a:solidFill>
                  <a:prstDash val="solid"/>
                </a:ln>
                <a:solidFill>
                  <a:schemeClr val="accent2">
                    <a:lumMod val="40000"/>
                    <a:lumOff val="60000"/>
                  </a:schemeClr>
                </a:solidFill>
                <a:latin typeface="楷体" panose="02010609060101010101" pitchFamily="49" charset="-122"/>
              </a:rPr>
              <a:t>2</a:t>
            </a:r>
            <a:r>
              <a:rPr lang="zh-CN" altLang="en-US" dirty="0">
                <a:ln w="22225">
                  <a:solidFill>
                    <a:schemeClr val="accent2"/>
                  </a:solidFill>
                  <a:prstDash val="solid"/>
                </a:ln>
                <a:solidFill>
                  <a:schemeClr val="accent2">
                    <a:lumMod val="40000"/>
                    <a:lumOff val="60000"/>
                  </a:schemeClr>
                </a:solidFill>
                <a:latin typeface="楷体" panose="02010609060101010101" pitchFamily="49" charset="-122"/>
              </a:rPr>
              <a:t>的</a:t>
            </a:r>
            <a:r>
              <a:rPr lang="en-US" altLang="zh-CN" dirty="0">
                <a:ln w="22225">
                  <a:solidFill>
                    <a:schemeClr val="accent2"/>
                  </a:solidFill>
                  <a:prstDash val="solid"/>
                </a:ln>
                <a:solidFill>
                  <a:schemeClr val="accent2">
                    <a:lumMod val="40000"/>
                    <a:lumOff val="60000"/>
                  </a:schemeClr>
                </a:solidFill>
                <a:latin typeface="楷体" panose="02010609060101010101" pitchFamily="49" charset="-122"/>
              </a:rPr>
              <a:t>N</a:t>
            </a:r>
            <a:r>
              <a:rPr lang="zh-CN" altLang="en-US" dirty="0">
                <a:ln w="22225">
                  <a:solidFill>
                    <a:schemeClr val="accent2"/>
                  </a:solidFill>
                  <a:prstDash val="solid"/>
                </a:ln>
                <a:solidFill>
                  <a:schemeClr val="accent2">
                    <a:lumMod val="40000"/>
                    <a:lumOff val="60000"/>
                  </a:schemeClr>
                </a:solidFill>
                <a:latin typeface="楷体" panose="02010609060101010101" pitchFamily="49" charset="-122"/>
              </a:rPr>
              <a:t>次方种组合</a:t>
            </a:r>
            <a:endParaRPr lang="en-US" altLang="zh-CN" dirty="0">
              <a:ln w="22225">
                <a:solidFill>
                  <a:schemeClr val="accent2"/>
                </a:solidFill>
                <a:prstDash val="solid"/>
              </a:ln>
              <a:solidFill>
                <a:schemeClr val="accent2">
                  <a:lumMod val="40000"/>
                  <a:lumOff val="60000"/>
                </a:schemeClr>
              </a:solidFill>
              <a:latin typeface="楷体" panose="02010609060101010101" pitchFamily="49" charset="-122"/>
            </a:endParaRPr>
          </a:p>
          <a:p>
            <a:endParaRPr lang="en-US" altLang="zh-CN" dirty="0">
              <a:solidFill>
                <a:srgbClr val="5F5E5C"/>
              </a:solidFill>
              <a:latin typeface="楷体" panose="02010609060101010101" pitchFamily="49" charset="-122"/>
            </a:endParaRPr>
          </a:p>
          <a:p>
            <a:endParaRPr lang="zh-CN" altLang="en-US" dirty="0">
              <a:latin typeface="楷体" panose="02010609060101010101" pitchFamily="49" charset="-122"/>
            </a:endParaRPr>
          </a:p>
        </p:txBody>
      </p:sp>
    </p:spTree>
    <p:extLst>
      <p:ext uri="{BB962C8B-B14F-4D97-AF65-F5344CB8AC3E}">
        <p14:creationId xmlns:p14="http://schemas.microsoft.com/office/powerpoint/2010/main" val="36028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sz="half" idx="1"/>
          </p:nvPr>
        </p:nvSpPr>
        <p:spPr/>
        <p:txBody>
          <a:bodyPr/>
          <a:lstStyle/>
          <a:p>
            <a:r>
              <a:rPr lang="zh-CN" altLang="en-US" dirty="0" smtClean="0"/>
              <a:t>检查产品说明书</a:t>
            </a:r>
            <a:endParaRPr lang="en-US" altLang="zh-CN" dirty="0" smtClean="0"/>
          </a:p>
          <a:p>
            <a:r>
              <a:rPr lang="zh-CN" altLang="en-US" dirty="0" smtClean="0"/>
              <a:t>黑盒测试设计用例方法：</a:t>
            </a:r>
            <a:endParaRPr lang="en-US" altLang="zh-CN" dirty="0" smtClean="0"/>
          </a:p>
          <a:p>
            <a:pPr lvl="1"/>
            <a:r>
              <a:rPr lang="zh-CN" altLang="en-US" dirty="0" smtClean="0"/>
              <a:t>等价类划分法</a:t>
            </a:r>
            <a:endParaRPr lang="en-US" altLang="zh-CN" dirty="0" smtClean="0"/>
          </a:p>
          <a:p>
            <a:pPr lvl="1"/>
            <a:r>
              <a:rPr lang="zh-CN" altLang="en-US" dirty="0" smtClean="0"/>
              <a:t>边界值分析法</a:t>
            </a:r>
            <a:endParaRPr lang="en-US" altLang="zh-CN" dirty="0" smtClean="0"/>
          </a:p>
          <a:p>
            <a:pPr lvl="1"/>
            <a:r>
              <a:rPr lang="zh-CN" altLang="en-US" dirty="0"/>
              <a:t>判定</a:t>
            </a:r>
            <a:r>
              <a:rPr lang="zh-CN" altLang="en-US" dirty="0" smtClean="0"/>
              <a:t>表法</a:t>
            </a:r>
            <a:endParaRPr lang="zh-CN" altLang="en-US" dirty="0"/>
          </a:p>
        </p:txBody>
      </p:sp>
    </p:spTree>
    <p:extLst>
      <p:ext uri="{BB962C8B-B14F-4D97-AF65-F5344CB8AC3E}">
        <p14:creationId xmlns:p14="http://schemas.microsoft.com/office/powerpoint/2010/main" val="236649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Practice</a:t>
            </a:r>
            <a:endParaRPr lang="zh-CN" altLang="en-US" dirty="0"/>
          </a:p>
        </p:txBody>
      </p:sp>
      <p:sp>
        <p:nvSpPr>
          <p:cNvPr id="3" name="内容占位符 2"/>
          <p:cNvSpPr>
            <a:spLocks noGrp="1"/>
          </p:cNvSpPr>
          <p:nvPr>
            <p:ph idx="1"/>
          </p:nvPr>
        </p:nvSpPr>
        <p:spPr>
          <a:xfrm>
            <a:off x="650168" y="895980"/>
            <a:ext cx="11222964" cy="5962020"/>
          </a:xfrm>
        </p:spPr>
        <p:txBody>
          <a:bodyPr>
            <a:normAutofit/>
          </a:bodyPr>
          <a:lstStyle/>
          <a:p>
            <a:r>
              <a:rPr lang="zh-CN" altLang="en-US" dirty="0" smtClean="0">
                <a:solidFill>
                  <a:schemeClr val="tx1">
                    <a:lumMod val="10000"/>
                  </a:schemeClr>
                </a:solidFill>
                <a:latin typeface="楷体" pitchFamily="49" charset="-122"/>
              </a:rPr>
              <a:t>需求：</a:t>
            </a:r>
            <a:endParaRPr lang="en-US" altLang="zh-CN" dirty="0" smtClean="0">
              <a:solidFill>
                <a:schemeClr val="tx1">
                  <a:lumMod val="10000"/>
                </a:schemeClr>
              </a:solidFill>
              <a:latin typeface="楷体" pitchFamily="49" charset="-122"/>
            </a:endParaRPr>
          </a:p>
          <a:p>
            <a:pPr lvl="1"/>
            <a:r>
              <a:rPr lang="zh-CN" altLang="en-US" dirty="0">
                <a:latin typeface="楷体" panose="02010609060101010101" pitchFamily="49" charset="-122"/>
              </a:rPr>
              <a:t>有一个处理单价为</a:t>
            </a:r>
            <a:r>
              <a:rPr lang="en-US" altLang="zh-CN" dirty="0">
                <a:latin typeface="楷体" panose="02010609060101010101" pitchFamily="49" charset="-122"/>
              </a:rPr>
              <a:t>1</a:t>
            </a:r>
            <a:r>
              <a:rPr lang="zh-CN" altLang="en-US" dirty="0">
                <a:latin typeface="楷体" panose="02010609060101010101" pitchFamily="49" charset="-122"/>
              </a:rPr>
              <a:t>元</a:t>
            </a:r>
            <a:r>
              <a:rPr lang="en-US" altLang="zh-CN" dirty="0">
                <a:latin typeface="楷体" panose="02010609060101010101" pitchFamily="49" charset="-122"/>
              </a:rPr>
              <a:t>5</a:t>
            </a:r>
            <a:r>
              <a:rPr lang="zh-CN" altLang="en-US" dirty="0">
                <a:latin typeface="楷体" panose="02010609060101010101" pitchFamily="49" charset="-122"/>
              </a:rPr>
              <a:t>角的盒装饮料的自动售货机软件。若投入</a:t>
            </a:r>
            <a:r>
              <a:rPr lang="en-US" altLang="zh-CN" dirty="0">
                <a:latin typeface="楷体" panose="02010609060101010101" pitchFamily="49" charset="-122"/>
              </a:rPr>
              <a:t>1</a:t>
            </a:r>
            <a:r>
              <a:rPr lang="zh-CN" altLang="en-US" dirty="0">
                <a:latin typeface="楷体" panose="02010609060101010101" pitchFamily="49" charset="-122"/>
              </a:rPr>
              <a:t>元</a:t>
            </a:r>
            <a:r>
              <a:rPr lang="en-US" altLang="zh-CN" dirty="0">
                <a:latin typeface="楷体" panose="02010609060101010101" pitchFamily="49" charset="-122"/>
              </a:rPr>
              <a:t>5</a:t>
            </a:r>
            <a:r>
              <a:rPr lang="zh-CN" altLang="en-US" dirty="0">
                <a:latin typeface="楷体" panose="02010609060101010101" pitchFamily="49" charset="-122"/>
              </a:rPr>
              <a:t>角硬币，按下“可乐”、“雪碧”或“红茶”按钮，相应的饮料就送出来。若投入的是</a:t>
            </a:r>
            <a:r>
              <a:rPr lang="en-US" altLang="zh-CN" dirty="0">
                <a:latin typeface="楷体" panose="02010609060101010101" pitchFamily="49" charset="-122"/>
              </a:rPr>
              <a:t>2</a:t>
            </a:r>
            <a:r>
              <a:rPr lang="zh-CN" altLang="en-US" dirty="0">
                <a:latin typeface="楷体" panose="02010609060101010101" pitchFamily="49" charset="-122"/>
              </a:rPr>
              <a:t>元硬币，在送出饮料的同时退还</a:t>
            </a:r>
            <a:r>
              <a:rPr lang="en-US" altLang="zh-CN" dirty="0">
                <a:latin typeface="楷体" panose="02010609060101010101" pitchFamily="49" charset="-122"/>
              </a:rPr>
              <a:t>5</a:t>
            </a:r>
            <a:r>
              <a:rPr lang="zh-CN" altLang="en-US" dirty="0">
                <a:latin typeface="楷体" panose="02010609060101010101" pitchFamily="49" charset="-122"/>
              </a:rPr>
              <a:t>角硬币</a:t>
            </a:r>
            <a:r>
              <a:rPr lang="zh-CN" altLang="en-US" dirty="0" smtClean="0">
                <a:latin typeface="楷体" panose="02010609060101010101" pitchFamily="49" charset="-122"/>
              </a:rPr>
              <a:t>。</a:t>
            </a:r>
            <a:endParaRPr lang="en-US" altLang="zh-CN" dirty="0" smtClean="0">
              <a:latin typeface="楷体" panose="02010609060101010101" pitchFamily="49" charset="-122"/>
            </a:endParaRPr>
          </a:p>
          <a:p>
            <a:r>
              <a:rPr lang="zh-CN" altLang="en-US" sz="3100" dirty="0" smtClean="0">
                <a:solidFill>
                  <a:schemeClr val="tx1">
                    <a:lumMod val="10000"/>
                  </a:schemeClr>
                </a:solidFill>
                <a:latin typeface="楷体" pitchFamily="49" charset="-122"/>
              </a:rPr>
              <a:t>问题</a:t>
            </a:r>
            <a:r>
              <a:rPr lang="zh-CN" altLang="en-US" sz="3100" dirty="0" smtClean="0">
                <a:solidFill>
                  <a:schemeClr val="tx1">
                    <a:lumMod val="10000"/>
                  </a:schemeClr>
                </a:solidFill>
                <a:latin typeface="楷体" pitchFamily="49" charset="-122"/>
              </a:rPr>
              <a:t>：使用</a:t>
            </a:r>
            <a:r>
              <a:rPr lang="zh-CN" altLang="en-US" dirty="0" smtClean="0">
                <a:latin typeface="楷体" pitchFamily="49" charset="-122"/>
              </a:rPr>
              <a:t>因果图法设计测试用例</a:t>
            </a:r>
            <a:endParaRPr lang="zh-CN" altLang="en-US" dirty="0"/>
          </a:p>
        </p:txBody>
      </p:sp>
    </p:spTree>
    <p:extLst>
      <p:ext uri="{BB962C8B-B14F-4D97-AF65-F5344CB8AC3E}">
        <p14:creationId xmlns:p14="http://schemas.microsoft.com/office/powerpoint/2010/main" val="151692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内容总结</a:t>
            </a:r>
            <a:endParaRPr lang="zh-CN" altLang="en-US" dirty="0"/>
          </a:p>
        </p:txBody>
      </p:sp>
      <p:sp>
        <p:nvSpPr>
          <p:cNvPr id="3" name="内容占位符 2"/>
          <p:cNvSpPr>
            <a:spLocks noGrp="1"/>
          </p:cNvSpPr>
          <p:nvPr>
            <p:ph idx="1"/>
          </p:nvPr>
        </p:nvSpPr>
        <p:spPr/>
        <p:txBody>
          <a:bodyPr>
            <a:normAutofit/>
          </a:bodyPr>
          <a:lstStyle/>
          <a:p>
            <a:r>
              <a:rPr lang="zh-CN" altLang="en-US" dirty="0" smtClean="0"/>
              <a:t>什么情况使用因果图法</a:t>
            </a:r>
            <a:endParaRPr lang="en-US" altLang="zh-CN" dirty="0" smtClean="0"/>
          </a:p>
          <a:p>
            <a:pPr lvl="1"/>
            <a:r>
              <a:rPr lang="zh-CN" altLang="en-US" sz="2400" dirty="0">
                <a:latin typeface="楷体" panose="02010609060101010101" pitchFamily="49" charset="-122"/>
              </a:rPr>
              <a:t>应用的</a:t>
            </a:r>
            <a:r>
              <a:rPr lang="zh-CN" altLang="en-US" sz="2400" dirty="0">
                <a:solidFill>
                  <a:srgbClr val="FF0000"/>
                </a:solidFill>
                <a:latin typeface="楷体" panose="02010609060101010101" pitchFamily="49" charset="-122"/>
              </a:rPr>
              <a:t>输出结果</a:t>
            </a:r>
            <a:r>
              <a:rPr lang="zh-CN" altLang="en-US" sz="2400" dirty="0">
                <a:latin typeface="楷体" panose="02010609060101010101" pitchFamily="49" charset="-122"/>
              </a:rPr>
              <a:t>依赖于各种</a:t>
            </a:r>
            <a:r>
              <a:rPr lang="zh-CN" altLang="en-US" sz="2400" dirty="0">
                <a:solidFill>
                  <a:srgbClr val="FF0000"/>
                </a:solidFill>
                <a:latin typeface="楷体" panose="02010609060101010101" pitchFamily="49" charset="-122"/>
              </a:rPr>
              <a:t>输入条件的组合</a:t>
            </a:r>
            <a:r>
              <a:rPr lang="zh-CN" altLang="en-US" sz="2400" dirty="0">
                <a:latin typeface="楷体" panose="02010609060101010101" pitchFamily="49" charset="-122"/>
              </a:rPr>
              <a:t>或</a:t>
            </a:r>
            <a:r>
              <a:rPr lang="zh-CN" altLang="en-US" sz="2400" dirty="0">
                <a:solidFill>
                  <a:srgbClr val="FF0000"/>
                </a:solidFill>
                <a:latin typeface="楷体" panose="02010609060101010101" pitchFamily="49" charset="-122"/>
              </a:rPr>
              <a:t>各种输入条件</a:t>
            </a:r>
            <a:r>
              <a:rPr lang="zh-CN" altLang="en-US" sz="2400" dirty="0">
                <a:latin typeface="楷体" panose="02010609060101010101" pitchFamily="49" charset="-122"/>
              </a:rPr>
              <a:t>之间有某种</a:t>
            </a:r>
            <a:r>
              <a:rPr lang="zh-CN" altLang="en-US" sz="2400" dirty="0">
                <a:solidFill>
                  <a:srgbClr val="FF0000"/>
                </a:solidFill>
                <a:latin typeface="楷体" panose="02010609060101010101" pitchFamily="49" charset="-122"/>
              </a:rPr>
              <a:t>相互制约</a:t>
            </a:r>
            <a:r>
              <a:rPr lang="zh-CN" altLang="en-US" sz="2400" dirty="0">
                <a:latin typeface="楷体" panose="02010609060101010101" pitchFamily="49" charset="-122"/>
              </a:rPr>
              <a:t>关系时</a:t>
            </a:r>
          </a:p>
          <a:p>
            <a:r>
              <a:rPr lang="zh-CN" altLang="en-US" dirty="0" smtClean="0"/>
              <a:t>因果图法是什么</a:t>
            </a:r>
            <a:endParaRPr lang="en-US" altLang="zh-CN" dirty="0" smtClean="0"/>
          </a:p>
          <a:p>
            <a:pPr marL="457200" lvl="1" indent="0">
              <a:buNone/>
            </a:pPr>
            <a:r>
              <a:rPr lang="zh-CN" altLang="en-US" sz="2800" dirty="0"/>
              <a:t>表示输入的各种</a:t>
            </a:r>
            <a:r>
              <a:rPr lang="zh-CN" altLang="en-US" sz="2800" dirty="0">
                <a:solidFill>
                  <a:srgbClr val="FF0000"/>
                </a:solidFill>
              </a:rPr>
              <a:t>组合关系</a:t>
            </a:r>
            <a:r>
              <a:rPr lang="zh-CN" altLang="en-US" sz="2800" dirty="0"/>
              <a:t>，写出判定表，从而设计相应的测试用例</a:t>
            </a:r>
            <a:endParaRPr lang="en-US" altLang="zh-CN" sz="2800" dirty="0"/>
          </a:p>
          <a:p>
            <a:r>
              <a:rPr lang="zh-CN" altLang="en-US" dirty="0" smtClean="0"/>
              <a:t>因果图法使用步骤</a:t>
            </a:r>
            <a:endParaRPr lang="zh-CN" altLang="en-US" dirty="0"/>
          </a:p>
        </p:txBody>
      </p:sp>
    </p:spTree>
    <p:extLst>
      <p:ext uri="{BB962C8B-B14F-4D97-AF65-F5344CB8AC3E}">
        <p14:creationId xmlns:p14="http://schemas.microsoft.com/office/powerpoint/2010/main" val="390187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Practice</a:t>
            </a:r>
            <a:endParaRPr lang="zh-CN" altLang="en-US" dirty="0"/>
          </a:p>
        </p:txBody>
      </p:sp>
      <p:sp>
        <p:nvSpPr>
          <p:cNvPr id="3" name="内容占位符 2"/>
          <p:cNvSpPr>
            <a:spLocks noGrp="1"/>
          </p:cNvSpPr>
          <p:nvPr>
            <p:ph idx="1"/>
          </p:nvPr>
        </p:nvSpPr>
        <p:spPr>
          <a:xfrm>
            <a:off x="715482" y="895981"/>
            <a:ext cx="10988838" cy="5060681"/>
          </a:xfrm>
        </p:spPr>
        <p:txBody>
          <a:bodyPr>
            <a:normAutofit fontScale="77500" lnSpcReduction="20000"/>
          </a:bodyPr>
          <a:lstStyle/>
          <a:p>
            <a:r>
              <a:rPr lang="zh-CN" altLang="en-US" dirty="0" smtClean="0">
                <a:latin typeface="楷体" panose="02010609060101010101" pitchFamily="49" charset="-122"/>
              </a:rPr>
              <a:t>分析</a:t>
            </a:r>
            <a:r>
              <a:rPr lang="zh-CN" altLang="en-US" dirty="0">
                <a:latin typeface="楷体" panose="02010609060101010101" pitchFamily="49" charset="-122"/>
              </a:rPr>
              <a:t>中国象棋中走马的</a:t>
            </a:r>
            <a:r>
              <a:rPr lang="zh-CN" altLang="en-US" dirty="0" smtClean="0">
                <a:latin typeface="楷体" panose="02010609060101010101" pitchFamily="49" charset="-122"/>
              </a:rPr>
              <a:t>实际情况，使用因果图法设计测试用例</a:t>
            </a:r>
            <a:endParaRPr lang="en-US" altLang="zh-CN" dirty="0" smtClean="0">
              <a:latin typeface="楷体" panose="02010609060101010101" pitchFamily="49" charset="-122"/>
            </a:endParaRPr>
          </a:p>
          <a:p>
            <a:r>
              <a:rPr lang="zh-CN" altLang="en-US" dirty="0" smtClean="0">
                <a:latin typeface="楷体" panose="02010609060101010101" pitchFamily="49" charset="-122"/>
              </a:rPr>
              <a:t>对马的说明：</a:t>
            </a:r>
            <a:r>
              <a:rPr lang="en-US" altLang="zh-CN" dirty="0" smtClean="0">
                <a:latin typeface="楷体" panose="02010609060101010101" pitchFamily="49" charset="-122"/>
              </a:rPr>
              <a:t/>
            </a:r>
            <a:br>
              <a:rPr lang="en-US" altLang="zh-CN" dirty="0" smtClean="0">
                <a:latin typeface="楷体" panose="02010609060101010101" pitchFamily="49" charset="-122"/>
              </a:rPr>
            </a:br>
            <a:r>
              <a:rPr lang="zh-CN" altLang="zh-CN" dirty="0">
                <a:solidFill>
                  <a:srgbClr val="464646"/>
                </a:solidFill>
                <a:latin typeface="楷体" panose="02010609060101010101" pitchFamily="49" charset="-122"/>
              </a:rPr>
              <a:t>1、如果落点在棋盘外，则不移动棋子；</a:t>
            </a:r>
            <a:r>
              <a:rPr lang="zh-CN" altLang="zh-CN" sz="3600" dirty="0">
                <a:latin typeface="楷体" panose="02010609060101010101" pitchFamily="49" charset="-122"/>
              </a:rPr>
              <a:t/>
            </a:r>
            <a:br>
              <a:rPr lang="zh-CN" altLang="zh-CN" sz="3600" dirty="0">
                <a:latin typeface="楷体" panose="02010609060101010101" pitchFamily="49" charset="-122"/>
              </a:rPr>
            </a:br>
            <a:r>
              <a:rPr lang="zh-CN" altLang="zh-CN" dirty="0">
                <a:solidFill>
                  <a:srgbClr val="464646"/>
                </a:solidFill>
                <a:latin typeface="楷体" panose="02010609060101010101" pitchFamily="49" charset="-122"/>
              </a:rPr>
              <a:t>   2、如果落点与起点不构成日字型，则不移动棋子；</a:t>
            </a:r>
            <a:r>
              <a:rPr lang="zh-CN" altLang="zh-CN" sz="3600" dirty="0">
                <a:latin typeface="楷体" panose="02010609060101010101" pitchFamily="49" charset="-122"/>
              </a:rPr>
              <a:t/>
            </a:r>
            <a:br>
              <a:rPr lang="zh-CN" altLang="zh-CN" sz="3600" dirty="0">
                <a:latin typeface="楷体" panose="02010609060101010101" pitchFamily="49" charset="-122"/>
              </a:rPr>
            </a:br>
            <a:r>
              <a:rPr lang="zh-CN" altLang="zh-CN" dirty="0">
                <a:solidFill>
                  <a:srgbClr val="464646"/>
                </a:solidFill>
                <a:latin typeface="楷体" panose="02010609060101010101" pitchFamily="49" charset="-122"/>
              </a:rPr>
              <a:t>   3、如果落点处有自己方棋子，则不移动棋子；</a:t>
            </a:r>
            <a:r>
              <a:rPr lang="zh-CN" altLang="zh-CN" sz="3600" dirty="0">
                <a:latin typeface="楷体" panose="02010609060101010101" pitchFamily="49" charset="-122"/>
              </a:rPr>
              <a:t/>
            </a:r>
            <a:br>
              <a:rPr lang="zh-CN" altLang="zh-CN" sz="3600" dirty="0">
                <a:latin typeface="楷体" panose="02010609060101010101" pitchFamily="49" charset="-122"/>
              </a:rPr>
            </a:br>
            <a:r>
              <a:rPr lang="zh-CN" altLang="zh-CN" dirty="0">
                <a:solidFill>
                  <a:srgbClr val="464646"/>
                </a:solidFill>
                <a:latin typeface="楷体" panose="02010609060101010101" pitchFamily="49" charset="-122"/>
              </a:rPr>
              <a:t>   4、如果在落点方向的邻近交叉点有棋子（绊马腿），则不移动棋子；</a:t>
            </a:r>
            <a:r>
              <a:rPr lang="zh-CN" altLang="zh-CN" sz="3600" dirty="0">
                <a:latin typeface="楷体" panose="02010609060101010101" pitchFamily="49" charset="-122"/>
              </a:rPr>
              <a:t/>
            </a:r>
            <a:br>
              <a:rPr lang="zh-CN" altLang="zh-CN" sz="3600" dirty="0">
                <a:latin typeface="楷体" panose="02010609060101010101" pitchFamily="49" charset="-122"/>
              </a:rPr>
            </a:br>
            <a:r>
              <a:rPr lang="zh-CN" altLang="zh-CN" dirty="0">
                <a:solidFill>
                  <a:srgbClr val="464646"/>
                </a:solidFill>
                <a:latin typeface="楷体" panose="02010609060101010101" pitchFamily="49" charset="-122"/>
              </a:rPr>
              <a:t>   5、如果不属于1-4条，且落点处无棋子，则移动棋子；</a:t>
            </a:r>
            <a:r>
              <a:rPr lang="zh-CN" altLang="zh-CN" sz="3600" dirty="0">
                <a:latin typeface="楷体" panose="02010609060101010101" pitchFamily="49" charset="-122"/>
              </a:rPr>
              <a:t/>
            </a:r>
            <a:br>
              <a:rPr lang="zh-CN" altLang="zh-CN" sz="3600" dirty="0">
                <a:latin typeface="楷体" panose="02010609060101010101" pitchFamily="49" charset="-122"/>
              </a:rPr>
            </a:br>
            <a:r>
              <a:rPr lang="zh-CN" altLang="zh-CN" dirty="0">
                <a:solidFill>
                  <a:srgbClr val="464646"/>
                </a:solidFill>
                <a:latin typeface="楷体" panose="02010609060101010101" pitchFamily="49" charset="-122"/>
              </a:rPr>
              <a:t>   6、如果不属于1-4条，且落点处为对方棋子(非老将)，则移动棋子并除去对方棋子；</a:t>
            </a:r>
            <a:r>
              <a:rPr lang="zh-CN" altLang="zh-CN" sz="3600" dirty="0">
                <a:latin typeface="楷体" panose="02010609060101010101" pitchFamily="49" charset="-122"/>
              </a:rPr>
              <a:t/>
            </a:r>
            <a:br>
              <a:rPr lang="zh-CN" altLang="zh-CN" sz="3600" dirty="0">
                <a:latin typeface="楷体" panose="02010609060101010101" pitchFamily="49" charset="-122"/>
              </a:rPr>
            </a:br>
            <a:r>
              <a:rPr lang="zh-CN" altLang="zh-CN" dirty="0">
                <a:solidFill>
                  <a:srgbClr val="464646"/>
                </a:solidFill>
                <a:latin typeface="楷体" panose="02010609060101010101" pitchFamily="49" charset="-122"/>
              </a:rPr>
              <a:t>   7如果不属于1-4条，且落点处为对方老将，则移动棋子，并提示战胜对方，游戏结束</a:t>
            </a:r>
            <a:endParaRPr lang="zh-CN" altLang="en-US" dirty="0">
              <a:latin typeface="楷体" panose="02010609060101010101" pitchFamily="49" charset="-122"/>
            </a:endParaRPr>
          </a:p>
        </p:txBody>
      </p:sp>
      <p:sp>
        <p:nvSpPr>
          <p:cNvPr id="5" name="Rectangle 2"/>
          <p:cNvSpPr>
            <a:spLocks noChangeArrowheads="1"/>
          </p:cNvSpPr>
          <p:nvPr/>
        </p:nvSpPr>
        <p:spPr bwMode="auto">
          <a:xfrm>
            <a:off x="0" y="-130805"/>
            <a:ext cx="35137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464646"/>
                </a:solidFill>
                <a:effectLst/>
                <a:latin typeface="Arial" panose="020B0604020202020204" pitchFamily="34" charset="0"/>
                <a:ea typeface="simsun" panose="02010600030101010101" pitchFamily="2" charset="-122"/>
              </a:rPr>
              <a:t>。</a:t>
            </a:r>
            <a:r>
              <a:rPr kumimoji="0" lang="zh-CN" altLang="zh-CN" sz="11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25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分析原因和结果</a:t>
            </a:r>
            <a:endParaRPr lang="zh-CN" altLang="en-US" dirty="0"/>
          </a:p>
        </p:txBody>
      </p:sp>
      <p:sp>
        <p:nvSpPr>
          <p:cNvPr id="4" name="Rectangle 1"/>
          <p:cNvSpPr>
            <a:spLocks noGrp="1" noChangeArrowheads="1"/>
          </p:cNvSpPr>
          <p:nvPr>
            <p:ph idx="1"/>
          </p:nvPr>
        </p:nvSpPr>
        <p:spPr bwMode="auto">
          <a:xfrm>
            <a:off x="454225" y="801457"/>
            <a:ext cx="10845146"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464646"/>
                </a:solidFill>
                <a:effectLst/>
                <a:latin typeface="楷体" panose="02010609060101010101" pitchFamily="49" charset="-122"/>
              </a:rPr>
              <a:t>原因：</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1、  落点在棋盘上；</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2、  落点与起点构成日字；</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3、  落点处为自己方棋子；</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4、  落点方向的邻近交叉点无棋子；</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5、  落点处无棋子；</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6、  落点处为对方棋子（非老将）；</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7、  落点处为对方老将。</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结果：</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21、不移动棋子；</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22、移动棋子；</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23、移动棋子，并除去对方棋子；</a:t>
            </a:r>
            <a:r>
              <a:rPr kumimoji="0" lang="zh-CN" altLang="zh-CN" i="0" u="none" strike="noStrike" cap="none" normalizeH="0" baseline="0" dirty="0" smtClean="0">
                <a:ln>
                  <a:noFill/>
                </a:ln>
                <a:solidFill>
                  <a:schemeClr val="tx1"/>
                </a:solidFill>
                <a:effectLst/>
                <a:latin typeface="楷体" panose="02010609060101010101" pitchFamily="49" charset="-122"/>
              </a:rPr>
              <a:t/>
            </a:r>
            <a:br>
              <a:rPr kumimoji="0" lang="zh-CN" altLang="zh-CN" i="0" u="none" strike="noStrike" cap="none" normalizeH="0" baseline="0" dirty="0" smtClean="0">
                <a:ln>
                  <a:noFill/>
                </a:ln>
                <a:solidFill>
                  <a:schemeClr val="tx1"/>
                </a:solidFill>
                <a:effectLst/>
                <a:latin typeface="楷体" panose="02010609060101010101" pitchFamily="49" charset="-122"/>
              </a:rPr>
            </a:br>
            <a:r>
              <a:rPr kumimoji="0" lang="zh-CN" altLang="zh-CN" i="0" u="none" strike="noStrike" cap="none" normalizeH="0" baseline="0" dirty="0" smtClean="0">
                <a:ln>
                  <a:noFill/>
                </a:ln>
                <a:solidFill>
                  <a:srgbClr val="464646"/>
                </a:solidFill>
                <a:effectLst/>
                <a:latin typeface="楷体" panose="02010609060101010101" pitchFamily="49" charset="-122"/>
              </a:rPr>
              <a:t>24、移动棋子，并提示战胜对方，结束游戏</a:t>
            </a:r>
            <a:r>
              <a:rPr kumimoji="0" lang="zh-CN" altLang="zh-CN" sz="1000" i="0" u="none" strike="noStrike" cap="none" normalizeH="0" baseline="0" dirty="0" smtClean="0">
                <a:ln>
                  <a:noFill/>
                </a:ln>
                <a:solidFill>
                  <a:srgbClr val="464646"/>
                </a:solidFill>
                <a:effectLst/>
                <a:ea typeface="simsun" panose="02010600030101010101" pitchFamily="2" charset="-122"/>
              </a:rPr>
              <a:t>。</a:t>
            </a:r>
            <a:r>
              <a:rPr kumimoji="0" lang="zh-CN" altLang="zh-CN" sz="1100" i="0" u="none" strike="noStrike" cap="none" normalizeH="0" baseline="0" dirty="0" smtClean="0">
                <a:ln>
                  <a:noFill/>
                </a:ln>
                <a:solidFill>
                  <a:schemeClr val="tx1"/>
                </a:solidFill>
                <a:effectLst/>
              </a:rPr>
              <a:t> </a:t>
            </a:r>
            <a:endParaRPr kumimoji="0" lang="zh-CN" altLang="zh-CN" sz="180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42486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extBox 8"/>
          <p:cNvSpPr txBox="1"/>
          <p:nvPr/>
        </p:nvSpPr>
        <p:spPr>
          <a:xfrm>
            <a:off x="1037993" y="119835"/>
            <a:ext cx="5307447" cy="585302"/>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cs typeface="+mj-cs"/>
              </a:rPr>
              <a:t>因果图法</a:t>
            </a:r>
            <a:r>
              <a:rPr lang="zh-CN" altLang="en-US" sz="3200" b="1" dirty="0" smtClean="0">
                <a:solidFill>
                  <a:schemeClr val="bg1"/>
                </a:solidFill>
                <a:latin typeface="楷体" panose="02010609060101010101" pitchFamily="49" charset="-122"/>
                <a:ea typeface="楷体" panose="02010609060101010101" pitchFamily="49" charset="-122"/>
                <a:cs typeface="+mj-cs"/>
              </a:rPr>
              <a:t>概述</a:t>
            </a:r>
            <a:r>
              <a:rPr lang="en-US" altLang="zh-CN" sz="3200" b="1" dirty="0" smtClean="0">
                <a:solidFill>
                  <a:schemeClr val="bg1"/>
                </a:solidFill>
                <a:latin typeface="楷体" panose="02010609060101010101" pitchFamily="49" charset="-122"/>
                <a:ea typeface="楷体" panose="02010609060101010101" pitchFamily="49" charset="-122"/>
                <a:cs typeface="+mj-cs"/>
              </a:rPr>
              <a:t>——</a:t>
            </a:r>
            <a:r>
              <a:rPr lang="zh-CN" altLang="en-US" sz="3200" b="1" dirty="0" smtClean="0">
                <a:solidFill>
                  <a:schemeClr val="bg1"/>
                </a:solidFill>
                <a:latin typeface="楷体" panose="02010609060101010101" pitchFamily="49" charset="-122"/>
                <a:ea typeface="楷体" panose="02010609060101010101" pitchFamily="49" charset="-122"/>
                <a:cs typeface="+mj-cs"/>
              </a:rPr>
              <a:t>定义</a:t>
            </a:r>
            <a:endParaRPr lang="zh-CN" altLang="en-US" sz="3200" b="1" dirty="0">
              <a:solidFill>
                <a:schemeClr val="bg1"/>
              </a:solidFill>
              <a:latin typeface="楷体" panose="02010609060101010101" pitchFamily="49" charset="-122"/>
              <a:ea typeface="楷体" panose="02010609060101010101" pitchFamily="49" charset="-122"/>
              <a:cs typeface="+mj-cs"/>
            </a:endParaRPr>
          </a:p>
        </p:txBody>
      </p:sp>
      <p:sp>
        <p:nvSpPr>
          <p:cNvPr id="60" name="内容占位符 2"/>
          <p:cNvSpPr txBox="1">
            <a:spLocks/>
          </p:cNvSpPr>
          <p:nvPr/>
        </p:nvSpPr>
        <p:spPr>
          <a:xfrm>
            <a:off x="-449179" y="786110"/>
            <a:ext cx="12745812" cy="104268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400" dirty="0" smtClean="0"/>
              <a:t>因果图：用图解的方法表示输入的各种</a:t>
            </a:r>
            <a:r>
              <a:rPr lang="zh-CN" altLang="en-US" sz="2400" dirty="0" smtClean="0">
                <a:solidFill>
                  <a:srgbClr val="FF0000"/>
                </a:solidFill>
              </a:rPr>
              <a:t>组合关系</a:t>
            </a:r>
            <a:r>
              <a:rPr lang="zh-CN" altLang="en-US" sz="2400" dirty="0" smtClean="0"/>
              <a:t>，写出判定表，从而设计相应的测试用例</a:t>
            </a:r>
            <a:endParaRPr lang="en-US" altLang="zh-CN" sz="2400" dirty="0" smtClean="0"/>
          </a:p>
          <a:p>
            <a:pPr lvl="1"/>
            <a:endParaRPr lang="en-US" altLang="zh-CN" dirty="0" smtClean="0"/>
          </a:p>
          <a:p>
            <a:endParaRPr lang="zh-CN" altLang="en-US" dirty="0"/>
          </a:p>
        </p:txBody>
      </p:sp>
      <p:grpSp>
        <p:nvGrpSpPr>
          <p:cNvPr id="61" name="组合 60"/>
          <p:cNvGrpSpPr/>
          <p:nvPr/>
        </p:nvGrpSpPr>
        <p:grpSpPr>
          <a:xfrm>
            <a:off x="262275" y="1623449"/>
            <a:ext cx="11834191" cy="4685041"/>
            <a:chOff x="357809" y="1773574"/>
            <a:chExt cx="11834191" cy="4685041"/>
          </a:xfrm>
        </p:grpSpPr>
        <p:sp>
          <p:nvSpPr>
            <p:cNvPr id="62" name="矩形 61"/>
            <p:cNvSpPr/>
            <p:nvPr/>
          </p:nvSpPr>
          <p:spPr bwMode="auto">
            <a:xfrm>
              <a:off x="3516993" y="2519986"/>
              <a:ext cx="4378270" cy="3931776"/>
            </a:xfrm>
            <a:prstGeom prst="rect">
              <a:avLst/>
            </a:prstGeom>
            <a:noFill/>
            <a:ln w="38100" cap="flat" cmpd="sng" algn="ctr">
              <a:solidFill>
                <a:srgbClr val="FF0000"/>
              </a:solidFill>
              <a:prstDash val="sysDot"/>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fontAlgn="base" hangingPunct="0">
                <a:spcBef>
                  <a:spcPct val="0"/>
                </a:spcBef>
                <a:spcAft>
                  <a:spcPct val="0"/>
                </a:spcAft>
              </a:pPr>
              <a:endParaRPr lang="zh-CN" altLang="en-US" sz="1899">
                <a:latin typeface="黑体" pitchFamily="2" charset="-122"/>
                <a:ea typeface="黑体" pitchFamily="2" charset="-122"/>
              </a:endParaRPr>
            </a:p>
          </p:txBody>
        </p:sp>
        <p:grpSp>
          <p:nvGrpSpPr>
            <p:cNvPr id="63" name="组合 74"/>
            <p:cNvGrpSpPr/>
            <p:nvPr/>
          </p:nvGrpSpPr>
          <p:grpSpPr>
            <a:xfrm>
              <a:off x="3480962" y="2635225"/>
              <a:ext cx="4486272" cy="3744565"/>
              <a:chOff x="2376058" y="2249424"/>
              <a:chExt cx="4904449" cy="3746515"/>
            </a:xfrm>
          </p:grpSpPr>
          <p:cxnSp>
            <p:nvCxnSpPr>
              <p:cNvPr id="75" name="直接连接符 74"/>
              <p:cNvCxnSpPr>
                <a:endCxn id="84" idx="1"/>
              </p:cNvCxnSpPr>
              <p:nvPr/>
            </p:nvCxnSpPr>
            <p:spPr bwMode="auto">
              <a:xfrm>
                <a:off x="3974592" y="2560320"/>
                <a:ext cx="1121664" cy="40412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76" name="TextBox 6"/>
              <p:cNvSpPr txBox="1"/>
              <p:nvPr/>
            </p:nvSpPr>
            <p:spPr>
              <a:xfrm>
                <a:off x="2376058" y="2731008"/>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E</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77" name="TextBox 7"/>
              <p:cNvSpPr txBox="1"/>
              <p:nvPr/>
            </p:nvSpPr>
            <p:spPr>
              <a:xfrm>
                <a:off x="2479690" y="4968240"/>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E</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78" name="TextBox 8"/>
              <p:cNvSpPr txBox="1"/>
              <p:nvPr/>
            </p:nvSpPr>
            <p:spPr>
              <a:xfrm rot="20283524">
                <a:off x="2462784" y="2470478"/>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79" name="TextBox 9"/>
              <p:cNvSpPr txBox="1"/>
              <p:nvPr/>
            </p:nvSpPr>
            <p:spPr>
              <a:xfrm rot="1099040">
                <a:off x="2493264" y="2988638"/>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80" name="TextBox 10"/>
              <p:cNvSpPr txBox="1"/>
              <p:nvPr/>
            </p:nvSpPr>
            <p:spPr>
              <a:xfrm>
                <a:off x="3468624" y="2310384"/>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81" name="TextBox 11"/>
              <p:cNvSpPr txBox="1"/>
              <p:nvPr/>
            </p:nvSpPr>
            <p:spPr>
              <a:xfrm>
                <a:off x="3493008" y="3139440"/>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82" name="直接连接符 81"/>
              <p:cNvCxnSpPr/>
              <p:nvPr/>
            </p:nvCxnSpPr>
            <p:spPr bwMode="auto">
              <a:xfrm flipV="1">
                <a:off x="3944112" y="3011424"/>
                <a:ext cx="1164336" cy="29870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83" name="直接连接符 82"/>
              <p:cNvCxnSpPr>
                <a:endCxn id="85" idx="1"/>
              </p:cNvCxnSpPr>
              <p:nvPr/>
            </p:nvCxnSpPr>
            <p:spPr bwMode="auto">
              <a:xfrm flipV="1">
                <a:off x="3974592" y="2434090"/>
                <a:ext cx="2481071" cy="845560"/>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84" name="TextBox 14"/>
              <p:cNvSpPr txBox="1"/>
              <p:nvPr/>
            </p:nvSpPr>
            <p:spPr>
              <a:xfrm>
                <a:off x="5096256" y="2779776"/>
                <a:ext cx="70118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85" name="TextBox 15"/>
              <p:cNvSpPr txBox="1"/>
              <p:nvPr/>
            </p:nvSpPr>
            <p:spPr>
              <a:xfrm>
                <a:off x="6455664" y="2249424"/>
                <a:ext cx="668729"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86" name="TextBox 16"/>
              <p:cNvSpPr txBox="1"/>
              <p:nvPr/>
            </p:nvSpPr>
            <p:spPr>
              <a:xfrm rot="19295006">
                <a:off x="2468880" y="4488254"/>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87" name="TextBox 17"/>
              <p:cNvSpPr txBox="1"/>
              <p:nvPr/>
            </p:nvSpPr>
            <p:spPr>
              <a:xfrm rot="2338812">
                <a:off x="2499360" y="5384366"/>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88" name="TextBox 18"/>
              <p:cNvSpPr txBox="1"/>
              <p:nvPr/>
            </p:nvSpPr>
            <p:spPr>
              <a:xfrm>
                <a:off x="2627376" y="4931664"/>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89" name="TextBox 19"/>
              <p:cNvSpPr txBox="1"/>
              <p:nvPr/>
            </p:nvSpPr>
            <p:spPr>
              <a:xfrm>
                <a:off x="3474720" y="4267200"/>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(3)</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90" name="TextBox 20"/>
              <p:cNvSpPr txBox="1"/>
              <p:nvPr/>
            </p:nvSpPr>
            <p:spPr>
              <a:xfrm>
                <a:off x="3486912" y="4986528"/>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(4)</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91" name="TextBox 21"/>
              <p:cNvSpPr txBox="1"/>
              <p:nvPr/>
            </p:nvSpPr>
            <p:spPr>
              <a:xfrm>
                <a:off x="3493008" y="5626607"/>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(5)</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92" name="直接连接符 91"/>
              <p:cNvCxnSpPr>
                <a:endCxn id="93" idx="1"/>
              </p:cNvCxnSpPr>
              <p:nvPr/>
            </p:nvCxnSpPr>
            <p:spPr bwMode="auto">
              <a:xfrm flipV="1">
                <a:off x="3968496" y="3525274"/>
                <a:ext cx="2468879" cy="93090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93" name="TextBox 23"/>
              <p:cNvSpPr txBox="1"/>
              <p:nvPr/>
            </p:nvSpPr>
            <p:spPr>
              <a:xfrm>
                <a:off x="6437376" y="3340608"/>
                <a:ext cx="687019"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(22)</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94" name="直接连接符 93"/>
              <p:cNvCxnSpPr>
                <a:endCxn id="93" idx="1"/>
              </p:cNvCxnSpPr>
              <p:nvPr/>
            </p:nvCxnSpPr>
            <p:spPr bwMode="auto">
              <a:xfrm>
                <a:off x="5620513" y="3106249"/>
                <a:ext cx="816862" cy="419025"/>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95" name="TextBox 25"/>
              <p:cNvSpPr txBox="1"/>
              <p:nvPr/>
            </p:nvSpPr>
            <p:spPr>
              <a:xfrm>
                <a:off x="5094932" y="4992624"/>
                <a:ext cx="724374"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(12)</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96" name="直接连接符 95"/>
              <p:cNvCxnSpPr>
                <a:endCxn id="95" idx="1"/>
              </p:cNvCxnSpPr>
              <p:nvPr/>
            </p:nvCxnSpPr>
            <p:spPr bwMode="auto">
              <a:xfrm>
                <a:off x="3900117" y="4504944"/>
                <a:ext cx="1194815" cy="672346"/>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7" name="直接连接符 96"/>
              <p:cNvCxnSpPr>
                <a:endCxn id="95" idx="1"/>
              </p:cNvCxnSpPr>
              <p:nvPr/>
            </p:nvCxnSpPr>
            <p:spPr bwMode="auto">
              <a:xfrm flipV="1">
                <a:off x="3906213" y="5177290"/>
                <a:ext cx="1188719" cy="638296"/>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8" name="直接连接符 97"/>
              <p:cNvCxnSpPr>
                <a:endCxn id="95" idx="1"/>
              </p:cNvCxnSpPr>
              <p:nvPr/>
            </p:nvCxnSpPr>
            <p:spPr bwMode="auto">
              <a:xfrm flipV="1">
                <a:off x="3869636" y="5177290"/>
                <a:ext cx="1225296" cy="1650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9" name="直接连接符 98"/>
              <p:cNvCxnSpPr/>
              <p:nvPr/>
            </p:nvCxnSpPr>
            <p:spPr bwMode="auto">
              <a:xfrm flipV="1">
                <a:off x="4011168" y="4474464"/>
                <a:ext cx="2450592" cy="694945"/>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0" name="TextBox 30"/>
              <p:cNvSpPr txBox="1"/>
              <p:nvPr/>
            </p:nvSpPr>
            <p:spPr>
              <a:xfrm>
                <a:off x="6455664" y="4224528"/>
                <a:ext cx="82484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(23)</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101" name="直接连接符 100"/>
              <p:cNvCxnSpPr/>
              <p:nvPr/>
            </p:nvCxnSpPr>
            <p:spPr bwMode="auto">
              <a:xfrm rot="16200000" flipH="1">
                <a:off x="5443728" y="3307417"/>
                <a:ext cx="1231392" cy="86563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2" name="直接连接符 101"/>
              <p:cNvCxnSpPr/>
              <p:nvPr/>
            </p:nvCxnSpPr>
            <p:spPr bwMode="auto">
              <a:xfrm flipV="1">
                <a:off x="3962400" y="5486400"/>
                <a:ext cx="2474976" cy="402337"/>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3" name="TextBox 33"/>
              <p:cNvSpPr txBox="1"/>
              <p:nvPr/>
            </p:nvSpPr>
            <p:spPr>
              <a:xfrm>
                <a:off x="6461761" y="5279136"/>
                <a:ext cx="818746"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(24)</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104" name="直接连接符 103"/>
              <p:cNvCxnSpPr/>
              <p:nvPr/>
            </p:nvCxnSpPr>
            <p:spPr bwMode="auto">
              <a:xfrm rot="5400000" flipH="1" flipV="1">
                <a:off x="4853771" y="3430693"/>
                <a:ext cx="2588090" cy="920496"/>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5" name="直接连接符 104"/>
              <p:cNvCxnSpPr>
                <a:endCxn id="103" idx="1"/>
              </p:cNvCxnSpPr>
              <p:nvPr/>
            </p:nvCxnSpPr>
            <p:spPr bwMode="auto">
              <a:xfrm rot="16200000" flipH="1">
                <a:off x="4882003" y="3884044"/>
                <a:ext cx="2330460" cy="829056"/>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6" name="TextBox 36"/>
              <p:cNvSpPr txBox="1"/>
              <p:nvPr/>
            </p:nvSpPr>
            <p:spPr>
              <a:xfrm>
                <a:off x="4395216" y="2700528"/>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107" name="TextBox 37"/>
              <p:cNvSpPr txBox="1"/>
              <p:nvPr/>
            </p:nvSpPr>
            <p:spPr>
              <a:xfrm>
                <a:off x="4462272" y="5071872"/>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108" name="TextBox 38"/>
              <p:cNvSpPr txBox="1"/>
              <p:nvPr/>
            </p:nvSpPr>
            <p:spPr>
              <a:xfrm rot="10800000">
                <a:off x="5949696" y="2474976"/>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109" name="TextBox 39"/>
              <p:cNvSpPr txBox="1"/>
              <p:nvPr/>
            </p:nvSpPr>
            <p:spPr>
              <a:xfrm rot="10800000">
                <a:off x="5699760" y="3310128"/>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110" name="TextBox 40"/>
              <p:cNvSpPr txBox="1"/>
              <p:nvPr/>
            </p:nvSpPr>
            <p:spPr>
              <a:xfrm rot="10800000">
                <a:off x="5846065" y="4126992"/>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111" name="TextBox 41"/>
              <p:cNvSpPr txBox="1"/>
              <p:nvPr/>
            </p:nvSpPr>
            <p:spPr>
              <a:xfrm rot="10800000">
                <a:off x="5846065" y="5126736"/>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grpSp>
        <p:sp>
          <p:nvSpPr>
            <p:cNvPr id="64" name="TextBox 42"/>
            <p:cNvSpPr txBox="1"/>
            <p:nvPr/>
          </p:nvSpPr>
          <p:spPr>
            <a:xfrm>
              <a:off x="455294" y="1814090"/>
              <a:ext cx="3471643"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输入条件（</a:t>
              </a:r>
              <a:r>
                <a:rPr lang="zh-CN" altLang="en-US" sz="2800" b="1" dirty="0" smtClean="0">
                  <a:solidFill>
                    <a:srgbClr val="FF0000"/>
                  </a:solidFill>
                  <a:latin typeface="楷体" panose="02010609060101010101" pitchFamily="49" charset="-122"/>
                  <a:ea typeface="楷体" panose="02010609060101010101" pitchFamily="49" charset="-122"/>
                </a:rPr>
                <a:t>原因</a:t>
              </a:r>
              <a:r>
                <a:rPr lang="en-US" altLang="zh-CN" sz="2800" b="1" dirty="0" smtClean="0">
                  <a:solidFill>
                    <a:srgbClr val="FF0000"/>
                  </a:solidFill>
                  <a:latin typeface="楷体" panose="02010609060101010101" pitchFamily="49" charset="-122"/>
                  <a:ea typeface="楷体" panose="02010609060101010101" pitchFamily="49" charset="-122"/>
                </a:rPr>
                <a:t>C</a:t>
              </a:r>
              <a:r>
                <a:rPr lang="zh-CN" altLang="en-US" sz="2800" b="1" dirty="0" smtClean="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65" name="TextBox 43"/>
            <p:cNvSpPr txBox="1"/>
            <p:nvPr/>
          </p:nvSpPr>
          <p:spPr>
            <a:xfrm>
              <a:off x="8059470" y="1773574"/>
              <a:ext cx="3471643"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输出条件（</a:t>
              </a:r>
              <a:r>
                <a:rPr lang="zh-CN" altLang="en-US" sz="2800" b="1" dirty="0" smtClean="0">
                  <a:solidFill>
                    <a:srgbClr val="FF0000"/>
                  </a:solidFill>
                  <a:latin typeface="楷体" panose="02010609060101010101" pitchFamily="49" charset="-122"/>
                  <a:ea typeface="楷体" panose="02010609060101010101" pitchFamily="49" charset="-122"/>
                </a:rPr>
                <a:t>结果</a:t>
              </a:r>
              <a:r>
                <a:rPr lang="en-US" altLang="zh-CN" sz="2800" b="1" dirty="0" smtClean="0">
                  <a:solidFill>
                    <a:srgbClr val="FF0000"/>
                  </a:solidFill>
                  <a:latin typeface="楷体" panose="02010609060101010101" pitchFamily="49" charset="-122"/>
                  <a:ea typeface="楷体" panose="02010609060101010101" pitchFamily="49" charset="-122"/>
                </a:rPr>
                <a:t>E</a:t>
              </a:r>
              <a:r>
                <a:rPr lang="zh-CN" altLang="en-US" sz="2800" b="1" dirty="0" smtClean="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66" name="TextBox 44"/>
            <p:cNvSpPr txBox="1"/>
            <p:nvPr/>
          </p:nvSpPr>
          <p:spPr>
            <a:xfrm>
              <a:off x="363902" y="2633083"/>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投入</a:t>
              </a:r>
              <a:r>
                <a:rPr lang="en-US" altLang="zh-CN" sz="2800" b="1" dirty="0">
                  <a:solidFill>
                    <a:schemeClr val="tx1">
                      <a:lumMod val="10000"/>
                    </a:schemeClr>
                  </a:solidFill>
                  <a:latin typeface="楷体" panose="02010609060101010101" pitchFamily="49" charset="-122"/>
                  <a:ea typeface="楷体" panose="02010609060101010101" pitchFamily="49" charset="-122"/>
                </a:rPr>
                <a:t>1</a:t>
              </a:r>
              <a:r>
                <a:rPr lang="zh-CN" altLang="en-US" sz="2800" b="1" dirty="0">
                  <a:solidFill>
                    <a:schemeClr val="tx1">
                      <a:lumMod val="10000"/>
                    </a:schemeClr>
                  </a:solidFill>
                  <a:latin typeface="楷体" panose="02010609060101010101" pitchFamily="49" charset="-122"/>
                  <a:ea typeface="楷体" panose="02010609060101010101" pitchFamily="49" charset="-122"/>
                </a:rPr>
                <a:t>元</a:t>
              </a:r>
              <a:r>
                <a:rPr lang="en-US" altLang="zh-CN" sz="2800" b="1" dirty="0">
                  <a:solidFill>
                    <a:schemeClr val="tx1">
                      <a:lumMod val="10000"/>
                    </a:schemeClr>
                  </a:solidFill>
                  <a:latin typeface="楷体" panose="02010609060101010101" pitchFamily="49" charset="-122"/>
                  <a:ea typeface="楷体" panose="02010609060101010101" pitchFamily="49" charset="-122"/>
                </a:rPr>
                <a:t>5</a:t>
              </a:r>
              <a:r>
                <a:rPr lang="zh-CN" altLang="en-US" sz="2800" b="1" dirty="0">
                  <a:solidFill>
                    <a:schemeClr val="tx1">
                      <a:lumMod val="10000"/>
                    </a:schemeClr>
                  </a:solidFill>
                  <a:latin typeface="楷体" panose="02010609060101010101" pitchFamily="49" charset="-122"/>
                  <a:ea typeface="楷体" panose="02010609060101010101" pitchFamily="49" charset="-122"/>
                </a:rPr>
                <a:t>角硬币</a:t>
              </a:r>
            </a:p>
          </p:txBody>
        </p:sp>
        <p:sp>
          <p:nvSpPr>
            <p:cNvPr id="67" name="TextBox 45"/>
            <p:cNvSpPr txBox="1"/>
            <p:nvPr/>
          </p:nvSpPr>
          <p:spPr>
            <a:xfrm>
              <a:off x="357809" y="3443429"/>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投入</a:t>
              </a:r>
              <a:r>
                <a:rPr lang="en-US" altLang="zh-CN" sz="2800" b="1" dirty="0">
                  <a:solidFill>
                    <a:schemeClr val="tx1">
                      <a:lumMod val="10000"/>
                    </a:schemeClr>
                  </a:solidFill>
                  <a:latin typeface="楷体" panose="02010609060101010101" pitchFamily="49" charset="-122"/>
                  <a:ea typeface="楷体" panose="02010609060101010101" pitchFamily="49" charset="-122"/>
                </a:rPr>
                <a:t>2</a:t>
              </a:r>
              <a:r>
                <a:rPr lang="zh-CN" altLang="en-US" sz="2800" b="1" dirty="0">
                  <a:solidFill>
                    <a:schemeClr val="tx1">
                      <a:lumMod val="10000"/>
                    </a:schemeClr>
                  </a:solidFill>
                  <a:latin typeface="楷体" panose="02010609060101010101" pitchFamily="49" charset="-122"/>
                  <a:ea typeface="楷体" panose="02010609060101010101" pitchFamily="49" charset="-122"/>
                </a:rPr>
                <a:t>元硬币</a:t>
              </a:r>
            </a:p>
          </p:txBody>
        </p:sp>
        <p:sp>
          <p:nvSpPr>
            <p:cNvPr id="68" name="TextBox 46"/>
            <p:cNvSpPr txBox="1"/>
            <p:nvPr/>
          </p:nvSpPr>
          <p:spPr>
            <a:xfrm>
              <a:off x="400459" y="4594973"/>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按“可乐”按钮</a:t>
              </a:r>
            </a:p>
          </p:txBody>
        </p:sp>
        <p:sp>
          <p:nvSpPr>
            <p:cNvPr id="69" name="TextBox 47"/>
            <p:cNvSpPr txBox="1"/>
            <p:nvPr/>
          </p:nvSpPr>
          <p:spPr>
            <a:xfrm>
              <a:off x="394366" y="5283463"/>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按“雪碧”按钮</a:t>
              </a:r>
            </a:p>
          </p:txBody>
        </p:sp>
        <p:sp>
          <p:nvSpPr>
            <p:cNvPr id="70" name="TextBox 48"/>
            <p:cNvSpPr txBox="1"/>
            <p:nvPr/>
          </p:nvSpPr>
          <p:spPr>
            <a:xfrm>
              <a:off x="400459" y="5935395"/>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按“红茶”按钮</a:t>
              </a:r>
            </a:p>
          </p:txBody>
        </p:sp>
        <p:sp>
          <p:nvSpPr>
            <p:cNvPr id="71" name="TextBox 49"/>
            <p:cNvSpPr txBox="1"/>
            <p:nvPr/>
          </p:nvSpPr>
          <p:spPr>
            <a:xfrm>
              <a:off x="8093392" y="2630647"/>
              <a:ext cx="4098608"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送饮料且退还</a:t>
              </a:r>
              <a:r>
                <a:rPr lang="en-US" altLang="zh-CN" sz="2800" b="1" dirty="0">
                  <a:solidFill>
                    <a:schemeClr val="tx1">
                      <a:lumMod val="10000"/>
                    </a:schemeClr>
                  </a:solidFill>
                  <a:latin typeface="楷体" panose="02010609060101010101" pitchFamily="49" charset="-122"/>
                  <a:ea typeface="楷体" panose="02010609060101010101" pitchFamily="49" charset="-122"/>
                </a:rPr>
                <a:t>5</a:t>
              </a:r>
              <a:r>
                <a:rPr lang="zh-CN" altLang="en-US" sz="2800" b="1" dirty="0">
                  <a:solidFill>
                    <a:schemeClr val="tx1">
                      <a:lumMod val="10000"/>
                    </a:schemeClr>
                  </a:solidFill>
                  <a:latin typeface="楷体" panose="02010609060101010101" pitchFamily="49" charset="-122"/>
                  <a:ea typeface="楷体" panose="02010609060101010101" pitchFamily="49" charset="-122"/>
                </a:rPr>
                <a:t>角硬币</a:t>
              </a:r>
            </a:p>
          </p:txBody>
        </p:sp>
        <p:sp>
          <p:nvSpPr>
            <p:cNvPr id="72" name="TextBox 50"/>
            <p:cNvSpPr txBox="1"/>
            <p:nvPr/>
          </p:nvSpPr>
          <p:spPr>
            <a:xfrm>
              <a:off x="8173118" y="3643426"/>
              <a:ext cx="3804680"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送出“可乐”饮料</a:t>
              </a:r>
            </a:p>
          </p:txBody>
        </p:sp>
        <p:sp>
          <p:nvSpPr>
            <p:cNvPr id="73" name="TextBox 51"/>
            <p:cNvSpPr txBox="1"/>
            <p:nvPr/>
          </p:nvSpPr>
          <p:spPr>
            <a:xfrm>
              <a:off x="8198539" y="4479217"/>
              <a:ext cx="3804680"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送出“雪碧”饮料</a:t>
              </a:r>
            </a:p>
          </p:txBody>
        </p:sp>
        <p:sp>
          <p:nvSpPr>
            <p:cNvPr id="74" name="TextBox 52"/>
            <p:cNvSpPr txBox="1"/>
            <p:nvPr/>
          </p:nvSpPr>
          <p:spPr>
            <a:xfrm>
              <a:off x="8185287" y="5496405"/>
              <a:ext cx="3804680"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送出“红茶”饮料</a:t>
              </a:r>
            </a:p>
          </p:txBody>
        </p:sp>
      </p:grpSp>
    </p:spTree>
    <p:extLst>
      <p:ext uri="{BB962C8B-B14F-4D97-AF65-F5344CB8AC3E}">
        <p14:creationId xmlns:p14="http://schemas.microsoft.com/office/powerpoint/2010/main" val="1671115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实例解析</a:t>
            </a:r>
            <a:endParaRPr lang="zh-CN" altLang="en-US" dirty="0"/>
          </a:p>
        </p:txBody>
      </p:sp>
      <p:sp>
        <p:nvSpPr>
          <p:cNvPr id="3" name="内容占位符 2"/>
          <p:cNvSpPr>
            <a:spLocks noGrp="1"/>
          </p:cNvSpPr>
          <p:nvPr>
            <p:ph idx="1"/>
          </p:nvPr>
        </p:nvSpPr>
        <p:spPr/>
        <p:txBody>
          <a:bodyPr>
            <a:normAutofit fontScale="92500"/>
          </a:bodyPr>
          <a:lstStyle/>
          <a:p>
            <a:pPr>
              <a:buNone/>
            </a:pPr>
            <a:r>
              <a:rPr lang="en-US" altLang="zh-CN" dirty="0" smtClean="0">
                <a:solidFill>
                  <a:srgbClr val="5F5E5C"/>
                </a:solidFill>
                <a:latin typeface="楷体" panose="02010609060101010101" pitchFamily="49" charset="-122"/>
              </a:rPr>
              <a:t>1</a:t>
            </a:r>
            <a:r>
              <a:rPr lang="zh-CN" altLang="en-US" dirty="0">
                <a:solidFill>
                  <a:srgbClr val="5F5E5C"/>
                </a:solidFill>
                <a:latin typeface="楷体" panose="02010609060101010101" pitchFamily="49" charset="-122"/>
              </a:rPr>
              <a:t>）分析原因和结果：</a:t>
            </a:r>
            <a:endParaRPr lang="en-US" altLang="zh-CN" dirty="0">
              <a:solidFill>
                <a:srgbClr val="5F5E5C"/>
              </a:solidFill>
              <a:latin typeface="楷体" panose="02010609060101010101" pitchFamily="49" charset="-122"/>
            </a:endParaRPr>
          </a:p>
          <a:p>
            <a:pPr lvl="2"/>
            <a:r>
              <a:rPr lang="zh-CN" altLang="en-US" sz="2800" dirty="0">
                <a:solidFill>
                  <a:srgbClr val="FF9300"/>
                </a:solidFill>
                <a:latin typeface="楷体" panose="02010609060101010101" pitchFamily="49" charset="-122"/>
              </a:rPr>
              <a:t>原因：</a:t>
            </a:r>
            <a:r>
              <a:rPr lang="zh-CN" altLang="en-US" sz="2800" dirty="0">
                <a:solidFill>
                  <a:srgbClr val="5F5E5C"/>
                </a:solidFill>
                <a:latin typeface="楷体" panose="02010609060101010101" pitchFamily="49" charset="-122"/>
              </a:rPr>
              <a:t> ① 投入</a:t>
            </a:r>
            <a:r>
              <a:rPr lang="en-US" altLang="zh-CN" sz="2800" dirty="0">
                <a:solidFill>
                  <a:srgbClr val="5F5E5C"/>
                </a:solidFill>
                <a:latin typeface="楷体" panose="02010609060101010101" pitchFamily="49" charset="-122"/>
              </a:rPr>
              <a:t>1</a:t>
            </a:r>
            <a:r>
              <a:rPr lang="zh-CN" altLang="en-US" sz="2800" dirty="0">
                <a:solidFill>
                  <a:srgbClr val="5F5E5C"/>
                </a:solidFill>
                <a:latin typeface="楷体" panose="02010609060101010101" pitchFamily="49" charset="-122"/>
              </a:rPr>
              <a:t>元</a:t>
            </a:r>
            <a:r>
              <a:rPr lang="en-US" altLang="zh-CN" sz="2800" dirty="0">
                <a:solidFill>
                  <a:srgbClr val="5F5E5C"/>
                </a:solidFill>
                <a:latin typeface="楷体" panose="02010609060101010101" pitchFamily="49" charset="-122"/>
              </a:rPr>
              <a:t>5</a:t>
            </a:r>
            <a:r>
              <a:rPr lang="zh-CN" altLang="en-US" sz="2800" dirty="0">
                <a:solidFill>
                  <a:srgbClr val="5F5E5C"/>
                </a:solidFill>
                <a:latin typeface="楷体" panose="02010609060101010101" pitchFamily="49" charset="-122"/>
              </a:rPr>
              <a:t>角硬币    ②投入</a:t>
            </a:r>
            <a:r>
              <a:rPr lang="en-US" altLang="zh-CN" sz="2800" dirty="0">
                <a:solidFill>
                  <a:srgbClr val="5F5E5C"/>
                </a:solidFill>
                <a:latin typeface="楷体" panose="02010609060101010101" pitchFamily="49" charset="-122"/>
              </a:rPr>
              <a:t>2</a:t>
            </a:r>
            <a:r>
              <a:rPr lang="zh-CN" altLang="en-US" sz="2800" dirty="0">
                <a:solidFill>
                  <a:srgbClr val="5F5E5C"/>
                </a:solidFill>
                <a:latin typeface="楷体" panose="02010609060101010101" pitchFamily="49" charset="-122"/>
              </a:rPr>
              <a:t>元硬币</a:t>
            </a:r>
            <a:endParaRPr lang="en-US" altLang="zh-CN" sz="2800" dirty="0">
              <a:solidFill>
                <a:srgbClr val="5F5E5C"/>
              </a:solidFill>
              <a:latin typeface="楷体" panose="02010609060101010101" pitchFamily="49" charset="-122"/>
            </a:endParaRPr>
          </a:p>
          <a:p>
            <a:pPr lvl="2">
              <a:buNone/>
            </a:pPr>
            <a:r>
              <a:rPr lang="zh-CN" altLang="en-US" sz="2800" dirty="0">
                <a:solidFill>
                  <a:srgbClr val="5F5E5C"/>
                </a:solidFill>
                <a:latin typeface="楷体" panose="02010609060101010101" pitchFamily="49" charset="-122"/>
              </a:rPr>
              <a:t>  ③ 按“可乐”按钮    ④按“雪碧”按钮    ⑤ 按“红茶”按钮</a:t>
            </a:r>
            <a:endParaRPr lang="en-US" altLang="zh-CN" sz="2800" dirty="0">
              <a:solidFill>
                <a:srgbClr val="5F5E5C"/>
              </a:solidFill>
              <a:latin typeface="楷体" panose="02010609060101010101" pitchFamily="49" charset="-122"/>
            </a:endParaRPr>
          </a:p>
          <a:p>
            <a:pPr lvl="2"/>
            <a:r>
              <a:rPr lang="zh-CN" altLang="en-US" sz="2800" dirty="0">
                <a:solidFill>
                  <a:srgbClr val="FF9300"/>
                </a:solidFill>
                <a:latin typeface="楷体" panose="02010609060101010101" pitchFamily="49" charset="-122"/>
              </a:rPr>
              <a:t>中间状态： </a:t>
            </a:r>
            <a:r>
              <a:rPr lang="zh-CN" altLang="en-US" sz="2800" dirty="0">
                <a:solidFill>
                  <a:srgbClr val="5F5E5C"/>
                </a:solidFill>
                <a:latin typeface="楷体" panose="02010609060101010101" pitchFamily="49" charset="-122"/>
              </a:rPr>
              <a:t>① 已投币    ②已按钮</a:t>
            </a:r>
            <a:endParaRPr lang="en-US" altLang="zh-CN" sz="2800" dirty="0">
              <a:solidFill>
                <a:srgbClr val="5F5E5C"/>
              </a:solidFill>
              <a:latin typeface="楷体" panose="02010609060101010101" pitchFamily="49" charset="-122"/>
            </a:endParaRPr>
          </a:p>
          <a:p>
            <a:pPr lvl="2"/>
            <a:r>
              <a:rPr lang="zh-CN" altLang="en-US" sz="2800" dirty="0">
                <a:solidFill>
                  <a:srgbClr val="FF9300"/>
                </a:solidFill>
                <a:latin typeface="楷体" panose="02010609060101010101" pitchFamily="49" charset="-122"/>
              </a:rPr>
              <a:t>结果：</a:t>
            </a:r>
            <a:r>
              <a:rPr lang="zh-CN" altLang="en-US" sz="2800" dirty="0">
                <a:solidFill>
                  <a:srgbClr val="5F5E5C"/>
                </a:solidFill>
                <a:latin typeface="楷体" panose="02010609060101010101" pitchFamily="49" charset="-122"/>
              </a:rPr>
              <a:t> ① 送饮料且退还</a:t>
            </a:r>
            <a:r>
              <a:rPr lang="en-US" altLang="zh-CN" sz="2800" dirty="0">
                <a:solidFill>
                  <a:srgbClr val="5F5E5C"/>
                </a:solidFill>
                <a:latin typeface="楷体" panose="02010609060101010101" pitchFamily="49" charset="-122"/>
              </a:rPr>
              <a:t>5</a:t>
            </a:r>
            <a:r>
              <a:rPr lang="zh-CN" altLang="en-US" sz="2800" dirty="0">
                <a:solidFill>
                  <a:srgbClr val="5F5E5C"/>
                </a:solidFill>
                <a:latin typeface="楷体" panose="02010609060101010101" pitchFamily="49" charset="-122"/>
              </a:rPr>
              <a:t>角硬币      ②送出“可乐”饮料</a:t>
            </a:r>
            <a:endParaRPr lang="en-US" altLang="zh-CN" sz="2800" dirty="0">
              <a:solidFill>
                <a:srgbClr val="5F5E5C"/>
              </a:solidFill>
              <a:latin typeface="楷体" panose="02010609060101010101" pitchFamily="49" charset="-122"/>
            </a:endParaRPr>
          </a:p>
          <a:p>
            <a:pPr lvl="1">
              <a:buNone/>
            </a:pPr>
            <a:r>
              <a:rPr lang="zh-CN" altLang="en-US" sz="2800" dirty="0">
                <a:solidFill>
                  <a:srgbClr val="5F5E5C"/>
                </a:solidFill>
                <a:latin typeface="楷体" panose="02010609060101010101" pitchFamily="49" charset="-122"/>
              </a:rPr>
              <a:t>             ③ 送出“雪碧”饮料         ④送出“红茶”饮料</a:t>
            </a:r>
          </a:p>
          <a:p>
            <a:endParaRPr lang="zh-CN" altLang="en-US" dirty="0"/>
          </a:p>
        </p:txBody>
      </p:sp>
    </p:spTree>
    <p:extLst>
      <p:ext uri="{BB962C8B-B14F-4D97-AF65-F5344CB8AC3E}">
        <p14:creationId xmlns:p14="http://schemas.microsoft.com/office/powerpoint/2010/main" val="2971512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8"/>
          <p:cNvSpPr txBox="1"/>
          <p:nvPr/>
        </p:nvSpPr>
        <p:spPr>
          <a:xfrm>
            <a:off x="1476198" y="166995"/>
            <a:ext cx="5325818" cy="584775"/>
          </a:xfrm>
          <a:prstGeom prst="rect">
            <a:avLst/>
          </a:prstGeom>
          <a:noFill/>
        </p:spPr>
        <p:txBody>
          <a:bodyPr wrap="square" rtlCol="0">
            <a:spAutoFit/>
          </a:bodyPr>
          <a:lstStyle/>
          <a:p>
            <a:r>
              <a:rPr lang="zh-CN" altLang="en-US" sz="3200" b="1" dirty="0">
                <a:solidFill>
                  <a:schemeClr val="bg1"/>
                </a:solidFill>
                <a:latin typeface="Times New Roman" panose="02020603050405020304" pitchFamily="18" charset="0"/>
                <a:ea typeface="楷体" panose="02010609060101010101" pitchFamily="49" charset="-122"/>
                <a:cs typeface="+mj-cs"/>
              </a:rPr>
              <a:t>实例二：解析</a:t>
            </a:r>
          </a:p>
        </p:txBody>
      </p:sp>
      <p:sp>
        <p:nvSpPr>
          <p:cNvPr id="2" name="矩形 1"/>
          <p:cNvSpPr/>
          <p:nvPr/>
        </p:nvSpPr>
        <p:spPr>
          <a:xfrm>
            <a:off x="659823" y="1024689"/>
            <a:ext cx="10723606" cy="2246769"/>
          </a:xfrm>
          <a:prstGeom prst="rect">
            <a:avLst/>
          </a:prstGeom>
        </p:spPr>
        <p:txBody>
          <a:bodyPr wrap="square">
            <a:spAutoFit/>
          </a:bodyPr>
          <a:lstStyle/>
          <a:p>
            <a:pPr>
              <a:buNone/>
            </a:pPr>
            <a:r>
              <a:rPr lang="en-US" altLang="zh-CN" sz="2800" b="1" dirty="0">
                <a:solidFill>
                  <a:srgbClr val="5F5E5C"/>
                </a:solidFill>
                <a:latin typeface="楷体" panose="02010609060101010101" pitchFamily="49" charset="-122"/>
                <a:ea typeface="楷体" panose="02010609060101010101" pitchFamily="49" charset="-122"/>
              </a:rPr>
              <a:t>2</a:t>
            </a:r>
            <a:r>
              <a:rPr lang="zh-CN" altLang="en-US" sz="2800" b="1" dirty="0">
                <a:solidFill>
                  <a:srgbClr val="5F5E5C"/>
                </a:solidFill>
                <a:latin typeface="楷体" panose="02010609060101010101" pitchFamily="49" charset="-122"/>
                <a:ea typeface="楷体" panose="02010609060101010101" pitchFamily="49" charset="-122"/>
              </a:rPr>
              <a:t>）画出因果图：</a:t>
            </a:r>
            <a:endParaRPr lang="en-US" altLang="zh-CN" sz="2800" b="1" dirty="0">
              <a:solidFill>
                <a:srgbClr val="5F5E5C"/>
              </a:solidFill>
              <a:latin typeface="楷体" panose="02010609060101010101" pitchFamily="49" charset="-122"/>
              <a:ea typeface="楷体" panose="02010609060101010101" pitchFamily="49" charset="-122"/>
            </a:endParaRPr>
          </a:p>
          <a:p>
            <a:pPr>
              <a:buNone/>
            </a:pPr>
            <a:endParaRPr lang="en-US" altLang="zh-CN" sz="2800" b="1" dirty="0">
              <a:solidFill>
                <a:srgbClr val="5F5E5C"/>
              </a:solidFill>
              <a:latin typeface="楷体" panose="02010609060101010101" pitchFamily="49" charset="-122"/>
              <a:ea typeface="楷体" panose="02010609060101010101" pitchFamily="49" charset="-122"/>
            </a:endParaRPr>
          </a:p>
          <a:p>
            <a:pPr>
              <a:buNone/>
            </a:pPr>
            <a:endParaRPr lang="en-US" altLang="zh-CN" sz="2800" b="1" dirty="0">
              <a:solidFill>
                <a:srgbClr val="5F5E5C"/>
              </a:solidFill>
              <a:latin typeface="楷体" panose="02010609060101010101" pitchFamily="49" charset="-122"/>
              <a:ea typeface="楷体" panose="02010609060101010101" pitchFamily="49" charset="-122"/>
            </a:endParaRPr>
          </a:p>
          <a:p>
            <a:pPr>
              <a:buNone/>
            </a:pPr>
            <a:endParaRPr lang="en-US" altLang="zh-CN" sz="2800" b="1" dirty="0">
              <a:solidFill>
                <a:srgbClr val="5F5E5C"/>
              </a:solidFill>
              <a:latin typeface="楷体" panose="02010609060101010101" pitchFamily="49" charset="-122"/>
              <a:ea typeface="楷体" panose="02010609060101010101" pitchFamily="49" charset="-122"/>
            </a:endParaRPr>
          </a:p>
          <a:p>
            <a:pPr>
              <a:buNone/>
            </a:pPr>
            <a:endParaRPr lang="en-US" altLang="zh-CN" sz="2800" b="1" dirty="0">
              <a:solidFill>
                <a:srgbClr val="5F5E5C"/>
              </a:solidFill>
              <a:latin typeface="楷体" panose="02010609060101010101" pitchFamily="49" charset="-122"/>
              <a:ea typeface="楷体" panose="02010609060101010101" pitchFamily="49" charset="-122"/>
            </a:endParaRPr>
          </a:p>
        </p:txBody>
      </p:sp>
      <p:grpSp>
        <p:nvGrpSpPr>
          <p:cNvPr id="54" name="组合 53"/>
          <p:cNvGrpSpPr/>
          <p:nvPr/>
        </p:nvGrpSpPr>
        <p:grpSpPr>
          <a:xfrm>
            <a:off x="357809" y="1773574"/>
            <a:ext cx="11834191" cy="4685041"/>
            <a:chOff x="357809" y="1773574"/>
            <a:chExt cx="11834191" cy="4685041"/>
          </a:xfrm>
        </p:grpSpPr>
        <p:sp>
          <p:nvSpPr>
            <p:cNvPr id="4" name="矩形 3"/>
            <p:cNvSpPr/>
            <p:nvPr/>
          </p:nvSpPr>
          <p:spPr bwMode="auto">
            <a:xfrm>
              <a:off x="3516993" y="2519986"/>
              <a:ext cx="4378270" cy="3931776"/>
            </a:xfrm>
            <a:prstGeom prst="rect">
              <a:avLst/>
            </a:prstGeom>
            <a:noFill/>
            <a:ln w="38100" cap="flat" cmpd="sng" algn="ctr">
              <a:solidFill>
                <a:srgbClr val="FF0000"/>
              </a:solidFill>
              <a:prstDash val="sysDot"/>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fontAlgn="base" hangingPunct="0">
                <a:spcBef>
                  <a:spcPct val="0"/>
                </a:spcBef>
                <a:spcAft>
                  <a:spcPct val="0"/>
                </a:spcAft>
              </a:pPr>
              <a:endParaRPr lang="zh-CN" altLang="en-US" sz="1899">
                <a:latin typeface="黑体" pitchFamily="2" charset="-122"/>
                <a:ea typeface="黑体" pitchFamily="2" charset="-122"/>
              </a:endParaRPr>
            </a:p>
          </p:txBody>
        </p:sp>
        <p:grpSp>
          <p:nvGrpSpPr>
            <p:cNvPr id="5" name="组合 74"/>
            <p:cNvGrpSpPr/>
            <p:nvPr/>
          </p:nvGrpSpPr>
          <p:grpSpPr>
            <a:xfrm>
              <a:off x="3480962" y="2635225"/>
              <a:ext cx="4486272" cy="3744565"/>
              <a:chOff x="2376058" y="2249424"/>
              <a:chExt cx="4904449" cy="3746515"/>
            </a:xfrm>
          </p:grpSpPr>
          <p:cxnSp>
            <p:nvCxnSpPr>
              <p:cNvPr id="6" name="直接连接符 5"/>
              <p:cNvCxnSpPr>
                <a:endCxn id="15" idx="1"/>
              </p:cNvCxnSpPr>
              <p:nvPr/>
            </p:nvCxnSpPr>
            <p:spPr bwMode="auto">
              <a:xfrm>
                <a:off x="3974592" y="2560320"/>
                <a:ext cx="1121664" cy="40412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7" name="TextBox 6"/>
              <p:cNvSpPr txBox="1"/>
              <p:nvPr/>
            </p:nvSpPr>
            <p:spPr>
              <a:xfrm>
                <a:off x="2376058" y="2731008"/>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E</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8" name="TextBox 7"/>
              <p:cNvSpPr txBox="1"/>
              <p:nvPr/>
            </p:nvSpPr>
            <p:spPr>
              <a:xfrm>
                <a:off x="2479690" y="4968240"/>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E</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9" name="TextBox 8"/>
              <p:cNvSpPr txBox="1"/>
              <p:nvPr/>
            </p:nvSpPr>
            <p:spPr>
              <a:xfrm rot="20283524">
                <a:off x="2462784" y="2470478"/>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0" name="TextBox 9"/>
              <p:cNvSpPr txBox="1"/>
              <p:nvPr/>
            </p:nvSpPr>
            <p:spPr>
              <a:xfrm rot="1099040">
                <a:off x="2493264" y="2988638"/>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1" name="TextBox 10"/>
              <p:cNvSpPr txBox="1"/>
              <p:nvPr/>
            </p:nvSpPr>
            <p:spPr>
              <a:xfrm>
                <a:off x="3468624" y="2310384"/>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2" name="TextBox 11"/>
              <p:cNvSpPr txBox="1"/>
              <p:nvPr/>
            </p:nvSpPr>
            <p:spPr>
              <a:xfrm>
                <a:off x="3493008" y="3139440"/>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13" name="直接连接符 12"/>
              <p:cNvCxnSpPr/>
              <p:nvPr/>
            </p:nvCxnSpPr>
            <p:spPr bwMode="auto">
              <a:xfrm flipV="1">
                <a:off x="3944112" y="3011424"/>
                <a:ext cx="1164336" cy="29870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4" name="直接连接符 13"/>
              <p:cNvCxnSpPr>
                <a:endCxn id="16" idx="1"/>
              </p:cNvCxnSpPr>
              <p:nvPr/>
            </p:nvCxnSpPr>
            <p:spPr bwMode="auto">
              <a:xfrm flipV="1">
                <a:off x="3974592" y="2434090"/>
                <a:ext cx="2481071" cy="845560"/>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5" name="TextBox 14"/>
              <p:cNvSpPr txBox="1"/>
              <p:nvPr/>
            </p:nvSpPr>
            <p:spPr>
              <a:xfrm>
                <a:off x="5096256" y="2779776"/>
                <a:ext cx="70118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6" name="TextBox 15"/>
              <p:cNvSpPr txBox="1"/>
              <p:nvPr/>
            </p:nvSpPr>
            <p:spPr>
              <a:xfrm>
                <a:off x="6455664" y="2249424"/>
                <a:ext cx="668729"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7" name="TextBox 16"/>
              <p:cNvSpPr txBox="1"/>
              <p:nvPr/>
            </p:nvSpPr>
            <p:spPr>
              <a:xfrm rot="19295006">
                <a:off x="2468880" y="4488254"/>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8" name="TextBox 17"/>
              <p:cNvSpPr txBox="1"/>
              <p:nvPr/>
            </p:nvSpPr>
            <p:spPr>
              <a:xfrm rot="2338812">
                <a:off x="2499360" y="5384366"/>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9" name="TextBox 18"/>
              <p:cNvSpPr txBox="1"/>
              <p:nvPr/>
            </p:nvSpPr>
            <p:spPr>
              <a:xfrm>
                <a:off x="2627376" y="4931664"/>
                <a:ext cx="153619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20" name="TextBox 19"/>
              <p:cNvSpPr txBox="1"/>
              <p:nvPr/>
            </p:nvSpPr>
            <p:spPr>
              <a:xfrm>
                <a:off x="3474720" y="4267200"/>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(3)</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21" name="TextBox 20"/>
              <p:cNvSpPr txBox="1"/>
              <p:nvPr/>
            </p:nvSpPr>
            <p:spPr>
              <a:xfrm>
                <a:off x="3486912" y="4986528"/>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(4)</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22" name="TextBox 21"/>
              <p:cNvSpPr txBox="1"/>
              <p:nvPr/>
            </p:nvSpPr>
            <p:spPr>
              <a:xfrm>
                <a:off x="3493008" y="5626607"/>
                <a:ext cx="56083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(5)</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23" name="直接连接符 22"/>
              <p:cNvCxnSpPr>
                <a:endCxn id="24" idx="1"/>
              </p:cNvCxnSpPr>
              <p:nvPr/>
            </p:nvCxnSpPr>
            <p:spPr bwMode="auto">
              <a:xfrm flipV="1">
                <a:off x="3968496" y="3525274"/>
                <a:ext cx="2468879" cy="93090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24" name="TextBox 23"/>
              <p:cNvSpPr txBox="1"/>
              <p:nvPr/>
            </p:nvSpPr>
            <p:spPr>
              <a:xfrm>
                <a:off x="6437376" y="3340608"/>
                <a:ext cx="687019"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(22)</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25" name="直接连接符 24"/>
              <p:cNvCxnSpPr>
                <a:endCxn id="24" idx="1"/>
              </p:cNvCxnSpPr>
              <p:nvPr/>
            </p:nvCxnSpPr>
            <p:spPr bwMode="auto">
              <a:xfrm>
                <a:off x="5620513" y="3106249"/>
                <a:ext cx="816862" cy="419025"/>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26" name="TextBox 25"/>
              <p:cNvSpPr txBox="1"/>
              <p:nvPr/>
            </p:nvSpPr>
            <p:spPr>
              <a:xfrm>
                <a:off x="5094932" y="4992624"/>
                <a:ext cx="724374"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(12)</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27" name="直接连接符 26"/>
              <p:cNvCxnSpPr>
                <a:endCxn id="26" idx="1"/>
              </p:cNvCxnSpPr>
              <p:nvPr/>
            </p:nvCxnSpPr>
            <p:spPr bwMode="auto">
              <a:xfrm>
                <a:off x="3900117" y="4504944"/>
                <a:ext cx="1194815" cy="672346"/>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8" name="直接连接符 27"/>
              <p:cNvCxnSpPr>
                <a:endCxn id="26" idx="1"/>
              </p:cNvCxnSpPr>
              <p:nvPr/>
            </p:nvCxnSpPr>
            <p:spPr bwMode="auto">
              <a:xfrm flipV="1">
                <a:off x="3906213" y="5177290"/>
                <a:ext cx="1188719" cy="638296"/>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9" name="直接连接符 28"/>
              <p:cNvCxnSpPr>
                <a:endCxn id="26" idx="1"/>
              </p:cNvCxnSpPr>
              <p:nvPr/>
            </p:nvCxnSpPr>
            <p:spPr bwMode="auto">
              <a:xfrm flipV="1">
                <a:off x="3869636" y="5177290"/>
                <a:ext cx="1225296" cy="1650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30" name="直接连接符 29"/>
              <p:cNvCxnSpPr/>
              <p:nvPr/>
            </p:nvCxnSpPr>
            <p:spPr bwMode="auto">
              <a:xfrm flipV="1">
                <a:off x="4011168" y="4474464"/>
                <a:ext cx="2450592" cy="694945"/>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31" name="TextBox 30"/>
              <p:cNvSpPr txBox="1"/>
              <p:nvPr/>
            </p:nvSpPr>
            <p:spPr>
              <a:xfrm>
                <a:off x="6455664" y="4224528"/>
                <a:ext cx="824842"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(23)</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32" name="直接连接符 31"/>
              <p:cNvCxnSpPr/>
              <p:nvPr/>
            </p:nvCxnSpPr>
            <p:spPr bwMode="auto">
              <a:xfrm rot="16200000" flipH="1">
                <a:off x="5443728" y="3307417"/>
                <a:ext cx="1231392" cy="86563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33" name="直接连接符 32"/>
              <p:cNvCxnSpPr/>
              <p:nvPr/>
            </p:nvCxnSpPr>
            <p:spPr bwMode="auto">
              <a:xfrm flipV="1">
                <a:off x="3962400" y="5486400"/>
                <a:ext cx="2474976" cy="402337"/>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34" name="TextBox 33"/>
              <p:cNvSpPr txBox="1"/>
              <p:nvPr/>
            </p:nvSpPr>
            <p:spPr>
              <a:xfrm>
                <a:off x="6461761" y="5279136"/>
                <a:ext cx="818746" cy="369332"/>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(24)</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35" name="直接连接符 34"/>
              <p:cNvCxnSpPr/>
              <p:nvPr/>
            </p:nvCxnSpPr>
            <p:spPr bwMode="auto">
              <a:xfrm rot="5400000" flipH="1" flipV="1">
                <a:off x="4853771" y="3430693"/>
                <a:ext cx="2588090" cy="920496"/>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36" name="直接连接符 35"/>
              <p:cNvCxnSpPr>
                <a:endCxn id="34" idx="1"/>
              </p:cNvCxnSpPr>
              <p:nvPr/>
            </p:nvCxnSpPr>
            <p:spPr bwMode="auto">
              <a:xfrm rot="16200000" flipH="1">
                <a:off x="4882003" y="3884044"/>
                <a:ext cx="2330460" cy="829056"/>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37" name="TextBox 36"/>
              <p:cNvSpPr txBox="1"/>
              <p:nvPr/>
            </p:nvSpPr>
            <p:spPr>
              <a:xfrm>
                <a:off x="4395216" y="2700528"/>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38" name="TextBox 37"/>
              <p:cNvSpPr txBox="1"/>
              <p:nvPr/>
            </p:nvSpPr>
            <p:spPr>
              <a:xfrm>
                <a:off x="4462272" y="5071872"/>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39" name="TextBox 38"/>
              <p:cNvSpPr txBox="1"/>
              <p:nvPr/>
            </p:nvSpPr>
            <p:spPr>
              <a:xfrm rot="10800000">
                <a:off x="5949696" y="2474976"/>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40" name="TextBox 39"/>
              <p:cNvSpPr txBox="1"/>
              <p:nvPr/>
            </p:nvSpPr>
            <p:spPr>
              <a:xfrm rot="10800000">
                <a:off x="5699760" y="3310128"/>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41" name="TextBox 40"/>
              <p:cNvSpPr txBox="1"/>
              <p:nvPr/>
            </p:nvSpPr>
            <p:spPr>
              <a:xfrm rot="10800000">
                <a:off x="5846065" y="4126992"/>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42" name="TextBox 41"/>
              <p:cNvSpPr txBox="1"/>
              <p:nvPr/>
            </p:nvSpPr>
            <p:spPr>
              <a:xfrm rot="10800000">
                <a:off x="5846065" y="5126736"/>
                <a:ext cx="560832" cy="46166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grpSp>
        <p:sp>
          <p:nvSpPr>
            <p:cNvPr id="43" name="TextBox 42"/>
            <p:cNvSpPr txBox="1"/>
            <p:nvPr/>
          </p:nvSpPr>
          <p:spPr>
            <a:xfrm>
              <a:off x="455294" y="1814090"/>
              <a:ext cx="3471643"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输入条件（原因）</a:t>
              </a:r>
            </a:p>
          </p:txBody>
        </p:sp>
        <p:sp>
          <p:nvSpPr>
            <p:cNvPr id="44" name="TextBox 43"/>
            <p:cNvSpPr txBox="1"/>
            <p:nvPr/>
          </p:nvSpPr>
          <p:spPr>
            <a:xfrm>
              <a:off x="8059470" y="1773574"/>
              <a:ext cx="3471643"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输出条件（结果）</a:t>
              </a:r>
            </a:p>
          </p:txBody>
        </p:sp>
        <p:sp>
          <p:nvSpPr>
            <p:cNvPr id="45" name="TextBox 44"/>
            <p:cNvSpPr txBox="1"/>
            <p:nvPr/>
          </p:nvSpPr>
          <p:spPr>
            <a:xfrm>
              <a:off x="363902" y="2633083"/>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投入</a:t>
              </a:r>
              <a:r>
                <a:rPr lang="en-US" altLang="zh-CN" sz="2800" b="1" dirty="0">
                  <a:solidFill>
                    <a:schemeClr val="tx1">
                      <a:lumMod val="10000"/>
                    </a:schemeClr>
                  </a:solidFill>
                  <a:latin typeface="楷体" panose="02010609060101010101" pitchFamily="49" charset="-122"/>
                  <a:ea typeface="楷体" panose="02010609060101010101" pitchFamily="49" charset="-122"/>
                </a:rPr>
                <a:t>1</a:t>
              </a:r>
              <a:r>
                <a:rPr lang="zh-CN" altLang="en-US" sz="2800" b="1" dirty="0">
                  <a:solidFill>
                    <a:schemeClr val="tx1">
                      <a:lumMod val="10000"/>
                    </a:schemeClr>
                  </a:solidFill>
                  <a:latin typeface="楷体" panose="02010609060101010101" pitchFamily="49" charset="-122"/>
                  <a:ea typeface="楷体" panose="02010609060101010101" pitchFamily="49" charset="-122"/>
                </a:rPr>
                <a:t>元</a:t>
              </a:r>
              <a:r>
                <a:rPr lang="en-US" altLang="zh-CN" sz="2800" b="1" dirty="0">
                  <a:solidFill>
                    <a:schemeClr val="tx1">
                      <a:lumMod val="10000"/>
                    </a:schemeClr>
                  </a:solidFill>
                  <a:latin typeface="楷体" panose="02010609060101010101" pitchFamily="49" charset="-122"/>
                  <a:ea typeface="楷体" panose="02010609060101010101" pitchFamily="49" charset="-122"/>
                </a:rPr>
                <a:t>5</a:t>
              </a:r>
              <a:r>
                <a:rPr lang="zh-CN" altLang="en-US" sz="2800" b="1" dirty="0">
                  <a:solidFill>
                    <a:schemeClr val="tx1">
                      <a:lumMod val="10000"/>
                    </a:schemeClr>
                  </a:solidFill>
                  <a:latin typeface="楷体" panose="02010609060101010101" pitchFamily="49" charset="-122"/>
                  <a:ea typeface="楷体" panose="02010609060101010101" pitchFamily="49" charset="-122"/>
                </a:rPr>
                <a:t>角硬币</a:t>
              </a:r>
            </a:p>
          </p:txBody>
        </p:sp>
        <p:sp>
          <p:nvSpPr>
            <p:cNvPr id="46" name="TextBox 45"/>
            <p:cNvSpPr txBox="1"/>
            <p:nvPr/>
          </p:nvSpPr>
          <p:spPr>
            <a:xfrm>
              <a:off x="357809" y="3443429"/>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投入</a:t>
              </a:r>
              <a:r>
                <a:rPr lang="en-US" altLang="zh-CN" sz="2800" b="1" dirty="0">
                  <a:solidFill>
                    <a:schemeClr val="tx1">
                      <a:lumMod val="10000"/>
                    </a:schemeClr>
                  </a:solidFill>
                  <a:latin typeface="楷体" panose="02010609060101010101" pitchFamily="49" charset="-122"/>
                  <a:ea typeface="楷体" panose="02010609060101010101" pitchFamily="49" charset="-122"/>
                </a:rPr>
                <a:t>2</a:t>
              </a:r>
              <a:r>
                <a:rPr lang="zh-CN" altLang="en-US" sz="2800" b="1" dirty="0">
                  <a:solidFill>
                    <a:schemeClr val="tx1">
                      <a:lumMod val="10000"/>
                    </a:schemeClr>
                  </a:solidFill>
                  <a:latin typeface="楷体" panose="02010609060101010101" pitchFamily="49" charset="-122"/>
                  <a:ea typeface="楷体" panose="02010609060101010101" pitchFamily="49" charset="-122"/>
                </a:rPr>
                <a:t>元硬币</a:t>
              </a:r>
            </a:p>
          </p:txBody>
        </p:sp>
        <p:sp>
          <p:nvSpPr>
            <p:cNvPr id="47" name="TextBox 46"/>
            <p:cNvSpPr txBox="1"/>
            <p:nvPr/>
          </p:nvSpPr>
          <p:spPr>
            <a:xfrm>
              <a:off x="400459" y="4594973"/>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按“可乐”按钮</a:t>
              </a:r>
            </a:p>
          </p:txBody>
        </p:sp>
        <p:sp>
          <p:nvSpPr>
            <p:cNvPr id="48" name="TextBox 47"/>
            <p:cNvSpPr txBox="1"/>
            <p:nvPr/>
          </p:nvSpPr>
          <p:spPr>
            <a:xfrm>
              <a:off x="394366" y="5283463"/>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按“雪碧”按钮</a:t>
              </a:r>
            </a:p>
          </p:txBody>
        </p:sp>
        <p:sp>
          <p:nvSpPr>
            <p:cNvPr id="49" name="TextBox 48"/>
            <p:cNvSpPr txBox="1"/>
            <p:nvPr/>
          </p:nvSpPr>
          <p:spPr>
            <a:xfrm>
              <a:off x="400459" y="5935395"/>
              <a:ext cx="3471643"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按“红茶”按钮</a:t>
              </a:r>
            </a:p>
          </p:txBody>
        </p:sp>
        <p:sp>
          <p:nvSpPr>
            <p:cNvPr id="50" name="TextBox 49"/>
            <p:cNvSpPr txBox="1"/>
            <p:nvPr/>
          </p:nvSpPr>
          <p:spPr>
            <a:xfrm>
              <a:off x="8093392" y="2630647"/>
              <a:ext cx="4098608"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送饮料且退还</a:t>
              </a:r>
              <a:r>
                <a:rPr lang="en-US" altLang="zh-CN" sz="2800" b="1" dirty="0">
                  <a:solidFill>
                    <a:schemeClr val="tx1">
                      <a:lumMod val="10000"/>
                    </a:schemeClr>
                  </a:solidFill>
                  <a:latin typeface="楷体" panose="02010609060101010101" pitchFamily="49" charset="-122"/>
                  <a:ea typeface="楷体" panose="02010609060101010101" pitchFamily="49" charset="-122"/>
                </a:rPr>
                <a:t>5</a:t>
              </a:r>
              <a:r>
                <a:rPr lang="zh-CN" altLang="en-US" sz="2800" b="1" dirty="0">
                  <a:solidFill>
                    <a:schemeClr val="tx1">
                      <a:lumMod val="10000"/>
                    </a:schemeClr>
                  </a:solidFill>
                  <a:latin typeface="楷体" panose="02010609060101010101" pitchFamily="49" charset="-122"/>
                  <a:ea typeface="楷体" panose="02010609060101010101" pitchFamily="49" charset="-122"/>
                </a:rPr>
                <a:t>角硬币</a:t>
              </a:r>
            </a:p>
          </p:txBody>
        </p:sp>
        <p:sp>
          <p:nvSpPr>
            <p:cNvPr id="51" name="TextBox 50"/>
            <p:cNvSpPr txBox="1"/>
            <p:nvPr/>
          </p:nvSpPr>
          <p:spPr>
            <a:xfrm>
              <a:off x="8173118" y="3643426"/>
              <a:ext cx="3804680"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送出“可乐”饮料</a:t>
              </a:r>
            </a:p>
          </p:txBody>
        </p:sp>
        <p:sp>
          <p:nvSpPr>
            <p:cNvPr id="52" name="TextBox 51"/>
            <p:cNvSpPr txBox="1"/>
            <p:nvPr/>
          </p:nvSpPr>
          <p:spPr>
            <a:xfrm>
              <a:off x="8198539" y="4479217"/>
              <a:ext cx="3804680"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送出“雪碧”饮料</a:t>
              </a:r>
            </a:p>
          </p:txBody>
        </p:sp>
        <p:sp>
          <p:nvSpPr>
            <p:cNvPr id="53" name="TextBox 52"/>
            <p:cNvSpPr txBox="1"/>
            <p:nvPr/>
          </p:nvSpPr>
          <p:spPr>
            <a:xfrm>
              <a:off x="8185287" y="5496405"/>
              <a:ext cx="3804680"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送出“红茶”饮料</a:t>
              </a:r>
            </a:p>
          </p:txBody>
        </p:sp>
      </p:grpSp>
    </p:spTree>
    <p:extLst>
      <p:ext uri="{BB962C8B-B14F-4D97-AF65-F5344CB8AC3E}">
        <p14:creationId xmlns:p14="http://schemas.microsoft.com/office/powerpoint/2010/main" val="653653562"/>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331304" y="1552932"/>
          <a:ext cx="11317358" cy="4887624"/>
        </p:xfrm>
        <a:graphic>
          <a:graphicData uri="http://schemas.openxmlformats.org/drawingml/2006/table">
            <a:tbl>
              <a:tblPr firstRow="1" bandRow="1">
                <a:tableStyleId>{5C22544A-7EE6-4342-B048-85BDC9FD1C3A}</a:tableStyleId>
              </a:tblPr>
              <a:tblGrid>
                <a:gridCol w="1053622"/>
                <a:gridCol w="3015542"/>
                <a:gridCol w="1177290"/>
                <a:gridCol w="628822"/>
                <a:gridCol w="532583"/>
                <a:gridCol w="398498"/>
                <a:gridCol w="462258"/>
                <a:gridCol w="456091"/>
                <a:gridCol w="488467"/>
                <a:gridCol w="435752"/>
                <a:gridCol w="534787"/>
                <a:gridCol w="455749"/>
                <a:gridCol w="817141"/>
                <a:gridCol w="860756"/>
              </a:tblGrid>
              <a:tr h="407302">
                <a:tc>
                  <a:txBody>
                    <a:bodyPr/>
                    <a:lstStyle/>
                    <a:p>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1</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2</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3</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4</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5</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6</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7</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8</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9</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10</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en-US" altLang="zh-CN" sz="1800" b="1" dirty="0" smtClean="0">
                          <a:latin typeface="楷体" panose="02010609060101010101" pitchFamily="49" charset="-122"/>
                          <a:ea typeface="楷体" panose="02010609060101010101" pitchFamily="49" charset="-122"/>
                        </a:rPr>
                        <a:t>11</a:t>
                      </a:r>
                      <a:endParaRPr lang="zh-CN" altLang="en-US" sz="1800" b="1" dirty="0">
                        <a:latin typeface="楷体" panose="02010609060101010101" pitchFamily="49" charset="-122"/>
                        <a:ea typeface="楷体" panose="02010609060101010101" pitchFamily="49" charset="-122"/>
                      </a:endParaRPr>
                    </a:p>
                  </a:txBody>
                  <a:tcPr marL="91392" marR="91392" marT="45696" marB="45696">
                    <a:solidFill>
                      <a:srgbClr val="6699FF"/>
                    </a:solidFill>
                  </a:tcPr>
                </a:tc>
              </a:tr>
              <a:tr h="407302">
                <a:tc rowSpan="5">
                  <a:txBody>
                    <a:bodyPr/>
                    <a:lstStyle/>
                    <a:p>
                      <a:pPr algn="ctr"/>
                      <a:r>
                        <a:rPr lang="zh-CN" altLang="en-US" sz="1800" b="1" dirty="0" smtClean="0">
                          <a:solidFill>
                            <a:schemeClr val="bg1"/>
                          </a:solidFill>
                          <a:latin typeface="楷体" panose="02010609060101010101" pitchFamily="49" charset="-122"/>
                          <a:ea typeface="楷体" panose="02010609060101010101" pitchFamily="49" charset="-122"/>
                        </a:rPr>
                        <a:t>输</a:t>
                      </a:r>
                      <a:endParaRPr lang="en-US" altLang="zh-CN" sz="1800" b="1" dirty="0" smtClean="0">
                        <a:solidFill>
                          <a:schemeClr val="bg1"/>
                        </a:solidFill>
                        <a:latin typeface="楷体" panose="02010609060101010101" pitchFamily="49" charset="-122"/>
                        <a:ea typeface="楷体" panose="02010609060101010101" pitchFamily="49" charset="-122"/>
                      </a:endParaRPr>
                    </a:p>
                    <a:p>
                      <a:pPr algn="ctr"/>
                      <a:r>
                        <a:rPr lang="zh-CN" altLang="en-US" sz="1800" b="1" dirty="0" smtClean="0">
                          <a:solidFill>
                            <a:schemeClr val="bg1"/>
                          </a:solidFill>
                          <a:latin typeface="楷体" panose="02010609060101010101" pitchFamily="49" charset="-122"/>
                          <a:ea typeface="楷体" panose="02010609060101010101" pitchFamily="49" charset="-122"/>
                        </a:rPr>
                        <a:t>入</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0070C0"/>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投入</a:t>
                      </a:r>
                      <a:r>
                        <a:rPr lang="en-US" altLang="zh-CN" sz="1800" b="1" dirty="0" smtClean="0">
                          <a:solidFill>
                            <a:schemeClr val="bg1"/>
                          </a:solidFill>
                          <a:latin typeface="楷体" panose="02010609060101010101" pitchFamily="49" charset="-122"/>
                          <a:ea typeface="楷体" panose="02010609060101010101" pitchFamily="49" charset="-122"/>
                        </a:rPr>
                        <a:t>1</a:t>
                      </a:r>
                      <a:r>
                        <a:rPr lang="zh-CN" altLang="en-US" sz="1800" b="1" dirty="0" smtClean="0">
                          <a:solidFill>
                            <a:schemeClr val="bg1"/>
                          </a:solidFill>
                          <a:latin typeface="楷体" panose="02010609060101010101" pitchFamily="49" charset="-122"/>
                          <a:ea typeface="楷体" panose="02010609060101010101" pitchFamily="49" charset="-122"/>
                        </a:rPr>
                        <a:t>元</a:t>
                      </a:r>
                      <a:r>
                        <a:rPr lang="en-US" altLang="zh-CN" sz="1800" b="1" dirty="0" smtClean="0">
                          <a:solidFill>
                            <a:schemeClr val="bg1"/>
                          </a:solidFill>
                          <a:latin typeface="楷体" panose="02010609060101010101" pitchFamily="49" charset="-122"/>
                          <a:ea typeface="楷体" panose="02010609060101010101" pitchFamily="49" charset="-122"/>
                        </a:rPr>
                        <a:t>5</a:t>
                      </a:r>
                      <a:r>
                        <a:rPr lang="zh-CN" altLang="en-US" sz="1800" b="1" dirty="0" smtClean="0">
                          <a:solidFill>
                            <a:schemeClr val="bg1"/>
                          </a:solidFill>
                          <a:latin typeface="楷体" panose="02010609060101010101" pitchFamily="49" charset="-122"/>
                          <a:ea typeface="楷体" panose="02010609060101010101" pitchFamily="49" charset="-122"/>
                        </a:rPr>
                        <a:t>角硬币</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1</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0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0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0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0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B7E1D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B7E1D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B7E1D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B7E1D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chemeClr val="tx2">
                        <a:lumMod val="20000"/>
                        <a:lumOff val="80000"/>
                      </a:schemeClr>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chemeClr val="tx2">
                        <a:lumMod val="20000"/>
                        <a:lumOff val="80000"/>
                      </a:schemeClr>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chemeClr val="tx2">
                        <a:lumMod val="20000"/>
                        <a:lumOff val="80000"/>
                      </a:schemeClr>
                    </a:solidFill>
                  </a:tcPr>
                </a:tc>
              </a:tr>
              <a:tr h="407302">
                <a:tc vMerge="1">
                  <a:txBody>
                    <a:bodyPr/>
                    <a:lstStyle/>
                    <a:p>
                      <a:endParaRPr lang="zh-CN" altLang="en-US" dirty="0"/>
                    </a:p>
                  </a:txBody>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投入</a:t>
                      </a:r>
                      <a:r>
                        <a:rPr lang="en-US" altLang="zh-CN" sz="1800" b="1" dirty="0" smtClean="0">
                          <a:solidFill>
                            <a:schemeClr val="bg1"/>
                          </a:solidFill>
                          <a:latin typeface="楷体" panose="02010609060101010101" pitchFamily="49" charset="-122"/>
                          <a:ea typeface="楷体" panose="02010609060101010101" pitchFamily="49" charset="-122"/>
                        </a:rPr>
                        <a:t>2</a:t>
                      </a:r>
                      <a:r>
                        <a:rPr lang="zh-CN" altLang="en-US" sz="1800" b="1" dirty="0" smtClean="0">
                          <a:solidFill>
                            <a:schemeClr val="bg1"/>
                          </a:solidFill>
                          <a:latin typeface="楷体" panose="02010609060101010101" pitchFamily="49" charset="-122"/>
                          <a:ea typeface="楷体" panose="02010609060101010101" pitchFamily="49" charset="-122"/>
                        </a:rPr>
                        <a:t>元硬币</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2</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0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0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0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0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B7E1D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B7E1D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B7E1D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B7E1D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chemeClr val="tx2">
                        <a:lumMod val="20000"/>
                        <a:lumOff val="80000"/>
                      </a:schemeClr>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chemeClr val="tx2">
                        <a:lumMod val="20000"/>
                        <a:lumOff val="80000"/>
                      </a:schemeClr>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chemeClr val="tx2">
                        <a:lumMod val="20000"/>
                        <a:lumOff val="80000"/>
                      </a:schemeClr>
                    </a:solidFill>
                  </a:tcPr>
                </a:tc>
              </a:tr>
              <a:tr h="407302">
                <a:tc vMerge="1">
                  <a:txBody>
                    <a:bodyPr/>
                    <a:lstStyle/>
                    <a:p>
                      <a:endParaRPr lang="zh-CN" altLang="en-US" dirty="0"/>
                    </a:p>
                  </a:txBody>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按“可乐”按钮</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3</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CCFF9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CCFF9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CCFF99"/>
                    </a:solidFill>
                  </a:tcPr>
                </a:tc>
              </a:tr>
              <a:tr h="407302">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bg1"/>
                          </a:solidFill>
                          <a:latin typeface="楷体" panose="02010609060101010101" pitchFamily="49" charset="-122"/>
                          <a:ea typeface="楷体" panose="02010609060101010101" pitchFamily="49" charset="-122"/>
                        </a:rPr>
                        <a:t>按“雪碧”按钮</a:t>
                      </a: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4</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CCFF9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CCFF9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CCFF99"/>
                    </a:solidFill>
                  </a:tcPr>
                </a:tc>
              </a:tr>
              <a:tr h="407302">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bg1"/>
                          </a:solidFill>
                          <a:latin typeface="楷体" panose="02010609060101010101" pitchFamily="49" charset="-122"/>
                          <a:ea typeface="楷体" panose="02010609060101010101" pitchFamily="49" charset="-122"/>
                        </a:rPr>
                        <a:t>按“红茶”按钮</a:t>
                      </a: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5</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FF00"/>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CCFF9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CCFF99"/>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CCFF99"/>
                    </a:solidFill>
                  </a:tcPr>
                </a:tc>
              </a:tr>
              <a:tr h="407302">
                <a:tc rowSpan="2">
                  <a:txBody>
                    <a:bodyPr/>
                    <a:lstStyle/>
                    <a:p>
                      <a:pPr algn="ctr"/>
                      <a:r>
                        <a:rPr lang="zh-CN" altLang="en-US" sz="1800" b="1" dirty="0" smtClean="0">
                          <a:solidFill>
                            <a:schemeClr val="bg1"/>
                          </a:solidFill>
                          <a:latin typeface="楷体" panose="02010609060101010101" pitchFamily="49" charset="-122"/>
                          <a:ea typeface="楷体" panose="02010609060101010101" pitchFamily="49" charset="-122"/>
                        </a:rPr>
                        <a:t>中间</a:t>
                      </a:r>
                      <a:endParaRPr lang="en-US" altLang="zh-CN" sz="1800" b="1" dirty="0" smtClean="0">
                        <a:solidFill>
                          <a:schemeClr val="bg1"/>
                        </a:solidFill>
                        <a:latin typeface="楷体" panose="02010609060101010101" pitchFamily="49" charset="-122"/>
                        <a:ea typeface="楷体" panose="02010609060101010101" pitchFamily="49" charset="-122"/>
                      </a:endParaRPr>
                    </a:p>
                    <a:p>
                      <a:pPr algn="ctr"/>
                      <a:r>
                        <a:rPr lang="zh-CN" altLang="en-US" sz="1800" b="1" dirty="0" smtClean="0">
                          <a:solidFill>
                            <a:schemeClr val="bg1"/>
                          </a:solidFill>
                          <a:latin typeface="楷体" panose="02010609060101010101" pitchFamily="49" charset="-122"/>
                          <a:ea typeface="楷体" panose="02010609060101010101" pitchFamily="49" charset="-122"/>
                        </a:rPr>
                        <a:t>结点</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0070C0"/>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已投币</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11</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r>
              <a:tr h="407302">
                <a:tc vMerge="1">
                  <a:txBody>
                    <a:bodyPr/>
                    <a:lstStyle/>
                    <a:p>
                      <a:endParaRPr lang="zh-CN" altLang="en-US" dirty="0"/>
                    </a:p>
                  </a:txBody>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已按钮</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12</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99CCFF"/>
                    </a:solidFill>
                  </a:tcPr>
                </a:tc>
              </a:tr>
              <a:tr h="407302">
                <a:tc rowSpan="4">
                  <a:txBody>
                    <a:bodyPr/>
                    <a:lstStyle/>
                    <a:p>
                      <a:pPr algn="ctr"/>
                      <a:endParaRPr lang="en-US" altLang="zh-CN" sz="1800" b="1" dirty="0" smtClean="0">
                        <a:solidFill>
                          <a:schemeClr val="bg1"/>
                        </a:solidFill>
                        <a:latin typeface="楷体" panose="02010609060101010101" pitchFamily="49" charset="-122"/>
                        <a:ea typeface="楷体" panose="02010609060101010101" pitchFamily="49" charset="-122"/>
                      </a:endParaRPr>
                    </a:p>
                    <a:p>
                      <a:pPr algn="ctr"/>
                      <a:r>
                        <a:rPr lang="zh-CN" altLang="en-US" sz="1800" b="1" dirty="0" smtClean="0">
                          <a:solidFill>
                            <a:schemeClr val="bg1"/>
                          </a:solidFill>
                          <a:latin typeface="楷体" panose="02010609060101010101" pitchFamily="49" charset="-122"/>
                          <a:ea typeface="楷体" panose="02010609060101010101" pitchFamily="49" charset="-122"/>
                        </a:rPr>
                        <a:t>输</a:t>
                      </a:r>
                      <a:endParaRPr lang="en-US" altLang="zh-CN" sz="1800" b="1" dirty="0" smtClean="0">
                        <a:solidFill>
                          <a:schemeClr val="bg1"/>
                        </a:solidFill>
                        <a:latin typeface="楷体" panose="02010609060101010101" pitchFamily="49" charset="-122"/>
                        <a:ea typeface="楷体" panose="02010609060101010101" pitchFamily="49" charset="-122"/>
                      </a:endParaRPr>
                    </a:p>
                    <a:p>
                      <a:pPr algn="ctr"/>
                      <a:r>
                        <a:rPr lang="zh-CN" altLang="en-US" sz="1800" b="1" dirty="0" smtClean="0">
                          <a:solidFill>
                            <a:schemeClr val="bg1"/>
                          </a:solidFill>
                          <a:latin typeface="楷体" panose="02010609060101010101" pitchFamily="49" charset="-122"/>
                          <a:ea typeface="楷体" panose="02010609060101010101" pitchFamily="49" charset="-122"/>
                        </a:rPr>
                        <a:t>出</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0070C0"/>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退还</a:t>
                      </a:r>
                      <a:r>
                        <a:rPr lang="en-US" altLang="zh-CN" sz="1800" b="1" dirty="0" smtClean="0">
                          <a:solidFill>
                            <a:schemeClr val="bg1"/>
                          </a:solidFill>
                          <a:latin typeface="楷体" panose="02010609060101010101" pitchFamily="49" charset="-122"/>
                          <a:ea typeface="楷体" panose="02010609060101010101" pitchFamily="49" charset="-122"/>
                        </a:rPr>
                        <a:t>5</a:t>
                      </a:r>
                      <a:r>
                        <a:rPr lang="zh-CN" altLang="en-US" sz="1800" b="1" dirty="0" smtClean="0">
                          <a:solidFill>
                            <a:schemeClr val="bg1"/>
                          </a:solidFill>
                          <a:latin typeface="楷体" panose="02010609060101010101" pitchFamily="49" charset="-122"/>
                          <a:ea typeface="楷体" panose="02010609060101010101" pitchFamily="49" charset="-122"/>
                        </a:rPr>
                        <a:t>角硬币</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21</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r>
              <a:tr h="407302">
                <a:tc vMerge="1">
                  <a:txBody>
                    <a:bodyPr/>
                    <a:lstStyle/>
                    <a:p>
                      <a:endParaRPr lang="zh-CN" altLang="en-US" dirty="0"/>
                    </a:p>
                  </a:txBody>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送出“可乐”饮料</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22</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r>
              <a:tr h="407302">
                <a:tc vMerge="1">
                  <a:txBody>
                    <a:bodyPr/>
                    <a:lstStyle/>
                    <a:p>
                      <a:endParaRPr lang="zh-CN" altLang="en-US" dirty="0"/>
                    </a:p>
                  </a:txBody>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送出“雪碧”饮料</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23</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r>
              <a:tr h="407302">
                <a:tc vMerge="1">
                  <a:txBody>
                    <a:bodyPr/>
                    <a:lstStyle/>
                    <a:p>
                      <a:endParaRPr lang="zh-CN" altLang="en-US" dirty="0"/>
                    </a:p>
                  </a:txBody>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送出“红茶”饮料</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6699FF"/>
                    </a:solidFill>
                  </a:tcPr>
                </a:tc>
                <a:tc>
                  <a:txBody>
                    <a:bodyPr/>
                    <a:lstStyle/>
                    <a:p>
                      <a:r>
                        <a:rPr lang="zh-CN" altLang="en-US" sz="1800" b="1" dirty="0" smtClean="0">
                          <a:solidFill>
                            <a:schemeClr val="bg1"/>
                          </a:solidFill>
                          <a:latin typeface="楷体" panose="02010609060101010101" pitchFamily="49" charset="-122"/>
                          <a:ea typeface="楷体" panose="02010609060101010101" pitchFamily="49" charset="-122"/>
                        </a:rPr>
                        <a:t>（</a:t>
                      </a:r>
                      <a:r>
                        <a:rPr lang="en-US" altLang="zh-CN" sz="1800" b="1" dirty="0" smtClean="0">
                          <a:solidFill>
                            <a:schemeClr val="bg1"/>
                          </a:solidFill>
                          <a:latin typeface="楷体" panose="02010609060101010101" pitchFamily="49" charset="-122"/>
                          <a:ea typeface="楷体" panose="02010609060101010101" pitchFamily="49" charset="-122"/>
                        </a:rPr>
                        <a:t>24</a:t>
                      </a:r>
                      <a:r>
                        <a:rPr lang="zh-CN" altLang="en-US" sz="1800" b="1" dirty="0" smtClean="0">
                          <a:solidFill>
                            <a:schemeClr val="bg1"/>
                          </a:solidFill>
                          <a:latin typeface="楷体" panose="02010609060101010101" pitchFamily="49" charset="-122"/>
                          <a:ea typeface="楷体" panose="02010609060101010101" pitchFamily="49" charset="-122"/>
                        </a:rPr>
                        <a:t>）</a:t>
                      </a:r>
                      <a:endParaRPr lang="zh-CN" altLang="en-US" sz="1800" b="1" dirty="0">
                        <a:solidFill>
                          <a:schemeClr val="bg1"/>
                        </a:solidFill>
                        <a:latin typeface="楷体" panose="02010609060101010101" pitchFamily="49" charset="-122"/>
                        <a:ea typeface="楷体" panose="02010609060101010101" pitchFamily="49" charset="-122"/>
                      </a:endParaRPr>
                    </a:p>
                  </a:txBody>
                  <a:tcPr marL="91392" marR="91392" marT="45696" marB="45696">
                    <a:solidFill>
                      <a:srgbClr val="99CCFF"/>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1</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c>
                  <a:txBody>
                    <a:bodyPr/>
                    <a:lstStyle/>
                    <a:p>
                      <a:r>
                        <a:rPr lang="en-US" altLang="zh-CN" sz="1800" b="1" dirty="0" smtClean="0">
                          <a:solidFill>
                            <a:schemeClr val="tx1">
                              <a:lumMod val="10000"/>
                            </a:schemeClr>
                          </a:solidFill>
                          <a:latin typeface="楷体" panose="02010609060101010101" pitchFamily="49" charset="-122"/>
                          <a:ea typeface="楷体" panose="02010609060101010101" pitchFamily="49" charset="-122"/>
                        </a:rPr>
                        <a:t>0</a:t>
                      </a:r>
                      <a:endParaRPr lang="zh-CN" altLang="en-US" sz="1800" b="1" dirty="0">
                        <a:solidFill>
                          <a:schemeClr val="tx1">
                            <a:lumMod val="10000"/>
                          </a:schemeClr>
                        </a:solidFill>
                        <a:latin typeface="楷体" panose="02010609060101010101" pitchFamily="49" charset="-122"/>
                        <a:ea typeface="楷体" panose="02010609060101010101" pitchFamily="49" charset="-122"/>
                      </a:endParaRPr>
                    </a:p>
                  </a:txBody>
                  <a:tcPr marL="91392" marR="91392" marT="45696" marB="45696">
                    <a:solidFill>
                      <a:srgbClr val="FFCC66"/>
                    </a:solidFill>
                  </a:tcPr>
                </a:tc>
              </a:tr>
            </a:tbl>
          </a:graphicData>
        </a:graphic>
      </p:graphicFrame>
      <p:sp>
        <p:nvSpPr>
          <p:cNvPr id="5" name="标题 4"/>
          <p:cNvSpPr>
            <a:spLocks noGrp="1"/>
          </p:cNvSpPr>
          <p:nvPr>
            <p:ph type="title" idx="4294967295"/>
          </p:nvPr>
        </p:nvSpPr>
        <p:spPr>
          <a:xfrm>
            <a:off x="768626" y="143323"/>
            <a:ext cx="10466388" cy="566737"/>
          </a:xfrm>
        </p:spPr>
        <p:txBody>
          <a:bodyPr>
            <a:normAutofit fontScale="90000"/>
          </a:bodyPr>
          <a:lstStyle/>
          <a:p>
            <a:r>
              <a:rPr lang="en-US" altLang="zh-CN" dirty="0" smtClean="0">
                <a:solidFill>
                  <a:schemeClr val="tx1">
                    <a:lumMod val="65000"/>
                    <a:lumOff val="35000"/>
                  </a:schemeClr>
                </a:solidFill>
                <a:latin typeface="华康俪金黑W8(P)" pitchFamily="34" charset="-122"/>
                <a:ea typeface="华康俪金黑W8(P)" pitchFamily="34" charset="-122"/>
              </a:rPr>
              <a:t/>
            </a:r>
            <a:br>
              <a:rPr lang="en-US" altLang="zh-CN" dirty="0" smtClean="0">
                <a:solidFill>
                  <a:schemeClr val="tx1">
                    <a:lumMod val="65000"/>
                    <a:lumOff val="35000"/>
                  </a:schemeClr>
                </a:solidFill>
                <a:latin typeface="华康俪金黑W8(P)" pitchFamily="34" charset="-122"/>
                <a:ea typeface="华康俪金黑W8(P)" pitchFamily="34" charset="-122"/>
              </a:rPr>
            </a:br>
            <a:r>
              <a:rPr lang="zh-CN" altLang="en-US" dirty="0"/>
              <a:t>实例二：解析</a:t>
            </a:r>
            <a:br>
              <a:rPr lang="zh-CN" altLang="en-US" dirty="0"/>
            </a:br>
            <a:endParaRPr lang="zh-CN" altLang="en-US" dirty="0"/>
          </a:p>
        </p:txBody>
      </p:sp>
      <p:sp>
        <p:nvSpPr>
          <p:cNvPr id="6" name="内容占位符 5"/>
          <p:cNvSpPr>
            <a:spLocks noGrp="1"/>
          </p:cNvSpPr>
          <p:nvPr>
            <p:ph idx="4294967295"/>
          </p:nvPr>
        </p:nvSpPr>
        <p:spPr>
          <a:xfrm>
            <a:off x="0" y="922338"/>
            <a:ext cx="10504488" cy="5060950"/>
          </a:xfrm>
        </p:spPr>
        <p:txBody>
          <a:bodyPr/>
          <a:lstStyle/>
          <a:p>
            <a:r>
              <a:rPr lang="en-US" altLang="zh-CN" dirty="0" smtClean="0">
                <a:solidFill>
                  <a:srgbClr val="5F5E5C"/>
                </a:solidFill>
                <a:latin typeface="楷体" panose="02010609060101010101" pitchFamily="49" charset="-122"/>
              </a:rPr>
              <a:t>3</a:t>
            </a:r>
            <a:r>
              <a:rPr lang="zh-CN" altLang="en-US" dirty="0" smtClean="0">
                <a:solidFill>
                  <a:srgbClr val="5F5E5C"/>
                </a:solidFill>
                <a:latin typeface="楷体" panose="02010609060101010101" pitchFamily="49" charset="-122"/>
              </a:rPr>
              <a:t>）将因果图转换成决策表</a:t>
            </a:r>
            <a:r>
              <a:rPr lang="zh-CN" altLang="en-US" dirty="0" smtClean="0">
                <a:solidFill>
                  <a:srgbClr val="5F5E5C"/>
                </a:solidFill>
                <a:latin typeface="微软雅黑" pitchFamily="34" charset="-122"/>
                <a:ea typeface="微软雅黑" pitchFamily="34" charset="-122"/>
              </a:rPr>
              <a:t>：</a:t>
            </a:r>
            <a:endParaRPr lang="en-US" altLang="zh-CN" dirty="0">
              <a:solidFill>
                <a:srgbClr val="5F5E5C"/>
              </a:solidFill>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1734249644"/>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作业讲解</a:t>
            </a:r>
            <a:endParaRPr lang="zh-CN" altLang="en-US" dirty="0"/>
          </a:p>
        </p:txBody>
      </p:sp>
      <p:sp>
        <p:nvSpPr>
          <p:cNvPr id="3" name="内容占位符 2"/>
          <p:cNvSpPr>
            <a:spLocks noGrp="1"/>
          </p:cNvSpPr>
          <p:nvPr>
            <p:ph sz="half" idx="1"/>
          </p:nvPr>
        </p:nvSpPr>
        <p:spPr>
          <a:xfrm>
            <a:off x="798205" y="792186"/>
            <a:ext cx="10629900" cy="5730875"/>
          </a:xfrm>
        </p:spPr>
        <p:txBody>
          <a:bodyPr>
            <a:noAutofit/>
          </a:bodyPr>
          <a:lstStyle/>
          <a:p>
            <a:r>
              <a:rPr lang="en-US" altLang="zh-CN" sz="2600" dirty="0" smtClean="0"/>
              <a:t>1 </a:t>
            </a:r>
            <a:r>
              <a:rPr lang="zh-CN" altLang="en-US" sz="2600" dirty="0"/>
              <a:t>计算出差补助为</a:t>
            </a:r>
            <a:r>
              <a:rPr lang="en-US" altLang="zh-CN" sz="2600" dirty="0"/>
              <a:t>:</a:t>
            </a:r>
          </a:p>
          <a:p>
            <a:r>
              <a:rPr lang="zh-CN" altLang="en-US" sz="2600" dirty="0"/>
              <a:t>当员工办理长期出差时，不论是否出差，出差到哪里，每月固定补助</a:t>
            </a:r>
            <a:r>
              <a:rPr lang="en-US" altLang="zh-CN" sz="2600" dirty="0"/>
              <a:t>1000</a:t>
            </a:r>
            <a:r>
              <a:rPr lang="zh-CN" altLang="en-US" sz="2600" dirty="0" smtClean="0"/>
              <a:t>元</a:t>
            </a:r>
            <a:endParaRPr lang="zh-CN" altLang="en-US" sz="2600" dirty="0"/>
          </a:p>
          <a:p>
            <a:r>
              <a:rPr lang="zh-CN" altLang="en-US" sz="2600" dirty="0"/>
              <a:t>当员工未办理长期</a:t>
            </a:r>
            <a:r>
              <a:rPr lang="zh-CN" altLang="en-US" sz="2600" dirty="0" smtClean="0"/>
              <a:t>出差时</a:t>
            </a:r>
            <a:r>
              <a:rPr lang="zh-CN" altLang="en-US" sz="2600" dirty="0"/>
              <a:t>，如果出差省会城市，则每月补助</a:t>
            </a:r>
            <a:r>
              <a:rPr lang="en-US" altLang="zh-CN" sz="2600" dirty="0"/>
              <a:t>1500</a:t>
            </a:r>
            <a:r>
              <a:rPr lang="zh-CN" altLang="en-US" sz="2600" dirty="0"/>
              <a:t>元，否则补助</a:t>
            </a:r>
            <a:r>
              <a:rPr lang="en-US" altLang="zh-CN" sz="2600" dirty="0"/>
              <a:t>800</a:t>
            </a:r>
            <a:r>
              <a:rPr lang="zh-CN" altLang="en-US" sz="2600" dirty="0"/>
              <a:t>元</a:t>
            </a:r>
            <a:r>
              <a:rPr lang="en-US" altLang="zh-CN" sz="2600" dirty="0"/>
              <a:t>;</a:t>
            </a:r>
            <a:r>
              <a:rPr lang="zh-CN" altLang="en-US" sz="2600" dirty="0"/>
              <a:t>不出差，补助为</a:t>
            </a:r>
            <a:r>
              <a:rPr lang="en-US" altLang="zh-CN" sz="2600" dirty="0" smtClean="0"/>
              <a:t>0</a:t>
            </a:r>
            <a:endParaRPr lang="zh-CN" altLang="en-US" sz="2600" dirty="0" smtClean="0"/>
          </a:p>
          <a:p>
            <a:r>
              <a:rPr lang="en-US" altLang="zh-CN" sz="2600" dirty="0" smtClean="0"/>
              <a:t>2 </a:t>
            </a:r>
            <a:r>
              <a:rPr lang="zh-CN" altLang="en-US" sz="2600" dirty="0" smtClean="0"/>
              <a:t>使用决策表法设计测试用例： </a:t>
            </a:r>
            <a:r>
              <a:rPr lang="en-US" altLang="zh-CN" sz="2600" dirty="0" smtClean="0"/>
              <a:t>"</a:t>
            </a:r>
            <a:r>
              <a:rPr lang="zh-CN" altLang="en-US" sz="2600" dirty="0" smtClean="0"/>
              <a:t>输入三个整数 </a:t>
            </a:r>
            <a:r>
              <a:rPr lang="en-US" altLang="zh-CN" sz="2600" dirty="0" smtClean="0"/>
              <a:t>a </a:t>
            </a:r>
            <a:r>
              <a:rPr lang="zh-CN" altLang="en-US" sz="2600" dirty="0" smtClean="0"/>
              <a:t>、 </a:t>
            </a:r>
            <a:r>
              <a:rPr lang="en-US" altLang="zh-CN" sz="2600" dirty="0" smtClean="0"/>
              <a:t>b </a:t>
            </a:r>
            <a:r>
              <a:rPr lang="zh-CN" altLang="en-US" sz="2600" dirty="0" smtClean="0"/>
              <a:t>、 </a:t>
            </a:r>
            <a:r>
              <a:rPr lang="en-US" altLang="zh-CN" sz="2600" dirty="0" smtClean="0"/>
              <a:t>c </a:t>
            </a:r>
            <a:r>
              <a:rPr lang="zh-CN" altLang="en-US" sz="2600" dirty="0" smtClean="0"/>
              <a:t>分别作为三边的边长构成三角形。通过程序判定所构成的三角形的类型，当此三角形为一般三角形、等腰三角形及等边三角形时，分别作计算 </a:t>
            </a:r>
            <a:r>
              <a:rPr lang="en-US" altLang="zh-CN" sz="2600" dirty="0" smtClean="0"/>
              <a:t>… "</a:t>
            </a:r>
          </a:p>
          <a:p>
            <a:endParaRPr lang="zh-CN" altLang="en-US" sz="2200" dirty="0"/>
          </a:p>
        </p:txBody>
      </p:sp>
    </p:spTree>
    <p:extLst>
      <p:ext uri="{BB962C8B-B14F-4D97-AF65-F5344CB8AC3E}">
        <p14:creationId xmlns:p14="http://schemas.microsoft.com/office/powerpoint/2010/main" val="1196167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9709"/>
            <a:ext cx="12192000"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64801"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buClr>
                  <a:schemeClr val="tx1"/>
                </a:buClr>
              </a:pPr>
              <a:r>
                <a:rPr lang="zh-CN" altLang="en-US" sz="2800" b="1" dirty="0">
                  <a:solidFill>
                    <a:schemeClr val="tx1">
                      <a:lumMod val="10000"/>
                    </a:schemeClr>
                  </a:solidFill>
                  <a:latin typeface="楷体" pitchFamily="49" charset="-122"/>
                  <a:ea typeface="楷体" pitchFamily="49" charset="-122"/>
                </a:rPr>
                <a:t>实例讲解及演练</a:t>
              </a:r>
              <a:endParaRPr lang="en-US" altLang="zh-CN" sz="2800" b="1" dirty="0">
                <a:solidFill>
                  <a:schemeClr val="tx1">
                    <a:lumMod val="10000"/>
                  </a:schemeClr>
                </a:solidFill>
                <a:latin typeface="楷体" pitchFamily="49" charset="-122"/>
                <a:ea typeface="楷体" pitchFamily="49" charset="-122"/>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因果图法的概述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2921655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81"/>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1101187" y="1282408"/>
            <a:ext cx="8916269" cy="4896544"/>
          </a:xfrm>
          <a:prstGeom prst="roundRect">
            <a:avLst>
              <a:gd name="adj" fmla="val 16667"/>
            </a:avLst>
          </a:prstGeom>
          <a:noFill/>
          <a:ln w="28575">
            <a:solidFill>
              <a:srgbClr val="C0C0C0"/>
            </a:solidFill>
            <a:prstDash val="sysDot"/>
            <a:round/>
            <a:headEnd/>
            <a:tailE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itchFamily="49" charset="-122"/>
              <a:ea typeface="楷体" pitchFamily="49" charset="-122"/>
            </a:endParaRPr>
          </a:p>
        </p:txBody>
      </p:sp>
      <p:sp>
        <p:nvSpPr>
          <p:cNvPr id="3" name="标题 2"/>
          <p:cNvSpPr>
            <a:spLocks noGrp="1"/>
          </p:cNvSpPr>
          <p:nvPr>
            <p:ph type="title"/>
          </p:nvPr>
        </p:nvSpPr>
        <p:spPr>
          <a:xfrm>
            <a:off x="898161" y="14514"/>
            <a:ext cx="10515600" cy="752475"/>
          </a:xfrm>
        </p:spPr>
        <p:txBody>
          <a:bodyPr/>
          <a:lstStyle/>
          <a:p>
            <a:r>
              <a:rPr lang="zh-CN" altLang="en-US" dirty="0" smtClean="0"/>
              <a:t>本节教学目标</a:t>
            </a:r>
            <a:endParaRPr lang="zh-CN" altLang="en-US" dirty="0"/>
          </a:p>
        </p:txBody>
      </p:sp>
      <p:sp>
        <p:nvSpPr>
          <p:cNvPr id="4" name="内容占位符 3"/>
          <p:cNvSpPr>
            <a:spLocks noGrp="1"/>
          </p:cNvSpPr>
          <p:nvPr>
            <p:ph sz="half" idx="1"/>
          </p:nvPr>
        </p:nvSpPr>
        <p:spPr>
          <a:xfrm>
            <a:off x="1132393" y="1690619"/>
            <a:ext cx="10629900" cy="4351338"/>
          </a:xfrm>
        </p:spPr>
        <p:txBody>
          <a:bodyPr>
            <a:noAutofit/>
          </a:bodyPr>
          <a:lstStyle/>
          <a:p>
            <a:pPr marL="514093" lvl="1" indent="-456971">
              <a:buClr>
                <a:srgbClr val="C00000"/>
              </a:buClr>
            </a:pPr>
            <a:r>
              <a:rPr lang="zh-CN" altLang="en-US" sz="2800" dirty="0">
                <a:latin typeface="楷体" panose="02010609060101010101" pitchFamily="49" charset="-122"/>
              </a:rPr>
              <a:t>掌握因果图法进行测试用例设计</a:t>
            </a:r>
            <a:endParaRPr lang="en-US" altLang="zh-CN" sz="2800" dirty="0">
              <a:latin typeface="楷体" panose="02010609060101010101" pitchFamily="49" charset="-122"/>
            </a:endParaRPr>
          </a:p>
          <a:p>
            <a:pPr marL="514093" lvl="1" indent="-456971">
              <a:buClr>
                <a:srgbClr val="C00000"/>
              </a:buClr>
            </a:pPr>
            <a:r>
              <a:rPr lang="zh-CN" altLang="en-US" sz="2800" dirty="0">
                <a:latin typeface="楷体" panose="02010609060101010101" pitchFamily="49" charset="-122"/>
              </a:rPr>
              <a:t>掌握课堂讲解实例并能举一反三</a:t>
            </a:r>
            <a:endParaRPr lang="en-US" altLang="zh-CN" sz="2800" dirty="0">
              <a:latin typeface="楷体" panose="02010609060101010101" pitchFamily="49" charset="-122"/>
            </a:endParaRPr>
          </a:p>
        </p:txBody>
      </p:sp>
    </p:spTree>
    <p:extLst>
      <p:ext uri="{BB962C8B-B14F-4D97-AF65-F5344CB8AC3E}">
        <p14:creationId xmlns:p14="http://schemas.microsoft.com/office/powerpoint/2010/main" val="216026662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设计测试用例</a:t>
            </a:r>
            <a:endParaRPr lang="zh-CN" altLang="en-US" dirty="0"/>
          </a:p>
        </p:txBody>
      </p:sp>
      <p:sp>
        <p:nvSpPr>
          <p:cNvPr id="3" name="内容占位符 2"/>
          <p:cNvSpPr>
            <a:spLocks noGrp="1"/>
          </p:cNvSpPr>
          <p:nvPr>
            <p:ph idx="1"/>
          </p:nvPr>
        </p:nvSpPr>
        <p:spPr>
          <a:xfrm>
            <a:off x="650168" y="895980"/>
            <a:ext cx="11222964" cy="5962020"/>
          </a:xfrm>
        </p:spPr>
        <p:txBody>
          <a:bodyPr>
            <a:normAutofit/>
          </a:bodyPr>
          <a:lstStyle/>
          <a:p>
            <a:r>
              <a:rPr lang="zh-CN" altLang="en-US" dirty="0" smtClean="0">
                <a:solidFill>
                  <a:schemeClr val="tx1">
                    <a:lumMod val="10000"/>
                  </a:schemeClr>
                </a:solidFill>
                <a:latin typeface="楷体" pitchFamily="49" charset="-122"/>
              </a:rPr>
              <a:t>需求：</a:t>
            </a:r>
            <a:endParaRPr lang="en-US" altLang="zh-CN" dirty="0">
              <a:solidFill>
                <a:schemeClr val="tx1">
                  <a:lumMod val="10000"/>
                </a:schemeClr>
              </a:solidFill>
              <a:latin typeface="楷体" pitchFamily="49" charset="-122"/>
            </a:endParaRPr>
          </a:p>
          <a:p>
            <a:pPr lvl="1"/>
            <a:r>
              <a:rPr lang="zh-CN" altLang="en-US" sz="2800" dirty="0">
                <a:solidFill>
                  <a:schemeClr val="tx1">
                    <a:lumMod val="10000"/>
                  </a:schemeClr>
                </a:solidFill>
                <a:latin typeface="楷体" pitchFamily="49" charset="-122"/>
              </a:rPr>
              <a:t>输入的第一个字符必须是</a:t>
            </a:r>
            <a:r>
              <a:rPr lang="en-US" altLang="zh-CN" sz="2800" dirty="0">
                <a:solidFill>
                  <a:schemeClr val="tx1">
                    <a:lumMod val="10000"/>
                  </a:schemeClr>
                </a:solidFill>
                <a:latin typeface="楷体" pitchFamily="49" charset="-122"/>
              </a:rPr>
              <a:t>#</a:t>
            </a:r>
            <a:r>
              <a:rPr lang="zh-CN" altLang="en-US" sz="2800" dirty="0">
                <a:solidFill>
                  <a:schemeClr val="tx1">
                    <a:lumMod val="10000"/>
                  </a:schemeClr>
                </a:solidFill>
                <a:latin typeface="楷体" pitchFamily="49" charset="-122"/>
              </a:rPr>
              <a:t>或*，第二个字符必须是一数字</a:t>
            </a:r>
            <a:r>
              <a:rPr lang="zh-CN" altLang="en-US" sz="2800" dirty="0" smtClean="0">
                <a:solidFill>
                  <a:schemeClr val="tx1">
                    <a:lumMod val="10000"/>
                  </a:schemeClr>
                </a:solidFill>
                <a:latin typeface="楷体" pitchFamily="49" charset="-122"/>
              </a:rPr>
              <a:t>，第三个字符必须是一字母；此</a:t>
            </a:r>
            <a:r>
              <a:rPr lang="zh-CN" altLang="en-US" sz="2800" dirty="0">
                <a:solidFill>
                  <a:schemeClr val="tx1">
                    <a:lumMod val="10000"/>
                  </a:schemeClr>
                </a:solidFill>
                <a:latin typeface="楷体" pitchFamily="49" charset="-122"/>
              </a:rPr>
              <a:t>情况下进行文件的修改；若第一个字符不是</a:t>
            </a:r>
            <a:r>
              <a:rPr lang="en-US" altLang="zh-CN" sz="2800" dirty="0">
                <a:solidFill>
                  <a:schemeClr val="tx1">
                    <a:lumMod val="10000"/>
                  </a:schemeClr>
                </a:solidFill>
                <a:latin typeface="楷体" pitchFamily="49" charset="-122"/>
              </a:rPr>
              <a:t>#</a:t>
            </a:r>
            <a:r>
              <a:rPr lang="zh-CN" altLang="en-US" sz="2800" dirty="0">
                <a:solidFill>
                  <a:schemeClr val="tx1">
                    <a:lumMod val="10000"/>
                  </a:schemeClr>
                </a:solidFill>
                <a:latin typeface="楷体" pitchFamily="49" charset="-122"/>
              </a:rPr>
              <a:t>或*，则给出信息</a:t>
            </a:r>
            <a:r>
              <a:rPr lang="en-US" altLang="zh-CN" sz="2800" dirty="0">
                <a:solidFill>
                  <a:schemeClr val="tx1">
                    <a:lumMod val="10000"/>
                  </a:schemeClr>
                </a:solidFill>
                <a:latin typeface="楷体" pitchFamily="49" charset="-122"/>
              </a:rPr>
              <a:t>N</a:t>
            </a:r>
            <a:r>
              <a:rPr lang="zh-CN" altLang="en-US" sz="2800" dirty="0">
                <a:solidFill>
                  <a:schemeClr val="tx1">
                    <a:lumMod val="10000"/>
                  </a:schemeClr>
                </a:solidFill>
                <a:latin typeface="楷体" pitchFamily="49" charset="-122"/>
              </a:rPr>
              <a:t>，若第二个字符不是数字，则给出信息</a:t>
            </a:r>
            <a:r>
              <a:rPr lang="en-US" altLang="zh-CN" sz="2800" dirty="0" smtClean="0">
                <a:solidFill>
                  <a:schemeClr val="tx1">
                    <a:lumMod val="10000"/>
                  </a:schemeClr>
                </a:solidFill>
                <a:latin typeface="楷体" pitchFamily="49" charset="-122"/>
              </a:rPr>
              <a:t>M</a:t>
            </a:r>
            <a:r>
              <a:rPr lang="zh-CN" altLang="en-US" sz="2800" dirty="0" smtClean="0">
                <a:solidFill>
                  <a:schemeClr val="tx1">
                    <a:lumMod val="10000"/>
                  </a:schemeClr>
                </a:solidFill>
                <a:latin typeface="楷体" pitchFamily="49" charset="-122"/>
              </a:rPr>
              <a:t>；第三个字符不是字母，则给出信息</a:t>
            </a:r>
            <a:r>
              <a:rPr lang="en-US" altLang="zh-CN" sz="2800" dirty="0" smtClean="0">
                <a:solidFill>
                  <a:schemeClr val="tx1">
                    <a:lumMod val="10000"/>
                  </a:schemeClr>
                </a:solidFill>
                <a:latin typeface="楷体" pitchFamily="49" charset="-122"/>
              </a:rPr>
              <a:t>O</a:t>
            </a:r>
            <a:r>
              <a:rPr lang="zh-CN" altLang="en-US" sz="2800" dirty="0" smtClean="0">
                <a:solidFill>
                  <a:schemeClr val="tx1">
                    <a:lumMod val="10000"/>
                  </a:schemeClr>
                </a:solidFill>
                <a:latin typeface="楷体" pitchFamily="49" charset="-122"/>
              </a:rPr>
              <a:t>。</a:t>
            </a:r>
            <a:endParaRPr lang="en-US" altLang="zh-CN" sz="2800" dirty="0" smtClean="0">
              <a:solidFill>
                <a:schemeClr val="tx1">
                  <a:lumMod val="10000"/>
                </a:schemeClr>
              </a:solidFill>
              <a:latin typeface="楷体" pitchFamily="49" charset="-122"/>
            </a:endParaRPr>
          </a:p>
          <a:p>
            <a:r>
              <a:rPr lang="zh-CN" altLang="en-US" sz="2900" dirty="0" smtClean="0">
                <a:solidFill>
                  <a:schemeClr val="tx1">
                    <a:lumMod val="10000"/>
                  </a:schemeClr>
                </a:solidFill>
                <a:latin typeface="楷体" pitchFamily="49" charset="-122"/>
              </a:rPr>
              <a:t>问题：请使用等价类划分和边界值分析法设计测试用例？</a:t>
            </a:r>
            <a:endParaRPr lang="en-US" altLang="zh-CN" sz="2900" dirty="0" smtClean="0">
              <a:solidFill>
                <a:schemeClr val="tx1">
                  <a:lumMod val="10000"/>
                </a:schemeClr>
              </a:solidFill>
              <a:latin typeface="楷体" pitchFamily="49" charset="-122"/>
            </a:endParaRPr>
          </a:p>
          <a:p>
            <a:r>
              <a:rPr lang="zh-CN" altLang="en-US" sz="2900" dirty="0" smtClean="0">
                <a:solidFill>
                  <a:schemeClr val="tx1">
                    <a:lumMod val="10000"/>
                  </a:schemeClr>
                </a:solidFill>
                <a:latin typeface="楷体" pitchFamily="49" charset="-122"/>
              </a:rPr>
              <a:t>有没有比这两种方法更适合的方法设计用例？是什么方法？</a:t>
            </a:r>
            <a:endParaRPr lang="en-US" altLang="zh-CN" sz="2900" dirty="0" smtClean="0">
              <a:solidFill>
                <a:schemeClr val="tx1">
                  <a:lumMod val="10000"/>
                </a:schemeClr>
              </a:solidFill>
              <a:latin typeface="楷体" pitchFamily="49" charset="-122"/>
            </a:endParaRPr>
          </a:p>
          <a:p>
            <a:pPr lvl="1"/>
            <a:r>
              <a:rPr lang="zh-CN" altLang="en-US" dirty="0" smtClean="0">
                <a:solidFill>
                  <a:srgbClr val="FF0000"/>
                </a:solidFill>
                <a:latin typeface="楷体" pitchFamily="49" charset="-122"/>
              </a:rPr>
              <a:t>因果图法</a:t>
            </a:r>
            <a:endParaRPr lang="en-US" altLang="zh-CN" dirty="0">
              <a:solidFill>
                <a:srgbClr val="FF0000"/>
              </a:solidFill>
              <a:latin typeface="楷体" pitchFamily="49" charset="-122"/>
            </a:endParaRPr>
          </a:p>
          <a:p>
            <a:endParaRPr lang="zh-CN" altLang="en-US" dirty="0"/>
          </a:p>
        </p:txBody>
      </p:sp>
    </p:spTree>
    <p:extLst>
      <p:ext uri="{BB962C8B-B14F-4D97-AF65-F5344CB8AC3E}">
        <p14:creationId xmlns:p14="http://schemas.microsoft.com/office/powerpoint/2010/main" val="2864399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设计测试用例</a:t>
            </a:r>
            <a:endParaRPr lang="zh-CN" altLang="en-US" dirty="0"/>
          </a:p>
        </p:txBody>
      </p:sp>
      <p:sp>
        <p:nvSpPr>
          <p:cNvPr id="3" name="内容占位符 2"/>
          <p:cNvSpPr>
            <a:spLocks noGrp="1"/>
          </p:cNvSpPr>
          <p:nvPr>
            <p:ph idx="1"/>
          </p:nvPr>
        </p:nvSpPr>
        <p:spPr>
          <a:xfrm>
            <a:off x="650168" y="895981"/>
            <a:ext cx="10845146" cy="5674636"/>
          </a:xfrm>
        </p:spPr>
        <p:txBody>
          <a:bodyPr>
            <a:normAutofit/>
          </a:bodyPr>
          <a:lstStyle/>
          <a:p>
            <a:r>
              <a:rPr lang="zh-CN" altLang="en-US" dirty="0"/>
              <a:t>某软件规格说明书包含这样的要求：</a:t>
            </a:r>
            <a:r>
              <a:rPr lang="zh-CN" altLang="en-US" dirty="0">
                <a:solidFill>
                  <a:srgbClr val="FF0000"/>
                </a:solidFill>
              </a:rPr>
              <a:t>第一列</a:t>
            </a:r>
            <a:r>
              <a:rPr lang="zh-CN" altLang="en-US" dirty="0"/>
              <a:t>字符必须是</a:t>
            </a:r>
            <a:r>
              <a:rPr lang="en-US" altLang="zh-CN" dirty="0"/>
              <a:t>A</a:t>
            </a:r>
            <a:r>
              <a:rPr lang="zh-CN" altLang="en-US" dirty="0"/>
              <a:t>或</a:t>
            </a:r>
            <a:r>
              <a:rPr lang="en-US" altLang="zh-CN" dirty="0"/>
              <a:t>B</a:t>
            </a:r>
            <a:r>
              <a:rPr lang="zh-CN" altLang="en-US" dirty="0"/>
              <a:t>，</a:t>
            </a:r>
            <a:r>
              <a:rPr lang="zh-CN" altLang="en-US" dirty="0">
                <a:solidFill>
                  <a:srgbClr val="FF0000"/>
                </a:solidFill>
              </a:rPr>
              <a:t>第二列</a:t>
            </a:r>
            <a:r>
              <a:rPr lang="zh-CN" altLang="en-US" dirty="0"/>
              <a:t>字符必须是一个数字，在此情况下进行文件的修改，但如果第一列字符不正确，则给出信息</a:t>
            </a:r>
            <a:r>
              <a:rPr lang="en-US" altLang="zh-CN" dirty="0">
                <a:solidFill>
                  <a:srgbClr val="FF0000"/>
                </a:solidFill>
              </a:rPr>
              <a:t>L</a:t>
            </a:r>
            <a:r>
              <a:rPr lang="zh-CN" altLang="en-US" dirty="0"/>
              <a:t>；如果第二列字符不是数字，则给出信息</a:t>
            </a:r>
            <a:r>
              <a:rPr lang="en-US" altLang="zh-CN" dirty="0" smtClean="0">
                <a:solidFill>
                  <a:srgbClr val="FF0000"/>
                </a:solidFill>
              </a:rPr>
              <a:t>M</a:t>
            </a:r>
            <a:endParaRPr lang="en-US" altLang="zh-CN" dirty="0">
              <a:solidFill>
                <a:srgbClr val="FF0000"/>
              </a:solidFill>
            </a:endParaRPr>
          </a:p>
          <a:p>
            <a:r>
              <a:rPr lang="zh-CN" altLang="en-US" dirty="0" smtClean="0"/>
              <a:t>等价类划分</a:t>
            </a:r>
            <a:endParaRPr lang="en-US" altLang="zh-CN" dirty="0" smtClean="0"/>
          </a:p>
          <a:p>
            <a:r>
              <a:rPr lang="zh-CN" altLang="en-US" dirty="0" smtClean="0"/>
              <a:t>决策表法</a:t>
            </a:r>
            <a:endParaRPr lang="en-US" altLang="zh-CN" dirty="0" smtClean="0"/>
          </a:p>
          <a:p>
            <a:r>
              <a:rPr lang="zh-CN" altLang="en-US" dirty="0" smtClean="0">
                <a:solidFill>
                  <a:srgbClr val="FF0000"/>
                </a:solidFill>
              </a:rPr>
              <a:t>因果图法</a:t>
            </a:r>
            <a:r>
              <a:rPr lang="zh-CN" altLang="en-US" dirty="0"/>
              <a:t/>
            </a:r>
            <a:br>
              <a:rPr lang="zh-CN" altLang="en-US" dirty="0"/>
            </a:br>
            <a:endParaRPr lang="zh-CN" altLang="en-US" dirty="0"/>
          </a:p>
        </p:txBody>
      </p:sp>
    </p:spTree>
    <p:extLst>
      <p:ext uri="{BB962C8B-B14F-4D97-AF65-F5344CB8AC3E}">
        <p14:creationId xmlns:p14="http://schemas.microsoft.com/office/powerpoint/2010/main" val="1701955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因果图法概述</a:t>
            </a:r>
            <a:endParaRPr lang="zh-CN" altLang="en-US" dirty="0"/>
          </a:p>
        </p:txBody>
      </p:sp>
      <p:sp>
        <p:nvSpPr>
          <p:cNvPr id="3" name="内容占位符 2"/>
          <p:cNvSpPr>
            <a:spLocks noGrp="1"/>
          </p:cNvSpPr>
          <p:nvPr>
            <p:ph idx="1"/>
          </p:nvPr>
        </p:nvSpPr>
        <p:spPr>
          <a:xfrm>
            <a:off x="1185745" y="1692815"/>
            <a:ext cx="10505512" cy="5060681"/>
          </a:xfrm>
        </p:spPr>
        <p:txBody>
          <a:bodyPr/>
          <a:lstStyle/>
          <a:p>
            <a:pPr marL="0" indent="0">
              <a:buNone/>
            </a:pPr>
            <a:r>
              <a:rPr lang="en-US" altLang="zh-CN" dirty="0" smtClean="0"/>
              <a:t>E</a:t>
            </a:r>
            <a:endParaRPr lang="zh-CN" altLang="en-US" dirty="0"/>
          </a:p>
        </p:txBody>
      </p:sp>
      <p:sp>
        <p:nvSpPr>
          <p:cNvPr id="4" name="TextBox 8"/>
          <p:cNvSpPr txBox="1"/>
          <p:nvPr/>
        </p:nvSpPr>
        <p:spPr>
          <a:xfrm rot="20283524">
            <a:off x="1531454" y="1661010"/>
            <a:ext cx="1405209" cy="369140"/>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5" name="TextBox 9"/>
          <p:cNvSpPr txBox="1"/>
          <p:nvPr/>
        </p:nvSpPr>
        <p:spPr>
          <a:xfrm rot="1099040">
            <a:off x="1559335" y="2178900"/>
            <a:ext cx="1405209" cy="369140"/>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6" name="TextBox 10"/>
          <p:cNvSpPr txBox="1"/>
          <p:nvPr/>
        </p:nvSpPr>
        <p:spPr>
          <a:xfrm>
            <a:off x="2412345" y="1474873"/>
            <a:ext cx="513013" cy="369140"/>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7" name="TextBox 11"/>
          <p:cNvSpPr txBox="1"/>
          <p:nvPr/>
        </p:nvSpPr>
        <p:spPr>
          <a:xfrm>
            <a:off x="2434649" y="2303498"/>
            <a:ext cx="513013" cy="369140"/>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8" name="直接连接符 7"/>
          <p:cNvCxnSpPr/>
          <p:nvPr/>
        </p:nvCxnSpPr>
        <p:spPr bwMode="auto">
          <a:xfrm>
            <a:off x="2860766" y="1658982"/>
            <a:ext cx="1184124"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a:stCxn id="7" idx="3"/>
            <a:endCxn id="10" idx="1"/>
          </p:cNvCxnSpPr>
          <p:nvPr/>
        </p:nvCxnSpPr>
        <p:spPr bwMode="auto">
          <a:xfrm flipV="1">
            <a:off x="2947662" y="2128592"/>
            <a:ext cx="1044976" cy="359476"/>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 name="TextBox 14"/>
          <p:cNvSpPr txBox="1"/>
          <p:nvPr/>
        </p:nvSpPr>
        <p:spPr>
          <a:xfrm>
            <a:off x="3992638" y="1944022"/>
            <a:ext cx="641396" cy="369140"/>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1" name="TextBox 36"/>
          <p:cNvSpPr txBox="1"/>
          <p:nvPr/>
        </p:nvSpPr>
        <p:spPr>
          <a:xfrm>
            <a:off x="3312183" y="1851752"/>
            <a:ext cx="513013" cy="523220"/>
          </a:xfrm>
          <a:prstGeom prst="rect">
            <a:avLst/>
          </a:prstGeom>
          <a:noFill/>
        </p:spPr>
        <p:txBody>
          <a:bodyPr wrap="square" rtlCol="0">
            <a:spAutoFit/>
          </a:bodyPr>
          <a:lstStyle/>
          <a:p>
            <a:r>
              <a:rPr lang="en-US" altLang="zh-CN" sz="2800" b="1" dirty="0">
                <a:solidFill>
                  <a:srgbClr val="FF0000"/>
                </a:solidFill>
                <a:latin typeface="楷体" panose="02010609060101010101" pitchFamily="49" charset="-122"/>
                <a:ea typeface="楷体" panose="02010609060101010101" pitchFamily="49" charset="-122"/>
              </a:rPr>
              <a:t>v</a:t>
            </a:r>
            <a:endParaRPr lang="zh-CN" altLang="en-US" sz="2800" b="1" dirty="0">
              <a:solidFill>
                <a:srgbClr val="FF0000"/>
              </a:solidFill>
              <a:latin typeface="楷体" panose="02010609060101010101" pitchFamily="49" charset="-122"/>
              <a:ea typeface="楷体" panose="02010609060101010101" pitchFamily="49" charset="-122"/>
            </a:endParaRPr>
          </a:p>
        </p:txBody>
      </p:sp>
      <p:grpSp>
        <p:nvGrpSpPr>
          <p:cNvPr id="20" name="组合 19"/>
          <p:cNvGrpSpPr/>
          <p:nvPr/>
        </p:nvGrpSpPr>
        <p:grpSpPr>
          <a:xfrm>
            <a:off x="1694890" y="3644536"/>
            <a:ext cx="6965783" cy="405101"/>
            <a:chOff x="4634034" y="1907176"/>
            <a:chExt cx="3660880" cy="405101"/>
          </a:xfrm>
        </p:grpSpPr>
        <p:cxnSp>
          <p:nvCxnSpPr>
            <p:cNvPr id="16" name="直接连接符 15"/>
            <p:cNvCxnSpPr>
              <a:stCxn id="10" idx="3"/>
            </p:cNvCxnSpPr>
            <p:nvPr/>
          </p:nvCxnSpPr>
          <p:spPr>
            <a:xfrm flipV="1">
              <a:off x="4634034" y="2116183"/>
              <a:ext cx="3660880" cy="12409"/>
            </a:xfrm>
            <a:prstGeom prst="line">
              <a:avLst/>
            </a:prstGeom>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5434149" y="1907176"/>
              <a:ext cx="505574" cy="405101"/>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8621485" y="1763486"/>
            <a:ext cx="1149531" cy="523220"/>
          </a:xfrm>
          <a:prstGeom prst="rect">
            <a:avLst/>
          </a:prstGeom>
          <a:noFill/>
        </p:spPr>
        <p:txBody>
          <a:bodyPr wrap="square" rtlCol="0">
            <a:spAutoFit/>
          </a:bodyPr>
          <a:lstStyle/>
          <a:p>
            <a:r>
              <a:rPr lang="en-US" altLang="zh-CN" sz="2800" b="1" dirty="0" smtClean="0">
                <a:latin typeface="Times New Roman" panose="02020603050405020304" pitchFamily="18" charset="0"/>
                <a:cs typeface="Times New Roman" panose="02020603050405020304" pitchFamily="18" charset="0"/>
              </a:rPr>
              <a:t>L</a:t>
            </a:r>
            <a:endParaRPr lang="zh-CN" altLang="en-US" sz="2800" b="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1058091" y="3513909"/>
            <a:ext cx="1058092"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数字</a:t>
            </a:r>
          </a:p>
        </p:txBody>
      </p:sp>
      <p:grpSp>
        <p:nvGrpSpPr>
          <p:cNvPr id="21" name="组合 20"/>
          <p:cNvGrpSpPr/>
          <p:nvPr/>
        </p:nvGrpSpPr>
        <p:grpSpPr>
          <a:xfrm>
            <a:off x="4603553" y="1889759"/>
            <a:ext cx="4004869" cy="405101"/>
            <a:chOff x="4634034" y="1907176"/>
            <a:chExt cx="3660880" cy="405101"/>
          </a:xfrm>
        </p:grpSpPr>
        <p:cxnSp>
          <p:nvCxnSpPr>
            <p:cNvPr id="22" name="直接连接符 21"/>
            <p:cNvCxnSpPr/>
            <p:nvPr/>
          </p:nvCxnSpPr>
          <p:spPr>
            <a:xfrm flipV="1">
              <a:off x="4634034" y="2116183"/>
              <a:ext cx="3660880" cy="12409"/>
            </a:xfrm>
            <a:prstGeom prst="line">
              <a:avLst/>
            </a:prstGeom>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5434149" y="1907176"/>
              <a:ext cx="505574" cy="405101"/>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8686798" y="3592285"/>
            <a:ext cx="1149531" cy="523220"/>
          </a:xfrm>
          <a:prstGeom prst="rect">
            <a:avLst/>
          </a:prstGeom>
          <a:noFill/>
        </p:spPr>
        <p:txBody>
          <a:bodyPr wrap="square" rtlCol="0">
            <a:spAutoFit/>
          </a:bodyPr>
          <a:lstStyle/>
          <a:p>
            <a:r>
              <a:rPr lang="en-US" altLang="zh-CN" sz="2800" b="1" dirty="0" smtClean="0">
                <a:latin typeface="Times New Roman" panose="02020603050405020304" pitchFamily="18" charset="0"/>
                <a:cs typeface="Times New Roman" panose="02020603050405020304" pitchFamily="18" charset="0"/>
              </a:rPr>
              <a:t>M</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stCxn id="10" idx="2"/>
          </p:cNvCxnSpPr>
          <p:nvPr/>
        </p:nvCxnSpPr>
        <p:spPr>
          <a:xfrm>
            <a:off x="4313336" y="2313162"/>
            <a:ext cx="5091921" cy="573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672046" y="2952206"/>
            <a:ext cx="7694023" cy="7315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8"/>
          <p:cNvSpPr txBox="1"/>
          <p:nvPr/>
        </p:nvSpPr>
        <p:spPr>
          <a:xfrm rot="10800000">
            <a:off x="8130466" y="2749724"/>
            <a:ext cx="513013" cy="46142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32" name="文本框 31"/>
          <p:cNvSpPr txBox="1"/>
          <p:nvPr/>
        </p:nvSpPr>
        <p:spPr>
          <a:xfrm>
            <a:off x="9366068" y="2442754"/>
            <a:ext cx="1188720" cy="954107"/>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文件修改</a:t>
            </a:r>
            <a:endParaRPr lang="zh-CN" altLang="en-US" sz="2800" b="1" dirty="0">
              <a:latin typeface="楷体" panose="02010609060101010101" pitchFamily="49" charset="-122"/>
              <a:ea typeface="楷体" panose="02010609060101010101" pitchFamily="49" charset="-122"/>
            </a:endParaRPr>
          </a:p>
        </p:txBody>
      </p:sp>
      <p:sp>
        <p:nvSpPr>
          <p:cNvPr id="36" name="内容占位符 2"/>
          <p:cNvSpPr txBox="1">
            <a:spLocks/>
          </p:cNvSpPr>
          <p:nvPr/>
        </p:nvSpPr>
        <p:spPr>
          <a:xfrm>
            <a:off x="-156755" y="4260830"/>
            <a:ext cx="11917810" cy="104268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400" dirty="0" smtClean="0"/>
              <a:t>因果图：用图解的方法表示输入的各种</a:t>
            </a:r>
            <a:r>
              <a:rPr lang="zh-CN" altLang="en-US" sz="2400" dirty="0" smtClean="0">
                <a:solidFill>
                  <a:srgbClr val="FF0000"/>
                </a:solidFill>
              </a:rPr>
              <a:t>组合关系</a:t>
            </a:r>
            <a:r>
              <a:rPr lang="zh-CN" altLang="en-US" sz="2400" dirty="0" smtClean="0"/>
              <a:t>，写出判定表，从而设计相应的测试用例</a:t>
            </a:r>
            <a:endParaRPr lang="en-US" altLang="zh-CN" sz="2400" dirty="0" smtClean="0"/>
          </a:p>
          <a:p>
            <a:pPr lvl="1"/>
            <a:endParaRPr lang="en-US" altLang="zh-CN" dirty="0" smtClean="0"/>
          </a:p>
          <a:p>
            <a:endParaRPr lang="zh-CN" altLang="en-US" dirty="0"/>
          </a:p>
        </p:txBody>
      </p:sp>
      <p:sp>
        <p:nvSpPr>
          <p:cNvPr id="37" name="TextBox 42"/>
          <p:cNvSpPr txBox="1"/>
          <p:nvPr/>
        </p:nvSpPr>
        <p:spPr>
          <a:xfrm>
            <a:off x="947588" y="854068"/>
            <a:ext cx="3471643"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输入条件（</a:t>
            </a:r>
            <a:r>
              <a:rPr lang="zh-CN" altLang="en-US" sz="2800" b="1" dirty="0" smtClean="0">
                <a:solidFill>
                  <a:srgbClr val="FF0000"/>
                </a:solidFill>
                <a:latin typeface="楷体" panose="02010609060101010101" pitchFamily="49" charset="-122"/>
                <a:ea typeface="楷体" panose="02010609060101010101" pitchFamily="49" charset="-122"/>
              </a:rPr>
              <a:t>原因</a:t>
            </a:r>
            <a:r>
              <a:rPr lang="en-US" altLang="zh-CN" sz="2800" b="1" dirty="0" smtClean="0">
                <a:solidFill>
                  <a:srgbClr val="FF0000"/>
                </a:solidFill>
                <a:latin typeface="楷体" panose="02010609060101010101" pitchFamily="49" charset="-122"/>
                <a:ea typeface="楷体" panose="02010609060101010101" pitchFamily="49" charset="-122"/>
              </a:rPr>
              <a:t>C</a:t>
            </a:r>
            <a:r>
              <a:rPr lang="zh-CN" altLang="en-US" sz="2800" b="1" dirty="0" smtClean="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38" name="TextBox 43"/>
          <p:cNvSpPr txBox="1"/>
          <p:nvPr/>
        </p:nvSpPr>
        <p:spPr>
          <a:xfrm>
            <a:off x="7794119" y="865804"/>
            <a:ext cx="3471643"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输出条件（</a:t>
            </a:r>
            <a:r>
              <a:rPr lang="zh-CN" altLang="en-US" sz="2800" b="1" dirty="0" smtClean="0">
                <a:solidFill>
                  <a:srgbClr val="FF0000"/>
                </a:solidFill>
                <a:latin typeface="楷体" panose="02010609060101010101" pitchFamily="49" charset="-122"/>
                <a:ea typeface="楷体" panose="02010609060101010101" pitchFamily="49" charset="-122"/>
              </a:rPr>
              <a:t>结果</a:t>
            </a:r>
            <a:r>
              <a:rPr lang="en-US" altLang="zh-CN" sz="2800" b="1" dirty="0" smtClean="0">
                <a:solidFill>
                  <a:srgbClr val="FF0000"/>
                </a:solidFill>
                <a:latin typeface="楷体" panose="02010609060101010101" pitchFamily="49" charset="-122"/>
                <a:ea typeface="楷体" panose="02010609060101010101" pitchFamily="49" charset="-122"/>
              </a:rPr>
              <a:t>E</a:t>
            </a:r>
            <a:r>
              <a:rPr lang="zh-CN" altLang="en-US" sz="2800" b="1" dirty="0" smtClean="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8356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
          <p:cNvSpPr txBox="1"/>
          <p:nvPr/>
        </p:nvSpPr>
        <p:spPr>
          <a:xfrm>
            <a:off x="1130534" y="132829"/>
            <a:ext cx="5325818" cy="584775"/>
          </a:xfrm>
          <a:prstGeom prst="rect">
            <a:avLst/>
          </a:prstGeom>
          <a:noFill/>
        </p:spPr>
        <p:txBody>
          <a:bodyPr wrap="square" rtlCol="0">
            <a:spAutoFit/>
          </a:bodyPr>
          <a:lstStyle/>
          <a:p>
            <a:r>
              <a:rPr lang="zh-CN" altLang="en-US" sz="3200" b="1" dirty="0">
                <a:solidFill>
                  <a:schemeClr val="bg1"/>
                </a:solidFill>
                <a:latin typeface="Times New Roman" panose="02020603050405020304" pitchFamily="18" charset="0"/>
                <a:ea typeface="楷体" panose="02010609060101010101" pitchFamily="49" charset="-122"/>
                <a:cs typeface="+mj-cs"/>
              </a:rPr>
              <a:t>因果图法</a:t>
            </a:r>
            <a:r>
              <a:rPr lang="zh-CN" altLang="en-US" sz="3200" b="1" dirty="0" smtClean="0">
                <a:solidFill>
                  <a:schemeClr val="bg1"/>
                </a:solidFill>
                <a:latin typeface="Times New Roman" panose="02020603050405020304" pitchFamily="18" charset="0"/>
                <a:ea typeface="楷体" panose="02010609060101010101" pitchFamily="49" charset="-122"/>
                <a:cs typeface="+mj-cs"/>
              </a:rPr>
              <a:t>概述</a:t>
            </a:r>
            <a:r>
              <a:rPr lang="en-US" altLang="zh-CN" sz="3200" b="1" dirty="0" smtClean="0">
                <a:solidFill>
                  <a:schemeClr val="bg1"/>
                </a:solidFill>
                <a:latin typeface="Times New Roman" panose="02020603050405020304" pitchFamily="18" charset="0"/>
                <a:ea typeface="楷体" panose="02010609060101010101" pitchFamily="49" charset="-122"/>
                <a:cs typeface="+mj-cs"/>
              </a:rPr>
              <a:t>——</a:t>
            </a:r>
            <a:r>
              <a:rPr lang="zh-CN" altLang="en-US" sz="3200" b="1" dirty="0">
                <a:solidFill>
                  <a:schemeClr val="bg1"/>
                </a:solidFill>
                <a:latin typeface="Times New Roman" panose="02020603050405020304" pitchFamily="18" charset="0"/>
                <a:ea typeface="楷体" panose="02010609060101010101" pitchFamily="49" charset="-122"/>
                <a:cs typeface="+mj-cs"/>
              </a:rPr>
              <a:t>图符号</a:t>
            </a:r>
            <a:r>
              <a:rPr lang="en-US" altLang="zh-CN" sz="3200" b="1" dirty="0">
                <a:solidFill>
                  <a:schemeClr val="bg1"/>
                </a:solidFill>
                <a:latin typeface="Times New Roman" panose="02020603050405020304" pitchFamily="18" charset="0"/>
                <a:ea typeface="楷体" panose="02010609060101010101" pitchFamily="49" charset="-122"/>
                <a:cs typeface="+mj-cs"/>
              </a:rPr>
              <a:t>1</a:t>
            </a:r>
            <a:endParaRPr lang="zh-CN" altLang="en-US" sz="3200" b="1" dirty="0">
              <a:solidFill>
                <a:schemeClr val="bg1"/>
              </a:solidFill>
              <a:latin typeface="Times New Roman" panose="02020603050405020304" pitchFamily="18" charset="0"/>
              <a:ea typeface="楷体" panose="02010609060101010101" pitchFamily="49" charset="-122"/>
              <a:cs typeface="+mj-cs"/>
            </a:endParaRPr>
          </a:p>
        </p:txBody>
      </p:sp>
      <p:sp>
        <p:nvSpPr>
          <p:cNvPr id="60" name="内容占位符 2"/>
          <p:cNvSpPr txBox="1">
            <a:spLocks/>
          </p:cNvSpPr>
          <p:nvPr/>
        </p:nvSpPr>
        <p:spPr>
          <a:xfrm>
            <a:off x="311121" y="756177"/>
            <a:ext cx="7925522" cy="52122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400" b="1" dirty="0">
                <a:solidFill>
                  <a:srgbClr val="5F5E5C"/>
                </a:solidFill>
                <a:latin typeface="楷体" panose="02010609060101010101" pitchFamily="49" charset="-122"/>
                <a:ea typeface="楷体" panose="02010609060101010101" pitchFamily="49" charset="-122"/>
              </a:rPr>
              <a:t>因果图常用符号：</a:t>
            </a:r>
            <a:endParaRPr lang="en-US" altLang="zh-CN" sz="2400" b="1" dirty="0">
              <a:solidFill>
                <a:srgbClr val="5F5E5C"/>
              </a:solidFill>
              <a:latin typeface="楷体" panose="02010609060101010101" pitchFamily="49" charset="-122"/>
              <a:ea typeface="楷体" panose="02010609060101010101" pitchFamily="49" charset="-122"/>
            </a:endParaRPr>
          </a:p>
          <a:p>
            <a:pPr lvl="1">
              <a:lnSpc>
                <a:spcPct val="150000"/>
              </a:lnSpc>
            </a:pPr>
            <a:r>
              <a:rPr lang="en-US" altLang="zh-CN" sz="2400" b="1" dirty="0" smtClean="0">
                <a:solidFill>
                  <a:srgbClr val="5F5E5C"/>
                </a:solidFill>
                <a:latin typeface="楷体" panose="02010609060101010101" pitchFamily="49" charset="-122"/>
                <a:ea typeface="楷体" panose="02010609060101010101" pitchFamily="49" charset="-122"/>
              </a:rPr>
              <a:t>Ci</a:t>
            </a:r>
            <a:r>
              <a:rPr lang="zh-CN" altLang="en-US" sz="2400" b="1" dirty="0" smtClean="0">
                <a:solidFill>
                  <a:srgbClr val="5F5E5C"/>
                </a:solidFill>
                <a:latin typeface="楷体" panose="02010609060101010101" pitchFamily="49" charset="-122"/>
                <a:ea typeface="楷体" panose="02010609060101010101" pitchFamily="49" charset="-122"/>
              </a:rPr>
              <a:t>：原因</a:t>
            </a:r>
            <a:endParaRPr lang="en-US" altLang="zh-CN" sz="2400" b="1" dirty="0" smtClean="0">
              <a:solidFill>
                <a:srgbClr val="5F5E5C"/>
              </a:solidFill>
              <a:latin typeface="楷体" panose="02010609060101010101" pitchFamily="49" charset="-122"/>
              <a:ea typeface="楷体" panose="02010609060101010101" pitchFamily="49" charset="-122"/>
            </a:endParaRPr>
          </a:p>
          <a:p>
            <a:pPr lvl="1">
              <a:lnSpc>
                <a:spcPct val="150000"/>
              </a:lnSpc>
            </a:pPr>
            <a:r>
              <a:rPr lang="en-US" altLang="zh-CN" sz="2400" b="1" dirty="0" err="1" smtClean="0">
                <a:solidFill>
                  <a:srgbClr val="5F5E5C"/>
                </a:solidFill>
                <a:latin typeface="楷体" panose="02010609060101010101" pitchFamily="49" charset="-122"/>
                <a:ea typeface="楷体" panose="02010609060101010101" pitchFamily="49" charset="-122"/>
              </a:rPr>
              <a:t>Ei</a:t>
            </a:r>
            <a:r>
              <a:rPr lang="zh-CN" altLang="en-US" sz="2400" b="1" dirty="0" smtClean="0">
                <a:solidFill>
                  <a:srgbClr val="5F5E5C"/>
                </a:solidFill>
                <a:latin typeface="楷体" panose="02010609060101010101" pitchFamily="49" charset="-122"/>
                <a:ea typeface="楷体" panose="02010609060101010101" pitchFamily="49" charset="-122"/>
              </a:rPr>
              <a:t>：结果</a:t>
            </a:r>
            <a:endParaRPr lang="en-US" altLang="zh-CN" sz="2400" b="1" dirty="0" smtClean="0">
              <a:solidFill>
                <a:srgbClr val="5F5E5C"/>
              </a:solidFill>
              <a:latin typeface="楷体" panose="02010609060101010101" pitchFamily="49" charset="-122"/>
              <a:ea typeface="楷体" panose="02010609060101010101" pitchFamily="49" charset="-122"/>
            </a:endParaRPr>
          </a:p>
          <a:p>
            <a:pPr lvl="1">
              <a:lnSpc>
                <a:spcPct val="150000"/>
              </a:lnSpc>
            </a:pPr>
            <a:r>
              <a:rPr lang="zh-CN" altLang="en-US" sz="2400" b="1" dirty="0" smtClean="0">
                <a:solidFill>
                  <a:srgbClr val="5F5E5C"/>
                </a:solidFill>
                <a:latin typeface="楷体" panose="02010609060101010101" pitchFamily="49" charset="-122"/>
                <a:ea typeface="楷体" panose="02010609060101010101" pitchFamily="49" charset="-122"/>
              </a:rPr>
              <a:t>恒等</a:t>
            </a:r>
            <a:r>
              <a:rPr lang="zh-CN" altLang="en-US" sz="2400" b="1" dirty="0">
                <a:solidFill>
                  <a:srgbClr val="5F5E5C"/>
                </a:solidFill>
                <a:latin typeface="楷体" panose="02010609060101010101" pitchFamily="49" charset="-122"/>
                <a:ea typeface="楷体" panose="02010609060101010101" pitchFamily="49" charset="-122"/>
              </a:rPr>
              <a:t>：原因结果</a:t>
            </a:r>
            <a:r>
              <a:rPr lang="zh-CN" altLang="en-US" sz="2400" b="1" dirty="0">
                <a:solidFill>
                  <a:srgbClr val="FF9300"/>
                </a:solidFill>
                <a:latin typeface="楷体" panose="02010609060101010101" pitchFamily="49" charset="-122"/>
                <a:ea typeface="楷体" panose="02010609060101010101" pitchFamily="49" charset="-122"/>
              </a:rPr>
              <a:t>同时出现</a:t>
            </a:r>
            <a:endParaRPr lang="en-US" altLang="zh-CN" sz="2400" b="1" dirty="0">
              <a:solidFill>
                <a:srgbClr val="FF9300"/>
              </a:solidFill>
              <a:latin typeface="楷体" panose="02010609060101010101" pitchFamily="49" charset="-122"/>
              <a:ea typeface="楷体" panose="02010609060101010101" pitchFamily="49" charset="-122"/>
            </a:endParaRPr>
          </a:p>
          <a:p>
            <a:pPr lvl="1">
              <a:lnSpc>
                <a:spcPct val="150000"/>
              </a:lnSpc>
            </a:pPr>
            <a:r>
              <a:rPr lang="zh-CN" altLang="en-US" sz="2400" b="1" dirty="0">
                <a:solidFill>
                  <a:srgbClr val="5F5E5C"/>
                </a:solidFill>
                <a:latin typeface="楷体" panose="02010609060101010101" pitchFamily="49" charset="-122"/>
                <a:ea typeface="楷体" panose="02010609060101010101" pitchFamily="49" charset="-122"/>
              </a:rPr>
              <a:t>非</a:t>
            </a:r>
            <a:r>
              <a:rPr lang="en-US" altLang="zh-CN" sz="2400" b="1" dirty="0">
                <a:solidFill>
                  <a:srgbClr val="5F5E5C"/>
                </a:solidFill>
                <a:latin typeface="楷体" panose="02010609060101010101" pitchFamily="49" charset="-122"/>
                <a:ea typeface="楷体" panose="02010609060101010101" pitchFamily="49" charset="-122"/>
              </a:rPr>
              <a:t>~</a:t>
            </a:r>
            <a:r>
              <a:rPr lang="zh-CN" altLang="en-US" sz="2400" b="1" dirty="0">
                <a:solidFill>
                  <a:srgbClr val="5F5E5C"/>
                </a:solidFill>
                <a:latin typeface="楷体" panose="02010609060101010101" pitchFamily="49" charset="-122"/>
                <a:ea typeface="楷体" panose="02010609060101010101" pitchFamily="49" charset="-122"/>
              </a:rPr>
              <a:t>：原因</a:t>
            </a:r>
            <a:r>
              <a:rPr lang="zh-CN" altLang="en-US" sz="2400" b="1" dirty="0">
                <a:solidFill>
                  <a:srgbClr val="FF9300"/>
                </a:solidFill>
                <a:latin typeface="楷体" panose="02010609060101010101" pitchFamily="49" charset="-122"/>
                <a:ea typeface="楷体" panose="02010609060101010101" pitchFamily="49" charset="-122"/>
              </a:rPr>
              <a:t>出现</a:t>
            </a:r>
            <a:r>
              <a:rPr lang="zh-CN" altLang="en-US" sz="2400" b="1" dirty="0">
                <a:solidFill>
                  <a:srgbClr val="5F5E5C"/>
                </a:solidFill>
                <a:latin typeface="楷体" panose="02010609060101010101" pitchFamily="49" charset="-122"/>
                <a:ea typeface="楷体" panose="02010609060101010101" pitchFamily="49" charset="-122"/>
              </a:rPr>
              <a:t>，结果</a:t>
            </a:r>
            <a:r>
              <a:rPr lang="zh-CN" altLang="en-US" sz="2400" b="1" dirty="0">
                <a:solidFill>
                  <a:srgbClr val="FF9300"/>
                </a:solidFill>
                <a:latin typeface="楷体" panose="02010609060101010101" pitchFamily="49" charset="-122"/>
                <a:ea typeface="楷体" panose="02010609060101010101" pitchFamily="49" charset="-122"/>
              </a:rPr>
              <a:t>不出现</a:t>
            </a:r>
            <a:endParaRPr lang="en-US" altLang="zh-CN" sz="2400" b="1" dirty="0">
              <a:solidFill>
                <a:srgbClr val="FF9300"/>
              </a:solidFill>
              <a:latin typeface="楷体" panose="02010609060101010101" pitchFamily="49" charset="-122"/>
              <a:ea typeface="楷体" panose="02010609060101010101" pitchFamily="49" charset="-122"/>
            </a:endParaRPr>
          </a:p>
          <a:p>
            <a:pPr lvl="1">
              <a:lnSpc>
                <a:spcPct val="150000"/>
              </a:lnSpc>
              <a:buFont typeface="Arial" pitchFamily="34" charset="0"/>
              <a:buNone/>
            </a:pPr>
            <a:r>
              <a:rPr lang="zh-CN" altLang="en-US" sz="2400" b="1" dirty="0">
                <a:solidFill>
                  <a:srgbClr val="5F5E5C"/>
                </a:solidFill>
                <a:latin typeface="楷体" panose="02010609060101010101" pitchFamily="49" charset="-122"/>
                <a:ea typeface="楷体" panose="02010609060101010101" pitchFamily="49" charset="-122"/>
              </a:rPr>
              <a:t>       原因</a:t>
            </a:r>
            <a:r>
              <a:rPr lang="zh-CN" altLang="en-US" sz="2400" b="1" dirty="0">
                <a:solidFill>
                  <a:srgbClr val="FF9300"/>
                </a:solidFill>
                <a:latin typeface="楷体" panose="02010609060101010101" pitchFamily="49" charset="-122"/>
                <a:ea typeface="楷体" panose="02010609060101010101" pitchFamily="49" charset="-122"/>
              </a:rPr>
              <a:t>不出现</a:t>
            </a:r>
            <a:r>
              <a:rPr lang="zh-CN" altLang="en-US" sz="2400" b="1" dirty="0">
                <a:solidFill>
                  <a:srgbClr val="5F5E5C"/>
                </a:solidFill>
                <a:latin typeface="楷体" panose="02010609060101010101" pitchFamily="49" charset="-122"/>
                <a:ea typeface="楷体" panose="02010609060101010101" pitchFamily="49" charset="-122"/>
              </a:rPr>
              <a:t>，结果</a:t>
            </a:r>
            <a:r>
              <a:rPr lang="zh-CN" altLang="en-US" sz="2400" b="1" dirty="0">
                <a:solidFill>
                  <a:srgbClr val="FF9300"/>
                </a:solidFill>
                <a:latin typeface="楷体" panose="02010609060101010101" pitchFamily="49" charset="-122"/>
                <a:ea typeface="楷体" panose="02010609060101010101" pitchFamily="49" charset="-122"/>
              </a:rPr>
              <a:t>出现</a:t>
            </a:r>
            <a:endParaRPr lang="en-US" altLang="zh-CN" sz="2400" b="1" dirty="0">
              <a:solidFill>
                <a:srgbClr val="FF9300"/>
              </a:solidFill>
              <a:latin typeface="楷体" panose="02010609060101010101" pitchFamily="49" charset="-122"/>
              <a:ea typeface="楷体" panose="02010609060101010101" pitchFamily="49" charset="-122"/>
            </a:endParaRPr>
          </a:p>
          <a:p>
            <a:pPr lvl="1">
              <a:lnSpc>
                <a:spcPct val="150000"/>
              </a:lnSpc>
            </a:pPr>
            <a:r>
              <a:rPr lang="zh-CN" altLang="en-US" sz="2400" b="1" dirty="0">
                <a:solidFill>
                  <a:srgbClr val="5F5E5C"/>
                </a:solidFill>
                <a:latin typeface="楷体" panose="02010609060101010101" pitchFamily="49" charset="-122"/>
                <a:ea typeface="楷体" panose="02010609060101010101" pitchFamily="49" charset="-122"/>
              </a:rPr>
              <a:t>或∨：原因</a:t>
            </a:r>
            <a:r>
              <a:rPr lang="en-US" altLang="zh-CN" sz="2400" b="1" dirty="0">
                <a:solidFill>
                  <a:srgbClr val="5F5E5C"/>
                </a:solidFill>
                <a:latin typeface="楷体" panose="02010609060101010101" pitchFamily="49" charset="-122"/>
                <a:ea typeface="楷体" panose="02010609060101010101" pitchFamily="49" charset="-122"/>
              </a:rPr>
              <a:t>1</a:t>
            </a:r>
            <a:r>
              <a:rPr lang="zh-CN" altLang="en-US" sz="2400" b="1" dirty="0">
                <a:solidFill>
                  <a:srgbClr val="5F5E5C"/>
                </a:solidFill>
                <a:latin typeface="楷体" panose="02010609060101010101" pitchFamily="49" charset="-122"/>
                <a:ea typeface="楷体" panose="02010609060101010101" pitchFamily="49" charset="-122"/>
              </a:rPr>
              <a:t>个</a:t>
            </a:r>
            <a:r>
              <a:rPr lang="zh-CN" altLang="en-US" sz="2400" b="1" dirty="0">
                <a:solidFill>
                  <a:srgbClr val="FF9300"/>
                </a:solidFill>
                <a:latin typeface="楷体" panose="02010609060101010101" pitchFamily="49" charset="-122"/>
                <a:ea typeface="楷体" panose="02010609060101010101" pitchFamily="49" charset="-122"/>
              </a:rPr>
              <a:t>出现</a:t>
            </a:r>
            <a:r>
              <a:rPr lang="zh-CN" altLang="en-US" sz="2400" b="1" dirty="0">
                <a:solidFill>
                  <a:srgbClr val="5F5E5C"/>
                </a:solidFill>
                <a:latin typeface="楷体" panose="02010609060101010101" pitchFamily="49" charset="-122"/>
                <a:ea typeface="楷体" panose="02010609060101010101" pitchFamily="49" charset="-122"/>
              </a:rPr>
              <a:t>，结果就</a:t>
            </a:r>
            <a:r>
              <a:rPr lang="zh-CN" altLang="en-US" sz="2400" b="1" dirty="0">
                <a:solidFill>
                  <a:srgbClr val="FF9300"/>
                </a:solidFill>
                <a:latin typeface="楷体" panose="02010609060101010101" pitchFamily="49" charset="-122"/>
                <a:ea typeface="楷体" panose="02010609060101010101" pitchFamily="49" charset="-122"/>
              </a:rPr>
              <a:t>出现</a:t>
            </a:r>
            <a:endParaRPr lang="en-US" altLang="zh-CN" sz="2400" b="1" dirty="0">
              <a:solidFill>
                <a:srgbClr val="FF9300"/>
              </a:solidFill>
              <a:latin typeface="楷体" panose="02010609060101010101" pitchFamily="49" charset="-122"/>
              <a:ea typeface="楷体" panose="02010609060101010101" pitchFamily="49" charset="-122"/>
            </a:endParaRPr>
          </a:p>
          <a:p>
            <a:pPr lvl="1">
              <a:lnSpc>
                <a:spcPct val="150000"/>
              </a:lnSpc>
              <a:buFont typeface="Arial" pitchFamily="34" charset="0"/>
              <a:buNone/>
            </a:pPr>
            <a:r>
              <a:rPr lang="en-US" altLang="zh-CN" sz="2400" b="1" dirty="0">
                <a:solidFill>
                  <a:srgbClr val="5F5E5C"/>
                </a:solidFill>
                <a:latin typeface="楷体" panose="02010609060101010101" pitchFamily="49" charset="-122"/>
                <a:ea typeface="楷体" panose="02010609060101010101" pitchFamily="49" charset="-122"/>
              </a:rPr>
              <a:t>        </a:t>
            </a:r>
            <a:r>
              <a:rPr lang="zh-CN" altLang="en-US" sz="2400" b="1" dirty="0">
                <a:solidFill>
                  <a:srgbClr val="5F5E5C"/>
                </a:solidFill>
                <a:latin typeface="楷体" panose="02010609060101010101" pitchFamily="49" charset="-122"/>
                <a:ea typeface="楷体" panose="02010609060101010101" pitchFamily="49" charset="-122"/>
              </a:rPr>
              <a:t>原因</a:t>
            </a:r>
            <a:r>
              <a:rPr lang="zh-CN" altLang="en-US" sz="2400" b="1" dirty="0">
                <a:solidFill>
                  <a:srgbClr val="FF9300"/>
                </a:solidFill>
                <a:latin typeface="楷体" panose="02010609060101010101" pitchFamily="49" charset="-122"/>
                <a:ea typeface="楷体" panose="02010609060101010101" pitchFamily="49" charset="-122"/>
              </a:rPr>
              <a:t>都不出现</a:t>
            </a:r>
            <a:r>
              <a:rPr lang="zh-CN" altLang="en-US" sz="2400" b="1" dirty="0">
                <a:solidFill>
                  <a:srgbClr val="5F5E5C"/>
                </a:solidFill>
                <a:latin typeface="楷体" panose="02010609060101010101" pitchFamily="49" charset="-122"/>
                <a:ea typeface="楷体" panose="02010609060101010101" pitchFamily="49" charset="-122"/>
              </a:rPr>
              <a:t>，结果就</a:t>
            </a:r>
            <a:r>
              <a:rPr lang="zh-CN" altLang="en-US" sz="2400" b="1" dirty="0">
                <a:solidFill>
                  <a:srgbClr val="FF9300"/>
                </a:solidFill>
                <a:latin typeface="楷体" panose="02010609060101010101" pitchFamily="49" charset="-122"/>
                <a:ea typeface="楷体" panose="02010609060101010101" pitchFamily="49" charset="-122"/>
              </a:rPr>
              <a:t>不出现</a:t>
            </a:r>
            <a:endParaRPr lang="en-US" altLang="zh-CN" sz="2400" b="1" dirty="0">
              <a:solidFill>
                <a:srgbClr val="FF9300"/>
              </a:solidFill>
              <a:latin typeface="楷体" panose="02010609060101010101" pitchFamily="49" charset="-122"/>
              <a:ea typeface="楷体" panose="02010609060101010101" pitchFamily="49" charset="-122"/>
            </a:endParaRPr>
          </a:p>
          <a:p>
            <a:pPr lvl="1">
              <a:lnSpc>
                <a:spcPct val="150000"/>
              </a:lnSpc>
            </a:pPr>
            <a:r>
              <a:rPr lang="zh-CN" altLang="en-US" sz="2400" b="1" dirty="0">
                <a:solidFill>
                  <a:srgbClr val="5F5E5C"/>
                </a:solidFill>
                <a:latin typeface="楷体" panose="02010609060101010101" pitchFamily="49" charset="-122"/>
                <a:ea typeface="楷体" panose="02010609060101010101" pitchFamily="49" charset="-122"/>
              </a:rPr>
              <a:t>且∧：原因</a:t>
            </a:r>
            <a:r>
              <a:rPr lang="zh-CN" altLang="en-US" sz="2400" b="1" dirty="0">
                <a:solidFill>
                  <a:srgbClr val="FF9300"/>
                </a:solidFill>
                <a:latin typeface="楷体" panose="02010609060101010101" pitchFamily="49" charset="-122"/>
                <a:ea typeface="楷体" panose="02010609060101010101" pitchFamily="49" charset="-122"/>
              </a:rPr>
              <a:t>都出现</a:t>
            </a:r>
            <a:r>
              <a:rPr lang="zh-CN" altLang="en-US" sz="2400" b="1" dirty="0">
                <a:solidFill>
                  <a:srgbClr val="5F5E5C"/>
                </a:solidFill>
                <a:latin typeface="楷体" panose="02010609060101010101" pitchFamily="49" charset="-122"/>
                <a:ea typeface="楷体" panose="02010609060101010101" pitchFamily="49" charset="-122"/>
              </a:rPr>
              <a:t>，结果才</a:t>
            </a:r>
            <a:r>
              <a:rPr lang="zh-CN" altLang="en-US" sz="2400" b="1" dirty="0" smtClean="0">
                <a:solidFill>
                  <a:srgbClr val="FF9300"/>
                </a:solidFill>
                <a:latin typeface="楷体" panose="02010609060101010101" pitchFamily="49" charset="-122"/>
                <a:ea typeface="楷体" panose="02010609060101010101" pitchFamily="49" charset="-122"/>
              </a:rPr>
              <a:t>出现</a:t>
            </a:r>
            <a:endParaRPr lang="en-US" altLang="zh-CN" sz="2400" b="1" dirty="0" smtClean="0">
              <a:solidFill>
                <a:srgbClr val="FF9300"/>
              </a:solidFill>
              <a:latin typeface="楷体" panose="02010609060101010101" pitchFamily="49" charset="-122"/>
              <a:ea typeface="楷体" panose="02010609060101010101" pitchFamily="49" charset="-122"/>
            </a:endParaRPr>
          </a:p>
          <a:p>
            <a:pPr lvl="1">
              <a:lnSpc>
                <a:spcPct val="150000"/>
              </a:lnSpc>
              <a:buFont typeface="Arial" pitchFamily="34" charset="0"/>
              <a:buNone/>
            </a:pPr>
            <a:r>
              <a:rPr lang="en-US" altLang="zh-CN" sz="2400" b="1" dirty="0" smtClean="0">
                <a:latin typeface="楷体" panose="02010609060101010101" pitchFamily="49" charset="-122"/>
                <a:ea typeface="楷体" panose="02010609060101010101" pitchFamily="49" charset="-122"/>
              </a:rPr>
              <a:t>           </a:t>
            </a:r>
            <a:endParaRPr lang="en-US" altLang="zh-CN" sz="2400" b="1" dirty="0">
              <a:latin typeface="楷体" panose="02010609060101010101" pitchFamily="49" charset="-122"/>
              <a:ea typeface="楷体" panose="02010609060101010101" pitchFamily="49" charset="-122"/>
            </a:endParaRPr>
          </a:p>
          <a:p>
            <a:pPr lvl="1"/>
            <a:endParaRPr lang="zh-CN" altLang="en-US" sz="2400" b="1" dirty="0">
              <a:latin typeface="楷体" panose="02010609060101010101" pitchFamily="49" charset="-122"/>
              <a:ea typeface="楷体" panose="02010609060101010101" pitchFamily="49" charset="-122"/>
            </a:endParaRPr>
          </a:p>
        </p:txBody>
      </p:sp>
      <p:pic>
        <p:nvPicPr>
          <p:cNvPr id="61" name="Picture 2" descr="o_case7"/>
          <p:cNvPicPr>
            <a:picLocks noChangeAspect="1" noChangeArrowheads="1"/>
          </p:cNvPicPr>
          <p:nvPr/>
        </p:nvPicPr>
        <p:blipFill>
          <a:blip r:embed="rId3" cstate="print"/>
          <a:srcRect/>
          <a:stretch>
            <a:fillRect/>
          </a:stretch>
        </p:blipFill>
        <p:spPr bwMode="auto">
          <a:xfrm>
            <a:off x="6444537" y="873742"/>
            <a:ext cx="4174290" cy="33970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2" name="TextBox 61"/>
          <p:cNvSpPr txBox="1"/>
          <p:nvPr/>
        </p:nvSpPr>
        <p:spPr>
          <a:xfrm>
            <a:off x="6261384" y="4641437"/>
            <a:ext cx="5420863" cy="181588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1" algn="ctr"/>
            <a:r>
              <a:rPr lang="zh-CN" altLang="en-US" sz="2800" b="1" dirty="0">
                <a:solidFill>
                  <a:srgbClr val="FF0000"/>
                </a:solidFill>
                <a:latin typeface="楷体" panose="02010609060101010101" pitchFamily="49" charset="-122"/>
                <a:ea typeface="楷体" panose="02010609060101010101" pitchFamily="49" charset="-122"/>
              </a:rPr>
              <a:t>注意：</a:t>
            </a:r>
            <a:endParaRPr lang="en-US" altLang="zh-CN" sz="2800" b="1" dirty="0">
              <a:solidFill>
                <a:srgbClr val="FF0000"/>
              </a:solidFill>
              <a:latin typeface="楷体" panose="02010609060101010101" pitchFamily="49" charset="-122"/>
              <a:ea typeface="楷体" panose="02010609060101010101" pitchFamily="49" charset="-122"/>
            </a:endParaRPr>
          </a:p>
          <a:p>
            <a:pPr marL="0" lvl="1"/>
            <a:r>
              <a:rPr lang="zh-CN" altLang="en-US" sz="2800" b="1" dirty="0">
                <a:solidFill>
                  <a:schemeClr val="tx1">
                    <a:lumMod val="10000"/>
                  </a:schemeClr>
                </a:solidFill>
                <a:latin typeface="楷体" panose="02010609060101010101" pitchFamily="49" charset="-122"/>
                <a:ea typeface="楷体" panose="02010609060101010101" pitchFamily="49" charset="-122"/>
              </a:rPr>
              <a:t>其中</a:t>
            </a:r>
            <a:r>
              <a:rPr lang="en-US" altLang="zh-CN" sz="2800" b="1" dirty="0">
                <a:solidFill>
                  <a:schemeClr val="tx1">
                    <a:lumMod val="10000"/>
                  </a:schemeClr>
                </a:solidFill>
                <a:latin typeface="楷体" panose="02010609060101010101" pitchFamily="49" charset="-122"/>
                <a:ea typeface="楷体" panose="02010609060101010101" pitchFamily="49" charset="-122"/>
              </a:rPr>
              <a:t>I </a:t>
            </a:r>
            <a:r>
              <a:rPr lang="zh-CN" altLang="en-US" sz="2800" b="1" dirty="0">
                <a:solidFill>
                  <a:schemeClr val="tx1">
                    <a:lumMod val="10000"/>
                  </a:schemeClr>
                </a:solidFill>
                <a:latin typeface="楷体" panose="02010609060101010101" pitchFamily="49" charset="-122"/>
                <a:ea typeface="楷体" panose="02010609060101010101" pitchFamily="49" charset="-122"/>
              </a:rPr>
              <a:t>取“</a:t>
            </a:r>
            <a:r>
              <a:rPr lang="en-US" altLang="zh-CN" sz="2800" b="1" dirty="0">
                <a:solidFill>
                  <a:schemeClr val="tx1">
                    <a:lumMod val="10000"/>
                  </a:schemeClr>
                </a:solidFill>
                <a:latin typeface="楷体" panose="02010609060101010101" pitchFamily="49" charset="-122"/>
                <a:ea typeface="楷体" panose="02010609060101010101" pitchFamily="49" charset="-122"/>
              </a:rPr>
              <a:t>0</a:t>
            </a:r>
            <a:r>
              <a:rPr lang="zh-CN" altLang="en-US" sz="2800" b="1" dirty="0">
                <a:solidFill>
                  <a:schemeClr val="tx1">
                    <a:lumMod val="10000"/>
                  </a:schemeClr>
                </a:solidFill>
                <a:latin typeface="楷体" panose="02010609060101010101" pitchFamily="49" charset="-122"/>
                <a:ea typeface="楷体" panose="02010609060101010101" pitchFamily="49" charset="-122"/>
              </a:rPr>
              <a:t>”表示状态不出现，“</a:t>
            </a:r>
            <a:r>
              <a:rPr lang="en-US" altLang="zh-CN" sz="2800" b="1" dirty="0">
                <a:solidFill>
                  <a:schemeClr val="tx1">
                    <a:lumMod val="10000"/>
                  </a:schemeClr>
                </a:solidFill>
                <a:latin typeface="楷体" panose="02010609060101010101" pitchFamily="49" charset="-122"/>
                <a:ea typeface="楷体" panose="02010609060101010101" pitchFamily="49" charset="-122"/>
              </a:rPr>
              <a:t>1</a:t>
            </a:r>
            <a:r>
              <a:rPr lang="zh-CN" altLang="en-US" sz="2800" b="1" dirty="0">
                <a:solidFill>
                  <a:schemeClr val="tx1">
                    <a:lumMod val="10000"/>
                  </a:schemeClr>
                </a:solidFill>
                <a:latin typeface="楷体" panose="02010609060101010101" pitchFamily="49" charset="-122"/>
                <a:ea typeface="楷体" panose="02010609060101010101" pitchFamily="49" charset="-122"/>
              </a:rPr>
              <a:t>”表示状态出现，若有多状态，可取大于</a:t>
            </a:r>
            <a:r>
              <a:rPr lang="en-US" altLang="zh-CN" sz="2800" b="1" dirty="0">
                <a:solidFill>
                  <a:schemeClr val="tx1">
                    <a:lumMod val="10000"/>
                  </a:schemeClr>
                </a:solidFill>
                <a:latin typeface="楷体" panose="02010609060101010101" pitchFamily="49" charset="-122"/>
                <a:ea typeface="楷体" panose="02010609060101010101" pitchFamily="49" charset="-122"/>
              </a:rPr>
              <a:t>1</a:t>
            </a:r>
            <a:r>
              <a:rPr lang="zh-CN" altLang="en-US" sz="2800" b="1" dirty="0">
                <a:solidFill>
                  <a:schemeClr val="tx1">
                    <a:lumMod val="10000"/>
                  </a:schemeClr>
                </a:solidFill>
                <a:latin typeface="楷体" panose="02010609060101010101" pitchFamily="49" charset="-122"/>
                <a:ea typeface="楷体" panose="02010609060101010101" pitchFamily="49" charset="-122"/>
              </a:rPr>
              <a:t>的多个值表示。</a:t>
            </a:r>
            <a:endParaRPr lang="en-US" altLang="zh-CN" sz="2800" b="1" dirty="0">
              <a:solidFill>
                <a:schemeClr val="tx1">
                  <a:lumMod val="1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93070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 calcmode="lin" valueType="num">
                                      <p:cBhvr additive="base">
                                        <p:cTn id="7"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xEl>
                                              <p:pRg st="1" end="1"/>
                                            </p:txEl>
                                          </p:spTgt>
                                        </p:tgtEl>
                                        <p:attrNameLst>
                                          <p:attrName>style.visibility</p:attrName>
                                        </p:attrNameLst>
                                      </p:cBhvr>
                                      <p:to>
                                        <p:strVal val="visible"/>
                                      </p:to>
                                    </p:set>
                                    <p:anim calcmode="lin" valueType="num">
                                      <p:cBhvr additive="base">
                                        <p:cTn id="13" dur="500" fill="hold"/>
                                        <p:tgtEl>
                                          <p:spTgt spid="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xEl>
                                              <p:pRg st="2" end="2"/>
                                            </p:txEl>
                                          </p:spTgt>
                                        </p:tgtEl>
                                        <p:attrNameLst>
                                          <p:attrName>style.visibility</p:attrName>
                                        </p:attrNameLst>
                                      </p:cBhvr>
                                      <p:to>
                                        <p:strVal val="visible"/>
                                      </p:to>
                                    </p:set>
                                    <p:anim calcmode="lin" valueType="num">
                                      <p:cBhvr additive="base">
                                        <p:cTn id="19" dur="500" fill="hold"/>
                                        <p:tgtEl>
                                          <p:spTgt spid="6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
                                            <p:txEl>
                                              <p:pRg st="3" end="3"/>
                                            </p:txEl>
                                          </p:spTgt>
                                        </p:tgtEl>
                                        <p:attrNameLst>
                                          <p:attrName>style.visibility</p:attrName>
                                        </p:attrNameLst>
                                      </p:cBhvr>
                                      <p:to>
                                        <p:strVal val="visible"/>
                                      </p:to>
                                    </p:set>
                                    <p:anim calcmode="lin" valueType="num">
                                      <p:cBhvr additive="base">
                                        <p:cTn id="25" dur="500" fill="hold"/>
                                        <p:tgtEl>
                                          <p:spTgt spid="6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0">
                                            <p:txEl>
                                              <p:pRg st="4" end="4"/>
                                            </p:txEl>
                                          </p:spTgt>
                                        </p:tgtEl>
                                        <p:attrNameLst>
                                          <p:attrName>style.visibility</p:attrName>
                                        </p:attrNameLst>
                                      </p:cBhvr>
                                      <p:to>
                                        <p:strVal val="visible"/>
                                      </p:to>
                                    </p:set>
                                    <p:anim calcmode="lin" valueType="num">
                                      <p:cBhvr additive="base">
                                        <p:cTn id="31" dur="500" fill="hold"/>
                                        <p:tgtEl>
                                          <p:spTgt spid="6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0">
                                            <p:txEl>
                                              <p:pRg st="5" end="5"/>
                                            </p:txEl>
                                          </p:spTgt>
                                        </p:tgtEl>
                                        <p:attrNameLst>
                                          <p:attrName>style.visibility</p:attrName>
                                        </p:attrNameLst>
                                      </p:cBhvr>
                                      <p:to>
                                        <p:strVal val="visible"/>
                                      </p:to>
                                    </p:set>
                                    <p:anim calcmode="lin" valueType="num">
                                      <p:cBhvr additive="base">
                                        <p:cTn id="37" dur="500" fill="hold"/>
                                        <p:tgtEl>
                                          <p:spTgt spid="6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0">
                                            <p:txEl>
                                              <p:pRg st="6" end="6"/>
                                            </p:txEl>
                                          </p:spTgt>
                                        </p:tgtEl>
                                        <p:attrNameLst>
                                          <p:attrName>style.visibility</p:attrName>
                                        </p:attrNameLst>
                                      </p:cBhvr>
                                      <p:to>
                                        <p:strVal val="visible"/>
                                      </p:to>
                                    </p:set>
                                    <p:anim calcmode="lin" valueType="num">
                                      <p:cBhvr additive="base">
                                        <p:cTn id="43" dur="500" fill="hold"/>
                                        <p:tgtEl>
                                          <p:spTgt spid="6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0">
                                            <p:txEl>
                                              <p:pRg st="7" end="7"/>
                                            </p:txEl>
                                          </p:spTgt>
                                        </p:tgtEl>
                                        <p:attrNameLst>
                                          <p:attrName>style.visibility</p:attrName>
                                        </p:attrNameLst>
                                      </p:cBhvr>
                                      <p:to>
                                        <p:strVal val="visible"/>
                                      </p:to>
                                    </p:set>
                                    <p:anim calcmode="lin" valueType="num">
                                      <p:cBhvr additive="base">
                                        <p:cTn id="49" dur="500" fill="hold"/>
                                        <p:tgtEl>
                                          <p:spTgt spid="6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0">
                                            <p:txEl>
                                              <p:pRg st="8" end="8"/>
                                            </p:txEl>
                                          </p:spTgt>
                                        </p:tgtEl>
                                        <p:attrNameLst>
                                          <p:attrName>style.visibility</p:attrName>
                                        </p:attrNameLst>
                                      </p:cBhvr>
                                      <p:to>
                                        <p:strVal val="visible"/>
                                      </p:to>
                                    </p:set>
                                    <p:anim calcmode="lin" valueType="num">
                                      <p:cBhvr additive="base">
                                        <p:cTn id="55" dur="500" fill="hold"/>
                                        <p:tgtEl>
                                          <p:spTgt spid="6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1000"/>
                                        <p:tgtEl>
                                          <p:spTgt spid="62"/>
                                        </p:tgtEl>
                                      </p:cBhvr>
                                    </p:animEffect>
                                    <p:anim calcmode="lin" valueType="num">
                                      <p:cBhvr>
                                        <p:cTn id="62" dur="1000" fill="hold"/>
                                        <p:tgtEl>
                                          <p:spTgt spid="62"/>
                                        </p:tgtEl>
                                        <p:attrNameLst>
                                          <p:attrName>ppt_x</p:attrName>
                                        </p:attrNameLst>
                                      </p:cBhvr>
                                      <p:tavLst>
                                        <p:tav tm="0">
                                          <p:val>
                                            <p:strVal val="#ppt_x"/>
                                          </p:val>
                                        </p:tav>
                                        <p:tav tm="100000">
                                          <p:val>
                                            <p:strVal val="#ppt_x"/>
                                          </p:val>
                                        </p:tav>
                                      </p:tavLst>
                                    </p:anim>
                                    <p:anim calcmode="lin" valueType="num">
                                      <p:cBhvr>
                                        <p:cTn id="6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8373</TotalTime>
  <Words>2279</Words>
  <Application>Microsoft Office PowerPoint</Application>
  <PresentationFormat>宽屏</PresentationFormat>
  <Paragraphs>467</Paragraphs>
  <Slides>28</Slides>
  <Notes>14</Notes>
  <HiddenSlides>7</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Adobe 宋体 Std L</vt:lpstr>
      <vt:lpstr>Arial Unicode MS</vt:lpstr>
      <vt:lpstr>simsun</vt:lpstr>
      <vt:lpstr>等线</vt:lpstr>
      <vt:lpstr>黑体</vt:lpstr>
      <vt:lpstr>华康俪金黑W8(P)</vt:lpstr>
      <vt:lpstr>楷体</vt:lpstr>
      <vt:lpstr>宋体</vt:lpstr>
      <vt:lpstr>微软雅黑</vt:lpstr>
      <vt:lpstr>Agency FB</vt:lpstr>
      <vt:lpstr>Arial</vt:lpstr>
      <vt:lpstr>Calibri</vt:lpstr>
      <vt:lpstr>Times New Roman</vt:lpstr>
      <vt:lpstr>Wingdings</vt:lpstr>
      <vt:lpstr>Office Theme</vt:lpstr>
      <vt:lpstr>PowerPoint 演示文稿</vt:lpstr>
      <vt:lpstr>内容回顾</vt:lpstr>
      <vt:lpstr>作业讲解</vt:lpstr>
      <vt:lpstr>PowerPoint 演示文稿</vt:lpstr>
      <vt:lpstr>本节教学目标</vt:lpstr>
      <vt:lpstr>设计测试用例</vt:lpstr>
      <vt:lpstr>设计测试用例</vt:lpstr>
      <vt:lpstr>因果图法概述</vt:lpstr>
      <vt:lpstr>PowerPoint 演示文稿</vt:lpstr>
      <vt:lpstr>PowerPoint 演示文稿</vt:lpstr>
      <vt:lpstr>PowerPoint 演示文稿</vt:lpstr>
      <vt:lpstr>PowerPoint 演示文稿</vt:lpstr>
      <vt:lpstr>PowerPoint 演示文稿</vt:lpstr>
      <vt:lpstr>因果图法步骤</vt:lpstr>
      <vt:lpstr>PowerPoint 演示文稿</vt:lpstr>
      <vt:lpstr>PowerPoint 演示文稿</vt:lpstr>
      <vt:lpstr>PowerPoint 演示文稿</vt:lpstr>
      <vt:lpstr>PowerPoint 演示文稿</vt:lpstr>
      <vt:lpstr> 步骤回顾总结 </vt:lpstr>
      <vt:lpstr>Practice</vt:lpstr>
      <vt:lpstr>内容总结</vt:lpstr>
      <vt:lpstr>Practice</vt:lpstr>
      <vt:lpstr>分析原因和结果</vt:lpstr>
      <vt:lpstr>PowerPoint 演示文稿</vt:lpstr>
      <vt:lpstr>PowerPoint 演示文稿</vt:lpstr>
      <vt:lpstr>实例解析</vt:lpstr>
      <vt:lpstr>PowerPoint 演示文稿</vt:lpstr>
      <vt:lpstr> 实例二：解析 </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505</cp:revision>
  <dcterms:created xsi:type="dcterms:W3CDTF">2015-11-26T12:54:06Z</dcterms:created>
  <dcterms:modified xsi:type="dcterms:W3CDTF">2017-03-10T07:42:10Z</dcterms:modified>
</cp:coreProperties>
</file>