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62" r:id="rId2"/>
    <p:sldId id="437" r:id="rId3"/>
    <p:sldId id="460" r:id="rId4"/>
    <p:sldId id="461" r:id="rId5"/>
    <p:sldId id="462" r:id="rId6"/>
    <p:sldId id="463" r:id="rId7"/>
    <p:sldId id="438" r:id="rId8"/>
    <p:sldId id="360" r:id="rId9"/>
    <p:sldId id="439" r:id="rId10"/>
    <p:sldId id="451" r:id="rId11"/>
    <p:sldId id="453" r:id="rId12"/>
    <p:sldId id="454" r:id="rId13"/>
    <p:sldId id="456" r:id="rId14"/>
    <p:sldId id="457" r:id="rId15"/>
    <p:sldId id="464" r:id="rId16"/>
    <p:sldId id="452" r:id="rId17"/>
    <p:sldId id="458" r:id="rId18"/>
    <p:sldId id="45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09" autoAdjust="0"/>
    <p:restoredTop sz="89269" autoAdjust="0"/>
  </p:normalViewPr>
  <p:slideViewPr>
    <p:cSldViewPr snapToGrid="0" showGuides="1">
      <p:cViewPr>
        <p:scale>
          <a:sx n="66" d="100"/>
          <a:sy n="66" d="100"/>
        </p:scale>
        <p:origin x="25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条件桩：列出问题所有条件</a:t>
            </a:r>
            <a:endParaRPr lang="en-US" altLang="zh-CN" dirty="0" smtClean="0"/>
          </a:p>
          <a:p>
            <a:r>
              <a:rPr lang="zh-CN" altLang="en-US" dirty="0" smtClean="0"/>
              <a:t>动作桩：列出了问题规定可能采取的操作</a:t>
            </a:r>
            <a:endParaRPr lang="en-US" altLang="zh-CN" dirty="0" smtClean="0"/>
          </a:p>
          <a:p>
            <a:r>
              <a:rPr lang="zh-CN" altLang="en-US" dirty="0" smtClean="0"/>
              <a:t>条件项：列出针对他左列条件的取值</a:t>
            </a:r>
            <a:endParaRPr lang="en-US" altLang="zh-CN" dirty="0" smtClean="0"/>
          </a:p>
          <a:p>
            <a:r>
              <a:rPr lang="zh-CN" altLang="en-US" dirty="0" smtClean="0"/>
              <a:t>动作项：列出在条件项的各种取值情况下应该采取的行动</a:t>
            </a:r>
            <a:endParaRPr lang="en-US" altLang="zh-CN" dirty="0" smtClean="0"/>
          </a:p>
          <a:p>
            <a:r>
              <a:rPr lang="zh-CN" altLang="en-US" dirty="0" smtClean="0"/>
              <a:t>规则：条件桩右侧的每一列都是规则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9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互斥：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两个原因不会同时成立，最多一个成立</a:t>
            </a:r>
            <a:endParaRPr lang="en-US" altLang="zh-CN" dirty="0" smtClean="0"/>
          </a:p>
          <a:p>
            <a:r>
              <a:rPr lang="zh-CN" altLang="en-US" dirty="0" smtClean="0"/>
              <a:t>包含：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abc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三个原因中至少有一个必须成立</a:t>
            </a:r>
            <a:endParaRPr lang="en-US" altLang="zh-CN" baseline="0" dirty="0" smtClean="0"/>
          </a:p>
          <a:p>
            <a:r>
              <a:rPr lang="zh-CN" altLang="en-US" baseline="0" dirty="0" smtClean="0"/>
              <a:t>唯一：</a:t>
            </a:r>
            <a:r>
              <a:rPr lang="en-US" altLang="zh-CN" baseline="0" dirty="0" smtClean="0"/>
              <a:t>ab</a:t>
            </a:r>
            <a:r>
              <a:rPr lang="zh-CN" altLang="en-US" baseline="0" dirty="0" smtClean="0"/>
              <a:t>当中必须有一个，且只能有一个成立</a:t>
            </a:r>
            <a:endParaRPr lang="en-US" altLang="zh-CN" baseline="0" dirty="0" smtClean="0"/>
          </a:p>
          <a:p>
            <a:r>
              <a:rPr lang="en-US" altLang="zh-CN" baseline="0" dirty="0" smtClean="0"/>
              <a:t>R</a:t>
            </a:r>
            <a:r>
              <a:rPr lang="zh-CN" altLang="en-US" baseline="0" dirty="0" smtClean="0"/>
              <a:t>要求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当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出现，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必须出现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5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41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5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查询结果没有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没有可借数量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借书时，卡错误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借书时，密码错误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6"/>
            <a:ext cx="10515600" cy="71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143" y="94079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829" y="3568994"/>
            <a:ext cx="772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黑盒测试用例设计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场景法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场景法使用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9025" y="0"/>
            <a:ext cx="7655269" cy="6629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1872" y="1457325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3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54" y="23174"/>
            <a:ext cx="8338733" cy="68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场景法使用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写出基本流和备选流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650" y="825830"/>
            <a:ext cx="10542445" cy="567050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基本流：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正确的卡，正确的密码，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取款成功</a:t>
            </a:r>
            <a:endParaRPr lang="en-US" altLang="zh-CN" dirty="0" smtClean="0"/>
          </a:p>
          <a:p>
            <a:r>
              <a:rPr lang="zh-CN" altLang="en-US" dirty="0" smtClean="0"/>
              <a:t>备选流：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卡错误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卡正确，密码错误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卡正确，密码错误，输入错误次数大于三次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卡正确，密码正确，大于当次取款额度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卡正确，密码正确，当次额度正确，大于当天允许</a:t>
            </a:r>
            <a:r>
              <a:rPr lang="zh-CN" altLang="en-US" dirty="0" smtClean="0"/>
              <a:t>额度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卡正确，密码正确，当次额度和当天额度都符合，卡余额小于取款数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卡</a:t>
            </a:r>
            <a:r>
              <a:rPr lang="zh-CN" altLang="en-US" dirty="0"/>
              <a:t>正确，密码正确，当次额度正确</a:t>
            </a:r>
            <a:r>
              <a:rPr lang="zh-CN" altLang="en-US" dirty="0" smtClean="0"/>
              <a:t>，当天额度正确，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机余额不足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3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根据基本流和备选流设计测试用例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5908923"/>
              </p:ext>
            </p:extLst>
          </p:nvPr>
        </p:nvGraphicFramePr>
        <p:xfrm>
          <a:off x="259307" y="859808"/>
          <a:ext cx="11655188" cy="58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56930"/>
                <a:gridCol w="7545023"/>
                <a:gridCol w="3053235"/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88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476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88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62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62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卡正确，密码正确，大于当次取款额度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提示“大于规定取款额度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62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卡正确，密码正确，当次额度正确，大于当天允许额度</a:t>
                      </a:r>
                    </a:p>
                    <a:p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215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卡正确，密码正确，当次额度和当天额度都符合，卡余额小于取款数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62">
                <a:tc>
                  <a:txBody>
                    <a:bodyPr/>
                    <a:lstStyle/>
                    <a:p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卡正确，密码正确，当次额度正确，当天额度正确，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总结场景法使用步骤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分析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（流程图）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分析</a:t>
            </a:r>
            <a:r>
              <a:rPr lang="zh-CN" altLang="en-US" dirty="0" smtClean="0">
                <a:solidFill>
                  <a:srgbClr val="FF0000"/>
                </a:solidFill>
              </a:rPr>
              <a:t>基本流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备选流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根据基本</a:t>
            </a:r>
            <a:r>
              <a:rPr lang="zh-CN" altLang="en-US" dirty="0"/>
              <a:t>流和备选</a:t>
            </a:r>
            <a:r>
              <a:rPr lang="zh-CN" altLang="en-US" dirty="0" smtClean="0"/>
              <a:t>流，</a:t>
            </a:r>
            <a:r>
              <a:rPr lang="zh-CN" altLang="en-US" dirty="0" smtClean="0">
                <a:solidFill>
                  <a:srgbClr val="FF0000"/>
                </a:solidFill>
              </a:rPr>
              <a:t>设计测试用例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：什么情况下使用场景法方便？</a:t>
            </a:r>
            <a:endParaRPr lang="en-US" altLang="zh-CN" dirty="0" smtClean="0"/>
          </a:p>
          <a:p>
            <a:pPr lvl="1"/>
            <a:r>
              <a:rPr lang="zh-CN" altLang="en-US" dirty="0"/>
              <a:t>没有太多填写项，所有的操作都是通过鼠标的点击、双击、拖拽等完成。</a:t>
            </a:r>
            <a:r>
              <a:rPr lang="en-US" altLang="zh-CN" dirty="0"/>
              <a:t>(</a:t>
            </a:r>
            <a:r>
              <a:rPr lang="zh-CN" altLang="en-US" dirty="0"/>
              <a:t>类似于：银行柜台操作界面、五子棋游戏，这些都是通过鼠标的点击、拖拽等来完成的。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7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针对：购物流程：登录，选择商品，填写收货地址，支付，使用</a:t>
            </a:r>
            <a:r>
              <a:rPr lang="zh-CN" altLang="en-US" dirty="0" smtClean="0"/>
              <a:t>场景法设计测试用例</a:t>
            </a:r>
            <a:endParaRPr lang="en-US" altLang="zh-CN" dirty="0" smtClean="0"/>
          </a:p>
          <a:p>
            <a:r>
              <a:rPr lang="zh-CN" altLang="en-US" dirty="0" smtClean="0"/>
              <a:t>针对图书馆借书流程使用场景法设计测试用例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场景法使用注意事项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>
                <a:solidFill>
                  <a:srgbClr val="FF0000"/>
                </a:solidFill>
              </a:rPr>
              <a:t>核心</a:t>
            </a:r>
            <a:r>
              <a:rPr lang="zh-CN" altLang="en-US" dirty="0"/>
              <a:t>思想</a:t>
            </a:r>
          </a:p>
          <a:p>
            <a:r>
              <a:rPr lang="zh-CN" altLang="en-US" dirty="0"/>
              <a:t>    把自己当成最终的用户，使用软件，设计出在使用软件过程中重要的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zh-CN" altLang="en-US" dirty="0"/>
              <a:t>包括</a:t>
            </a:r>
            <a:r>
              <a:rPr lang="zh-CN" altLang="en-US" dirty="0">
                <a:solidFill>
                  <a:srgbClr val="FF0000"/>
                </a:solidFill>
              </a:rPr>
              <a:t>两类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模拟用户完成正常功能、核心业务逻辑的动作，以验证功能的正确性</a:t>
            </a:r>
          </a:p>
          <a:p>
            <a:pPr lvl="1"/>
            <a:r>
              <a:rPr lang="zh-CN" altLang="en-US" dirty="0" smtClean="0"/>
              <a:t>模拟用户操作中出现的主要错误，以验证程序的异常处理能力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要求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要</a:t>
            </a:r>
            <a:r>
              <a:rPr lang="zh-CN" altLang="en-US" dirty="0"/>
              <a:t>对所测试的软件的业务逻辑、主要功能非常精通，比如测试游戏软件，要会玩游戏。如果连第一关都过不了，也就没办法继续测</a:t>
            </a:r>
            <a:r>
              <a:rPr lang="zh-CN" altLang="en-US" dirty="0" smtClean="0"/>
              <a:t>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1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场景法定义</a:t>
            </a:r>
            <a:endParaRPr lang="en-US" altLang="zh-CN" dirty="0"/>
          </a:p>
          <a:p>
            <a:r>
              <a:rPr lang="zh-CN" altLang="en-US" dirty="0" smtClean="0"/>
              <a:t>基本流和备选流定义</a:t>
            </a:r>
            <a:endParaRPr lang="en-US" altLang="zh-CN" dirty="0" smtClean="0"/>
          </a:p>
          <a:p>
            <a:r>
              <a:rPr lang="zh-CN" altLang="en-US" dirty="0" smtClean="0"/>
              <a:t>场景法使用步骤</a:t>
            </a:r>
            <a:endParaRPr lang="en-US" altLang="zh-CN" dirty="0" smtClean="0"/>
          </a:p>
          <a:p>
            <a:r>
              <a:rPr lang="zh-CN" altLang="en-US" dirty="0" smtClean="0"/>
              <a:t>场景法适用场合</a:t>
            </a:r>
            <a:endParaRPr lang="en-US" altLang="zh-CN" dirty="0" smtClean="0"/>
          </a:p>
          <a:p>
            <a:r>
              <a:rPr lang="zh-CN" altLang="en-US" dirty="0" smtClean="0"/>
              <a:t>场景法使用注意事项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1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85398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7260" y="751241"/>
            <a:ext cx="11061701" cy="629100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等价类划分</a:t>
            </a:r>
            <a:endParaRPr lang="en-US" altLang="zh-CN" dirty="0" smtClean="0"/>
          </a:p>
          <a:p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r>
              <a:rPr lang="zh-CN" altLang="en-US" dirty="0" smtClean="0"/>
              <a:t>决策表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什么是决策表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用一个表格形式来整理逻辑关系的工具，由横向的</a:t>
            </a:r>
            <a:r>
              <a:rPr lang="zh-CN" altLang="en-US" dirty="0" smtClean="0">
                <a:solidFill>
                  <a:srgbClr val="FF0000"/>
                </a:solidFill>
              </a:rPr>
              <a:t>条件</a:t>
            </a:r>
            <a:r>
              <a:rPr lang="zh-CN" altLang="en-US" dirty="0" smtClean="0"/>
              <a:t>（因）、</a:t>
            </a:r>
            <a:r>
              <a:rPr lang="zh-CN" altLang="en-US" dirty="0" smtClean="0">
                <a:solidFill>
                  <a:srgbClr val="FF0000"/>
                </a:solidFill>
              </a:rPr>
              <a:t>动作（</a:t>
            </a:r>
            <a:r>
              <a:rPr lang="zh-CN" altLang="en-US" dirty="0" smtClean="0"/>
              <a:t>果）和纵向的</a:t>
            </a:r>
            <a:r>
              <a:rPr lang="zh-CN" altLang="en-US" dirty="0" smtClean="0">
                <a:solidFill>
                  <a:srgbClr val="FF0000"/>
                </a:solidFill>
              </a:rPr>
              <a:t>规则</a:t>
            </a:r>
            <a:r>
              <a:rPr lang="zh-CN" altLang="en-US" dirty="0" smtClean="0"/>
              <a:t>（测试用例）组合而成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条件桩，条件项，动作桩，动作项，规则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生成决策表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合并决策表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9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756900" cy="5829936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5000" dirty="0" smtClean="0"/>
              <a:t>因果图法</a:t>
            </a:r>
            <a:endParaRPr lang="en-US" altLang="zh-CN" sz="5000" dirty="0" smtClean="0"/>
          </a:p>
          <a:p>
            <a:pPr lvl="1"/>
            <a:r>
              <a:rPr lang="zh-CN" altLang="en-US" sz="5000" dirty="0" smtClean="0">
                <a:solidFill>
                  <a:srgbClr val="FF0000"/>
                </a:solidFill>
              </a:rPr>
              <a:t>定义</a:t>
            </a:r>
            <a:r>
              <a:rPr lang="zh-CN" altLang="en-US" sz="5000" dirty="0" smtClean="0"/>
              <a:t>：用图解的方法表示输入的各种组合关系，写出判定表，从而设计测试用例</a:t>
            </a:r>
            <a:endParaRPr lang="en-US" altLang="zh-CN" sz="5000" dirty="0" smtClean="0"/>
          </a:p>
          <a:p>
            <a:pPr lvl="1"/>
            <a:r>
              <a:rPr lang="zh-CN" altLang="en-US" sz="5000" dirty="0" smtClean="0">
                <a:solidFill>
                  <a:srgbClr val="FF0000"/>
                </a:solidFill>
              </a:rPr>
              <a:t>符号：</a:t>
            </a:r>
            <a:r>
              <a:rPr lang="zh-CN" altLang="en-US" sz="5000" dirty="0" smtClean="0"/>
              <a:t>恒等、非、与（且）、或、互斥（</a:t>
            </a:r>
            <a:r>
              <a:rPr lang="en-US" altLang="zh-CN" sz="5000" dirty="0" smtClean="0"/>
              <a:t>E</a:t>
            </a:r>
            <a:r>
              <a:rPr lang="zh-CN" altLang="en-US" sz="5000" dirty="0" smtClean="0"/>
              <a:t>）、包含（</a:t>
            </a:r>
            <a:r>
              <a:rPr lang="en-US" altLang="zh-CN" sz="5000" dirty="0"/>
              <a:t>I</a:t>
            </a:r>
            <a:r>
              <a:rPr lang="zh-CN" altLang="en-US" sz="5000" dirty="0" smtClean="0"/>
              <a:t>）、唯一（</a:t>
            </a:r>
            <a:r>
              <a:rPr lang="en-US" altLang="zh-CN" sz="5000" dirty="0" smtClean="0"/>
              <a:t>O</a:t>
            </a:r>
            <a:r>
              <a:rPr lang="zh-CN" altLang="en-US" sz="5000" dirty="0" smtClean="0"/>
              <a:t>）、要求（</a:t>
            </a:r>
            <a:r>
              <a:rPr lang="en-US" altLang="zh-CN" sz="5000" dirty="0" smtClean="0"/>
              <a:t>R</a:t>
            </a:r>
            <a:r>
              <a:rPr lang="zh-CN" altLang="en-US" sz="5000" dirty="0" smtClean="0"/>
              <a:t>）</a:t>
            </a:r>
            <a:endParaRPr lang="en-US" altLang="zh-CN" sz="5000" dirty="0" smtClean="0"/>
          </a:p>
          <a:p>
            <a:pPr lvl="1"/>
            <a:r>
              <a:rPr lang="zh-CN" altLang="en-US" sz="5000" dirty="0" smtClean="0">
                <a:solidFill>
                  <a:srgbClr val="FF0000"/>
                </a:solidFill>
              </a:rPr>
              <a:t>使用步骤</a:t>
            </a:r>
            <a:r>
              <a:rPr lang="zh-CN" altLang="en-US" sz="5000" dirty="0" smtClean="0"/>
              <a:t>：</a:t>
            </a:r>
            <a:endParaRPr lang="en-US" altLang="zh-CN" sz="5000" dirty="0" smtClean="0"/>
          </a:p>
          <a:p>
            <a:pPr lvl="2"/>
            <a:r>
              <a:rPr lang="zh-CN" altLang="en-US" sz="5000" dirty="0" smtClean="0"/>
              <a:t>提取因果，赋予标识符</a:t>
            </a:r>
            <a:endParaRPr lang="en-US" altLang="zh-CN" sz="5000" dirty="0" smtClean="0"/>
          </a:p>
          <a:p>
            <a:pPr lvl="2"/>
            <a:r>
              <a:rPr lang="zh-CN" altLang="en-US" sz="5000" dirty="0" smtClean="0"/>
              <a:t>提取因果关系，表示因果图</a:t>
            </a:r>
            <a:endParaRPr lang="en-US" altLang="zh-CN" sz="5000" dirty="0" smtClean="0"/>
          </a:p>
          <a:p>
            <a:pPr lvl="2"/>
            <a:r>
              <a:rPr lang="zh-CN" altLang="en-US" sz="5000" dirty="0" smtClean="0"/>
              <a:t>标明约束条件</a:t>
            </a:r>
            <a:endParaRPr lang="en-US" altLang="zh-CN" sz="5000" dirty="0" smtClean="0"/>
          </a:p>
          <a:p>
            <a:pPr lvl="2"/>
            <a:r>
              <a:rPr lang="zh-CN" altLang="en-US" sz="5000" dirty="0" smtClean="0"/>
              <a:t>转换判定表</a:t>
            </a:r>
            <a:endParaRPr lang="en-US" altLang="zh-CN" sz="5000" dirty="0" smtClean="0"/>
          </a:p>
          <a:p>
            <a:pPr lvl="2"/>
            <a:r>
              <a:rPr lang="zh-CN" altLang="en-US" sz="5000" dirty="0" smtClean="0"/>
              <a:t>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4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雪梨教育平台看视频功能，非注册用户，只可以看一个视频的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，注册登录后，软件学院的学生能看全部，注册登录非软件学院学生可以看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，注册登录非软件学院，付费用户可以看全部。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分析：输入条件间有制约关系，输入与输出之间也有相应的制约关系，使用决策表法和因果图法设计测试用例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购物过程中，普通用户无折扣，持中信银行信用卡用户，满</a:t>
            </a:r>
            <a:r>
              <a:rPr lang="en-US" altLang="zh-CN" dirty="0" smtClean="0"/>
              <a:t>99</a:t>
            </a:r>
            <a:r>
              <a:rPr lang="zh-CN" altLang="en-US" dirty="0" smtClean="0"/>
              <a:t>减</a:t>
            </a:r>
            <a:r>
              <a:rPr lang="en-US" altLang="zh-CN" dirty="0" smtClean="0"/>
              <a:t>20</a:t>
            </a:r>
            <a:r>
              <a:rPr lang="zh-CN" altLang="en-US" dirty="0" smtClean="0"/>
              <a:t>元；持优惠券用户，满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元；在网站预先充值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元，所有消费可以打</a:t>
            </a:r>
            <a:r>
              <a:rPr lang="en-US" altLang="zh-CN" dirty="0" smtClean="0"/>
              <a:t>8</a:t>
            </a:r>
            <a:r>
              <a:rPr lang="zh-CN" altLang="en-US" dirty="0" smtClean="0"/>
              <a:t>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0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87678" y="929711"/>
            <a:ext cx="6396893" cy="261032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8161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18884" y="1337922"/>
            <a:ext cx="10629900" cy="4351338"/>
          </a:xfrm>
        </p:spPr>
        <p:txBody>
          <a:bodyPr>
            <a:normAutofit/>
          </a:bodyPr>
          <a:lstStyle/>
          <a:p>
            <a:pPr marL="514093" lvl="1" indent="-456971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掌握</a:t>
            </a:r>
            <a:r>
              <a:rPr lang="zh-CN" altLang="en-US" sz="2800" dirty="0">
                <a:latin typeface="楷体" panose="02010609060101010101" pitchFamily="49" charset="-122"/>
              </a:rPr>
              <a:t>场景</a:t>
            </a:r>
            <a:r>
              <a:rPr lang="zh-CN" altLang="en-US" sz="2800" dirty="0" smtClean="0">
                <a:latin typeface="楷体" panose="02010609060101010101" pitchFamily="49" charset="-122"/>
              </a:rPr>
              <a:t>法</a:t>
            </a:r>
            <a:r>
              <a:rPr lang="zh-CN" altLang="en-US" sz="2800" dirty="0">
                <a:latin typeface="楷体" panose="02010609060101010101" pitchFamily="49" charset="-122"/>
              </a:rPr>
              <a:t>进行测试用例设计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514093" lvl="1" indent="-456971">
              <a:buClr>
                <a:srgbClr val="C00000"/>
              </a:buClr>
            </a:pPr>
            <a:r>
              <a:rPr lang="zh-CN" altLang="en-US" sz="2800" dirty="0">
                <a:latin typeface="楷体" panose="02010609060101010101" pitchFamily="49" charset="-122"/>
              </a:rPr>
              <a:t>掌握课堂讲解实例并能举一反三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2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围绕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机取款功能设计测试用例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尝试使用之前的方法设计测试用例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场景法</a:t>
            </a:r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11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308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实例讲解与演练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场景法概述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3588" y="13648"/>
            <a:ext cx="10515600" cy="677863"/>
          </a:xfrm>
        </p:spPr>
        <p:txBody>
          <a:bodyPr/>
          <a:lstStyle/>
          <a:p>
            <a:r>
              <a:rPr lang="zh-CN" altLang="en-US" dirty="0" smtClean="0"/>
              <a:t>场景法概述</a:t>
            </a:r>
            <a:r>
              <a:rPr lang="en-US" altLang="zh-CN" dirty="0" smtClean="0"/>
              <a:t>—</a:t>
            </a:r>
            <a:r>
              <a:rPr lang="zh-CN" altLang="en-US" dirty="0"/>
              <a:t>定义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5135" y="853127"/>
            <a:ext cx="11653827" cy="567050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场景法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软件中，</a:t>
            </a:r>
            <a:r>
              <a:rPr lang="zh-CN" altLang="en-US" dirty="0" smtClean="0"/>
              <a:t>事件触发时的情景便形成了场景，而同一事件不同的触发顺序和处理结果就形成事件流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基本流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有效流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：模拟用户正确的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操作流程（用黑色表示）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备选流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无效流、错误流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：模拟用户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错误的操作流程（用彩色表示）</a:t>
            </a:r>
          </a:p>
          <a:p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</p:txBody>
      </p:sp>
      <p:pic>
        <p:nvPicPr>
          <p:cNvPr id="1028" name="Picture 4" descr="http://pic002.cnblogs.com/images/2010/164992/2010120112030557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97" y="1544898"/>
            <a:ext cx="5377218" cy="50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13421</TotalTime>
  <Words>1086</Words>
  <Application>Microsoft Office PowerPoint</Application>
  <PresentationFormat>宽屏</PresentationFormat>
  <Paragraphs>138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楷体</vt:lpstr>
      <vt:lpstr>宋体</vt:lpstr>
      <vt:lpstr>Arial</vt:lpstr>
      <vt:lpstr>Calibri</vt:lpstr>
      <vt:lpstr>Times New Roman</vt:lpstr>
      <vt:lpstr>Office Theme</vt:lpstr>
      <vt:lpstr>PowerPoint 演示文稿</vt:lpstr>
      <vt:lpstr>内容回顾</vt:lpstr>
      <vt:lpstr>内容回顾</vt:lpstr>
      <vt:lpstr>实例：</vt:lpstr>
      <vt:lpstr>实例</vt:lpstr>
      <vt:lpstr>本节教学目标</vt:lpstr>
      <vt:lpstr>根据需求写出测试用例</vt:lpstr>
      <vt:lpstr>PowerPoint 演示文稿</vt:lpstr>
      <vt:lpstr>场景法概述—定义</vt:lpstr>
      <vt:lpstr>场景法使用</vt:lpstr>
      <vt:lpstr>PowerPoint 演示文稿</vt:lpstr>
      <vt:lpstr>场景法使用—写出基本流和备选流</vt:lpstr>
      <vt:lpstr>根据基本流和备选流设计测试用例</vt:lpstr>
      <vt:lpstr>总结场景法使用步骤</vt:lpstr>
      <vt:lpstr>练习</vt:lpstr>
      <vt:lpstr>场景法使用注意事项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550</cp:revision>
  <dcterms:created xsi:type="dcterms:W3CDTF">2015-11-26T12:54:06Z</dcterms:created>
  <dcterms:modified xsi:type="dcterms:W3CDTF">2017-03-21T00:01:58Z</dcterms:modified>
</cp:coreProperties>
</file>