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62" r:id="rId2"/>
    <p:sldId id="466" r:id="rId3"/>
    <p:sldId id="478" r:id="rId4"/>
    <p:sldId id="341" r:id="rId5"/>
    <p:sldId id="360" r:id="rId6"/>
    <p:sldId id="434" r:id="rId7"/>
    <p:sldId id="444" r:id="rId8"/>
    <p:sldId id="445" r:id="rId9"/>
    <p:sldId id="473" r:id="rId10"/>
    <p:sldId id="446" r:id="rId11"/>
    <p:sldId id="467" r:id="rId12"/>
    <p:sldId id="468" r:id="rId13"/>
    <p:sldId id="474" r:id="rId14"/>
    <p:sldId id="469" r:id="rId15"/>
    <p:sldId id="448" r:id="rId16"/>
    <p:sldId id="449" r:id="rId17"/>
    <p:sldId id="475" r:id="rId18"/>
    <p:sldId id="476" r:id="rId19"/>
    <p:sldId id="477" r:id="rId20"/>
    <p:sldId id="470" r:id="rId21"/>
    <p:sldId id="427" r:id="rId22"/>
    <p:sldId id="47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a:srgbClr val="006ECC"/>
    <a:srgbClr val="0975CE"/>
    <a:srgbClr val="F1F5FB"/>
    <a:srgbClr val="F2F2F2"/>
    <a:srgbClr val="03A6FF"/>
    <a:srgbClr val="DDEEFC"/>
    <a:srgbClr val="B8DBF6"/>
    <a:srgbClr val="F6F6F6"/>
    <a:srgbClr val="007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44" autoAdjust="0"/>
    <p:restoredTop sz="90669" autoAdjust="0"/>
  </p:normalViewPr>
  <p:slideViewPr>
    <p:cSldViewPr snapToGrid="0" showGuides="1">
      <p:cViewPr varScale="1">
        <p:scale>
          <a:sx n="72" d="100"/>
          <a:sy n="72" d="100"/>
        </p:scale>
        <p:origin x="84" y="1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982B93-D878-4220-82A0-3D8A37C64810}" type="datetimeFigureOut">
              <a:rPr lang="zh-CN" altLang="en-US" smtClean="0"/>
              <a:t>2017/4/20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4396F-7CC6-42E5-83BE-72592AAF95CF}" type="slidenum">
              <a:rPr lang="zh-CN" altLang="en-US" smtClean="0"/>
              <a:t>‹#›</a:t>
            </a:fld>
            <a:endParaRPr lang="zh-CN" altLang="en-US"/>
          </a:p>
        </p:txBody>
      </p:sp>
    </p:spTree>
    <p:extLst>
      <p:ext uri="{BB962C8B-B14F-4D97-AF65-F5344CB8AC3E}">
        <p14:creationId xmlns:p14="http://schemas.microsoft.com/office/powerpoint/2010/main" val="1796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idx="5"/>
          </p:nvPr>
        </p:nvSpPr>
        <p:spPr/>
        <p:txBody>
          <a:bodyPr/>
          <a:lstStyle/>
          <a:p>
            <a:pPr>
              <a:defRPr/>
            </a:pPr>
            <a:fld id="{B5D9138E-DB2A-4935-A0B9-B284798CE9F1}" type="slidenum">
              <a:rPr lang="en-US"/>
              <a:pPr>
                <a:defRPr/>
              </a:pPr>
              <a:t>4</a:t>
            </a:fld>
            <a:endParaRPr lang="en-US"/>
          </a:p>
        </p:txBody>
      </p:sp>
      <p:sp>
        <p:nvSpPr>
          <p:cNvPr id="28675" name="Rectangle 1"/>
          <p:cNvSpPr>
            <a:spLocks noGrp="1" noRot="1" noChangeAspect="1" noChangeArrowheads="1" noTextEdit="1"/>
          </p:cNvSpPr>
          <p:nvPr>
            <p:ph type="sldImg"/>
          </p:nvPr>
        </p:nvSpPr>
        <p:spPr bwMode="auto">
          <a:xfrm>
            <a:off x="382588" y="685800"/>
            <a:ext cx="6094412"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p:cNvSpPr>
            <a:spLocks noGrp="1" noChangeArrowheads="1"/>
          </p:cNvSpPr>
          <p:nvPr>
            <p:ph type="body" idx="1"/>
          </p:nvPr>
        </p:nvSpPr>
        <p:spPr bwMode="auto">
          <a:xfrm>
            <a:off x="914400" y="4343400"/>
            <a:ext cx="503078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endParaRPr lang="zh-CN" altLang="zh-CN" dirty="0" smtClean="0"/>
          </a:p>
        </p:txBody>
      </p:sp>
    </p:spTree>
    <p:extLst>
      <p:ext uri="{BB962C8B-B14F-4D97-AF65-F5344CB8AC3E}">
        <p14:creationId xmlns:p14="http://schemas.microsoft.com/office/powerpoint/2010/main" val="172785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5</a:t>
            </a:fld>
            <a:endParaRPr lang="zh-CN" altLang="en-US"/>
          </a:p>
        </p:txBody>
      </p:sp>
    </p:spTree>
    <p:extLst>
      <p:ext uri="{BB962C8B-B14F-4D97-AF65-F5344CB8AC3E}">
        <p14:creationId xmlns:p14="http://schemas.microsoft.com/office/powerpoint/2010/main" val="1051285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8</a:t>
            </a:fld>
            <a:endParaRPr lang="zh-CN" altLang="en-US"/>
          </a:p>
        </p:txBody>
      </p:sp>
    </p:spTree>
    <p:extLst>
      <p:ext uri="{BB962C8B-B14F-4D97-AF65-F5344CB8AC3E}">
        <p14:creationId xmlns:p14="http://schemas.microsoft.com/office/powerpoint/2010/main" val="423670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9</a:t>
            </a:fld>
            <a:endParaRPr lang="zh-CN" altLang="en-US"/>
          </a:p>
        </p:txBody>
      </p:sp>
    </p:spTree>
    <p:extLst>
      <p:ext uri="{BB962C8B-B14F-4D97-AF65-F5344CB8AC3E}">
        <p14:creationId xmlns:p14="http://schemas.microsoft.com/office/powerpoint/2010/main" val="2275369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10</a:t>
            </a:fld>
            <a:endParaRPr lang="zh-CN" altLang="en-US"/>
          </a:p>
        </p:txBody>
      </p:sp>
    </p:spTree>
    <p:extLst>
      <p:ext uri="{BB962C8B-B14F-4D97-AF65-F5344CB8AC3E}">
        <p14:creationId xmlns:p14="http://schemas.microsoft.com/office/powerpoint/2010/main" val="93249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t>13</a:t>
            </a:fld>
            <a:endParaRPr lang="zh-CN" altLang="en-US"/>
          </a:p>
        </p:txBody>
      </p:sp>
    </p:spTree>
    <p:extLst>
      <p:ext uri="{BB962C8B-B14F-4D97-AF65-F5344CB8AC3E}">
        <p14:creationId xmlns:p14="http://schemas.microsoft.com/office/powerpoint/2010/main" val="340129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73525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358527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886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第一章">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0072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41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9525"/>
            <a:ext cx="10515600" cy="75247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5500" y="860424"/>
            <a:ext cx="10629900" cy="57308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6804521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763588" y="0"/>
            <a:ext cx="10515600" cy="677863"/>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9788" y="957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17811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957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17811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99017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80894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262428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410021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87786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2C3DB7C-2D6B-4C00-98DC-0DA6EC76AE3B}" type="datetimeFigureOut">
              <a:rPr lang="zh-CN" altLang="en-US" smtClean="0"/>
              <a:t>2017/4/20</a:t>
            </a:fld>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06651A3-21E8-4EF8-877E-30E54495478B}" type="slidenum">
              <a:rPr lang="zh-CN" altLang="en-US" smtClean="0"/>
              <a:t>‹#›</a:t>
            </a:fld>
            <a:endParaRPr lang="zh-CN" altLang="en-US"/>
          </a:p>
        </p:txBody>
      </p:sp>
    </p:spTree>
    <p:extLst>
      <p:ext uri="{BB962C8B-B14F-4D97-AF65-F5344CB8AC3E}">
        <p14:creationId xmlns:p14="http://schemas.microsoft.com/office/powerpoint/2010/main" val="577214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14"/>
          <a:stretch>
            <a:fillRect/>
          </a:stretch>
        </p:blipFill>
        <p:spPr>
          <a:xfrm>
            <a:off x="0" y="0"/>
            <a:ext cx="12192000" cy="73451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787400"/>
            <a:ext cx="12192000" cy="4330700"/>
          </a:xfrm>
          <a:prstGeom prst="rect">
            <a:avLst/>
          </a:prstGeom>
        </p:spPr>
      </p:pic>
      <p:sp>
        <p:nvSpPr>
          <p:cNvPr id="2" name="Title Placeholder 1"/>
          <p:cNvSpPr>
            <a:spLocks noGrp="1"/>
          </p:cNvSpPr>
          <p:nvPr>
            <p:ph type="title"/>
          </p:nvPr>
        </p:nvSpPr>
        <p:spPr>
          <a:xfrm>
            <a:off x="838200" y="9525"/>
            <a:ext cx="10515600" cy="9683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063624"/>
            <a:ext cx="10515600" cy="54768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844077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45"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bg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58"/>
          <p:cNvSpPr/>
          <p:nvPr/>
        </p:nvSpPr>
        <p:spPr>
          <a:xfrm>
            <a:off x="3852971" y="5941340"/>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
          <p:cNvSpPr/>
          <p:nvPr/>
        </p:nvSpPr>
        <p:spPr>
          <a:xfrm>
            <a:off x="5022140" y="5375663"/>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58"/>
          <p:cNvSpPr/>
          <p:nvPr/>
        </p:nvSpPr>
        <p:spPr>
          <a:xfrm>
            <a:off x="5241892" y="5165173"/>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34"/>
          <p:cNvSpPr/>
          <p:nvPr/>
        </p:nvSpPr>
        <p:spPr>
          <a:xfrm rot="7233140">
            <a:off x="3761347" y="5141123"/>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rgbClr val="EEE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333824" y="459561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7"/>
          </p:cNvCxnSpPr>
          <p:nvPr/>
        </p:nvCxnSpPr>
        <p:spPr>
          <a:xfrm flipV="1">
            <a:off x="3372848" y="4290821"/>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4584932" y="427272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3867149" y="4584996"/>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30" idx="1"/>
          </p:cNvCxnSpPr>
          <p:nvPr/>
        </p:nvCxnSpPr>
        <p:spPr>
          <a:xfrm flipH="1" flipV="1">
            <a:off x="3515359" y="4917416"/>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3538220" y="4894557"/>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6" idx="1"/>
            <a:endCxn id="18" idx="5"/>
          </p:cNvCxnSpPr>
          <p:nvPr/>
        </p:nvCxnSpPr>
        <p:spPr>
          <a:xfrm flipH="1" flipV="1">
            <a:off x="4623956" y="4311747"/>
            <a:ext cx="588881" cy="104242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0" idx="7"/>
            <a:endCxn id="26" idx="3"/>
          </p:cNvCxnSpPr>
          <p:nvPr/>
        </p:nvCxnSpPr>
        <p:spPr>
          <a:xfrm flipV="1">
            <a:off x="3877976" y="5386499"/>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4999835" y="5918019"/>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476857" y="5153904"/>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06142" y="534747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1"/>
          <p:cNvSpPr/>
          <p:nvPr/>
        </p:nvSpPr>
        <p:spPr>
          <a:xfrm>
            <a:off x="3846920" y="6116559"/>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rgbClr val="EDEEEF"/>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2756" y="723603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58"/>
          <p:cNvSpPr/>
          <p:nvPr/>
        </p:nvSpPr>
        <p:spPr>
          <a:xfrm>
            <a:off x="3866500" y="5939814"/>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838952" y="609869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384289" y="6274857"/>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491063" y="5794987"/>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9540"/>
            <a:ext cx="12192000" cy="3530600"/>
          </a:xfrm>
          <a:prstGeom prst="rect">
            <a:avLst/>
          </a:prstGeom>
        </p:spPr>
      </p:pic>
      <p:grpSp>
        <p:nvGrpSpPr>
          <p:cNvPr id="33" name="组合 32"/>
          <p:cNvGrpSpPr/>
          <p:nvPr/>
        </p:nvGrpSpPr>
        <p:grpSpPr>
          <a:xfrm>
            <a:off x="-12700" y="1539875"/>
            <a:ext cx="12204700" cy="4019550"/>
            <a:chOff x="-12700" y="1539875"/>
            <a:chExt cx="12204700" cy="401955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3291" r="17638"/>
            <a:stretch/>
          </p:blipFill>
          <p:spPr>
            <a:xfrm>
              <a:off x="-12700" y="1539875"/>
              <a:ext cx="12204700" cy="4019550"/>
            </a:xfrm>
            <a:prstGeom prst="rect">
              <a:avLst/>
            </a:prstGeom>
          </p:spPr>
        </p:pic>
        <p:sp>
          <p:nvSpPr>
            <p:cNvPr id="4" name="矩形 3"/>
            <p:cNvSpPr/>
            <p:nvPr/>
          </p:nvSpPr>
          <p:spPr>
            <a:xfrm>
              <a:off x="2578100" y="2501900"/>
              <a:ext cx="5105400" cy="2362200"/>
            </a:xfrm>
            <a:prstGeom prst="rect">
              <a:avLst/>
            </a:prstGeom>
            <a:solidFill>
              <a:srgbClr val="206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p:cNvPicPr>
            <a:picLocks noChangeAspect="1"/>
          </p:cNvPicPr>
          <p:nvPr/>
        </p:nvPicPr>
        <p:blipFill>
          <a:blip r:embed="rId4"/>
          <a:stretch>
            <a:fillRect/>
          </a:stretch>
        </p:blipFill>
        <p:spPr>
          <a:xfrm>
            <a:off x="10610850" y="4864100"/>
            <a:ext cx="519178" cy="152421"/>
          </a:xfrm>
          <a:prstGeom prst="rect">
            <a:avLst/>
          </a:prstGeom>
        </p:spPr>
      </p:pic>
      <p:sp>
        <p:nvSpPr>
          <p:cNvPr id="8" name="文本框 7"/>
          <p:cNvSpPr txBox="1"/>
          <p:nvPr/>
        </p:nvSpPr>
        <p:spPr>
          <a:xfrm>
            <a:off x="767829" y="3568994"/>
            <a:ext cx="7723028" cy="584775"/>
          </a:xfrm>
          <a:prstGeom prst="rect">
            <a:avLst/>
          </a:prstGeom>
          <a:noFill/>
        </p:spPr>
        <p:txBody>
          <a:bodyPr wrap="square" rtlCol="0">
            <a:spAutoFit/>
          </a:bodyPr>
          <a:lstStyle/>
          <a:p>
            <a:r>
              <a:rPr lang="en-US" altLang="zh-CN" sz="3200" b="1" dirty="0" smtClean="0">
                <a:solidFill>
                  <a:schemeClr val="bg1"/>
                </a:solidFill>
                <a:latin typeface="楷体" panose="02010609060101010101" pitchFamily="49" charset="-122"/>
                <a:ea typeface="楷体" panose="02010609060101010101" pitchFamily="49" charset="-122"/>
              </a:rPr>
              <a:t>2.6 </a:t>
            </a:r>
            <a:r>
              <a:rPr lang="zh-CN" altLang="en-US" sz="3200" b="1" dirty="0" smtClean="0">
                <a:solidFill>
                  <a:schemeClr val="bg1"/>
                </a:solidFill>
                <a:latin typeface="楷体" panose="02010609060101010101" pitchFamily="49" charset="-122"/>
                <a:ea typeface="楷体" panose="02010609060101010101" pitchFamily="49" charset="-122"/>
              </a:rPr>
              <a:t>黑盒测试</a:t>
            </a:r>
            <a:r>
              <a:rPr lang="en-US" altLang="zh-CN" sz="3200" b="1" dirty="0" smtClean="0">
                <a:solidFill>
                  <a:schemeClr val="bg1"/>
                </a:solidFill>
                <a:latin typeface="楷体" panose="02010609060101010101" pitchFamily="49" charset="-122"/>
                <a:ea typeface="楷体" panose="02010609060101010101" pitchFamily="49" charset="-122"/>
              </a:rPr>
              <a:t>—</a:t>
            </a:r>
            <a:r>
              <a:rPr lang="zh-CN" altLang="en-US" sz="3200" b="1" smtClean="0">
                <a:solidFill>
                  <a:schemeClr val="bg1"/>
                </a:solidFill>
                <a:latin typeface="楷体" panose="02010609060101010101" pitchFamily="49" charset="-122"/>
                <a:ea typeface="楷体" panose="02010609060101010101" pitchFamily="49" charset="-122"/>
              </a:rPr>
              <a:t>状态转换法设计测试用例</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35" name="文本框 34"/>
          <p:cNvSpPr txBox="1"/>
          <p:nvPr/>
        </p:nvSpPr>
        <p:spPr>
          <a:xfrm>
            <a:off x="944869" y="2614178"/>
            <a:ext cx="4559261" cy="707886"/>
          </a:xfrm>
          <a:prstGeom prst="rect">
            <a:avLst/>
          </a:prstGeom>
          <a:noFill/>
        </p:spPr>
        <p:txBody>
          <a:bodyPr wrap="none" rtlCol="0">
            <a:spAutoFit/>
          </a:bodyPr>
          <a:lstStyle/>
          <a:p>
            <a:r>
              <a:rPr lang="zh-CN" altLang="en-US" sz="4000" b="1" dirty="0" smtClean="0">
                <a:solidFill>
                  <a:schemeClr val="bg1"/>
                </a:solidFill>
                <a:latin typeface="楷体" panose="02010609060101010101" pitchFamily="49" charset="-122"/>
                <a:ea typeface="楷体" panose="02010609060101010101" pitchFamily="49" charset="-122"/>
              </a:rPr>
              <a:t>第二部分 测试基础</a:t>
            </a:r>
            <a:endParaRPr lang="zh-CN" altLang="en-US" sz="40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4502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2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200" fill="hold"/>
                                        <p:tgtEl>
                                          <p:spTgt spid="8"/>
                                        </p:tgtEl>
                                        <p:attrNameLst>
                                          <p:attrName>ppt_y</p:attrName>
                                        </p:attrNameLst>
                                      </p:cBhvr>
                                      <p:tavLst>
                                        <p:tav tm="0">
                                          <p:val>
                                            <p:strVal val="#ppt_y"/>
                                          </p:val>
                                        </p:tav>
                                        <p:tav tm="100000">
                                          <p:val>
                                            <p:strVal val="#ppt_y"/>
                                          </p:val>
                                        </p:tav>
                                      </p:tavLst>
                                    </p:anim>
                                    <p:anim calcmode="lin" valueType="num">
                                      <p:cBhvr>
                                        <p:cTn id="9" dur="2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2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 tmFilter="0,0; .5, 1; 1, 1"/>
                                        <p:tgtEl>
                                          <p:spTgt spid="8"/>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35"/>
                                        </p:tgtEl>
                                        <p:attrNameLst>
                                          <p:attrName>style.visibility</p:attrName>
                                        </p:attrNameLst>
                                      </p:cBhvr>
                                      <p:to>
                                        <p:strVal val="visible"/>
                                      </p:to>
                                    </p:set>
                                    <p:anim calcmode="lin" valueType="num">
                                      <p:cBhvr>
                                        <p:cTn id="14" dur="4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5" dur="400" fill="hold"/>
                                        <p:tgtEl>
                                          <p:spTgt spid="35"/>
                                        </p:tgtEl>
                                        <p:attrNameLst>
                                          <p:attrName>ppt_y</p:attrName>
                                        </p:attrNameLst>
                                      </p:cBhvr>
                                      <p:tavLst>
                                        <p:tav tm="0">
                                          <p:val>
                                            <p:strVal val="#ppt_y"/>
                                          </p:val>
                                        </p:tav>
                                        <p:tav tm="100000">
                                          <p:val>
                                            <p:strVal val="#ppt_y"/>
                                          </p:val>
                                        </p:tav>
                                      </p:tavLst>
                                    </p:anim>
                                    <p:anim calcmode="lin" valueType="num">
                                      <p:cBhvr>
                                        <p:cTn id="16" dur="4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7" dur="4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4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建立状态转换图</a:t>
            </a:r>
            <a:endParaRPr lang="zh-CN" altLang="en-US" dirty="0"/>
          </a:p>
        </p:txBody>
      </p:sp>
      <p:sp>
        <p:nvSpPr>
          <p:cNvPr id="3" name="内容占位符 2"/>
          <p:cNvSpPr>
            <a:spLocks noGrp="1"/>
          </p:cNvSpPr>
          <p:nvPr>
            <p:ph sz="half" idx="1"/>
          </p:nvPr>
        </p:nvSpPr>
        <p:spPr>
          <a:xfrm>
            <a:off x="368300" y="690607"/>
            <a:ext cx="10629900" cy="5730875"/>
          </a:xfrm>
        </p:spPr>
        <p:txBody>
          <a:bodyPr/>
          <a:lstStyle/>
          <a:p>
            <a:r>
              <a:rPr lang="zh-CN" altLang="en-US" dirty="0" smtClean="0"/>
              <a:t>以播放器程序为例，建立状态转换图</a:t>
            </a:r>
            <a:endParaRPr lang="zh-CN" altLang="en-US" dirty="0"/>
          </a:p>
        </p:txBody>
      </p:sp>
      <p:pic>
        <p:nvPicPr>
          <p:cNvPr id="5" name="图片 4"/>
          <p:cNvPicPr>
            <a:picLocks noChangeAspect="1"/>
          </p:cNvPicPr>
          <p:nvPr/>
        </p:nvPicPr>
        <p:blipFill>
          <a:blip r:embed="rId3"/>
          <a:stretch>
            <a:fillRect/>
          </a:stretch>
        </p:blipFill>
        <p:spPr>
          <a:xfrm>
            <a:off x="5734712" y="1231217"/>
            <a:ext cx="6100511" cy="1028657"/>
          </a:xfrm>
          <a:prstGeom prst="rect">
            <a:avLst/>
          </a:prstGeom>
        </p:spPr>
      </p:pic>
      <p:graphicFrame>
        <p:nvGraphicFramePr>
          <p:cNvPr id="7" name="表格 6"/>
          <p:cNvGraphicFramePr>
            <a:graphicFrameLocks noGrp="1"/>
          </p:cNvGraphicFramePr>
          <p:nvPr>
            <p:extLst>
              <p:ext uri="{D42A27DB-BD31-4B8C-83A1-F6EECF244321}">
                <p14:modId xmlns:p14="http://schemas.microsoft.com/office/powerpoint/2010/main" val="3659183699"/>
              </p:ext>
            </p:extLst>
          </p:nvPr>
        </p:nvGraphicFramePr>
        <p:xfrm>
          <a:off x="5663474" y="2391713"/>
          <a:ext cx="6053910" cy="4259660"/>
        </p:xfrm>
        <a:graphic>
          <a:graphicData uri="http://schemas.openxmlformats.org/drawingml/2006/table">
            <a:tbl>
              <a:tblPr firstRow="1" bandRow="1">
                <a:tableStyleId>{00A15C55-8517-42AA-B614-E9B94910E393}</a:tableStyleId>
              </a:tblPr>
              <a:tblGrid>
                <a:gridCol w="1210782"/>
                <a:gridCol w="1210782"/>
                <a:gridCol w="1210782"/>
                <a:gridCol w="1210782"/>
                <a:gridCol w="1210782"/>
              </a:tblGrid>
              <a:tr h="681244">
                <a:tc>
                  <a:txBody>
                    <a:bodyPr/>
                    <a:lstStyle/>
                    <a:p>
                      <a:r>
                        <a:rPr lang="zh-CN" altLang="en-US" sz="2500" b="1" dirty="0" smtClean="0">
                          <a:latin typeface="楷体" panose="02010609060101010101" pitchFamily="49" charset="-122"/>
                          <a:ea typeface="楷体" panose="02010609060101010101" pitchFamily="49" charset="-122"/>
                        </a:rPr>
                        <a:t>状态名</a:t>
                      </a:r>
                      <a:endParaRPr lang="zh-CN" altLang="en-US" sz="2500" b="1" dirty="0">
                        <a:latin typeface="楷体" panose="02010609060101010101" pitchFamily="49" charset="-122"/>
                        <a:ea typeface="楷体" panose="02010609060101010101" pitchFamily="49" charset="-122"/>
                      </a:endParaRPr>
                    </a:p>
                  </a:txBody>
                  <a:tcPr/>
                </a:tc>
                <a:tc gridSpan="4">
                  <a:txBody>
                    <a:bodyPr/>
                    <a:lstStyle/>
                    <a:p>
                      <a:pPr algn="ctr"/>
                      <a:r>
                        <a:rPr lang="zh-CN" altLang="en-US" sz="2500" b="1" dirty="0" smtClean="0">
                          <a:latin typeface="楷体" panose="02010609060101010101" pitchFamily="49" charset="-122"/>
                          <a:ea typeface="楷体" panose="02010609060101010101" pitchFamily="49" charset="-122"/>
                        </a:rPr>
                        <a:t>转换结果</a:t>
                      </a:r>
                      <a:endParaRPr lang="zh-CN" altLang="en-US" sz="2500" b="1" dirty="0">
                        <a:latin typeface="楷体" panose="02010609060101010101" pitchFamily="49" charset="-122"/>
                        <a:ea typeface="楷体" panose="02010609060101010101" pitchFamily="49"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681244">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dirty="0">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c>
                  <a:txBody>
                    <a:bodyPr/>
                    <a:lstStyle/>
                    <a:p>
                      <a:endParaRPr lang="zh-CN" altLang="en-US" sz="2500" b="1">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前进</a:t>
                      </a:r>
                      <a:endParaRPr lang="en-US" altLang="zh-CN" sz="2500" b="1" dirty="0" smtClean="0">
                        <a:latin typeface="楷体" panose="02010609060101010101" pitchFamily="49" charset="-122"/>
                        <a:ea typeface="楷体" panose="02010609060101010101" pitchFamily="49" charset="-122"/>
                      </a:endParaRPr>
                    </a:p>
                    <a:p>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暂停</a:t>
                      </a:r>
                      <a:endParaRPr lang="zh-CN" altLang="en-US" sz="2500" b="1" dirty="0">
                        <a:latin typeface="楷体" panose="02010609060101010101" pitchFamily="49" charset="-122"/>
                        <a:ea typeface="楷体" panose="02010609060101010101" pitchFamily="49" charset="-122"/>
                      </a:endParaRPr>
                    </a:p>
                  </a:txBody>
                  <a:tcPr/>
                </a:tc>
              </a:tr>
              <a:tr h="681244">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播放</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前进</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后退</a:t>
                      </a:r>
                      <a:endParaRPr lang="zh-CN" altLang="en-US" sz="2500" b="1" dirty="0">
                        <a:latin typeface="楷体" panose="02010609060101010101" pitchFamily="49" charset="-122"/>
                        <a:ea typeface="楷体" panose="02010609060101010101" pitchFamily="49" charset="-122"/>
                      </a:endParaRPr>
                    </a:p>
                  </a:txBody>
                  <a:tcPr/>
                </a:tc>
                <a:tc>
                  <a:txBody>
                    <a:bodyPr/>
                    <a:lstStyle/>
                    <a:p>
                      <a:r>
                        <a:rPr lang="zh-CN" altLang="en-US" sz="2500" b="1" dirty="0" smtClean="0">
                          <a:latin typeface="楷体" panose="02010609060101010101" pitchFamily="49" charset="-122"/>
                          <a:ea typeface="楷体" panose="02010609060101010101" pitchFamily="49" charset="-122"/>
                        </a:rPr>
                        <a:t>空闲</a:t>
                      </a:r>
                      <a:endParaRPr lang="zh-CN" altLang="en-US" sz="2500" b="1" dirty="0">
                        <a:latin typeface="楷体" panose="02010609060101010101" pitchFamily="49" charset="-122"/>
                        <a:ea typeface="楷体" panose="02010609060101010101" pitchFamily="49" charset="-122"/>
                      </a:endParaRPr>
                    </a:p>
                  </a:txBody>
                  <a:tcPr/>
                </a:tc>
              </a:tr>
            </a:tbl>
          </a:graphicData>
        </a:graphic>
      </p:graphicFrame>
      <p:pic>
        <p:nvPicPr>
          <p:cNvPr id="8" name="图片 7"/>
          <p:cNvPicPr>
            <a:picLocks noChangeAspect="1"/>
          </p:cNvPicPr>
          <p:nvPr/>
        </p:nvPicPr>
        <p:blipFill>
          <a:blip r:embed="rId4"/>
          <a:stretch>
            <a:fillRect/>
          </a:stretch>
        </p:blipFill>
        <p:spPr>
          <a:xfrm>
            <a:off x="293153" y="1714512"/>
            <a:ext cx="5257143" cy="4552381"/>
          </a:xfrm>
          <a:prstGeom prst="rect">
            <a:avLst/>
          </a:prstGeom>
        </p:spPr>
      </p:pic>
    </p:spTree>
    <p:extLst>
      <p:ext uri="{BB962C8B-B14F-4D97-AF65-F5344CB8AC3E}">
        <p14:creationId xmlns:p14="http://schemas.microsoft.com/office/powerpoint/2010/main" val="397172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sz="half" idx="1"/>
          </p:nvPr>
        </p:nvSpPr>
        <p:spPr/>
        <p:txBody>
          <a:bodyPr>
            <a:normAutofit lnSpcReduction="10000"/>
          </a:bodyPr>
          <a:lstStyle/>
          <a:p>
            <a:pPr marL="0" indent="0">
              <a:buNone/>
            </a:pPr>
            <a:r>
              <a:rPr lang="en-US" altLang="zh-CN" dirty="0" smtClean="0"/>
              <a:t>1 </a:t>
            </a:r>
            <a:r>
              <a:rPr lang="zh-CN" altLang="en-US" dirty="0" smtClean="0"/>
              <a:t>将</a:t>
            </a:r>
            <a:r>
              <a:rPr lang="zh-CN" altLang="en-US" dirty="0" smtClean="0">
                <a:solidFill>
                  <a:srgbClr val="FF0000"/>
                </a:solidFill>
              </a:rPr>
              <a:t>初始状态</a:t>
            </a:r>
            <a:r>
              <a:rPr lang="zh-CN" altLang="en-US" dirty="0" smtClean="0"/>
              <a:t>或</a:t>
            </a:r>
            <a:r>
              <a:rPr lang="zh-CN" altLang="en-US" dirty="0" smtClean="0">
                <a:solidFill>
                  <a:srgbClr val="FF0000"/>
                </a:solidFill>
              </a:rPr>
              <a:t>开始状态</a:t>
            </a:r>
            <a:r>
              <a:rPr lang="zh-CN" altLang="en-US" dirty="0" smtClean="0"/>
              <a:t>作为状态转换树的根，根在整个状态转换树中的层次是</a:t>
            </a:r>
            <a:r>
              <a:rPr lang="en-US" altLang="zh-CN" dirty="0" smtClean="0"/>
              <a:t>1</a:t>
            </a:r>
          </a:p>
          <a:p>
            <a:pPr marL="0" indent="0">
              <a:buNone/>
            </a:pPr>
            <a:r>
              <a:rPr lang="en-US" altLang="zh-CN" dirty="0" smtClean="0"/>
              <a:t>2 </a:t>
            </a:r>
            <a:r>
              <a:rPr lang="zh-CN" altLang="en-US" dirty="0" smtClean="0"/>
              <a:t>假设当前生成状态转换树的层次为</a:t>
            </a:r>
            <a:r>
              <a:rPr lang="en-US" altLang="zh-CN" dirty="0" smtClean="0"/>
              <a:t>K,</a:t>
            </a:r>
            <a:r>
              <a:rPr lang="zh-CN" altLang="en-US" dirty="0" smtClean="0"/>
              <a:t>那么从</a:t>
            </a:r>
            <a:r>
              <a:rPr lang="zh-CN" altLang="en-US" dirty="0" smtClean="0">
                <a:solidFill>
                  <a:srgbClr val="FF0000"/>
                </a:solidFill>
              </a:rPr>
              <a:t>左到右</a:t>
            </a:r>
            <a:r>
              <a:rPr lang="zh-CN" altLang="en-US" dirty="0" smtClean="0"/>
              <a:t>检查所有层次为</a:t>
            </a:r>
            <a:r>
              <a:rPr lang="en-US" altLang="zh-CN" dirty="0" smtClean="0"/>
              <a:t>K</a:t>
            </a:r>
            <a:r>
              <a:rPr lang="zh-CN" altLang="en-US" dirty="0" smtClean="0"/>
              <a:t>上的节点，将该节点对应的所有下一个可能的状态作为他的子节点，状态之间的转换作为两个状态的边</a:t>
            </a:r>
            <a:endParaRPr lang="en-US" altLang="zh-CN" dirty="0" smtClean="0"/>
          </a:p>
          <a:p>
            <a:pPr marL="0" indent="0">
              <a:buNone/>
            </a:pPr>
            <a:r>
              <a:rPr lang="en-US" altLang="zh-CN" dirty="0" smtClean="0"/>
              <a:t>3 </a:t>
            </a:r>
            <a:r>
              <a:rPr lang="zh-CN" altLang="en-US" dirty="0" smtClean="0"/>
              <a:t>重复步骤</a:t>
            </a:r>
            <a:r>
              <a:rPr lang="en-US" altLang="zh-CN" dirty="0" smtClean="0"/>
              <a:t>2</a:t>
            </a:r>
            <a:r>
              <a:rPr lang="zh-CN" altLang="en-US" dirty="0" smtClean="0"/>
              <a:t>，直到一个位于层次</a:t>
            </a:r>
            <a:r>
              <a:rPr lang="en-US" altLang="zh-CN" dirty="0" smtClean="0"/>
              <a:t>K</a:t>
            </a:r>
            <a:r>
              <a:rPr lang="zh-CN" altLang="en-US" dirty="0" smtClean="0"/>
              <a:t>上的节点出现在层次</a:t>
            </a:r>
            <a:r>
              <a:rPr lang="en-US" altLang="zh-CN" dirty="0" smtClean="0"/>
              <a:t>J</a:t>
            </a:r>
            <a:r>
              <a:rPr lang="zh-CN" altLang="en-US" dirty="0" smtClean="0"/>
              <a:t>上，且</a:t>
            </a:r>
            <a:r>
              <a:rPr lang="en-US" altLang="zh-CN" dirty="0" smtClean="0"/>
              <a:t>J</a:t>
            </a:r>
            <a:r>
              <a:rPr lang="zh-CN" altLang="en-US" dirty="0" smtClean="0"/>
              <a:t>小于等于</a:t>
            </a:r>
            <a:r>
              <a:rPr lang="en-US" altLang="zh-CN" dirty="0" smtClean="0"/>
              <a:t>K,</a:t>
            </a:r>
            <a:r>
              <a:rPr lang="zh-CN" altLang="en-US" dirty="0" smtClean="0"/>
              <a:t>那么这个节点就成为</a:t>
            </a:r>
            <a:r>
              <a:rPr lang="zh-CN" altLang="en-US" dirty="0" smtClean="0">
                <a:solidFill>
                  <a:srgbClr val="FF0000"/>
                </a:solidFill>
              </a:rPr>
              <a:t>最终的节点</a:t>
            </a:r>
            <a:r>
              <a:rPr lang="zh-CN" altLang="en-US" dirty="0" smtClean="0"/>
              <a:t>，而无需继续生成其子节点；或者节点的状态是</a:t>
            </a:r>
            <a:r>
              <a:rPr lang="zh-CN" altLang="en-US" dirty="0" smtClean="0">
                <a:solidFill>
                  <a:srgbClr val="FF0000"/>
                </a:solidFill>
              </a:rPr>
              <a:t>结束状态</a:t>
            </a:r>
            <a:r>
              <a:rPr lang="zh-CN" altLang="en-US" dirty="0" smtClean="0"/>
              <a:t>，也不需要针对该节点继续进行状态转换</a:t>
            </a:r>
            <a:endParaRPr lang="zh-CN" altLang="en-US" dirty="0"/>
          </a:p>
        </p:txBody>
      </p:sp>
    </p:spTree>
    <p:extLst>
      <p:ext uri="{BB962C8B-B14F-4D97-AF65-F5344CB8AC3E}">
        <p14:creationId xmlns:p14="http://schemas.microsoft.com/office/powerpoint/2010/main" val="3882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状态图转换状态树</a:t>
            </a:r>
            <a:endParaRPr lang="zh-CN" altLang="en-US" dirty="0"/>
          </a:p>
        </p:txBody>
      </p:sp>
      <p:sp>
        <p:nvSpPr>
          <p:cNvPr id="3" name="内容占位符 2"/>
          <p:cNvSpPr>
            <a:spLocks noGrp="1"/>
          </p:cNvSpPr>
          <p:nvPr>
            <p:ph sz="half" idx="1"/>
          </p:nvPr>
        </p:nvSpPr>
        <p:spPr/>
        <p:txBody>
          <a:bodyPr/>
          <a:lstStyle/>
          <a:p>
            <a:endParaRPr lang="zh-CN" altLang="en-US" dirty="0"/>
          </a:p>
        </p:txBody>
      </p:sp>
      <p:grpSp>
        <p:nvGrpSpPr>
          <p:cNvPr id="13" name="组合 12"/>
          <p:cNvGrpSpPr/>
          <p:nvPr/>
        </p:nvGrpSpPr>
        <p:grpSpPr>
          <a:xfrm>
            <a:off x="741950" y="811981"/>
            <a:ext cx="9846537" cy="5853862"/>
            <a:chOff x="1192525" y="1050520"/>
            <a:chExt cx="8166140" cy="5178002"/>
          </a:xfrm>
        </p:grpSpPr>
        <p:pic>
          <p:nvPicPr>
            <p:cNvPr id="4" name="图片 3"/>
            <p:cNvPicPr>
              <a:picLocks noChangeAspect="1"/>
            </p:cNvPicPr>
            <p:nvPr/>
          </p:nvPicPr>
          <p:blipFill>
            <a:blip r:embed="rId2"/>
            <a:stretch>
              <a:fillRect/>
            </a:stretch>
          </p:blipFill>
          <p:spPr>
            <a:xfrm>
              <a:off x="1192525" y="1050520"/>
              <a:ext cx="8166140" cy="5178002"/>
            </a:xfrm>
            <a:prstGeom prst="rect">
              <a:avLst/>
            </a:prstGeom>
          </p:spPr>
        </p:pic>
        <p:sp>
          <p:nvSpPr>
            <p:cNvPr id="11" name="任意多边形 10"/>
            <p:cNvSpPr/>
            <p:nvPr/>
          </p:nvSpPr>
          <p:spPr>
            <a:xfrm>
              <a:off x="1535202" y="1113183"/>
              <a:ext cx="3234266" cy="2312549"/>
            </a:xfrm>
            <a:custGeom>
              <a:avLst/>
              <a:gdLst>
                <a:gd name="connsiteX0" fmla="*/ 3116311 w 3234266"/>
                <a:gd name="connsiteY0" fmla="*/ 0 h 2312549"/>
                <a:gd name="connsiteX1" fmla="*/ 3076555 w 3234266"/>
                <a:gd name="connsiteY1" fmla="*/ 967408 h 2312549"/>
                <a:gd name="connsiteX2" fmla="*/ 1579059 w 3234266"/>
                <a:gd name="connsiteY2" fmla="*/ 1099930 h 2312549"/>
                <a:gd name="connsiteX3" fmla="*/ 1261007 w 3234266"/>
                <a:gd name="connsiteY3" fmla="*/ 1802295 h 2312549"/>
                <a:gd name="connsiteX4" fmla="*/ 174328 w 3234266"/>
                <a:gd name="connsiteY4" fmla="*/ 2199860 h 2312549"/>
                <a:gd name="connsiteX5" fmla="*/ 15302 w 3234266"/>
                <a:gd name="connsiteY5" fmla="*/ 2305878 h 2312549"/>
                <a:gd name="connsiteX6" fmla="*/ 15302 w 3234266"/>
                <a:gd name="connsiteY6" fmla="*/ 2292626 h 2312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4266" h="2312549">
                  <a:moveTo>
                    <a:pt x="3116311" y="0"/>
                  </a:moveTo>
                  <a:cubicBezTo>
                    <a:pt x="3224537" y="392043"/>
                    <a:pt x="3332764" y="784086"/>
                    <a:pt x="3076555" y="967408"/>
                  </a:cubicBezTo>
                  <a:cubicBezTo>
                    <a:pt x="2820346" y="1150730"/>
                    <a:pt x="1881650" y="960782"/>
                    <a:pt x="1579059" y="1099930"/>
                  </a:cubicBezTo>
                  <a:cubicBezTo>
                    <a:pt x="1276468" y="1239078"/>
                    <a:pt x="1495129" y="1618973"/>
                    <a:pt x="1261007" y="1802295"/>
                  </a:cubicBezTo>
                  <a:cubicBezTo>
                    <a:pt x="1026885" y="1985617"/>
                    <a:pt x="381945" y="2115930"/>
                    <a:pt x="174328" y="2199860"/>
                  </a:cubicBezTo>
                  <a:cubicBezTo>
                    <a:pt x="-33289" y="2283790"/>
                    <a:pt x="41806" y="2290417"/>
                    <a:pt x="15302" y="2305878"/>
                  </a:cubicBezTo>
                  <a:cubicBezTo>
                    <a:pt x="-11202" y="2321339"/>
                    <a:pt x="2050" y="2306982"/>
                    <a:pt x="15302" y="2292626"/>
                  </a:cubicBezTo>
                </a:path>
              </a:pathLst>
            </a:cu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12" name="任意多边形 11"/>
            <p:cNvSpPr/>
            <p:nvPr/>
          </p:nvSpPr>
          <p:spPr>
            <a:xfrm>
              <a:off x="2292626" y="1683026"/>
              <a:ext cx="2986805" cy="2186609"/>
            </a:xfrm>
            <a:custGeom>
              <a:avLst/>
              <a:gdLst>
                <a:gd name="connsiteX0" fmla="*/ 2729947 w 2801274"/>
                <a:gd name="connsiteY0" fmla="*/ 0 h 2014331"/>
                <a:gd name="connsiteX1" fmla="*/ 2610678 w 2801274"/>
                <a:gd name="connsiteY1" fmla="*/ 384313 h 2014331"/>
                <a:gd name="connsiteX2" fmla="*/ 1099930 w 2801274"/>
                <a:gd name="connsiteY2" fmla="*/ 715617 h 2014331"/>
                <a:gd name="connsiteX3" fmla="*/ 649356 w 2801274"/>
                <a:gd name="connsiteY3" fmla="*/ 1179444 h 2014331"/>
                <a:gd name="connsiteX4" fmla="*/ 0 w 2801274"/>
                <a:gd name="connsiteY4" fmla="*/ 2014331 h 2014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274" h="2014331">
                  <a:moveTo>
                    <a:pt x="2729947" y="0"/>
                  </a:moveTo>
                  <a:cubicBezTo>
                    <a:pt x="2806147" y="132521"/>
                    <a:pt x="2882348" y="265043"/>
                    <a:pt x="2610678" y="384313"/>
                  </a:cubicBezTo>
                  <a:cubicBezTo>
                    <a:pt x="2339008" y="503583"/>
                    <a:pt x="1426817" y="583095"/>
                    <a:pt x="1099930" y="715617"/>
                  </a:cubicBezTo>
                  <a:cubicBezTo>
                    <a:pt x="773043" y="848139"/>
                    <a:pt x="832678" y="962992"/>
                    <a:pt x="649356" y="1179444"/>
                  </a:cubicBezTo>
                  <a:cubicBezTo>
                    <a:pt x="466034" y="1395896"/>
                    <a:pt x="233017" y="1705113"/>
                    <a:pt x="0" y="2014331"/>
                  </a:cubicBezTo>
                </a:path>
              </a:pathLst>
            </a:cu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62320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建立状态转换图</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写出测试用例</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1475810148"/>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设计测试用例</a:t>
            </a:r>
            <a:endParaRPr lang="zh-CN" altLang="en-US"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2140217938"/>
              </p:ext>
            </p:extLst>
          </p:nvPr>
        </p:nvGraphicFramePr>
        <p:xfrm>
          <a:off x="371062" y="1114425"/>
          <a:ext cx="11529390" cy="4815840"/>
        </p:xfrm>
        <a:graphic>
          <a:graphicData uri="http://schemas.openxmlformats.org/drawingml/2006/table">
            <a:tbl>
              <a:tblPr firstRow="1" bandRow="1">
                <a:tableStyleId>{21E4AEA4-8DFA-4A89-87EB-49C32662AFE0}</a:tableStyleId>
              </a:tblPr>
              <a:tblGrid>
                <a:gridCol w="1325216"/>
                <a:gridCol w="3126852"/>
                <a:gridCol w="3007517"/>
                <a:gridCol w="2772986"/>
                <a:gridCol w="1296819"/>
              </a:tblGrid>
              <a:tr h="0">
                <a:tc>
                  <a:txBody>
                    <a:bodyPr/>
                    <a:lstStyle/>
                    <a:p>
                      <a:r>
                        <a:rPr lang="zh-CN" altLang="en-US" sz="2800" b="1" dirty="0" smtClean="0">
                          <a:latin typeface="楷体" panose="02010609060101010101" pitchFamily="49" charset="-122"/>
                          <a:ea typeface="楷体" panose="02010609060101010101" pitchFamily="49" charset="-122"/>
                        </a:rPr>
                        <a:t>编号</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前提条件</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测试步骤</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预期结果</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0" dirty="0" smtClean="0">
                          <a:latin typeface="楷体" panose="02010609060101010101" pitchFamily="49" charset="-122"/>
                          <a:ea typeface="楷体" panose="02010609060101010101" pitchFamily="49" charset="-122"/>
                        </a:rPr>
                        <a:t>实际结果</a:t>
                      </a:r>
                      <a:endParaRPr lang="zh-CN" altLang="en-US" sz="2800" b="0" dirty="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1</a:t>
                      </a:r>
                      <a:endParaRPr lang="zh-CN" altLang="en-US" sz="2800" b="1" dirty="0">
                        <a:latin typeface="楷体" panose="02010609060101010101" pitchFamily="49" charset="-122"/>
                        <a:ea typeface="楷体" panose="02010609060101010101" pitchFamily="49" charset="-122"/>
                      </a:endParaRPr>
                    </a:p>
                  </a:txBody>
                  <a:tcPr/>
                </a:tc>
                <a:tc>
                  <a:txBody>
                    <a:bodyPr/>
                    <a:lstStyle/>
                    <a:p>
                      <a:r>
                        <a:rPr lang="zh-CN" altLang="en-US" sz="2800" b="1" dirty="0" smtClean="0">
                          <a:latin typeface="楷体" panose="02010609060101010101" pitchFamily="49" charset="-122"/>
                          <a:ea typeface="楷体" panose="02010609060101010101" pitchFamily="49" charset="-122"/>
                        </a:rPr>
                        <a:t>播放器处于空闲状态</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1 </a:t>
                      </a:r>
                      <a:r>
                        <a:rPr lang="zh-CN" altLang="en-US" sz="2800" b="1" dirty="0" smtClean="0">
                          <a:latin typeface="楷体" panose="02010609060101010101" pitchFamily="49" charset="-122"/>
                          <a:ea typeface="楷体" panose="02010609060101010101" pitchFamily="49" charset="-122"/>
                        </a:rPr>
                        <a:t>在播放器中打开一个视频文件</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2 </a:t>
                      </a:r>
                      <a:r>
                        <a:rPr lang="zh-CN" altLang="en-US" sz="2800" b="1" dirty="0" smtClean="0">
                          <a:latin typeface="楷体" panose="02010609060101010101" pitchFamily="49" charset="-122"/>
                          <a:ea typeface="楷体" panose="02010609060101010101" pitchFamily="49" charset="-122"/>
                        </a:rPr>
                        <a:t>点击暂停</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再单击播放</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1</a:t>
                      </a:r>
                      <a:r>
                        <a:rPr lang="zh-CN" altLang="en-US" sz="2800" b="1" dirty="0" smtClean="0">
                          <a:latin typeface="楷体" panose="02010609060101010101" pitchFamily="49" charset="-122"/>
                          <a:ea typeface="楷体" panose="02010609060101010101" pitchFamily="49" charset="-122"/>
                        </a:rPr>
                        <a:t>能够成功打开</a:t>
                      </a:r>
                      <a:endParaRPr lang="en-US" altLang="zh-CN" sz="2800" b="1" dirty="0" smtClean="0">
                        <a:latin typeface="楷体" panose="02010609060101010101" pitchFamily="49" charset="-122"/>
                        <a:ea typeface="楷体" panose="02010609060101010101" pitchFamily="49" charset="-122"/>
                      </a:endParaRPr>
                    </a:p>
                    <a:p>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2</a:t>
                      </a:r>
                      <a:r>
                        <a:rPr lang="zh-CN" altLang="en-US" sz="2800" b="1" dirty="0" smtClean="0">
                          <a:latin typeface="楷体" panose="02010609060101010101" pitchFamily="49" charset="-122"/>
                          <a:ea typeface="楷体" panose="02010609060101010101" pitchFamily="49" charset="-122"/>
                        </a:rPr>
                        <a:t>能够暂停播放</a:t>
                      </a:r>
                      <a:endParaRPr lang="en-US" altLang="zh-CN" sz="2800" b="1" dirty="0" smtClean="0">
                        <a:latin typeface="楷体" panose="02010609060101010101" pitchFamily="49" charset="-122"/>
                        <a:ea typeface="楷体" panose="02010609060101010101" pitchFamily="49" charset="-122"/>
                      </a:endParaRPr>
                    </a:p>
                    <a:p>
                      <a:r>
                        <a:rPr lang="en-US" altLang="zh-CN" sz="2800" b="1" dirty="0" smtClean="0">
                          <a:latin typeface="楷体" panose="02010609060101010101" pitchFamily="49" charset="-122"/>
                          <a:ea typeface="楷体" panose="02010609060101010101" pitchFamily="49" charset="-122"/>
                        </a:rPr>
                        <a:t>3 </a:t>
                      </a:r>
                      <a:r>
                        <a:rPr lang="zh-CN" altLang="en-US" sz="2800" b="1" dirty="0" smtClean="0">
                          <a:latin typeface="楷体" panose="02010609060101010101" pitchFamily="49" charset="-122"/>
                          <a:ea typeface="楷体" panose="02010609060101010101" pitchFamily="49" charset="-122"/>
                        </a:rPr>
                        <a:t>能够再次播放</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2</a:t>
                      </a:r>
                      <a:endParaRPr lang="zh-CN" altLang="en-US" sz="2800" b="1" dirty="0">
                        <a:latin typeface="楷体" panose="02010609060101010101" pitchFamily="49" charset="-122"/>
                        <a:ea typeface="楷体" panose="02010609060101010101" pitchFamily="49" charset="-122"/>
                      </a:endParaRPr>
                    </a:p>
                  </a:txBody>
                  <a:tcPr/>
                </a:tc>
                <a:tc>
                  <a:txBody>
                    <a:bodyPr/>
                    <a:lstStyle/>
                    <a:p>
                      <a:r>
                        <a:rPr lang="en-US" altLang="zh-CN"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3</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4</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1">
                        <a:latin typeface="楷体" panose="02010609060101010101" pitchFamily="49" charset="-122"/>
                        <a:ea typeface="楷体" panose="02010609060101010101" pitchFamily="49" charset="-122"/>
                      </a:endParaRPr>
                    </a:p>
                  </a:txBody>
                  <a:tcPr/>
                </a:tc>
                <a:tc>
                  <a:txBody>
                    <a:bodyPr/>
                    <a:lstStyle/>
                    <a:p>
                      <a:endParaRPr lang="zh-CN" altLang="en-US" sz="2800" b="0">
                        <a:latin typeface="楷体" panose="02010609060101010101" pitchFamily="49" charset="-122"/>
                        <a:ea typeface="楷体" panose="02010609060101010101" pitchFamily="49" charset="-122"/>
                      </a:endParaRPr>
                    </a:p>
                  </a:txBody>
                  <a:tcPr/>
                </a:tc>
              </a:tr>
              <a:tr h="370840">
                <a:tc>
                  <a:txBody>
                    <a:bodyPr/>
                    <a:lstStyle/>
                    <a:p>
                      <a:r>
                        <a:rPr lang="en-US" altLang="zh-CN" sz="2800" b="1" dirty="0" smtClean="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endParaRPr lang="zh-CN" altLang="en-US" sz="2800" b="0" dirty="0">
                        <a:latin typeface="楷体" panose="02010609060101010101" pitchFamily="49" charset="-122"/>
                        <a:ea typeface="楷体" panose="02010609060101010101" pitchFamily="49" charset="-122"/>
                      </a:endParaRPr>
                    </a:p>
                  </a:txBody>
                  <a:tcPr/>
                </a:tc>
              </a:tr>
            </a:tbl>
          </a:graphicData>
        </a:graphic>
      </p:graphicFrame>
    </p:spTree>
    <p:extLst>
      <p:ext uri="{BB962C8B-B14F-4D97-AF65-F5344CB8AC3E}">
        <p14:creationId xmlns:p14="http://schemas.microsoft.com/office/powerpoint/2010/main" val="3213569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使用状态图的方式设计测试用例步骤总结</a:t>
            </a:r>
            <a:endParaRPr lang="zh-CN" altLang="en-US" dirty="0"/>
          </a:p>
        </p:txBody>
      </p:sp>
      <p:sp>
        <p:nvSpPr>
          <p:cNvPr id="3" name="内容占位符 2"/>
          <p:cNvSpPr>
            <a:spLocks noGrp="1"/>
          </p:cNvSpPr>
          <p:nvPr>
            <p:ph sz="half" idx="1"/>
          </p:nvPr>
        </p:nvSpPr>
        <p:spPr>
          <a:xfrm>
            <a:off x="865257" y="847172"/>
            <a:ext cx="10629900" cy="5730875"/>
          </a:xfrm>
        </p:spPr>
        <p:txBody>
          <a:bodyPr/>
          <a:lstStyle/>
          <a:p>
            <a:r>
              <a:rPr lang="zh-CN" altLang="en-US" dirty="0" smtClean="0"/>
              <a:t>分析需求并建立状态图</a:t>
            </a:r>
            <a:endParaRPr lang="en-US" altLang="zh-CN" dirty="0" smtClean="0"/>
          </a:p>
          <a:p>
            <a:r>
              <a:rPr lang="zh-CN" altLang="en-US" dirty="0" smtClean="0">
                <a:solidFill>
                  <a:srgbClr val="EAB200"/>
                </a:solidFill>
              </a:rPr>
              <a:t>确定测试强度</a:t>
            </a:r>
            <a:endParaRPr lang="en-US" altLang="zh-CN" dirty="0" smtClean="0">
              <a:solidFill>
                <a:srgbClr val="EAB200"/>
              </a:solidFill>
            </a:endParaRPr>
          </a:p>
          <a:p>
            <a:r>
              <a:rPr lang="zh-CN" altLang="en-US" dirty="0" smtClean="0"/>
              <a:t>转换成状态树</a:t>
            </a:r>
            <a:endParaRPr lang="en-US" altLang="zh-CN" dirty="0" smtClean="0"/>
          </a:p>
          <a:p>
            <a:r>
              <a:rPr lang="zh-CN" altLang="en-US" dirty="0" smtClean="0"/>
              <a:t>设计测试用例</a:t>
            </a:r>
            <a:endParaRPr lang="zh-CN" altLang="en-US" dirty="0"/>
          </a:p>
        </p:txBody>
      </p:sp>
    </p:spTree>
    <p:extLst>
      <p:ext uri="{BB962C8B-B14F-4D97-AF65-F5344CB8AC3E}">
        <p14:creationId xmlns:p14="http://schemas.microsoft.com/office/powerpoint/2010/main" val="36440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normAutofit/>
          </a:bodyPr>
          <a:lstStyle/>
          <a:p>
            <a:r>
              <a:rPr lang="zh-CN" altLang="en-US" dirty="0" smtClean="0"/>
              <a:t>依据雪梨教育平台判图片作业的图片查看器涉及状态转换的部分，使用状态转换方法测试测试用例，包括对数字的检查</a:t>
            </a:r>
            <a:endParaRPr lang="en-US" altLang="zh-CN" dirty="0" smtClean="0"/>
          </a:p>
          <a:p>
            <a:endParaRPr lang="en-US" altLang="zh-CN" dirty="0" smtClean="0"/>
          </a:p>
          <a:p>
            <a:pPr lvl="1"/>
            <a:endParaRPr lang="en-US" altLang="zh-CN" dirty="0" smtClean="0"/>
          </a:p>
        </p:txBody>
      </p:sp>
      <p:pic>
        <p:nvPicPr>
          <p:cNvPr id="6" name="图片 5"/>
          <p:cNvPicPr>
            <a:picLocks noChangeAspect="1"/>
          </p:cNvPicPr>
          <p:nvPr/>
        </p:nvPicPr>
        <p:blipFill>
          <a:blip r:embed="rId2"/>
          <a:stretch>
            <a:fillRect/>
          </a:stretch>
        </p:blipFill>
        <p:spPr>
          <a:xfrm>
            <a:off x="2226367" y="2516588"/>
            <a:ext cx="6612005" cy="3526403"/>
          </a:xfrm>
          <a:prstGeom prst="rect">
            <a:avLst/>
          </a:prstGeom>
        </p:spPr>
      </p:pic>
    </p:spTree>
    <p:extLst>
      <p:ext uri="{BB962C8B-B14F-4D97-AF65-F5344CB8AC3E}">
        <p14:creationId xmlns:p14="http://schemas.microsoft.com/office/powerpoint/2010/main" val="177965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lstStyle/>
          <a:p>
            <a:r>
              <a:rPr lang="zh-CN" altLang="en-US" dirty="0"/>
              <a:t>如下</a:t>
            </a:r>
            <a:r>
              <a:rPr lang="zh-CN" altLang="en-US" dirty="0" smtClean="0"/>
              <a:t>图堆栈、出栈操作，根据状态转移法设计状态转换的测试用例</a:t>
            </a:r>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889170" y="1904455"/>
            <a:ext cx="8466667" cy="4533333"/>
          </a:xfrm>
          <a:prstGeom prst="rect">
            <a:avLst/>
          </a:prstGeom>
        </p:spPr>
      </p:pic>
    </p:spTree>
    <p:extLst>
      <p:ext uri="{BB962C8B-B14F-4D97-AF65-F5344CB8AC3E}">
        <p14:creationId xmlns:p14="http://schemas.microsoft.com/office/powerpoint/2010/main" val="523504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画</a:t>
            </a:r>
            <a:r>
              <a:rPr lang="zh-CN" altLang="en-US" dirty="0" smtClean="0"/>
              <a:t>出状态转换图</a:t>
            </a:r>
            <a:endParaRPr lang="zh-CN" altLang="en-US" dirty="0"/>
          </a:p>
        </p:txBody>
      </p:sp>
      <p:grpSp>
        <p:nvGrpSpPr>
          <p:cNvPr id="9" name="组合 8"/>
          <p:cNvGrpSpPr/>
          <p:nvPr/>
        </p:nvGrpSpPr>
        <p:grpSpPr>
          <a:xfrm>
            <a:off x="228555" y="1089719"/>
            <a:ext cx="11287584" cy="5324333"/>
            <a:chOff x="1222468" y="2931772"/>
            <a:chExt cx="7060141" cy="3390476"/>
          </a:xfrm>
        </p:grpSpPr>
        <p:pic>
          <p:nvPicPr>
            <p:cNvPr id="7" name="内容占位符 3"/>
            <p:cNvPicPr>
              <a:picLocks noChangeAspect="1"/>
            </p:cNvPicPr>
            <p:nvPr/>
          </p:nvPicPr>
          <p:blipFill>
            <a:blip r:embed="rId2">
              <a:clrChange>
                <a:clrFrom>
                  <a:srgbClr val="FFFFFF"/>
                </a:clrFrom>
                <a:clrTo>
                  <a:srgbClr val="FFFFFF">
                    <a:alpha val="0"/>
                  </a:srgbClr>
                </a:clrTo>
              </a:clrChange>
            </a:blip>
            <a:stretch>
              <a:fillRect/>
            </a:stretch>
          </p:blipFill>
          <p:spPr>
            <a:xfrm>
              <a:off x="1222468" y="2931772"/>
              <a:ext cx="7000000" cy="3390476"/>
            </a:xfrm>
            <a:prstGeom prst="rect">
              <a:avLst/>
            </a:prstGeom>
          </p:spPr>
        </p:pic>
        <p:sp>
          <p:nvSpPr>
            <p:cNvPr id="8" name="矩形 7"/>
            <p:cNvSpPr/>
            <p:nvPr/>
          </p:nvSpPr>
          <p:spPr>
            <a:xfrm>
              <a:off x="2835965" y="5645426"/>
              <a:ext cx="5446644" cy="6758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40132554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画出状态转换树</a:t>
            </a:r>
            <a:endParaRPr lang="zh-CN" altLang="en-US" dirty="0"/>
          </a:p>
        </p:txBody>
      </p:sp>
      <p:sp>
        <p:nvSpPr>
          <p:cNvPr id="3" name="内容占位符 2"/>
          <p:cNvSpPr>
            <a:spLocks noGrp="1"/>
          </p:cNvSpPr>
          <p:nvPr>
            <p:ph sz="half" idx="1"/>
          </p:nvPr>
        </p:nvSpPr>
        <p:spPr/>
        <p:txBody>
          <a:bodyPr/>
          <a:lstStyle/>
          <a:p>
            <a:endParaRPr lang="zh-CN" altLang="en-US" dirty="0"/>
          </a:p>
        </p:txBody>
      </p:sp>
      <p:pic>
        <p:nvPicPr>
          <p:cNvPr id="4" name="图片 3"/>
          <p:cNvPicPr>
            <a:picLocks noChangeAspect="1"/>
          </p:cNvPicPr>
          <p:nvPr/>
        </p:nvPicPr>
        <p:blipFill>
          <a:blip r:embed="rId2">
            <a:clrChange>
              <a:clrFrom>
                <a:srgbClr val="FFFFFF"/>
              </a:clrFrom>
              <a:clrTo>
                <a:srgbClr val="FFFFFF">
                  <a:alpha val="0"/>
                </a:srgbClr>
              </a:clrTo>
            </a:clrChange>
          </a:blip>
          <a:stretch>
            <a:fillRect/>
          </a:stretch>
        </p:blipFill>
        <p:spPr>
          <a:xfrm>
            <a:off x="1104406" y="705924"/>
            <a:ext cx="8516672" cy="6251467"/>
          </a:xfrm>
          <a:prstGeom prst="rect">
            <a:avLst/>
          </a:prstGeom>
        </p:spPr>
      </p:pic>
    </p:spTree>
    <p:extLst>
      <p:ext uri="{BB962C8B-B14F-4D97-AF65-F5344CB8AC3E}">
        <p14:creationId xmlns:p14="http://schemas.microsoft.com/office/powerpoint/2010/main" val="3352637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sz="half" idx="1"/>
          </p:nvPr>
        </p:nvSpPr>
        <p:spPr>
          <a:xfrm>
            <a:off x="760186" y="729796"/>
            <a:ext cx="10629900" cy="5730875"/>
          </a:xfrm>
        </p:spPr>
        <p:txBody>
          <a:bodyPr>
            <a:normAutofit fontScale="92500" lnSpcReduction="10000"/>
          </a:bodyPr>
          <a:lstStyle/>
          <a:p>
            <a:r>
              <a:rPr lang="zh-CN" altLang="en-US" dirty="0" smtClean="0"/>
              <a:t>什么是场景法</a:t>
            </a:r>
            <a:endParaRPr lang="en-US" altLang="zh-CN" dirty="0" smtClean="0"/>
          </a:p>
          <a:p>
            <a:pPr lvl="1"/>
            <a:r>
              <a:rPr lang="zh-CN" altLang="en-US" dirty="0" smtClean="0"/>
              <a:t>软件中，事件触发时的情景便形成了场景，而同一事件不同的触发顺序和处理结果就形成事件流</a:t>
            </a:r>
            <a:endParaRPr lang="en-US" altLang="zh-CN" dirty="0" smtClean="0"/>
          </a:p>
          <a:p>
            <a:r>
              <a:rPr lang="zh-CN" altLang="en-US" dirty="0" smtClean="0"/>
              <a:t>场景法使用步骤</a:t>
            </a:r>
            <a:endParaRPr lang="en-US" altLang="zh-CN" dirty="0" smtClean="0"/>
          </a:p>
          <a:p>
            <a:pPr lvl="1"/>
            <a:r>
              <a:rPr lang="zh-CN" altLang="en-US" dirty="0" smtClean="0"/>
              <a:t>分析需求（步骤图）</a:t>
            </a:r>
            <a:endParaRPr lang="en-US" altLang="zh-CN" dirty="0" smtClean="0"/>
          </a:p>
          <a:p>
            <a:pPr lvl="1"/>
            <a:r>
              <a:rPr lang="zh-CN" altLang="en-US" dirty="0" smtClean="0"/>
              <a:t>分析基本流和备选流</a:t>
            </a:r>
            <a:endParaRPr lang="en-US" altLang="zh-CN" dirty="0" smtClean="0"/>
          </a:p>
          <a:p>
            <a:pPr lvl="1"/>
            <a:r>
              <a:rPr lang="zh-CN" altLang="en-US" dirty="0" smtClean="0"/>
              <a:t>根据基本流和备选流设计测试用例</a:t>
            </a:r>
            <a:endParaRPr lang="en-US" altLang="zh-CN" dirty="0" smtClean="0"/>
          </a:p>
          <a:p>
            <a:r>
              <a:rPr lang="zh-CN" altLang="en-US" dirty="0" smtClean="0"/>
              <a:t>场景法使用场景</a:t>
            </a:r>
            <a:endParaRPr lang="en-US" altLang="zh-CN" dirty="0" smtClean="0"/>
          </a:p>
          <a:p>
            <a:pPr lvl="1"/>
            <a:r>
              <a:rPr lang="zh-CN" altLang="en-US" dirty="0" smtClean="0"/>
              <a:t>没有太多填写项，所有操作通过鼠标点击、双击、拖拽等完成</a:t>
            </a:r>
            <a:endParaRPr lang="en-US" altLang="zh-CN" dirty="0" smtClean="0"/>
          </a:p>
          <a:p>
            <a:endParaRPr lang="zh-CN" altLang="en-US" dirty="0"/>
          </a:p>
        </p:txBody>
      </p:sp>
    </p:spTree>
    <p:extLst>
      <p:ext uri="{BB962C8B-B14F-4D97-AF65-F5344CB8AC3E}">
        <p14:creationId xmlns:p14="http://schemas.microsoft.com/office/powerpoint/2010/main" val="37980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美国航天局</a:t>
            </a:r>
            <a:r>
              <a:rPr lang="zh-CN" altLang="en-US" dirty="0"/>
              <a:t>（</a:t>
            </a:r>
            <a:r>
              <a:rPr lang="en-US" altLang="zh-CN" dirty="0"/>
              <a:t>NASA</a:t>
            </a:r>
            <a:r>
              <a:rPr lang="zh-CN" altLang="en-US" dirty="0"/>
              <a:t>）火星极地着陆</a:t>
            </a:r>
            <a:r>
              <a:rPr lang="en-US" altLang="zh-CN" dirty="0"/>
              <a:t/>
            </a:r>
            <a:br>
              <a:rPr lang="en-US" altLang="zh-CN" dirty="0"/>
            </a:br>
            <a:endParaRPr lang="zh-CN" altLang="en-US" dirty="0"/>
          </a:p>
        </p:txBody>
      </p:sp>
      <p:sp>
        <p:nvSpPr>
          <p:cNvPr id="3" name="内容占位符 2"/>
          <p:cNvSpPr>
            <a:spLocks noGrp="1"/>
          </p:cNvSpPr>
          <p:nvPr>
            <p:ph sz="half" idx="1"/>
          </p:nvPr>
        </p:nvSpPr>
        <p:spPr/>
        <p:txBody>
          <a:bodyPr>
            <a:normAutofit/>
          </a:bodyPr>
          <a:lstStyle/>
          <a:p>
            <a:r>
              <a:rPr lang="en-US" altLang="zh-CN" dirty="0" smtClean="0"/>
              <a:t>1999</a:t>
            </a:r>
            <a:r>
              <a:rPr lang="zh-CN" altLang="en-US" dirty="0" smtClean="0"/>
              <a:t>年</a:t>
            </a:r>
            <a:r>
              <a:rPr lang="en-US" altLang="zh-CN" dirty="0" smtClean="0"/>
              <a:t>12</a:t>
            </a:r>
            <a:r>
              <a:rPr lang="zh-CN" altLang="en-US" dirty="0" smtClean="0"/>
              <a:t>月</a:t>
            </a:r>
            <a:r>
              <a:rPr lang="en-US" altLang="zh-CN" dirty="0" smtClean="0"/>
              <a:t>3</a:t>
            </a:r>
            <a:r>
              <a:rPr lang="zh-CN" altLang="en-US" dirty="0" smtClean="0"/>
              <a:t>日，美国航天局的火星极地登陆飞船在试图登录火星表面时失踪。在设计中，飞船的脚上装了一个触点开关，当飞船的脚着地时，触发开关，通过计算机中设置的一个数据位来关掉燃料。然而，在飞船的脚张开时，由于震动，开关被触发，并通过数据位关掉燃料。</a:t>
            </a:r>
            <a:endParaRPr lang="en-US" altLang="zh-CN" dirty="0" smtClean="0"/>
          </a:p>
          <a:p>
            <a:r>
              <a:rPr lang="zh-CN" altLang="en-US" dirty="0" smtClean="0"/>
              <a:t>原因：其中一个小组测试飞船的脚落地过程，并不注意着地数据位是否置位，另一个小组测试此后的着陆过程，他们每次测试前都要重置计算机、清除数据位。</a:t>
            </a:r>
            <a:endParaRPr lang="zh-CN" altLang="en-US" dirty="0"/>
          </a:p>
        </p:txBody>
      </p:sp>
    </p:spTree>
    <p:extLst>
      <p:ext uri="{BB962C8B-B14F-4D97-AF65-F5344CB8AC3E}">
        <p14:creationId xmlns:p14="http://schemas.microsoft.com/office/powerpoint/2010/main" val="3271430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1417917" y="0"/>
            <a:ext cx="5325818" cy="646331"/>
          </a:xfrm>
          <a:prstGeom prst="rect">
            <a:avLst/>
          </a:prstGeom>
          <a:noFill/>
        </p:spPr>
        <p:txBody>
          <a:bodyPr wrap="squar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本节内容</a:t>
            </a:r>
            <a:r>
              <a:rPr lang="zh-CN" altLang="en-US" sz="3600" b="1" dirty="0">
                <a:solidFill>
                  <a:schemeClr val="bg1"/>
                </a:solidFill>
                <a:latin typeface="楷体" panose="02010609060101010101" pitchFamily="49" charset="-122"/>
                <a:ea typeface="楷体" panose="02010609060101010101" pitchFamily="49" charset="-122"/>
              </a:rPr>
              <a:t>总结</a:t>
            </a:r>
          </a:p>
        </p:txBody>
      </p:sp>
      <p:sp>
        <p:nvSpPr>
          <p:cNvPr id="4" name="AutoShape 2"/>
          <p:cNvSpPr>
            <a:spLocks noChangeArrowheads="1"/>
          </p:cNvSpPr>
          <p:nvPr/>
        </p:nvSpPr>
        <p:spPr bwMode="auto">
          <a:xfrm>
            <a:off x="1202005" y="1234407"/>
            <a:ext cx="9500108" cy="4569620"/>
          </a:xfrm>
          <a:prstGeom prst="roundRect">
            <a:avLst>
              <a:gd name="adj" fmla="val 16667"/>
            </a:avLst>
          </a:prstGeom>
          <a:noFill/>
          <a:ln w="28440">
            <a:solidFill>
              <a:srgbClr val="C0C0C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53" tIns="46776" rIns="89953" bIns="46776" anchor="ctr"/>
          <a:lstStyle/>
          <a:p>
            <a:pPr>
              <a:spcBef>
                <a:spcPts val="1199"/>
              </a:spcBef>
              <a:spcAft>
                <a:spcPts val="1199"/>
              </a:spcAft>
              <a:buClr>
                <a:srgbClr val="92D050"/>
              </a:buClr>
              <a:tabLst>
                <a:tab pos="453798" algn="l"/>
                <a:tab pos="901249" algn="l"/>
                <a:tab pos="1350288" algn="l"/>
                <a:tab pos="1799325" algn="l"/>
                <a:tab pos="2248363" algn="l"/>
                <a:tab pos="2697401" algn="l"/>
                <a:tab pos="3146439" algn="l"/>
                <a:tab pos="3595476" algn="l"/>
                <a:tab pos="4044515" algn="l"/>
                <a:tab pos="4493552" algn="l"/>
                <a:tab pos="4942590" algn="l"/>
                <a:tab pos="5391628" algn="l"/>
                <a:tab pos="5840666" algn="l"/>
                <a:tab pos="6289704" algn="l"/>
                <a:tab pos="6738742" algn="l"/>
                <a:tab pos="7187779" algn="l"/>
                <a:tab pos="7636818" algn="l"/>
                <a:tab pos="8085855" algn="l"/>
                <a:tab pos="8534893" algn="l"/>
                <a:tab pos="8983931" algn="l"/>
                <a:tab pos="9432969" algn="l"/>
              </a:tabLst>
            </a:pPr>
            <a:endParaRPr lang="en-US" altLang="zh-CN" sz="2799">
              <a:solidFill>
                <a:srgbClr val="000000"/>
              </a:solidFill>
            </a:endParaRPr>
          </a:p>
        </p:txBody>
      </p:sp>
      <p:sp>
        <p:nvSpPr>
          <p:cNvPr id="5" name="TextBox 6"/>
          <p:cNvSpPr txBox="1"/>
          <p:nvPr/>
        </p:nvSpPr>
        <p:spPr>
          <a:xfrm>
            <a:off x="1329028" y="1299950"/>
            <a:ext cx="9859961" cy="3970318"/>
          </a:xfrm>
          <a:prstGeom prst="rect">
            <a:avLst/>
          </a:prstGeom>
          <a:noFill/>
        </p:spPr>
        <p:txBody>
          <a:bodyPr wrap="square" rtlCol="0">
            <a:spAutoFit/>
          </a:bodyPr>
          <a:lstStyle/>
          <a:p>
            <a:pPr marL="57122" lvl="1">
              <a:lnSpc>
                <a:spcPct val="150000"/>
              </a:lnSpc>
              <a:buClr>
                <a:srgbClr val="C00000"/>
              </a:buClr>
            </a:pPr>
            <a:r>
              <a:rPr lang="zh-CN" altLang="en-US" sz="2800" b="1" dirty="0" smtClean="0">
                <a:solidFill>
                  <a:srgbClr val="5F5E5C"/>
                </a:solidFill>
                <a:latin typeface="楷体" panose="02010609060101010101" pitchFamily="49" charset="-122"/>
                <a:ea typeface="楷体" panose="02010609060101010101" pitchFamily="49" charset="-122"/>
              </a:rPr>
              <a:t>什么是状态转换法设计测试用例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zh-CN" altLang="en-US" sz="2800" b="1" dirty="0" smtClean="0">
                <a:solidFill>
                  <a:srgbClr val="5F5E5C"/>
                </a:solidFill>
                <a:latin typeface="楷体" panose="02010609060101010101" pitchFamily="49" charset="-122"/>
                <a:ea typeface="楷体" panose="02010609060101010101" pitchFamily="49" charset="-122"/>
              </a:rPr>
              <a:t>怎样使用状态转换法设计测试用例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分析需求并画出状态转换图</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状态转换图转成状态转换树</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r>
              <a:rPr lang="zh-CN" altLang="en-US" sz="2800" b="1" dirty="0" smtClean="0">
                <a:solidFill>
                  <a:srgbClr val="5F5E5C"/>
                </a:solidFill>
                <a:latin typeface="楷体" panose="02010609060101010101" pitchFamily="49" charset="-122"/>
                <a:ea typeface="楷体" panose="02010609060101010101" pitchFamily="49" charset="-122"/>
              </a:rPr>
              <a:t>根据状态转换树设计测试用例</a:t>
            </a:r>
            <a:endParaRPr lang="en-US" altLang="zh-CN" sz="2800" b="1" dirty="0" smtClean="0">
              <a:solidFill>
                <a:srgbClr val="5F5E5C"/>
              </a:solidFill>
              <a:latin typeface="楷体" panose="02010609060101010101" pitchFamily="49" charset="-122"/>
              <a:ea typeface="楷体" panose="02010609060101010101" pitchFamily="49" charset="-122"/>
            </a:endParaRPr>
          </a:p>
          <a:p>
            <a:pPr marL="57122" lvl="1">
              <a:lnSpc>
                <a:spcPct val="150000"/>
              </a:lnSpc>
              <a:buClr>
                <a:srgbClr val="C00000"/>
              </a:buClr>
            </a:pPr>
            <a:r>
              <a:rPr lang="en-US" altLang="zh-CN" sz="2800" b="1" dirty="0">
                <a:solidFill>
                  <a:srgbClr val="5F5E5C"/>
                </a:solidFill>
                <a:latin typeface="楷体" panose="02010609060101010101" pitchFamily="49" charset="-122"/>
                <a:ea typeface="楷体" panose="02010609060101010101" pitchFamily="49" charset="-122"/>
              </a:rPr>
              <a:t> </a:t>
            </a:r>
            <a:r>
              <a:rPr lang="en-US" altLang="zh-CN" sz="2800" b="1" dirty="0" smtClean="0">
                <a:solidFill>
                  <a:srgbClr val="5F5E5C"/>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19123770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Practice</a:t>
            </a:r>
            <a:endParaRPr lang="zh-CN" altLang="en-US" dirty="0"/>
          </a:p>
        </p:txBody>
      </p:sp>
      <p:sp>
        <p:nvSpPr>
          <p:cNvPr id="3" name="内容占位符 2"/>
          <p:cNvSpPr>
            <a:spLocks noGrp="1"/>
          </p:cNvSpPr>
          <p:nvPr>
            <p:ph sz="half" idx="1"/>
          </p:nvPr>
        </p:nvSpPr>
        <p:spPr/>
        <p:txBody>
          <a:bodyPr>
            <a:normAutofit fontScale="85000" lnSpcReduction="20000"/>
          </a:bodyPr>
          <a:lstStyle/>
          <a:p>
            <a:r>
              <a:rPr lang="zh-CN" altLang="en-US" dirty="0"/>
              <a:t>依据状态转换测试的方法</a:t>
            </a:r>
            <a:r>
              <a:rPr lang="zh-CN" altLang="en-US" dirty="0" smtClean="0"/>
              <a:t>设计</a:t>
            </a:r>
            <a:r>
              <a:rPr lang="en-US" altLang="zh-CN" dirty="0" smtClean="0"/>
              <a:t>Media Player</a:t>
            </a:r>
            <a:r>
              <a:rPr lang="zh-CN" altLang="en-US" dirty="0" smtClean="0"/>
              <a:t>播放器</a:t>
            </a:r>
            <a:r>
              <a:rPr lang="zh-CN" altLang="en-US" dirty="0"/>
              <a:t>中状态转换的</a:t>
            </a:r>
            <a:r>
              <a:rPr lang="zh-CN" altLang="en-US" dirty="0" smtClean="0"/>
              <a:t>测试用例（</a:t>
            </a:r>
            <a:r>
              <a:rPr lang="zh-CN" altLang="en-US" dirty="0" smtClean="0">
                <a:solidFill>
                  <a:srgbClr val="FF0000"/>
                </a:solidFill>
              </a:rPr>
              <a:t>作为回顾课程使用，不必提交</a:t>
            </a:r>
            <a:r>
              <a:rPr lang="zh-CN" altLang="en-US" dirty="0" smtClean="0"/>
              <a:t>）</a:t>
            </a:r>
            <a:endParaRPr lang="en-US" altLang="zh-CN" dirty="0"/>
          </a:p>
          <a:p>
            <a:r>
              <a:rPr lang="zh-CN" altLang="en-US" dirty="0" smtClean="0"/>
              <a:t>依据</a:t>
            </a:r>
            <a:r>
              <a:rPr lang="zh-CN" altLang="en-US" dirty="0"/>
              <a:t>状态转换测试方法设计</a:t>
            </a:r>
            <a:r>
              <a:rPr lang="en-US" altLang="zh-CN" dirty="0"/>
              <a:t>QQ</a:t>
            </a:r>
            <a:r>
              <a:rPr lang="zh-CN" altLang="en-US" dirty="0"/>
              <a:t>登录时，</a:t>
            </a:r>
            <a:r>
              <a:rPr lang="en-US" altLang="zh-CN" dirty="0"/>
              <a:t>6</a:t>
            </a:r>
            <a:r>
              <a:rPr lang="zh-CN" altLang="en-US" dirty="0"/>
              <a:t>种登录状态（在线、隐身</a:t>
            </a:r>
            <a:r>
              <a:rPr lang="en-US" altLang="zh-CN" dirty="0"/>
              <a:t>……</a:t>
            </a:r>
            <a:r>
              <a:rPr lang="zh-CN" altLang="en-US" dirty="0"/>
              <a:t>），以及登录成功后状态转换的测试用例</a:t>
            </a:r>
            <a:endParaRPr lang="en-US" altLang="zh-CN" dirty="0"/>
          </a:p>
          <a:p>
            <a:r>
              <a:rPr lang="zh-CN" altLang="en-US" dirty="0" smtClean="0"/>
              <a:t>依据网上预订机票时，机票状态转换过程设计测试用例</a:t>
            </a:r>
            <a:endParaRPr lang="en-US" altLang="zh-CN" dirty="0" smtClean="0"/>
          </a:p>
          <a:p>
            <a:pPr lvl="1"/>
            <a:r>
              <a:rPr lang="zh-CN" altLang="en-US" dirty="0" smtClean="0"/>
              <a:t>未购买   已预订</a:t>
            </a:r>
            <a:r>
              <a:rPr lang="en-US" altLang="zh-CN" dirty="0"/>
              <a:t> </a:t>
            </a:r>
            <a:r>
              <a:rPr lang="en-US" altLang="zh-CN" dirty="0" smtClean="0"/>
              <a:t> </a:t>
            </a:r>
            <a:r>
              <a:rPr lang="zh-CN" altLang="en-US" dirty="0" smtClean="0"/>
              <a:t>已付款</a:t>
            </a:r>
            <a:r>
              <a:rPr lang="en-US" altLang="zh-CN" dirty="0"/>
              <a:t> </a:t>
            </a:r>
            <a:r>
              <a:rPr lang="en-US" altLang="zh-CN" dirty="0" smtClean="0"/>
              <a:t>    </a:t>
            </a:r>
            <a:r>
              <a:rPr lang="zh-CN" altLang="en-US" dirty="0" smtClean="0"/>
              <a:t>已退票</a:t>
            </a:r>
            <a:endParaRPr lang="en-US" altLang="zh-CN" dirty="0" smtClean="0"/>
          </a:p>
          <a:p>
            <a:r>
              <a:rPr lang="zh-CN" altLang="en-US" dirty="0" smtClean="0"/>
              <a:t>根据状态转换设计测试用例的方法理解计算器使用不同进制数计算功能测试方法</a:t>
            </a:r>
            <a:endParaRPr lang="en-US" altLang="zh-CN" dirty="0" smtClean="0"/>
          </a:p>
          <a:p>
            <a:r>
              <a:rPr lang="zh-CN" altLang="en-US" dirty="0" smtClean="0"/>
              <a:t>根据状态转换设计测试用例的方法理解记事本文件关闭、打开、浏览、编辑、保存等状态转换的测试用例</a:t>
            </a:r>
            <a:endParaRPr lang="zh-CN" altLang="en-US" dirty="0"/>
          </a:p>
          <a:p>
            <a:endParaRPr lang="zh-CN" altLang="en-US" b="0" dirty="0"/>
          </a:p>
        </p:txBody>
      </p:sp>
    </p:spTree>
    <p:extLst>
      <p:ext uri="{BB962C8B-B14F-4D97-AF65-F5344CB8AC3E}">
        <p14:creationId xmlns:p14="http://schemas.microsoft.com/office/powerpoint/2010/main" val="4238523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 name="connsiteX0" fmla="*/ 452437 w 1600201"/>
                <a:gd name="connsiteY0" fmla="*/ 181691 h 732554"/>
                <a:gd name="connsiteX1" fmla="*/ 1600201 w 1600201"/>
                <a:gd name="connsiteY1" fmla="*/ 0 h 732554"/>
                <a:gd name="connsiteX2" fmla="*/ 0 w 1600201"/>
                <a:gd name="connsiteY2" fmla="*/ 732554 h 732554"/>
                <a:gd name="connsiteX3" fmla="*/ 452437 w 1600201"/>
                <a:gd name="connsiteY3" fmla="*/ 181691 h 732554"/>
                <a:gd name="connsiteX0" fmla="*/ 547687 w 1600201"/>
                <a:gd name="connsiteY0" fmla="*/ 0 h 957263"/>
                <a:gd name="connsiteX1" fmla="*/ 1600201 w 1600201"/>
                <a:gd name="connsiteY1" fmla="*/ 224709 h 957263"/>
                <a:gd name="connsiteX2" fmla="*/ 0 w 1600201"/>
                <a:gd name="connsiteY2" fmla="*/ 957263 h 957263"/>
                <a:gd name="connsiteX3" fmla="*/ 547687 w 1600201"/>
                <a:gd name="connsiteY3" fmla="*/ 0 h 957263"/>
                <a:gd name="connsiteX0" fmla="*/ 547687 w 1162051"/>
                <a:gd name="connsiteY0" fmla="*/ 349966 h 1307229"/>
                <a:gd name="connsiteX1" fmla="*/ 1162051 w 1162051"/>
                <a:gd name="connsiteY1" fmla="*/ 0 h 1307229"/>
                <a:gd name="connsiteX2" fmla="*/ 0 w 1162051"/>
                <a:gd name="connsiteY2" fmla="*/ 1307229 h 1307229"/>
                <a:gd name="connsiteX3" fmla="*/ 547687 w 1162051"/>
                <a:gd name="connsiteY3" fmla="*/ 349966 h 1307229"/>
              </a:gdLst>
              <a:ahLst/>
              <a:cxnLst>
                <a:cxn ang="0">
                  <a:pos x="connsiteX0" y="connsiteY0"/>
                </a:cxn>
                <a:cxn ang="0">
                  <a:pos x="connsiteX1" y="connsiteY1"/>
                </a:cxn>
                <a:cxn ang="0">
                  <a:pos x="connsiteX2" y="connsiteY2"/>
                </a:cxn>
                <a:cxn ang="0">
                  <a:pos x="connsiteX3" y="connsiteY3"/>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Lst>
              <a:ahLst/>
              <a:cxnLst>
                <a:cxn ang="0">
                  <a:pos x="connsiteX0" y="connsiteY0"/>
                </a:cxn>
                <a:cxn ang="0">
                  <a:pos x="connsiteX1" y="connsiteY1"/>
                </a:cxn>
                <a:cxn ang="0">
                  <a:pos x="connsiteX2" y="connsiteY2"/>
                </a:cxn>
                <a:cxn ang="0">
                  <a:pos x="connsiteX3" y="connsiteY3"/>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Lst>
              <a:ahLst/>
              <a:cxnLst>
                <a:cxn ang="0">
                  <a:pos x="connsiteX0" y="connsiteY0"/>
                </a:cxn>
                <a:cxn ang="0">
                  <a:pos x="connsiteX1" y="connsiteY1"/>
                </a:cxn>
                <a:cxn ang="0">
                  <a:pos x="connsiteX2" y="connsiteY2"/>
                </a:cxn>
                <a:cxn ang="0">
                  <a:pos x="connsiteX3" y="connsiteY3"/>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 fmla="*/ 0 w 1767688"/>
                <a:gd name="connsiteY0" fmla="*/ 807522 h 807522"/>
                <a:gd name="connsiteX1" fmla="*/ 546153 w 1767688"/>
                <a:gd name="connsiteY1" fmla="*/ 0 h 807522"/>
                <a:gd name="connsiteX2" fmla="*/ 1767688 w 1767688"/>
                <a:gd name="connsiteY2" fmla="*/ 702844 h 807522"/>
                <a:gd name="connsiteX3" fmla="*/ 0 w 1767688"/>
                <a:gd name="connsiteY3" fmla="*/ 807522 h 807522"/>
                <a:gd name="connsiteX0" fmla="*/ 0 w 1793112"/>
                <a:gd name="connsiteY0" fmla="*/ 807522 h 807522"/>
                <a:gd name="connsiteX1" fmla="*/ 546153 w 1793112"/>
                <a:gd name="connsiteY1" fmla="*/ 0 h 807522"/>
                <a:gd name="connsiteX2" fmla="*/ 1793112 w 1793112"/>
                <a:gd name="connsiteY2" fmla="*/ 802128 h 807522"/>
                <a:gd name="connsiteX3" fmla="*/ 0 w 1793112"/>
                <a:gd name="connsiteY3" fmla="*/ 807522 h 807522"/>
                <a:gd name="connsiteX0" fmla="*/ 0 w 1793112"/>
                <a:gd name="connsiteY0" fmla="*/ 804826 h 804826"/>
                <a:gd name="connsiteX1" fmla="*/ 466633 w 1793112"/>
                <a:gd name="connsiteY1" fmla="*/ 0 h 804826"/>
                <a:gd name="connsiteX2" fmla="*/ 1793112 w 1793112"/>
                <a:gd name="connsiteY2" fmla="*/ 799432 h 804826"/>
                <a:gd name="connsiteX3" fmla="*/ 0 w 1793112"/>
                <a:gd name="connsiteY3" fmla="*/ 804826 h 804826"/>
              </a:gdLst>
              <a:ahLst/>
              <a:cxnLst>
                <a:cxn ang="0">
                  <a:pos x="connsiteX0" y="connsiteY0"/>
                </a:cxn>
                <a:cxn ang="0">
                  <a:pos x="connsiteX1" y="connsiteY1"/>
                </a:cxn>
                <a:cxn ang="0">
                  <a:pos x="connsiteX2" y="connsiteY2"/>
                </a:cxn>
                <a:cxn ang="0">
                  <a:pos x="connsiteX3" y="connsiteY3"/>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 fmla="*/ 0 w 1833567"/>
                <a:gd name="connsiteY0" fmla="*/ 877762 h 877762"/>
                <a:gd name="connsiteX1" fmla="*/ 570709 w 1833567"/>
                <a:gd name="connsiteY1" fmla="*/ 0 h 877762"/>
                <a:gd name="connsiteX2" fmla="*/ 1833567 w 1833567"/>
                <a:gd name="connsiteY2" fmla="*/ 433262 h 877762"/>
                <a:gd name="connsiteX3" fmla="*/ 0 w 1833567"/>
                <a:gd name="connsiteY3" fmla="*/ 877762 h 877762"/>
                <a:gd name="connsiteX0" fmla="*/ 0 w 1268417"/>
                <a:gd name="connsiteY0" fmla="*/ 426912 h 433262"/>
                <a:gd name="connsiteX1" fmla="*/ 5559 w 1268417"/>
                <a:gd name="connsiteY1" fmla="*/ 0 h 433262"/>
                <a:gd name="connsiteX2" fmla="*/ 1268417 w 1268417"/>
                <a:gd name="connsiteY2" fmla="*/ 433262 h 433262"/>
                <a:gd name="connsiteX3" fmla="*/ 0 w 1268417"/>
                <a:gd name="connsiteY3" fmla="*/ 426912 h 433262"/>
                <a:gd name="connsiteX0" fmla="*/ 0 w 1474792"/>
                <a:gd name="connsiteY0" fmla="*/ 557087 h 557087"/>
                <a:gd name="connsiteX1" fmla="*/ 211934 w 1474792"/>
                <a:gd name="connsiteY1" fmla="*/ 0 h 557087"/>
                <a:gd name="connsiteX2" fmla="*/ 1474792 w 1474792"/>
                <a:gd name="connsiteY2" fmla="*/ 433262 h 557087"/>
                <a:gd name="connsiteX3" fmla="*/ 0 w 1474792"/>
                <a:gd name="connsiteY3" fmla="*/ 557087 h 557087"/>
                <a:gd name="connsiteX0" fmla="*/ 0 w 579442"/>
                <a:gd name="connsiteY0" fmla="*/ 557087 h 557087"/>
                <a:gd name="connsiteX1" fmla="*/ 211934 w 579442"/>
                <a:gd name="connsiteY1" fmla="*/ 0 h 557087"/>
                <a:gd name="connsiteX2" fmla="*/ 579442 w 579442"/>
                <a:gd name="connsiteY2" fmla="*/ 273719 h 557087"/>
                <a:gd name="connsiteX3" fmla="*/ 0 w 579442"/>
                <a:gd name="connsiteY3" fmla="*/ 557087 h 557087"/>
                <a:gd name="connsiteX0" fmla="*/ 0 w 758036"/>
                <a:gd name="connsiteY0" fmla="*/ 557087 h 557087"/>
                <a:gd name="connsiteX1" fmla="*/ 211934 w 758036"/>
                <a:gd name="connsiteY1" fmla="*/ 0 h 557087"/>
                <a:gd name="connsiteX2" fmla="*/ 758036 w 758036"/>
                <a:gd name="connsiteY2" fmla="*/ 164181 h 557087"/>
                <a:gd name="connsiteX3" fmla="*/ 0 w 758036"/>
                <a:gd name="connsiteY3" fmla="*/ 557087 h 557087"/>
                <a:gd name="connsiteX0" fmla="*/ 0 w 569917"/>
                <a:gd name="connsiteY0" fmla="*/ 1145256 h 1145256"/>
                <a:gd name="connsiteX1" fmla="*/ 23815 w 569917"/>
                <a:gd name="connsiteY1" fmla="*/ 0 h 1145256"/>
                <a:gd name="connsiteX2" fmla="*/ 569917 w 569917"/>
                <a:gd name="connsiteY2" fmla="*/ 164181 h 1145256"/>
                <a:gd name="connsiteX3" fmla="*/ 0 w 569917"/>
                <a:gd name="connsiteY3" fmla="*/ 1145256 h 1145256"/>
                <a:gd name="connsiteX0" fmla="*/ 0 w 560392"/>
                <a:gd name="connsiteY0" fmla="*/ 1135731 h 1135731"/>
                <a:gd name="connsiteX1" fmla="*/ 14290 w 560392"/>
                <a:gd name="connsiteY1" fmla="*/ 0 h 1135731"/>
                <a:gd name="connsiteX2" fmla="*/ 560392 w 560392"/>
                <a:gd name="connsiteY2" fmla="*/ 164181 h 1135731"/>
                <a:gd name="connsiteX3" fmla="*/ 0 w 560392"/>
                <a:gd name="connsiteY3" fmla="*/ 1135731 h 1135731"/>
              </a:gdLst>
              <a:ahLst/>
              <a:cxnLst>
                <a:cxn ang="0">
                  <a:pos x="connsiteX0" y="connsiteY0"/>
                </a:cxn>
                <a:cxn ang="0">
                  <a:pos x="connsiteX1" y="connsiteY1"/>
                </a:cxn>
                <a:cxn ang="0">
                  <a:pos x="connsiteX2" y="connsiteY2"/>
                </a:cxn>
                <a:cxn ang="0">
                  <a:pos x="connsiteX3" y="connsiteY3"/>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 fmla="*/ 14287 w 642937"/>
                <a:gd name="connsiteY0" fmla="*/ 186454 h 186454"/>
                <a:gd name="connsiteX1" fmla="*/ 0 w 642937"/>
                <a:gd name="connsiteY1" fmla="*/ 0 h 186454"/>
                <a:gd name="connsiteX2" fmla="*/ 642937 w 642937"/>
                <a:gd name="connsiteY2" fmla="*/ 186454 h 186454"/>
                <a:gd name="connsiteX3" fmla="*/ 14287 w 642937"/>
                <a:gd name="connsiteY3" fmla="*/ 186454 h 186454"/>
                <a:gd name="connsiteX0" fmla="*/ 14287 w 995362"/>
                <a:gd name="connsiteY0" fmla="*/ 186454 h 641273"/>
                <a:gd name="connsiteX1" fmla="*/ 0 w 995362"/>
                <a:gd name="connsiteY1" fmla="*/ 0 h 641273"/>
                <a:gd name="connsiteX2" fmla="*/ 995362 w 995362"/>
                <a:gd name="connsiteY2" fmla="*/ 641273 h 641273"/>
                <a:gd name="connsiteX3" fmla="*/ 14287 w 995362"/>
                <a:gd name="connsiteY3" fmla="*/ 186454 h 641273"/>
                <a:gd name="connsiteX0" fmla="*/ 0 w 1245394"/>
                <a:gd name="connsiteY0" fmla="*/ 203123 h 641273"/>
                <a:gd name="connsiteX1" fmla="*/ 250032 w 1245394"/>
                <a:gd name="connsiteY1" fmla="*/ 0 h 641273"/>
                <a:gd name="connsiteX2" fmla="*/ 1245394 w 1245394"/>
                <a:gd name="connsiteY2" fmla="*/ 641273 h 641273"/>
                <a:gd name="connsiteX3" fmla="*/ 0 w 1245394"/>
                <a:gd name="connsiteY3" fmla="*/ 203123 h 641273"/>
                <a:gd name="connsiteX0" fmla="*/ 0 w 1774032"/>
                <a:gd name="connsiteY0" fmla="*/ 112635 h 641273"/>
                <a:gd name="connsiteX1" fmla="*/ 778670 w 1774032"/>
                <a:gd name="connsiteY1" fmla="*/ 0 h 641273"/>
                <a:gd name="connsiteX2" fmla="*/ 1774032 w 1774032"/>
                <a:gd name="connsiteY2" fmla="*/ 641273 h 641273"/>
                <a:gd name="connsiteX3" fmla="*/ 0 w 1774032"/>
                <a:gd name="connsiteY3" fmla="*/ 112635 h 641273"/>
                <a:gd name="connsiteX0" fmla="*/ 0 w 1774032"/>
                <a:gd name="connsiteY0" fmla="*/ 181691 h 710329"/>
                <a:gd name="connsiteX1" fmla="*/ 1147764 w 1774032"/>
                <a:gd name="connsiteY1" fmla="*/ 0 h 710329"/>
                <a:gd name="connsiteX2" fmla="*/ 1774032 w 1774032"/>
                <a:gd name="connsiteY2" fmla="*/ 710329 h 710329"/>
                <a:gd name="connsiteX3" fmla="*/ 0 w 1774032"/>
                <a:gd name="connsiteY3" fmla="*/ 181691 h 710329"/>
                <a:gd name="connsiteX0" fmla="*/ 0 w 1147764"/>
                <a:gd name="connsiteY0" fmla="*/ 181691 h 348379"/>
                <a:gd name="connsiteX1" fmla="*/ 1147764 w 1147764"/>
                <a:gd name="connsiteY1" fmla="*/ 0 h 348379"/>
                <a:gd name="connsiteX2" fmla="*/ 547688 w 1147764"/>
                <a:gd name="connsiteY2" fmla="*/ 348379 h 348379"/>
                <a:gd name="connsiteX3" fmla="*/ 0 w 1147764"/>
                <a:gd name="connsiteY3" fmla="*/ 181691 h 348379"/>
              </a:gdLst>
              <a:ahLst/>
              <a:cxnLst>
                <a:cxn ang="0">
                  <a:pos x="connsiteX0" y="connsiteY0"/>
                </a:cxn>
                <a:cxn ang="0">
                  <a:pos x="connsiteX1" y="connsiteY1"/>
                </a:cxn>
                <a:cxn ang="0">
                  <a:pos x="connsiteX2" y="connsiteY2"/>
                </a:cxn>
                <a:cxn ang="0">
                  <a:pos x="connsiteX3" y="connsiteY3"/>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8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根据如下图播放器提供的功能进行用例设计</a:t>
            </a:r>
            <a:endParaRPr lang="zh-CN" altLang="en-US" dirty="0"/>
          </a:p>
        </p:txBody>
      </p:sp>
      <p:sp>
        <p:nvSpPr>
          <p:cNvPr id="3" name="内容占位符 2"/>
          <p:cNvSpPr>
            <a:spLocks noGrp="1"/>
          </p:cNvSpPr>
          <p:nvPr>
            <p:ph sz="half" idx="1"/>
          </p:nvPr>
        </p:nvSpPr>
        <p:spPr>
          <a:xfrm>
            <a:off x="944769" y="2238650"/>
            <a:ext cx="10629900" cy="5730875"/>
          </a:xfrm>
        </p:spPr>
        <p:txBody>
          <a:bodyPr/>
          <a:lstStyle/>
          <a:p>
            <a:r>
              <a:rPr lang="zh-CN" altLang="en-US" dirty="0" smtClean="0"/>
              <a:t>播放</a:t>
            </a:r>
            <a:endParaRPr lang="en-US" altLang="zh-CN" dirty="0" smtClean="0"/>
          </a:p>
          <a:p>
            <a:r>
              <a:rPr lang="zh-CN" altLang="en-US" dirty="0" smtClean="0"/>
              <a:t>前进</a:t>
            </a:r>
            <a:endParaRPr lang="en-US" altLang="zh-CN" dirty="0" smtClean="0"/>
          </a:p>
          <a:p>
            <a:r>
              <a:rPr lang="zh-CN" altLang="en-US" dirty="0" smtClean="0"/>
              <a:t>后退</a:t>
            </a:r>
            <a:endParaRPr lang="en-US" altLang="zh-CN" dirty="0" smtClean="0"/>
          </a:p>
          <a:p>
            <a:r>
              <a:rPr lang="zh-CN" altLang="en-US" dirty="0" smtClean="0"/>
              <a:t>暂停</a:t>
            </a:r>
            <a:endParaRPr lang="en-US" altLang="zh-CN" dirty="0" smtClean="0"/>
          </a:p>
          <a:p>
            <a:r>
              <a:rPr lang="zh-CN" altLang="en-US" dirty="0" smtClean="0"/>
              <a:t>停止等功能</a:t>
            </a:r>
            <a:endParaRPr lang="zh-CN" altLang="en-US" dirty="0"/>
          </a:p>
        </p:txBody>
      </p:sp>
      <p:pic>
        <p:nvPicPr>
          <p:cNvPr id="6" name="图片 5"/>
          <p:cNvPicPr>
            <a:picLocks noChangeAspect="1"/>
          </p:cNvPicPr>
          <p:nvPr/>
        </p:nvPicPr>
        <p:blipFill>
          <a:blip r:embed="rId2"/>
          <a:stretch>
            <a:fillRect/>
          </a:stretch>
        </p:blipFill>
        <p:spPr>
          <a:xfrm>
            <a:off x="1653042" y="1125200"/>
            <a:ext cx="6100511" cy="1028657"/>
          </a:xfrm>
          <a:prstGeom prst="rect">
            <a:avLst/>
          </a:prstGeom>
        </p:spPr>
      </p:pic>
    </p:spTree>
    <p:extLst>
      <p:ext uri="{BB962C8B-B14F-4D97-AF65-F5344CB8AC3E}">
        <p14:creationId xmlns:p14="http://schemas.microsoft.com/office/powerpoint/2010/main" val="3569380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787678" y="1556728"/>
            <a:ext cx="8513076" cy="2649512"/>
          </a:xfrm>
          <a:prstGeom prst="roundRect">
            <a:avLst>
              <a:gd name="adj" fmla="val 16667"/>
            </a:avLst>
          </a:prstGeom>
          <a:noFill/>
          <a:ln w="28575">
            <a:solidFill>
              <a:srgbClr val="C0C0C0"/>
            </a:solidFill>
            <a:prstDash val="sysDot"/>
            <a:round/>
            <a:headEnd/>
            <a:tailEnd/>
          </a:ln>
        </p:spPr>
        <p:txBody>
          <a:bodyPr wrap="none" anchor="ctr"/>
          <a:lstStyle/>
          <a:p>
            <a:pPr>
              <a:lnSpc>
                <a:spcPct val="130000"/>
              </a:lnSpc>
              <a:buClr>
                <a:srgbClr val="92D050"/>
              </a:buClr>
              <a:defRPr/>
            </a:pPr>
            <a:endParaRPr lang="en-US" altLang="zh-CN" sz="2800" b="1" dirty="0">
              <a:solidFill>
                <a:schemeClr val="tx1">
                  <a:lumMod val="10000"/>
                </a:schemeClr>
              </a:solidFill>
              <a:latin typeface="楷体" pitchFamily="49" charset="-122"/>
              <a:ea typeface="楷体" pitchFamily="49" charset="-122"/>
            </a:endParaRPr>
          </a:p>
        </p:txBody>
      </p:sp>
      <p:sp>
        <p:nvSpPr>
          <p:cNvPr id="3" name="标题 2"/>
          <p:cNvSpPr>
            <a:spLocks noGrp="1"/>
          </p:cNvSpPr>
          <p:nvPr>
            <p:ph type="title"/>
          </p:nvPr>
        </p:nvSpPr>
        <p:spPr>
          <a:xfrm>
            <a:off x="898161" y="0"/>
            <a:ext cx="10515600" cy="752475"/>
          </a:xfrm>
        </p:spPr>
        <p:txBody>
          <a:bodyPr/>
          <a:lstStyle/>
          <a:p>
            <a:r>
              <a:rPr lang="zh-CN" altLang="en-US" dirty="0" smtClean="0"/>
              <a:t>本节教学目标</a:t>
            </a:r>
            <a:endParaRPr lang="zh-CN" altLang="en-US" dirty="0"/>
          </a:p>
        </p:txBody>
      </p:sp>
      <p:sp>
        <p:nvSpPr>
          <p:cNvPr id="4" name="内容占位符 3"/>
          <p:cNvSpPr>
            <a:spLocks noGrp="1"/>
          </p:cNvSpPr>
          <p:nvPr>
            <p:ph sz="half" idx="1"/>
          </p:nvPr>
        </p:nvSpPr>
        <p:spPr>
          <a:xfrm>
            <a:off x="831947" y="1808185"/>
            <a:ext cx="10629900" cy="4351338"/>
          </a:xfrm>
        </p:spPr>
        <p:txBody>
          <a:bodyPr>
            <a:normAutofit/>
          </a:bodyPr>
          <a:lstStyle/>
          <a:p>
            <a:pPr marL="514093" lvl="1" indent="-456971">
              <a:buClr>
                <a:srgbClr val="C00000"/>
              </a:buClr>
            </a:pPr>
            <a:r>
              <a:rPr lang="zh-CN" altLang="en-US" sz="2800" dirty="0" smtClean="0">
                <a:latin typeface="楷体" panose="02010609060101010101" pitchFamily="49" charset="-122"/>
              </a:rPr>
              <a:t>理解什么是状态测试</a:t>
            </a:r>
            <a:endParaRPr lang="en-US" altLang="zh-CN" sz="2800" dirty="0" smtClean="0">
              <a:latin typeface="楷体" panose="02010609060101010101" pitchFamily="49" charset="-122"/>
            </a:endParaRPr>
          </a:p>
          <a:p>
            <a:pPr marL="514093" lvl="1" indent="-456971">
              <a:buClr>
                <a:srgbClr val="C00000"/>
              </a:buClr>
            </a:pPr>
            <a:r>
              <a:rPr lang="zh-CN" altLang="en-US" sz="2800" dirty="0" smtClean="0">
                <a:latin typeface="楷体" panose="02010609060101010101" pitchFamily="49" charset="-122"/>
              </a:rPr>
              <a:t>掌握建立程序状态转换图并设计测试用例的方法</a:t>
            </a:r>
            <a:endParaRPr lang="en-US" altLang="zh-CN" sz="2800" dirty="0">
              <a:latin typeface="楷体" panose="02010609060101010101" pitchFamily="49" charset="-122"/>
            </a:endParaRPr>
          </a:p>
        </p:txBody>
      </p:sp>
    </p:spTree>
    <p:extLst>
      <p:ext uri="{BB962C8B-B14F-4D97-AF65-F5344CB8AC3E}">
        <p14:creationId xmlns:p14="http://schemas.microsoft.com/office/powerpoint/2010/main" val="15979575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建立状态转换图</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写出测试用例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2921655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81"/>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endParaRPr lang="zh-CN" altLang="en-US" dirty="0"/>
          </a:p>
        </p:txBody>
      </p:sp>
      <p:sp>
        <p:nvSpPr>
          <p:cNvPr id="3" name="内容占位符 2"/>
          <p:cNvSpPr>
            <a:spLocks noGrp="1"/>
          </p:cNvSpPr>
          <p:nvPr>
            <p:ph sz="half" idx="1"/>
          </p:nvPr>
        </p:nvSpPr>
        <p:spPr/>
        <p:txBody>
          <a:bodyPr/>
          <a:lstStyle/>
          <a:p>
            <a:r>
              <a:rPr lang="zh-CN" altLang="en-US" dirty="0" smtClean="0"/>
              <a:t>怎样测试</a:t>
            </a:r>
            <a:r>
              <a:rPr lang="en-US" altLang="zh-CN" dirty="0" smtClean="0"/>
              <a:t>QQ</a:t>
            </a:r>
            <a:r>
              <a:rPr lang="zh-CN" altLang="en-US" dirty="0" smtClean="0"/>
              <a:t>不同状态登录以及不同状态转换？</a:t>
            </a:r>
            <a:endParaRPr lang="en-US" altLang="zh-CN" dirty="0" smtClean="0"/>
          </a:p>
          <a:p>
            <a:r>
              <a:rPr lang="zh-CN" altLang="en-US" dirty="0" smtClean="0"/>
              <a:t>怎样测试音频播放器使用流程？</a:t>
            </a:r>
            <a:endParaRPr lang="en-US" altLang="zh-CN" dirty="0" smtClean="0"/>
          </a:p>
          <a:p>
            <a:endParaRPr lang="en-US" altLang="zh-CN" dirty="0" smtClean="0"/>
          </a:p>
          <a:p>
            <a:endParaRPr lang="en-US" altLang="zh-CN" dirty="0" smtClean="0"/>
          </a:p>
          <a:p>
            <a:endParaRPr lang="en-US" altLang="zh-CN" dirty="0"/>
          </a:p>
          <a:p>
            <a:r>
              <a:rPr lang="zh-CN" altLang="en-US" dirty="0" smtClean="0"/>
              <a:t>怎样测试有关状态转移的程序功能？</a:t>
            </a:r>
            <a:endParaRPr lang="en-US" altLang="zh-CN" dirty="0" smtClean="0"/>
          </a:p>
          <a:p>
            <a:pPr marL="0" indent="0">
              <a:buNone/>
            </a:pPr>
            <a:r>
              <a:rPr lang="en-US" altLang="zh-CN" dirty="0" smtClean="0"/>
              <a:t>        ——</a:t>
            </a:r>
            <a:r>
              <a:rPr lang="zh-CN" altLang="en-US" dirty="0" smtClean="0"/>
              <a:t>状态转换测试法（也叫状态迁移）</a:t>
            </a:r>
            <a:endParaRPr lang="en-US" altLang="zh-CN" dirty="0" smtClean="0"/>
          </a:p>
        </p:txBody>
      </p:sp>
      <p:pic>
        <p:nvPicPr>
          <p:cNvPr id="4" name="图片 3"/>
          <p:cNvPicPr>
            <a:picLocks noChangeAspect="1"/>
          </p:cNvPicPr>
          <p:nvPr/>
        </p:nvPicPr>
        <p:blipFill rotWithShape="1">
          <a:blip r:embed="rId2"/>
          <a:srcRect t="7091" r="-98" b="41362"/>
          <a:stretch/>
        </p:blipFill>
        <p:spPr>
          <a:xfrm>
            <a:off x="363327" y="2279374"/>
            <a:ext cx="11576882" cy="2504660"/>
          </a:xfrm>
          <a:prstGeom prst="rect">
            <a:avLst/>
          </a:prstGeom>
        </p:spPr>
      </p:pic>
    </p:spTree>
    <p:extLst>
      <p:ext uri="{BB962C8B-B14F-4D97-AF65-F5344CB8AC3E}">
        <p14:creationId xmlns:p14="http://schemas.microsoft.com/office/powerpoint/2010/main" val="5469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endParaRPr lang="zh-CN" altLang="en-US" dirty="0"/>
          </a:p>
        </p:txBody>
      </p:sp>
      <p:sp>
        <p:nvSpPr>
          <p:cNvPr id="3" name="内容占位符 2"/>
          <p:cNvSpPr>
            <a:spLocks noGrp="1"/>
          </p:cNvSpPr>
          <p:nvPr>
            <p:ph sz="half" idx="1"/>
          </p:nvPr>
        </p:nvSpPr>
        <p:spPr>
          <a:xfrm>
            <a:off x="785743" y="780911"/>
            <a:ext cx="10629900" cy="5730875"/>
          </a:xfrm>
        </p:spPr>
        <p:txBody>
          <a:bodyPr/>
          <a:lstStyle/>
          <a:p>
            <a:r>
              <a:rPr lang="zh-CN" altLang="en-US" dirty="0" smtClean="0"/>
              <a:t>定义：</a:t>
            </a:r>
            <a:endParaRPr lang="en-US" altLang="zh-CN" dirty="0" smtClean="0"/>
          </a:p>
          <a:p>
            <a:pPr lvl="1"/>
            <a:r>
              <a:rPr lang="zh-CN" altLang="en-US" dirty="0" smtClean="0"/>
              <a:t>是一种基于产品规格分析，对系统的每个状态及与状态相关的函数进行测试，通过不同的</a:t>
            </a:r>
            <a:r>
              <a:rPr lang="zh-CN" altLang="en-US" dirty="0" smtClean="0">
                <a:solidFill>
                  <a:srgbClr val="FF0000"/>
                </a:solidFill>
              </a:rPr>
              <a:t>状态</a:t>
            </a:r>
            <a:r>
              <a:rPr lang="zh-CN" altLang="en-US" dirty="0" smtClean="0"/>
              <a:t>验证程序的</a:t>
            </a:r>
            <a:r>
              <a:rPr lang="zh-CN" altLang="en-US" dirty="0" smtClean="0">
                <a:solidFill>
                  <a:srgbClr val="FF0000"/>
                </a:solidFill>
              </a:rPr>
              <a:t>逻辑流程</a:t>
            </a:r>
            <a:endParaRPr lang="en-US" altLang="zh-CN" dirty="0" smtClean="0">
              <a:solidFill>
                <a:srgbClr val="FF0000"/>
              </a:solidFill>
            </a:endParaRPr>
          </a:p>
          <a:p>
            <a:pPr lvl="1"/>
            <a:r>
              <a:rPr lang="zh-CN" altLang="en-US" dirty="0" smtClean="0"/>
              <a:t>任何一个系统，如果对同一个输入，根据不同的状态，可以得到不同的输出，就是一个</a:t>
            </a:r>
            <a:r>
              <a:rPr lang="zh-CN" altLang="en-US" dirty="0" smtClean="0">
                <a:solidFill>
                  <a:srgbClr val="FF0000"/>
                </a:solidFill>
              </a:rPr>
              <a:t>有限状态系统</a:t>
            </a:r>
            <a:endParaRPr lang="en-US" altLang="zh-CN" dirty="0" smtClean="0">
              <a:solidFill>
                <a:srgbClr val="FF0000"/>
              </a:solidFill>
            </a:endParaRPr>
          </a:p>
          <a:p>
            <a:pPr lvl="1"/>
            <a:endParaRPr lang="zh-CN" altLang="en-US" dirty="0"/>
          </a:p>
        </p:txBody>
      </p:sp>
      <p:pic>
        <p:nvPicPr>
          <p:cNvPr id="4" name="图片 3"/>
          <p:cNvPicPr>
            <a:picLocks noChangeAspect="1"/>
          </p:cNvPicPr>
          <p:nvPr/>
        </p:nvPicPr>
        <p:blipFill>
          <a:blip r:embed="rId2"/>
          <a:stretch>
            <a:fillRect/>
          </a:stretch>
        </p:blipFill>
        <p:spPr>
          <a:xfrm>
            <a:off x="8201074" y="3509160"/>
            <a:ext cx="3368074" cy="3328819"/>
          </a:xfrm>
          <a:prstGeom prst="rect">
            <a:avLst/>
          </a:prstGeom>
        </p:spPr>
      </p:pic>
      <p:pic>
        <p:nvPicPr>
          <p:cNvPr id="5" name="图片 4"/>
          <p:cNvPicPr>
            <a:picLocks noChangeAspect="1"/>
          </p:cNvPicPr>
          <p:nvPr/>
        </p:nvPicPr>
        <p:blipFill>
          <a:blip r:embed="rId3"/>
          <a:stretch>
            <a:fillRect/>
          </a:stretch>
        </p:blipFill>
        <p:spPr>
          <a:xfrm>
            <a:off x="4452731" y="3975257"/>
            <a:ext cx="3114260" cy="2882743"/>
          </a:xfrm>
          <a:prstGeom prst="rect">
            <a:avLst/>
          </a:prstGeom>
        </p:spPr>
      </p:pic>
      <p:pic>
        <p:nvPicPr>
          <p:cNvPr id="6" name="图片 5"/>
          <p:cNvPicPr>
            <a:picLocks noChangeAspect="1"/>
          </p:cNvPicPr>
          <p:nvPr/>
        </p:nvPicPr>
        <p:blipFill>
          <a:blip r:embed="rId4"/>
          <a:stretch>
            <a:fillRect/>
          </a:stretch>
        </p:blipFill>
        <p:spPr>
          <a:xfrm>
            <a:off x="278296" y="4306956"/>
            <a:ext cx="3913532" cy="2087217"/>
          </a:xfrm>
          <a:prstGeom prst="rect">
            <a:avLst/>
          </a:prstGeom>
        </p:spPr>
      </p:pic>
    </p:spTree>
    <p:extLst>
      <p:ext uri="{BB962C8B-B14F-4D97-AF65-F5344CB8AC3E}">
        <p14:creationId xmlns:p14="http://schemas.microsoft.com/office/powerpoint/2010/main" val="255307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状态转换测试概述</a:t>
            </a:r>
            <a:r>
              <a:rPr lang="en-US" altLang="zh-CN" dirty="0" smtClean="0"/>
              <a:t>—</a:t>
            </a:r>
            <a:r>
              <a:rPr lang="zh-CN" altLang="en-US" dirty="0" smtClean="0"/>
              <a:t>有限状态机</a:t>
            </a:r>
            <a:endParaRPr lang="zh-CN" altLang="en-US" dirty="0"/>
          </a:p>
        </p:txBody>
      </p:sp>
      <p:sp>
        <p:nvSpPr>
          <p:cNvPr id="3" name="内容占位符 2"/>
          <p:cNvSpPr>
            <a:spLocks noGrp="1"/>
          </p:cNvSpPr>
          <p:nvPr>
            <p:ph sz="half" idx="1"/>
          </p:nvPr>
        </p:nvSpPr>
        <p:spPr>
          <a:xfrm>
            <a:off x="825690" y="728470"/>
            <a:ext cx="10629900" cy="5730875"/>
          </a:xfrm>
        </p:spPr>
        <p:txBody>
          <a:bodyPr/>
          <a:lstStyle/>
          <a:p>
            <a:r>
              <a:rPr lang="zh-CN" altLang="en-US" dirty="0" smtClean="0"/>
              <a:t>有限状态机表示有限个状态以及在这些状态之间的</a:t>
            </a:r>
            <a:r>
              <a:rPr lang="zh-CN" altLang="en-US" dirty="0" smtClean="0">
                <a:solidFill>
                  <a:srgbClr val="FF0000"/>
                </a:solidFill>
              </a:rPr>
              <a:t>转移</a:t>
            </a:r>
            <a:r>
              <a:rPr lang="zh-CN" altLang="en-US" dirty="0" smtClean="0"/>
              <a:t>和</a:t>
            </a:r>
            <a:r>
              <a:rPr lang="zh-CN" altLang="en-US" dirty="0" smtClean="0">
                <a:solidFill>
                  <a:srgbClr val="FF0000"/>
                </a:solidFill>
              </a:rPr>
              <a:t>动作</a:t>
            </a:r>
            <a:r>
              <a:rPr lang="zh-CN" altLang="en-US" dirty="0" smtClean="0"/>
              <a:t>等行为的数学模型。</a:t>
            </a:r>
            <a:endParaRPr lang="en-US" altLang="zh-CN" dirty="0" smtClean="0"/>
          </a:p>
          <a:p>
            <a:r>
              <a:rPr lang="zh-CN" altLang="en-US" dirty="0" smtClean="0"/>
              <a:t>有限状态机，可以用</a:t>
            </a:r>
            <a:r>
              <a:rPr lang="zh-CN" altLang="en-US" dirty="0" smtClean="0">
                <a:solidFill>
                  <a:srgbClr val="FF0000"/>
                </a:solidFill>
              </a:rPr>
              <a:t>状态图</a:t>
            </a:r>
            <a:r>
              <a:rPr lang="zh-CN" altLang="en-US" dirty="0" smtClean="0"/>
              <a:t>，</a:t>
            </a:r>
            <a:r>
              <a:rPr lang="zh-CN" altLang="en-US" dirty="0" smtClean="0">
                <a:solidFill>
                  <a:srgbClr val="FF0000"/>
                </a:solidFill>
              </a:rPr>
              <a:t>状态表</a:t>
            </a:r>
            <a:r>
              <a:rPr lang="zh-CN" altLang="en-US" dirty="0" smtClean="0"/>
              <a:t>，</a:t>
            </a:r>
            <a:r>
              <a:rPr lang="zh-CN" altLang="en-US" dirty="0" smtClean="0">
                <a:solidFill>
                  <a:srgbClr val="FF0000"/>
                </a:solidFill>
              </a:rPr>
              <a:t>状态树</a:t>
            </a:r>
            <a:r>
              <a:rPr lang="zh-CN" altLang="en-US" dirty="0" smtClean="0"/>
              <a:t>表示</a:t>
            </a:r>
            <a:endParaRPr lang="zh-CN" altLang="en-US" dirty="0"/>
          </a:p>
        </p:txBody>
      </p:sp>
      <p:sp>
        <p:nvSpPr>
          <p:cNvPr id="5" name="AutoShape 2" descr="https://gss0.baidu.com/94o3dSag_xI4khGko9WTAnF6hhy/zhidao/wh%3D600%2C800/sign=92b71d114290f60304e5944109229f23/9e3df8dcd100baa1d524d69b4f10b912c8fc2e8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gss0.baidu.com/94o3dSag_xI4khGko9WTAnF6hhy/zhidao/wh%3D600%2C800/sign=92b71d114290f60304e5944109229f23/9e3df8dcd100baa1d524d69b4f10b912c8fc2e81.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p:cNvPicPr>
            <a:picLocks noChangeAspect="1"/>
          </p:cNvPicPr>
          <p:nvPr/>
        </p:nvPicPr>
        <p:blipFill>
          <a:blip r:embed="rId3">
            <a:clrChange>
              <a:clrFrom>
                <a:srgbClr val="FFFFFF"/>
              </a:clrFrom>
              <a:clrTo>
                <a:srgbClr val="FFFFFF">
                  <a:alpha val="0"/>
                </a:srgbClr>
              </a:clrTo>
            </a:clrChange>
          </a:blip>
          <a:stretch>
            <a:fillRect/>
          </a:stretch>
        </p:blipFill>
        <p:spPr>
          <a:xfrm>
            <a:off x="217940" y="2751771"/>
            <a:ext cx="4759008" cy="3792719"/>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475199932"/>
              </p:ext>
            </p:extLst>
          </p:nvPr>
        </p:nvGraphicFramePr>
        <p:xfrm>
          <a:off x="5225145" y="2968654"/>
          <a:ext cx="3869872" cy="3402794"/>
        </p:xfrm>
        <a:graphic>
          <a:graphicData uri="http://schemas.openxmlformats.org/drawingml/2006/table">
            <a:tbl>
              <a:tblPr firstRow="1" bandRow="1">
                <a:tableStyleId>{0505E3EF-67EA-436B-97B2-0124C06EBD24}</a:tableStyleId>
              </a:tblPr>
              <a:tblGrid>
                <a:gridCol w="1289957"/>
                <a:gridCol w="1289957"/>
                <a:gridCol w="1289958"/>
              </a:tblGrid>
              <a:tr h="756517">
                <a:tc>
                  <a:txBody>
                    <a:bodyPr/>
                    <a:lstStyle/>
                    <a:p>
                      <a:pPr algn="ctr"/>
                      <a:r>
                        <a:rPr lang="en-US" altLang="zh-CN" sz="2800" dirty="0" smtClean="0">
                          <a:latin typeface="Times New Roman" panose="02020603050405020304" pitchFamily="18" charset="0"/>
                          <a:cs typeface="Times New Roman" panose="02020603050405020304" pitchFamily="18" charset="0"/>
                        </a:rPr>
                        <a:t>State Name</a:t>
                      </a:r>
                      <a:endParaRPr lang="zh-CN" altLang="en-US" sz="2800" dirty="0">
                        <a:latin typeface="Times New Roman" panose="02020603050405020304" pitchFamily="18" charset="0"/>
                        <a:cs typeface="Times New Roman" panose="02020603050405020304" pitchFamily="18" charset="0"/>
                      </a:endParaRPr>
                    </a:p>
                  </a:txBody>
                  <a:tcPr/>
                </a:tc>
                <a:tc gridSpan="2">
                  <a:txBody>
                    <a:bodyPr/>
                    <a:lstStyle/>
                    <a:p>
                      <a:pPr algn="l"/>
                      <a:r>
                        <a:rPr lang="en-US" altLang="zh-CN" sz="2800" dirty="0" smtClean="0">
                          <a:latin typeface="Times New Roman" panose="02020603050405020304" pitchFamily="18" charset="0"/>
                          <a:cs typeface="Times New Roman" panose="02020603050405020304" pitchFamily="18" charset="0"/>
                        </a:rPr>
                        <a:t>Output/convert</a:t>
                      </a:r>
                      <a:endParaRPr lang="zh-CN" altLang="en-US" sz="2800"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执行</a:t>
                      </a:r>
                      <a:endParaRPr lang="en-US" altLang="zh-CN" sz="2800" b="1" dirty="0" smtClean="0">
                        <a:latin typeface="楷体" panose="02010609060101010101" pitchFamily="49" charset="-122"/>
                        <a:ea typeface="楷体" panose="02010609060101010101" pitchFamily="49" charset="-122"/>
                      </a:endParaRPr>
                    </a:p>
                    <a:p>
                      <a:pPr algn="ct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r>
              <a:tr h="756517">
                <a:tc>
                  <a:txBody>
                    <a:bodyPr/>
                    <a:lstStyle/>
                    <a:p>
                      <a:pPr algn="ctr"/>
                      <a:r>
                        <a:rPr lang="zh-CN" altLang="en-US" sz="2800" b="1" dirty="0" smtClean="0">
                          <a:latin typeface="楷体" panose="02010609060101010101" pitchFamily="49" charset="-122"/>
                          <a:ea typeface="楷体" panose="02010609060101010101" pitchFamily="49" charset="-122"/>
                        </a:rPr>
                        <a:t>阻塞</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r>
                        <a:rPr lang="zh-CN" altLang="en-US" sz="2800" b="1" dirty="0" smtClean="0">
                          <a:latin typeface="楷体" panose="02010609060101010101" pitchFamily="49" charset="-122"/>
                          <a:ea typeface="楷体" panose="02010609060101010101" pitchFamily="49" charset="-122"/>
                        </a:rPr>
                        <a:t>就绪</a:t>
                      </a:r>
                      <a:endParaRPr lang="zh-CN" altLang="en-US" sz="2800" b="1" dirty="0">
                        <a:latin typeface="楷体" panose="02010609060101010101" pitchFamily="49" charset="-122"/>
                        <a:ea typeface="楷体" panose="02010609060101010101" pitchFamily="49" charset="-122"/>
                      </a:endParaRPr>
                    </a:p>
                  </a:txBody>
                  <a:tcPr/>
                </a:tc>
                <a:tc>
                  <a:txBody>
                    <a:bodyPr/>
                    <a:lstStyle/>
                    <a:p>
                      <a:pPr algn="ctr"/>
                      <a:endParaRPr lang="zh-CN" altLang="en-US" sz="2800" b="1" dirty="0">
                        <a:latin typeface="楷体" panose="02010609060101010101" pitchFamily="49" charset="-122"/>
                        <a:ea typeface="楷体" panose="02010609060101010101" pitchFamily="49" charset="-122"/>
                      </a:endParaRPr>
                    </a:p>
                  </a:txBody>
                  <a:tcPr/>
                </a:tc>
              </a:tr>
            </a:tbl>
          </a:graphicData>
        </a:graphic>
      </p:graphicFrame>
      <p:pic>
        <p:nvPicPr>
          <p:cNvPr id="13" name="图片 12"/>
          <p:cNvPicPr>
            <a:picLocks noChangeAspect="1"/>
          </p:cNvPicPr>
          <p:nvPr/>
        </p:nvPicPr>
        <p:blipFill>
          <a:blip r:embed="rId4"/>
          <a:stretch>
            <a:fillRect/>
          </a:stretch>
        </p:blipFill>
        <p:spPr>
          <a:xfrm>
            <a:off x="9405258" y="2709806"/>
            <a:ext cx="2268600" cy="3924354"/>
          </a:xfrm>
          <a:prstGeom prst="rect">
            <a:avLst/>
          </a:prstGeom>
        </p:spPr>
      </p:pic>
    </p:spTree>
    <p:extLst>
      <p:ext uri="{BB962C8B-B14F-4D97-AF65-F5344CB8AC3E}">
        <p14:creationId xmlns:p14="http://schemas.microsoft.com/office/powerpoint/2010/main" val="1602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图片 1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661"/>
            <a:ext cx="12192000" cy="4330700"/>
          </a:xfrm>
          <a:prstGeom prst="rect">
            <a:avLst/>
          </a:prstGeom>
        </p:spPr>
      </p:pic>
      <p:sp>
        <p:nvSpPr>
          <p:cNvPr id="23" name="文本框 22"/>
          <p:cNvSpPr txBox="1"/>
          <p:nvPr/>
        </p:nvSpPr>
        <p:spPr>
          <a:xfrm>
            <a:off x="676274" y="92831"/>
            <a:ext cx="1107996" cy="646331"/>
          </a:xfrm>
          <a:prstGeom prst="rect">
            <a:avLst/>
          </a:prstGeom>
          <a:noFill/>
        </p:spPr>
        <p:txBody>
          <a:bodyPr wrap="none" rtlCol="0">
            <a:spAutoFit/>
          </a:bodyPr>
          <a:lstStyle/>
          <a:p>
            <a:r>
              <a:rPr lang="zh-CN" altLang="en-US" sz="3600" b="1" dirty="0" smtClean="0">
                <a:solidFill>
                  <a:schemeClr val="bg1"/>
                </a:solidFill>
                <a:latin typeface="楷体" panose="02010609060101010101" pitchFamily="49" charset="-122"/>
                <a:ea typeface="楷体" panose="02010609060101010101" pitchFamily="49" charset="-122"/>
              </a:rPr>
              <a:t>目录</a:t>
            </a:r>
            <a:endParaRPr lang="zh-CN" altLang="en-US" sz="3600" b="1" dirty="0">
              <a:solidFill>
                <a:schemeClr val="bg1"/>
              </a:solidFill>
              <a:latin typeface="楷体" panose="02010609060101010101" pitchFamily="49" charset="-122"/>
              <a:ea typeface="楷体" panose="02010609060101010101" pitchFamily="49" charset="-122"/>
            </a:endParaRPr>
          </a:p>
        </p:txBody>
      </p:sp>
      <p:grpSp>
        <p:nvGrpSpPr>
          <p:cNvPr id="56" name="Group 238"/>
          <p:cNvGrpSpPr>
            <a:grpSpLocks/>
          </p:cNvGrpSpPr>
          <p:nvPr/>
        </p:nvGrpSpPr>
        <p:grpSpPr bwMode="auto">
          <a:xfrm>
            <a:off x="2864801" y="1451449"/>
            <a:ext cx="5105400" cy="555625"/>
            <a:chOff x="1248" y="2640"/>
            <a:chExt cx="3216" cy="350"/>
          </a:xfrm>
        </p:grpSpPr>
        <p:sp>
          <p:nvSpPr>
            <p:cNvPr id="57"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58"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0" name="Text Box 242"/>
            <p:cNvSpPr txBox="1">
              <a:spLocks noChangeArrowheads="1"/>
            </p:cNvSpPr>
            <p:nvPr/>
          </p:nvSpPr>
          <p:spPr bwMode="gray">
            <a:xfrm>
              <a:off x="1287" y="2654"/>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1</a:t>
              </a:r>
              <a:endParaRPr lang="en-US" altLang="zh-CN" sz="2800" b="1" dirty="0">
                <a:solidFill>
                  <a:srgbClr val="FFFFFF"/>
                </a:solidFill>
                <a:latin typeface="楷体" panose="02010609060101010101" pitchFamily="49" charset="-122"/>
                <a:ea typeface="楷体" panose="02010609060101010101" pitchFamily="49" charset="-122"/>
              </a:endParaRPr>
            </a:p>
          </p:txBody>
        </p:sp>
      </p:grpSp>
      <p:grpSp>
        <p:nvGrpSpPr>
          <p:cNvPr id="61" name="Group 238"/>
          <p:cNvGrpSpPr>
            <a:grpSpLocks/>
          </p:cNvGrpSpPr>
          <p:nvPr/>
        </p:nvGrpSpPr>
        <p:grpSpPr bwMode="auto">
          <a:xfrm>
            <a:off x="2844057" y="2185160"/>
            <a:ext cx="5105400" cy="619128"/>
            <a:chOff x="1248" y="2600"/>
            <a:chExt cx="3216" cy="390"/>
          </a:xfrm>
        </p:grpSpPr>
        <p:sp>
          <p:nvSpPr>
            <p:cNvPr id="62"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63"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64" name="Text Box 241"/>
            <p:cNvSpPr txBox="1">
              <a:spLocks noChangeArrowheads="1"/>
            </p:cNvSpPr>
            <p:nvPr/>
          </p:nvSpPr>
          <p:spPr bwMode="gray">
            <a:xfrm>
              <a:off x="1769" y="2619"/>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solidFill>
                    <a:srgbClr val="FF0000"/>
                  </a:solidFill>
                  <a:latin typeface="楷体" pitchFamily="49" charset="-122"/>
                  <a:ea typeface="楷体" pitchFamily="49" charset="-122"/>
                </a:rPr>
                <a:t>建立状态转换图</a:t>
              </a:r>
              <a:endParaRPr lang="en-US" altLang="zh-CN" sz="2800" b="1" dirty="0">
                <a:solidFill>
                  <a:srgbClr val="FF0000"/>
                </a:solidFill>
                <a:latin typeface="Times New Roman" panose="02020603050405020304" pitchFamily="18" charset="0"/>
                <a:ea typeface="楷体" pitchFamily="49" charset="-122"/>
                <a:cs typeface="Times New Roman" panose="02020603050405020304" pitchFamily="18" charset="0"/>
              </a:endParaRPr>
            </a:p>
          </p:txBody>
        </p:sp>
        <p:sp>
          <p:nvSpPr>
            <p:cNvPr id="65"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2</a:t>
              </a:r>
              <a:endParaRPr lang="en-US" altLang="zh-CN" sz="2800" b="1" dirty="0">
                <a:solidFill>
                  <a:srgbClr val="FFFFFF"/>
                </a:solidFill>
                <a:latin typeface="楷体" panose="02010609060101010101" pitchFamily="49" charset="-122"/>
                <a:ea typeface="楷体" panose="02010609060101010101" pitchFamily="49" charset="-122"/>
              </a:endParaRPr>
            </a:p>
          </p:txBody>
        </p:sp>
      </p:grpSp>
      <p:sp>
        <p:nvSpPr>
          <p:cNvPr id="81" name="Text Box 246"/>
          <p:cNvSpPr txBox="1">
            <a:spLocks noChangeArrowheads="1"/>
          </p:cNvSpPr>
          <p:nvPr/>
        </p:nvSpPr>
        <p:spPr bwMode="gray">
          <a:xfrm>
            <a:off x="3683152" y="1471731"/>
            <a:ext cx="4690139" cy="523220"/>
          </a:xfrm>
          <a:prstGeom prst="rect">
            <a:avLst/>
          </a:prstGeom>
          <a:noFill/>
          <a:ln w="9525" algn="ctr">
            <a:noFill/>
            <a:miter lim="800000"/>
            <a:headEnd/>
            <a:tailEnd/>
          </a:ln>
        </p:spPr>
        <p:txBody>
          <a:bodyPr wrap="square">
            <a:spAutoFit/>
          </a:bodyPr>
          <a:lstStyle/>
          <a:p>
            <a:pPr>
              <a:defRPr/>
            </a:pPr>
            <a:r>
              <a:rPr lang="zh-CN" altLang="en-US" sz="2800" b="1" dirty="0" smtClean="0">
                <a:solidFill>
                  <a:schemeClr val="tx1">
                    <a:lumMod val="10000"/>
                  </a:schemeClr>
                </a:solidFill>
                <a:latin typeface="楷体" pitchFamily="49" charset="-122"/>
                <a:ea typeface="楷体" pitchFamily="49" charset="-122"/>
              </a:rPr>
              <a:t>状态转换测试概述</a:t>
            </a:r>
            <a:r>
              <a:rPr lang="en-US" altLang="zh-CN" sz="2800" b="1" dirty="0" smtClean="0">
                <a:solidFill>
                  <a:schemeClr val="tx1">
                    <a:lumMod val="10000"/>
                  </a:schemeClr>
                </a:solidFill>
                <a:latin typeface="楷体" pitchFamily="49" charset="-122"/>
                <a:ea typeface="楷体" pitchFamily="49" charset="-122"/>
              </a:rPr>
              <a:t>	</a:t>
            </a:r>
            <a:endParaRPr lang="en-US" altLang="zh-CN" sz="2800" b="1" dirty="0">
              <a:solidFill>
                <a:schemeClr val="tx1">
                  <a:lumMod val="10000"/>
                </a:schemeClr>
              </a:solidFill>
              <a:latin typeface="楷体" pitchFamily="49" charset="-122"/>
              <a:ea typeface="楷体" pitchFamily="49" charset="-122"/>
            </a:endParaRPr>
          </a:p>
        </p:txBody>
      </p:sp>
      <p:grpSp>
        <p:nvGrpSpPr>
          <p:cNvPr id="14" name="Group 238"/>
          <p:cNvGrpSpPr>
            <a:grpSpLocks/>
          </p:cNvGrpSpPr>
          <p:nvPr/>
        </p:nvGrpSpPr>
        <p:grpSpPr bwMode="auto">
          <a:xfrm>
            <a:off x="2878891" y="2977640"/>
            <a:ext cx="5105400" cy="619128"/>
            <a:chOff x="1248" y="2600"/>
            <a:chExt cx="3216" cy="390"/>
          </a:xfrm>
        </p:grpSpPr>
        <p:sp>
          <p:nvSpPr>
            <p:cNvPr id="15" name="Line 239"/>
            <p:cNvSpPr>
              <a:spLocks noChangeShapeType="1"/>
            </p:cNvSpPr>
            <p:nvPr/>
          </p:nvSpPr>
          <p:spPr bwMode="gray">
            <a:xfrm>
              <a:off x="1440" y="2990"/>
              <a:ext cx="3024" cy="0"/>
            </a:xfrm>
            <a:prstGeom prst="line">
              <a:avLst/>
            </a:prstGeom>
            <a:noFill/>
            <a:ln w="25400">
              <a:solidFill>
                <a:srgbClr val="969696"/>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sz="2800" b="1">
                <a:latin typeface="楷体" panose="02010609060101010101" pitchFamily="49" charset="-122"/>
                <a:ea typeface="楷体" panose="02010609060101010101" pitchFamily="49" charset="-122"/>
              </a:endParaRPr>
            </a:p>
          </p:txBody>
        </p:sp>
        <p:sp>
          <p:nvSpPr>
            <p:cNvPr id="16" name="Rectangle 240"/>
            <p:cNvSpPr>
              <a:spLocks noChangeArrowheads="1"/>
            </p:cNvSpPr>
            <p:nvPr/>
          </p:nvSpPr>
          <p:spPr bwMode="gray">
            <a:xfrm rot="3419336">
              <a:off x="1261" y="2627"/>
              <a:ext cx="302" cy="328"/>
            </a:xfrm>
            <a:prstGeom prst="rect">
              <a:avLst/>
            </a:prstGeom>
            <a:gradFill rotWithShape="1">
              <a:gsLst>
                <a:gs pos="0">
                  <a:srgbClr val="006699"/>
                </a:gs>
                <a:gs pos="100000">
                  <a:srgbClr val="002F47"/>
                </a:gs>
              </a:gsLst>
              <a:lin ang="5400000" scaled="1"/>
            </a:gradFill>
            <a:ln w="9525">
              <a:miter lim="800000"/>
              <a:headEnd/>
              <a:tailEnd/>
            </a:ln>
            <a:scene3d>
              <a:camera prst="legacyPerspectiveFront">
                <a:rot lat="0" lon="1500000" rev="0"/>
              </a:camera>
              <a:lightRig rig="legacyFlat4" dir="b"/>
            </a:scene3d>
            <a:sp3d extrusionH="430200" prstMaterial="legacyMatte">
              <a:bevelT w="13500" h="13500" prst="angle"/>
              <a:bevelB w="13500" h="13500" prst="angle"/>
              <a:extrusionClr>
                <a:srgbClr val="006699"/>
              </a:extrusionClr>
              <a:contourClr>
                <a:srgbClr val="006699"/>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endParaRPr lang="zh-CN" altLang="en-US" sz="2800" b="1">
                <a:latin typeface="楷体" panose="02010609060101010101" pitchFamily="49" charset="-122"/>
                <a:ea typeface="楷体" panose="02010609060101010101" pitchFamily="49" charset="-122"/>
              </a:endParaRPr>
            </a:p>
          </p:txBody>
        </p:sp>
        <p:sp>
          <p:nvSpPr>
            <p:cNvPr id="17" name="Text Box 241"/>
            <p:cNvSpPr txBox="1">
              <a:spLocks noChangeArrowheads="1"/>
            </p:cNvSpPr>
            <p:nvPr/>
          </p:nvSpPr>
          <p:spPr bwMode="gray">
            <a:xfrm>
              <a:off x="1769" y="2619"/>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zh-CN" altLang="en-US" sz="2800" b="1" dirty="0" smtClean="0">
                  <a:latin typeface="楷体" pitchFamily="49" charset="-122"/>
                  <a:ea typeface="楷体" pitchFamily="49" charset="-122"/>
                </a:rPr>
                <a:t>写出测试用例</a:t>
              </a:r>
              <a:endParaRPr lang="en-US" altLang="zh-CN" sz="2800" b="1" dirty="0">
                <a:latin typeface="Times New Roman" panose="02020603050405020304" pitchFamily="18" charset="0"/>
                <a:ea typeface="楷体" pitchFamily="49" charset="-122"/>
                <a:cs typeface="Times New Roman" panose="02020603050405020304" pitchFamily="18" charset="0"/>
              </a:endParaRPr>
            </a:p>
          </p:txBody>
        </p:sp>
        <p:sp>
          <p:nvSpPr>
            <p:cNvPr id="18" name="Text Box 242"/>
            <p:cNvSpPr txBox="1">
              <a:spLocks noChangeArrowheads="1"/>
            </p:cNvSpPr>
            <p:nvPr/>
          </p:nvSpPr>
          <p:spPr bwMode="gray">
            <a:xfrm>
              <a:off x="1305" y="2600"/>
              <a:ext cx="2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eaLnBrk="0" hangingPunct="0"/>
              <a:r>
                <a:rPr lang="en-US" altLang="zh-CN" sz="2800" b="1" dirty="0" smtClean="0">
                  <a:solidFill>
                    <a:srgbClr val="FFFFFF"/>
                  </a:solidFill>
                  <a:latin typeface="楷体" panose="02010609060101010101" pitchFamily="49" charset="-122"/>
                  <a:ea typeface="楷体" panose="02010609060101010101" pitchFamily="49" charset="-122"/>
                </a:rPr>
                <a:t>3</a:t>
              </a:r>
              <a:endParaRPr lang="en-US" altLang="zh-CN" sz="2800" b="1" dirty="0">
                <a:solidFill>
                  <a:srgbClr val="FFFFFF"/>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54250306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自定义 13">
      <a:dk1>
        <a:sysClr val="windowText" lastClr="000000"/>
      </a:dk1>
      <a:lt1>
        <a:sysClr val="window" lastClr="FFFFFF"/>
      </a:lt1>
      <a:dk2>
        <a:srgbClr val="44546A"/>
      </a:dk2>
      <a:lt2>
        <a:srgbClr val="E7E6E6"/>
      </a:lt2>
      <a:accent1>
        <a:srgbClr val="28282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7707</TotalTime>
  <Words>898</Words>
  <Application>Microsoft Office PowerPoint</Application>
  <PresentationFormat>宽屏</PresentationFormat>
  <Paragraphs>151</Paragraphs>
  <Slides>23</Slides>
  <Notes>6</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楷体</vt:lpstr>
      <vt:lpstr>宋体</vt:lpstr>
      <vt:lpstr>Arial</vt:lpstr>
      <vt:lpstr>Calibri</vt:lpstr>
      <vt:lpstr>Times New Roman</vt:lpstr>
      <vt:lpstr>Office Theme</vt:lpstr>
      <vt:lpstr>PowerPoint 演示文稿</vt:lpstr>
      <vt:lpstr>内容回顾</vt:lpstr>
      <vt:lpstr>根据如下图播放器提供的功能进行用例设计</vt:lpstr>
      <vt:lpstr>本节教学目标</vt:lpstr>
      <vt:lpstr>PowerPoint 演示文稿</vt:lpstr>
      <vt:lpstr>状态转换测试概述</vt:lpstr>
      <vt:lpstr>状态转换测试概述</vt:lpstr>
      <vt:lpstr>状态转换测试概述—有限状态机</vt:lpstr>
      <vt:lpstr>PowerPoint 演示文稿</vt:lpstr>
      <vt:lpstr>建立状态转换图</vt:lpstr>
      <vt:lpstr>状态图转换状态树</vt:lpstr>
      <vt:lpstr>状态图转换状态树</vt:lpstr>
      <vt:lpstr>PowerPoint 演示文稿</vt:lpstr>
      <vt:lpstr>设计测试用例</vt:lpstr>
      <vt:lpstr>使用状态图的方式设计测试用例步骤总结</vt:lpstr>
      <vt:lpstr>Practice</vt:lpstr>
      <vt:lpstr>Practice</vt:lpstr>
      <vt:lpstr>画出状态转换图</vt:lpstr>
      <vt:lpstr>画出状态转换树</vt:lpstr>
      <vt:lpstr> 美国航天局（NASA）火星极地着陆 </vt:lpstr>
      <vt:lpstr>PowerPoint 演示文稿</vt:lpstr>
      <vt:lpstr>Practice</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520</cp:revision>
  <dcterms:created xsi:type="dcterms:W3CDTF">2015-11-26T12:54:06Z</dcterms:created>
  <dcterms:modified xsi:type="dcterms:W3CDTF">2017-04-20T08:39:07Z</dcterms:modified>
</cp:coreProperties>
</file>