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62" r:id="rId2"/>
    <p:sldId id="466" r:id="rId3"/>
    <p:sldId id="479" r:id="rId4"/>
    <p:sldId id="341" r:id="rId5"/>
    <p:sldId id="360" r:id="rId6"/>
    <p:sldId id="498" r:id="rId7"/>
    <p:sldId id="500" r:id="rId8"/>
    <p:sldId id="507" r:id="rId9"/>
    <p:sldId id="501" r:id="rId10"/>
    <p:sldId id="502" r:id="rId11"/>
    <p:sldId id="509" r:id="rId12"/>
    <p:sldId id="434" r:id="rId13"/>
    <p:sldId id="503" r:id="rId14"/>
    <p:sldId id="484" r:id="rId15"/>
    <p:sldId id="511" r:id="rId16"/>
    <p:sldId id="485" r:id="rId17"/>
    <p:sldId id="487" r:id="rId18"/>
    <p:sldId id="486" r:id="rId19"/>
    <p:sldId id="488" r:id="rId20"/>
    <p:sldId id="489" r:id="rId21"/>
    <p:sldId id="490" r:id="rId22"/>
    <p:sldId id="491" r:id="rId23"/>
    <p:sldId id="492" r:id="rId24"/>
    <p:sldId id="493" r:id="rId25"/>
    <p:sldId id="494" r:id="rId26"/>
    <p:sldId id="496" r:id="rId27"/>
    <p:sldId id="495" r:id="rId28"/>
    <p:sldId id="510" r:id="rId29"/>
    <p:sldId id="427" r:id="rId30"/>
    <p:sldId id="28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  <a:srgbClr val="006ECC"/>
    <a:srgbClr val="0975CE"/>
    <a:srgbClr val="F1F5FB"/>
    <a:srgbClr val="F2F2F2"/>
    <a:srgbClr val="03A6FF"/>
    <a:srgbClr val="DDEEFC"/>
    <a:srgbClr val="B8DBF6"/>
    <a:srgbClr val="F6F6F6"/>
    <a:srgbClr val="007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03" autoAdjust="0"/>
    <p:restoredTop sz="94414" autoAdjust="0"/>
  </p:normalViewPr>
  <p:slideViewPr>
    <p:cSldViewPr snapToGrid="0" showGuides="1">
      <p:cViewPr varScale="1">
        <p:scale>
          <a:sx n="70" d="100"/>
          <a:sy n="70" d="100"/>
        </p:scale>
        <p:origin x="39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2B93-D878-4220-82A0-3D8A37C6481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396F-7CC6-42E5-83BE-72592AAF9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177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D9138E-DB2A-4935-A0B9-B284798CE9F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307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27852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285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70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Galois  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伽罗瓦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1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02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5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88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00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57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811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572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811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4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7345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2192000" cy="43307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3624"/>
            <a:ext cx="10515600" cy="5476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45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bg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7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5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58"/>
          <p:cNvSpPr/>
          <p:nvPr/>
        </p:nvSpPr>
        <p:spPr>
          <a:xfrm>
            <a:off x="3852971" y="5941340"/>
            <a:ext cx="1162051" cy="130722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  <a:gd name="connsiteX0" fmla="*/ 452437 w 1600201"/>
              <a:gd name="connsiteY0" fmla="*/ 181691 h 732554"/>
              <a:gd name="connsiteX1" fmla="*/ 1600201 w 1600201"/>
              <a:gd name="connsiteY1" fmla="*/ 0 h 732554"/>
              <a:gd name="connsiteX2" fmla="*/ 0 w 1600201"/>
              <a:gd name="connsiteY2" fmla="*/ 732554 h 732554"/>
              <a:gd name="connsiteX3" fmla="*/ 452437 w 1600201"/>
              <a:gd name="connsiteY3" fmla="*/ 181691 h 732554"/>
              <a:gd name="connsiteX0" fmla="*/ 547687 w 1600201"/>
              <a:gd name="connsiteY0" fmla="*/ 0 h 957263"/>
              <a:gd name="connsiteX1" fmla="*/ 1600201 w 1600201"/>
              <a:gd name="connsiteY1" fmla="*/ 224709 h 957263"/>
              <a:gd name="connsiteX2" fmla="*/ 0 w 1600201"/>
              <a:gd name="connsiteY2" fmla="*/ 957263 h 957263"/>
              <a:gd name="connsiteX3" fmla="*/ 547687 w 1600201"/>
              <a:gd name="connsiteY3" fmla="*/ 0 h 957263"/>
              <a:gd name="connsiteX0" fmla="*/ 547687 w 1162051"/>
              <a:gd name="connsiteY0" fmla="*/ 349966 h 1307229"/>
              <a:gd name="connsiteX1" fmla="*/ 1162051 w 1162051"/>
              <a:gd name="connsiteY1" fmla="*/ 0 h 1307229"/>
              <a:gd name="connsiteX2" fmla="*/ 0 w 1162051"/>
              <a:gd name="connsiteY2" fmla="*/ 1307229 h 1307229"/>
              <a:gd name="connsiteX3" fmla="*/ 547687 w 1162051"/>
              <a:gd name="connsiteY3" fmla="*/ 349966 h 13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1" h="1307229">
                <a:moveTo>
                  <a:pt x="547687" y="349966"/>
                </a:moveTo>
                <a:lnTo>
                  <a:pt x="1162051" y="0"/>
                </a:lnTo>
                <a:lnTo>
                  <a:pt x="0" y="1307229"/>
                </a:lnTo>
                <a:lnTo>
                  <a:pt x="547687" y="349966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"/>
          <p:cNvSpPr/>
          <p:nvPr/>
        </p:nvSpPr>
        <p:spPr>
          <a:xfrm>
            <a:off x="5022140" y="5375663"/>
            <a:ext cx="1474792" cy="557087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792" h="557087">
                <a:moveTo>
                  <a:pt x="0" y="557087"/>
                </a:moveTo>
                <a:lnTo>
                  <a:pt x="211934" y="0"/>
                </a:lnTo>
                <a:lnTo>
                  <a:pt x="1474792" y="433262"/>
                </a:lnTo>
                <a:lnTo>
                  <a:pt x="0" y="557087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58"/>
          <p:cNvSpPr/>
          <p:nvPr/>
        </p:nvSpPr>
        <p:spPr>
          <a:xfrm>
            <a:off x="5241892" y="5165173"/>
            <a:ext cx="1245394" cy="641273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394" h="641273">
                <a:moveTo>
                  <a:pt x="0" y="203123"/>
                </a:moveTo>
                <a:lnTo>
                  <a:pt x="250032" y="0"/>
                </a:lnTo>
                <a:lnTo>
                  <a:pt x="1245394" y="641273"/>
                </a:lnTo>
                <a:lnTo>
                  <a:pt x="0" y="203123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34"/>
          <p:cNvSpPr/>
          <p:nvPr/>
        </p:nvSpPr>
        <p:spPr>
          <a:xfrm rot="7233140">
            <a:off x="3761347" y="5141123"/>
            <a:ext cx="1793112" cy="804826"/>
          </a:xfrm>
          <a:custGeom>
            <a:avLst/>
            <a:gdLst>
              <a:gd name="connsiteX0" fmla="*/ 0 w 1634073"/>
              <a:gd name="connsiteY0" fmla="*/ 702844 h 702844"/>
              <a:gd name="connsiteX1" fmla="*/ 412538 w 1634073"/>
              <a:gd name="connsiteY1" fmla="*/ 0 h 702844"/>
              <a:gd name="connsiteX2" fmla="*/ 1634073 w 1634073"/>
              <a:gd name="connsiteY2" fmla="*/ 702844 h 702844"/>
              <a:gd name="connsiteX3" fmla="*/ 0 w 1634073"/>
              <a:gd name="connsiteY3" fmla="*/ 702844 h 702844"/>
              <a:gd name="connsiteX0" fmla="*/ 0 w 1767688"/>
              <a:gd name="connsiteY0" fmla="*/ 807522 h 807522"/>
              <a:gd name="connsiteX1" fmla="*/ 546153 w 1767688"/>
              <a:gd name="connsiteY1" fmla="*/ 0 h 807522"/>
              <a:gd name="connsiteX2" fmla="*/ 1767688 w 1767688"/>
              <a:gd name="connsiteY2" fmla="*/ 702844 h 807522"/>
              <a:gd name="connsiteX3" fmla="*/ 0 w 1767688"/>
              <a:gd name="connsiteY3" fmla="*/ 807522 h 807522"/>
              <a:gd name="connsiteX0" fmla="*/ 0 w 1793112"/>
              <a:gd name="connsiteY0" fmla="*/ 807522 h 807522"/>
              <a:gd name="connsiteX1" fmla="*/ 546153 w 1793112"/>
              <a:gd name="connsiteY1" fmla="*/ 0 h 807522"/>
              <a:gd name="connsiteX2" fmla="*/ 1793112 w 1793112"/>
              <a:gd name="connsiteY2" fmla="*/ 802128 h 807522"/>
              <a:gd name="connsiteX3" fmla="*/ 0 w 1793112"/>
              <a:gd name="connsiteY3" fmla="*/ 807522 h 807522"/>
              <a:gd name="connsiteX0" fmla="*/ 0 w 1793112"/>
              <a:gd name="connsiteY0" fmla="*/ 804826 h 804826"/>
              <a:gd name="connsiteX1" fmla="*/ 466633 w 1793112"/>
              <a:gd name="connsiteY1" fmla="*/ 0 h 804826"/>
              <a:gd name="connsiteX2" fmla="*/ 1793112 w 1793112"/>
              <a:gd name="connsiteY2" fmla="*/ 799432 h 804826"/>
              <a:gd name="connsiteX3" fmla="*/ 0 w 1793112"/>
              <a:gd name="connsiteY3" fmla="*/ 804826 h 8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3112" h="804826">
                <a:moveTo>
                  <a:pt x="0" y="804826"/>
                </a:moveTo>
                <a:lnTo>
                  <a:pt x="466633" y="0"/>
                </a:lnTo>
                <a:lnTo>
                  <a:pt x="1793112" y="799432"/>
                </a:lnTo>
                <a:lnTo>
                  <a:pt x="0" y="804826"/>
                </a:lnTo>
                <a:close/>
              </a:path>
            </a:pathLst>
          </a:custGeom>
          <a:solidFill>
            <a:srgbClr val="EE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33824" y="459561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6" idx="7"/>
          </p:cNvCxnSpPr>
          <p:nvPr/>
        </p:nvCxnSpPr>
        <p:spPr>
          <a:xfrm flipV="1">
            <a:off x="3372848" y="4290821"/>
            <a:ext cx="1232563" cy="31149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584932" y="4272723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867149" y="4584996"/>
            <a:ext cx="889220" cy="1524954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0" idx="1"/>
          </p:cNvCxnSpPr>
          <p:nvPr/>
        </p:nvCxnSpPr>
        <p:spPr>
          <a:xfrm flipH="1" flipV="1">
            <a:off x="3515359" y="4917416"/>
            <a:ext cx="330288" cy="1187970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3538220" y="4894557"/>
            <a:ext cx="1692139" cy="475776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6" idx="1"/>
            <a:endCxn id="18" idx="5"/>
          </p:cNvCxnSpPr>
          <p:nvPr/>
        </p:nvCxnSpPr>
        <p:spPr>
          <a:xfrm flipH="1" flipV="1">
            <a:off x="4623956" y="4311747"/>
            <a:ext cx="588881" cy="104242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0" idx="7"/>
            <a:endCxn id="26" idx="3"/>
          </p:cNvCxnSpPr>
          <p:nvPr/>
        </p:nvCxnSpPr>
        <p:spPr>
          <a:xfrm flipV="1">
            <a:off x="3877976" y="5386499"/>
            <a:ext cx="1334861" cy="718887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999835" y="5918019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76857" y="5153904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206142" y="5347475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1"/>
          <p:cNvSpPr/>
          <p:nvPr/>
        </p:nvSpPr>
        <p:spPr>
          <a:xfrm>
            <a:off x="3846920" y="6116559"/>
            <a:ext cx="560392" cy="1135731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  <a:gd name="connsiteX0" fmla="*/ 0 w 579442"/>
              <a:gd name="connsiteY0" fmla="*/ 557087 h 557087"/>
              <a:gd name="connsiteX1" fmla="*/ 211934 w 579442"/>
              <a:gd name="connsiteY1" fmla="*/ 0 h 557087"/>
              <a:gd name="connsiteX2" fmla="*/ 579442 w 579442"/>
              <a:gd name="connsiteY2" fmla="*/ 273719 h 557087"/>
              <a:gd name="connsiteX3" fmla="*/ 0 w 579442"/>
              <a:gd name="connsiteY3" fmla="*/ 557087 h 557087"/>
              <a:gd name="connsiteX0" fmla="*/ 0 w 758036"/>
              <a:gd name="connsiteY0" fmla="*/ 557087 h 557087"/>
              <a:gd name="connsiteX1" fmla="*/ 211934 w 758036"/>
              <a:gd name="connsiteY1" fmla="*/ 0 h 557087"/>
              <a:gd name="connsiteX2" fmla="*/ 758036 w 758036"/>
              <a:gd name="connsiteY2" fmla="*/ 164181 h 557087"/>
              <a:gd name="connsiteX3" fmla="*/ 0 w 758036"/>
              <a:gd name="connsiteY3" fmla="*/ 557087 h 557087"/>
              <a:gd name="connsiteX0" fmla="*/ 0 w 569917"/>
              <a:gd name="connsiteY0" fmla="*/ 1145256 h 1145256"/>
              <a:gd name="connsiteX1" fmla="*/ 23815 w 569917"/>
              <a:gd name="connsiteY1" fmla="*/ 0 h 1145256"/>
              <a:gd name="connsiteX2" fmla="*/ 569917 w 569917"/>
              <a:gd name="connsiteY2" fmla="*/ 164181 h 1145256"/>
              <a:gd name="connsiteX3" fmla="*/ 0 w 569917"/>
              <a:gd name="connsiteY3" fmla="*/ 1145256 h 1145256"/>
              <a:gd name="connsiteX0" fmla="*/ 0 w 560392"/>
              <a:gd name="connsiteY0" fmla="*/ 1135731 h 1135731"/>
              <a:gd name="connsiteX1" fmla="*/ 14290 w 560392"/>
              <a:gd name="connsiteY1" fmla="*/ 0 h 1135731"/>
              <a:gd name="connsiteX2" fmla="*/ 560392 w 560392"/>
              <a:gd name="connsiteY2" fmla="*/ 164181 h 1135731"/>
              <a:gd name="connsiteX3" fmla="*/ 0 w 560392"/>
              <a:gd name="connsiteY3" fmla="*/ 1135731 h 1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392" h="1135731">
                <a:moveTo>
                  <a:pt x="0" y="1135731"/>
                </a:moveTo>
                <a:lnTo>
                  <a:pt x="14290" y="0"/>
                </a:lnTo>
                <a:lnTo>
                  <a:pt x="560392" y="164181"/>
                </a:lnTo>
                <a:lnTo>
                  <a:pt x="0" y="1135731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32756" y="723603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58"/>
          <p:cNvSpPr/>
          <p:nvPr/>
        </p:nvSpPr>
        <p:spPr>
          <a:xfrm>
            <a:off x="3866500" y="5939814"/>
            <a:ext cx="1147764" cy="34837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764" h="348379">
                <a:moveTo>
                  <a:pt x="0" y="181691"/>
                </a:moveTo>
                <a:lnTo>
                  <a:pt x="1147764" y="0"/>
                </a:lnTo>
                <a:lnTo>
                  <a:pt x="547688" y="348379"/>
                </a:lnTo>
                <a:lnTo>
                  <a:pt x="0" y="181691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838952" y="6098691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84289" y="6274857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91063" y="5794987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9540"/>
            <a:ext cx="12192000" cy="353060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12700" y="1539875"/>
            <a:ext cx="12204700" cy="4019550"/>
            <a:chOff x="-12700" y="1539875"/>
            <a:chExt cx="12204700" cy="40195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r="17638"/>
            <a:stretch/>
          </p:blipFill>
          <p:spPr>
            <a:xfrm>
              <a:off x="-12700" y="1539875"/>
              <a:ext cx="12204700" cy="40195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578100" y="2501900"/>
              <a:ext cx="5105400" cy="2362200"/>
            </a:xfrm>
            <a:prstGeom prst="rect">
              <a:avLst/>
            </a:prstGeom>
            <a:solidFill>
              <a:srgbClr val="206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850" y="4864100"/>
            <a:ext cx="519178" cy="1524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7829" y="3568994"/>
            <a:ext cx="772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2.8 </a:t>
            </a:r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黑盒测试</a:t>
            </a:r>
            <a:r>
              <a:rPr lang="en-US" altLang="zh-CN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正交实验法设计测试用例</a:t>
            </a: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44869" y="2614178"/>
            <a:ext cx="4559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第二部分 测试基础</a:t>
            </a:r>
            <a:endParaRPr lang="zh-CN" altLang="en-US" sz="4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0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正交表法设计测试用例概述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简单对比法</a:t>
            </a:r>
            <a:r>
              <a:rPr lang="zh-CN" altLang="en-US" dirty="0"/>
              <a:t>图示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02" y="1609832"/>
            <a:ext cx="5291656" cy="5047158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6140450" y="841374"/>
            <a:ext cx="5537200" cy="573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前两种方法总结：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全面实验法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关系剖析的比较清楚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实验量非常大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简单对比法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实验量少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代表性差，分布不均匀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39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正交表法设计测试用例概述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正交实验法图示：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747" y="1495589"/>
            <a:ext cx="5060296" cy="4867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9049" y="4723041"/>
            <a:ext cx="20010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特点：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均衡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分散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整齐可比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3561181" y="5193037"/>
            <a:ext cx="1656520" cy="331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4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正交表法设计测试用例概述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什么是正交实验法？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正交试验法是指安排</a:t>
            </a:r>
            <a:r>
              <a:rPr lang="zh-CN" altLang="en-US" dirty="0" smtClean="0">
                <a:solidFill>
                  <a:srgbClr val="FF0000"/>
                </a:solidFill>
              </a:rPr>
              <a:t>组织试验</a:t>
            </a:r>
            <a:r>
              <a:rPr lang="zh-CN" altLang="en-US" dirty="0" smtClean="0"/>
              <a:t>的一种科学方法。它利用一套规格化的</a:t>
            </a:r>
            <a:r>
              <a:rPr lang="zh-CN" altLang="en-US" dirty="0" smtClean="0">
                <a:solidFill>
                  <a:srgbClr val="FF0000"/>
                </a:solidFill>
              </a:rPr>
              <a:t>表格</a:t>
            </a:r>
            <a:r>
              <a:rPr lang="zh-CN" altLang="en-US" dirty="0" smtClean="0"/>
              <a:t>，即</a:t>
            </a:r>
            <a:r>
              <a:rPr lang="zh-CN" altLang="en-US" dirty="0" smtClean="0">
                <a:solidFill>
                  <a:srgbClr val="FF0000"/>
                </a:solidFill>
              </a:rPr>
              <a:t>正交表</a:t>
            </a:r>
            <a:r>
              <a:rPr lang="zh-CN" altLang="en-US" dirty="0" smtClean="0"/>
              <a:t>来设计试验</a:t>
            </a:r>
            <a:r>
              <a:rPr lang="zh-CN" altLang="en-US" dirty="0" smtClean="0">
                <a:solidFill>
                  <a:srgbClr val="FF0000"/>
                </a:solidFill>
              </a:rPr>
              <a:t>方案</a:t>
            </a:r>
            <a:r>
              <a:rPr lang="zh-CN" altLang="en-US" dirty="0" smtClean="0"/>
              <a:t>和分析试验</a:t>
            </a:r>
            <a:r>
              <a:rPr lang="zh-CN" altLang="en-US" dirty="0" smtClean="0">
                <a:solidFill>
                  <a:srgbClr val="FF0000"/>
                </a:solidFill>
              </a:rPr>
              <a:t>结果</a:t>
            </a:r>
            <a:r>
              <a:rPr lang="zh-CN" altLang="en-US" dirty="0" smtClean="0"/>
              <a:t>，能够在很多的试验条件中，选出少数几个代表性强的试验条件，并通过这几次试验的数据，找到较好的生产条件，即</a:t>
            </a:r>
            <a:r>
              <a:rPr lang="zh-CN" altLang="en-US" dirty="0" smtClean="0">
                <a:solidFill>
                  <a:srgbClr val="FF0000"/>
                </a:solidFill>
              </a:rPr>
              <a:t>最优</a:t>
            </a:r>
            <a:r>
              <a:rPr lang="zh-CN" altLang="en-US" dirty="0" smtClean="0"/>
              <a:t>的或</a:t>
            </a:r>
            <a:r>
              <a:rPr lang="zh-CN" altLang="en-US" dirty="0" smtClean="0">
                <a:solidFill>
                  <a:srgbClr val="FF0000"/>
                </a:solidFill>
              </a:rPr>
              <a:t>较优</a:t>
            </a:r>
            <a:r>
              <a:rPr lang="zh-CN" altLang="en-US" dirty="0" smtClean="0"/>
              <a:t>的方案</a:t>
            </a:r>
            <a:endParaRPr lang="en-US" altLang="zh-CN" dirty="0" smtClean="0"/>
          </a:p>
          <a:p>
            <a:r>
              <a:rPr lang="zh-CN" altLang="en-US" dirty="0" smtClean="0"/>
              <a:t>正交表的由来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古希腊是一个多民族的国家，国主在检阅臣民时要求每个方队中每行有一个民族代表，每列也要有一个民族的代表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数学家在设计方阵时，以每一个拉丁字母表示一个民族，所以设计的方阵称为拉丁方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69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正交表法设计测试用例概述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620" y="902627"/>
            <a:ext cx="10629900" cy="5730875"/>
          </a:xfrm>
        </p:spPr>
        <p:txBody>
          <a:bodyPr/>
          <a:lstStyle/>
          <a:p>
            <a:r>
              <a:rPr lang="zh-CN" altLang="en-US" dirty="0"/>
              <a:t>日本著名统计学家田口玄一将正交试验选择的水平组合列成表格，称为正交表。正交表实验应用在化学、工业、数学等等诸多领域</a:t>
            </a:r>
            <a:endParaRPr lang="en-US" altLang="zh-CN" dirty="0"/>
          </a:p>
          <a:p>
            <a:r>
              <a:rPr lang="zh-CN" altLang="en-US" dirty="0" smtClean="0"/>
              <a:t>依据</a:t>
            </a:r>
            <a:r>
              <a:rPr lang="en-US" altLang="zh-CN" dirty="0"/>
              <a:t>Galois</a:t>
            </a:r>
            <a:r>
              <a:rPr lang="zh-CN" altLang="en-US" dirty="0"/>
              <a:t>理论</a:t>
            </a:r>
            <a:r>
              <a:rPr lang="en-US" altLang="zh-CN" dirty="0"/>
              <a:t>,</a:t>
            </a:r>
            <a:r>
              <a:rPr lang="zh-CN" altLang="en-US" dirty="0"/>
              <a:t>从</a:t>
            </a:r>
            <a:r>
              <a:rPr lang="zh-CN" altLang="en-US" dirty="0">
                <a:solidFill>
                  <a:srgbClr val="FF0000"/>
                </a:solidFill>
              </a:rPr>
              <a:t>大量</a:t>
            </a:r>
            <a:r>
              <a:rPr lang="zh-CN" altLang="en-US" dirty="0" smtClean="0"/>
              <a:t>的（实验）数据中</a:t>
            </a:r>
            <a:r>
              <a:rPr lang="zh-CN" altLang="en-US" dirty="0">
                <a:solidFill>
                  <a:srgbClr val="FF0000"/>
                </a:solidFill>
              </a:rPr>
              <a:t>挑选适量</a:t>
            </a:r>
            <a:r>
              <a:rPr lang="zh-CN" altLang="en-US" dirty="0"/>
              <a:t>的</a:t>
            </a:r>
            <a:r>
              <a:rPr lang="en-US" altLang="zh-CN" dirty="0"/>
              <a:t>,</a:t>
            </a:r>
            <a:r>
              <a:rPr lang="zh-CN" altLang="en-US" dirty="0"/>
              <a:t>有</a:t>
            </a:r>
            <a:r>
              <a:rPr lang="zh-CN" altLang="en-US" dirty="0">
                <a:solidFill>
                  <a:srgbClr val="FF0000"/>
                </a:solidFill>
              </a:rPr>
              <a:t>代表性</a:t>
            </a:r>
            <a:r>
              <a:rPr lang="zh-CN" altLang="en-US" dirty="0"/>
              <a:t>的点（例）</a:t>
            </a:r>
            <a:r>
              <a:rPr lang="en-US" altLang="zh-CN" dirty="0"/>
              <a:t>,</a:t>
            </a:r>
            <a:r>
              <a:rPr lang="zh-CN" altLang="en-US" dirty="0"/>
              <a:t>从而合理地安排实验（测试）的一种科学实验设计</a:t>
            </a:r>
            <a:r>
              <a:rPr lang="zh-CN" altLang="en-US" dirty="0" smtClean="0"/>
              <a:t>方法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74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正交表法设计测试用例概述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正交表：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9</a:t>
            </a:r>
            <a:r>
              <a:rPr lang="en-US" altLang="zh-CN" dirty="0" smtClean="0"/>
              <a:t>(3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)        L</a:t>
            </a:r>
            <a:r>
              <a:rPr lang="zh-CN" altLang="en-US" baseline="-25000" dirty="0" smtClean="0"/>
              <a:t>行数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水平数</a:t>
            </a:r>
            <a:r>
              <a:rPr lang="zh-CN" altLang="en-US" baseline="30000" dirty="0" smtClean="0"/>
              <a:t>因子数</a:t>
            </a:r>
            <a:r>
              <a:rPr lang="en-US" altLang="zh-CN" dirty="0" smtClean="0"/>
              <a:t>)   </a:t>
            </a:r>
            <a:r>
              <a:rPr lang="zh-CN" altLang="en-US" dirty="0" smtClean="0"/>
              <a:t>（水平</a:t>
            </a:r>
            <a:r>
              <a:rPr lang="zh-CN" altLang="en-US" dirty="0"/>
              <a:t>数也</a:t>
            </a:r>
            <a:r>
              <a:rPr lang="zh-CN" altLang="en-US" dirty="0" smtClean="0"/>
              <a:t>叫</a:t>
            </a:r>
            <a:r>
              <a:rPr lang="zh-CN" altLang="en-US" dirty="0"/>
              <a:t>状态数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   L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</a:t>
            </a:r>
            <a:r>
              <a:rPr lang="en-US" altLang="zh-CN" baseline="30000" dirty="0" err="1"/>
              <a:t>k</a:t>
            </a:r>
            <a:r>
              <a:rPr lang="en-US" altLang="zh-CN" dirty="0" smtClean="0"/>
              <a:t>)      </a:t>
            </a:r>
          </a:p>
          <a:p>
            <a:r>
              <a:rPr lang="en-US" altLang="zh-CN" dirty="0" smtClean="0"/>
              <a:t> n</a:t>
            </a:r>
            <a:r>
              <a:rPr lang="zh-CN" altLang="en-US" dirty="0" smtClean="0"/>
              <a:t> </a:t>
            </a:r>
            <a:r>
              <a:rPr lang="en-US" altLang="zh-CN" dirty="0" smtClean="0"/>
              <a:t>= k * (m-1) + 1</a:t>
            </a:r>
          </a:p>
          <a:p>
            <a:r>
              <a:rPr lang="zh-CN" altLang="en-US" dirty="0" smtClean="0"/>
              <a:t>正交表查询</a:t>
            </a:r>
            <a:r>
              <a:rPr lang="en-US" altLang="zh-CN" dirty="0"/>
              <a:t>https://www.york.ac.uk/depts/maths/tables/orthogonal.htm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75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422"/>
            <a:ext cx="12192000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64801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正交表法设计测试用例概述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4" name="Group 238"/>
          <p:cNvGrpSpPr>
            <a:grpSpLocks/>
          </p:cNvGrpSpPr>
          <p:nvPr/>
        </p:nvGrpSpPr>
        <p:grpSpPr bwMode="auto">
          <a:xfrm>
            <a:off x="2824300" y="2349843"/>
            <a:ext cx="5105400" cy="619128"/>
            <a:chOff x="1248" y="2600"/>
            <a:chExt cx="3216" cy="390"/>
          </a:xfrm>
        </p:grpSpPr>
        <p:sp>
          <p:nvSpPr>
            <p:cNvPr id="15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261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根据正交表写出测试用例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39796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0213" y="953190"/>
            <a:ext cx="10629900" cy="5730875"/>
          </a:xfrm>
        </p:spPr>
        <p:txBody>
          <a:bodyPr/>
          <a:lstStyle/>
          <a:p>
            <a:r>
              <a:rPr lang="zh-CN" altLang="en-US" dirty="0"/>
              <a:t>手机照相机的拍摄模式是普通模式，照相参数如下：</a:t>
            </a:r>
            <a:r>
              <a:rPr lang="zh-CN" altLang="en-US" dirty="0">
                <a:solidFill>
                  <a:srgbClr val="FF0000"/>
                </a:solidFill>
              </a:rPr>
              <a:t>对比度</a:t>
            </a:r>
            <a:r>
              <a:rPr lang="zh-CN" altLang="en-US" dirty="0"/>
              <a:t>（正常，极低，极高）、</a:t>
            </a:r>
            <a:r>
              <a:rPr lang="zh-CN" altLang="en-US" dirty="0">
                <a:solidFill>
                  <a:srgbClr val="FF0000"/>
                </a:solidFill>
              </a:rPr>
              <a:t>色彩效果</a:t>
            </a:r>
            <a:r>
              <a:rPr lang="zh-CN" altLang="en-US" dirty="0"/>
              <a:t>（无，黑白，棕褐色）、</a:t>
            </a:r>
            <a:r>
              <a:rPr lang="zh-CN" altLang="en-US" dirty="0">
                <a:solidFill>
                  <a:srgbClr val="FF0000"/>
                </a:solidFill>
              </a:rPr>
              <a:t>感光度</a:t>
            </a:r>
            <a:r>
              <a:rPr lang="zh-CN" altLang="en-US" dirty="0"/>
              <a:t>（自动，</a:t>
            </a:r>
            <a:r>
              <a:rPr lang="en-US" altLang="zh-CN" dirty="0"/>
              <a:t>100</a:t>
            </a:r>
            <a:r>
              <a:rPr lang="zh-CN" altLang="en-US" dirty="0"/>
              <a:t>，</a:t>
            </a:r>
            <a:r>
              <a:rPr lang="en-US" altLang="zh-CN" dirty="0"/>
              <a:t>200</a:t>
            </a:r>
            <a:r>
              <a:rPr lang="zh-CN" altLang="en-US" dirty="0"/>
              <a:t>）、</a:t>
            </a:r>
            <a:r>
              <a:rPr lang="zh-CN" altLang="en-US" dirty="0">
                <a:solidFill>
                  <a:srgbClr val="FF0000"/>
                </a:solidFill>
              </a:rPr>
              <a:t>白平衡</a:t>
            </a:r>
            <a:r>
              <a:rPr lang="zh-CN" altLang="en-US" dirty="0"/>
              <a:t>（自动，白炽光，日光），根据此需求测试照相机的照相功能，请设计相应</a:t>
            </a:r>
            <a:r>
              <a:rPr lang="zh-CN" altLang="en-US" dirty="0" smtClean="0"/>
              <a:t>测试用例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1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一：分析需求，列出因子和</a:t>
            </a:r>
            <a:r>
              <a:rPr lang="zh-CN" altLang="en-US" dirty="0"/>
              <a:t>水平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对比度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A1 =  </a:t>
            </a:r>
            <a:r>
              <a:rPr lang="zh-CN" altLang="en-US" dirty="0" smtClean="0"/>
              <a:t>正常，</a:t>
            </a:r>
            <a:r>
              <a:rPr lang="en-US" altLang="zh-CN" dirty="0" smtClean="0"/>
              <a:t> </a:t>
            </a:r>
            <a:r>
              <a:rPr lang="en-US" altLang="zh-CN" dirty="0"/>
              <a:t>A2 = </a:t>
            </a:r>
            <a:r>
              <a:rPr lang="zh-CN" altLang="en-US" dirty="0" smtClean="0"/>
              <a:t>极低，</a:t>
            </a:r>
            <a:r>
              <a:rPr lang="en-US" altLang="zh-CN" dirty="0" smtClean="0"/>
              <a:t> </a:t>
            </a:r>
            <a:r>
              <a:rPr lang="en-US" altLang="zh-CN" dirty="0"/>
              <a:t>A3 = </a:t>
            </a:r>
            <a:r>
              <a:rPr lang="zh-CN" altLang="en-US" dirty="0" smtClean="0"/>
              <a:t>极高</a:t>
            </a:r>
            <a:endParaRPr lang="en-US" altLang="zh-CN" dirty="0"/>
          </a:p>
          <a:p>
            <a:r>
              <a:rPr lang="zh-CN" altLang="en-US" dirty="0"/>
              <a:t>色彩</a:t>
            </a:r>
            <a:r>
              <a:rPr lang="zh-CN" altLang="en-US" dirty="0" smtClean="0"/>
              <a:t>效果</a:t>
            </a:r>
            <a:r>
              <a:rPr lang="en-US" altLang="zh-CN" dirty="0" smtClean="0"/>
              <a:t>B:   </a:t>
            </a:r>
            <a:r>
              <a:rPr lang="en-US" altLang="zh-CN" dirty="0"/>
              <a:t>B1 = </a:t>
            </a:r>
            <a:r>
              <a:rPr lang="zh-CN" altLang="en-US" dirty="0" smtClean="0"/>
              <a:t>无，</a:t>
            </a:r>
            <a:r>
              <a:rPr lang="en-US" altLang="zh-CN" dirty="0"/>
              <a:t>B2 = </a:t>
            </a:r>
            <a:r>
              <a:rPr lang="zh-CN" altLang="en-US" dirty="0" smtClean="0"/>
              <a:t>黑白，</a:t>
            </a:r>
            <a:r>
              <a:rPr lang="en-US" altLang="zh-CN" dirty="0"/>
              <a:t>B3 </a:t>
            </a:r>
            <a:r>
              <a:rPr lang="en-US" altLang="zh-CN" dirty="0" smtClean="0"/>
              <a:t>=</a:t>
            </a:r>
            <a:r>
              <a:rPr lang="zh-CN" altLang="en-US" dirty="0"/>
              <a:t>棕</a:t>
            </a:r>
            <a:r>
              <a:rPr lang="zh-CN" altLang="en-US" dirty="0" smtClean="0"/>
              <a:t>褐色</a:t>
            </a:r>
            <a:endParaRPr lang="en-US" altLang="zh-CN" dirty="0" smtClean="0"/>
          </a:p>
          <a:p>
            <a:r>
              <a:rPr lang="zh-CN" altLang="en-US" dirty="0" smtClean="0"/>
              <a:t>感光度</a:t>
            </a:r>
            <a:r>
              <a:rPr lang="en-US" altLang="zh-CN" dirty="0" smtClean="0"/>
              <a:t>C</a:t>
            </a:r>
            <a:r>
              <a:rPr lang="zh-CN" altLang="en-US" dirty="0"/>
              <a:t>：</a:t>
            </a:r>
            <a:r>
              <a:rPr lang="en-US" altLang="zh-CN" dirty="0"/>
              <a:t>C1 = </a:t>
            </a:r>
            <a:r>
              <a:rPr lang="zh-CN" altLang="en-US" dirty="0" smtClean="0"/>
              <a:t>自动</a:t>
            </a:r>
            <a:r>
              <a:rPr lang="en-US" altLang="zh-CN" dirty="0" smtClean="0"/>
              <a:t>,  </a:t>
            </a:r>
            <a:r>
              <a:rPr lang="en-US" altLang="zh-CN" dirty="0"/>
              <a:t>C2 = 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</a:t>
            </a:r>
            <a:r>
              <a:rPr lang="en-US" altLang="zh-CN" dirty="0"/>
              <a:t>C3 = </a:t>
            </a:r>
            <a:r>
              <a:rPr lang="en-US" altLang="zh-CN" dirty="0" smtClean="0"/>
              <a:t>200</a:t>
            </a:r>
          </a:p>
          <a:p>
            <a:r>
              <a:rPr lang="zh-CN" altLang="en-US" dirty="0" smtClean="0"/>
              <a:t>白平衡</a:t>
            </a:r>
            <a:r>
              <a:rPr lang="en-US" altLang="zh-CN" dirty="0" smtClean="0"/>
              <a:t>D: D1 =</a:t>
            </a:r>
            <a:r>
              <a:rPr lang="zh-CN" altLang="en-US" dirty="0"/>
              <a:t>自动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D2 = </a:t>
            </a:r>
            <a:r>
              <a:rPr lang="zh-CN" altLang="en-US" dirty="0" smtClean="0"/>
              <a:t>白炽光，</a:t>
            </a:r>
            <a:r>
              <a:rPr lang="en-US" altLang="zh-CN" dirty="0" smtClean="0"/>
              <a:t>D3 =</a:t>
            </a:r>
            <a:r>
              <a:rPr lang="zh-CN" altLang="en-US" dirty="0" smtClean="0"/>
              <a:t>日光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二：选择合适的正交表：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因子</a:t>
            </a:r>
            <a:r>
              <a:rPr lang="zh-CN" altLang="en-US" dirty="0"/>
              <a:t>数：</a:t>
            </a:r>
            <a:r>
              <a:rPr lang="en-US" altLang="zh-CN" dirty="0"/>
              <a:t>4</a:t>
            </a:r>
            <a:r>
              <a:rPr lang="zh-CN" altLang="en-US" dirty="0"/>
              <a:t>；水平数（</a:t>
            </a:r>
            <a:r>
              <a:rPr lang="zh-CN" altLang="en-US" dirty="0" smtClean="0"/>
              <a:t>状态</a:t>
            </a:r>
            <a:r>
              <a:rPr lang="zh-CN" altLang="en-US" dirty="0"/>
              <a:t>数）：</a:t>
            </a:r>
            <a:r>
              <a:rPr lang="en-US" altLang="zh-CN" dirty="0" smtClean="0"/>
              <a:t>3</a:t>
            </a:r>
          </a:p>
          <a:p>
            <a:pPr marL="0" indent="0">
              <a:buNone/>
            </a:pPr>
            <a:r>
              <a:rPr lang="zh-CN" altLang="en-US" dirty="0" smtClean="0"/>
              <a:t>三：根据正交表写出相应的测试用例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燕尾形箭头 3"/>
          <p:cNvSpPr/>
          <p:nvPr/>
        </p:nvSpPr>
        <p:spPr>
          <a:xfrm>
            <a:off x="6293626" y="5210543"/>
            <a:ext cx="1325218" cy="198782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87054" y="5035648"/>
            <a:ext cx="196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</a:t>
            </a:r>
            <a:r>
              <a:rPr lang="en-US" altLang="zh-CN" sz="2800" b="1" baseline="-25000" dirty="0"/>
              <a:t>9</a:t>
            </a:r>
            <a:r>
              <a:rPr lang="en-US" altLang="zh-CN" sz="2800" b="1" dirty="0"/>
              <a:t>(3</a:t>
            </a:r>
            <a:r>
              <a:rPr lang="en-US" altLang="zh-CN" sz="2800" b="1" baseline="30000" dirty="0"/>
              <a:t>4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9050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1802852"/>
              </p:ext>
            </p:extLst>
          </p:nvPr>
        </p:nvGraphicFramePr>
        <p:xfrm>
          <a:off x="200715" y="830162"/>
          <a:ext cx="11620223" cy="59455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360"/>
                <a:gridCol w="469803"/>
                <a:gridCol w="657164"/>
                <a:gridCol w="788597"/>
                <a:gridCol w="722880"/>
                <a:gridCol w="309582"/>
                <a:gridCol w="754690"/>
                <a:gridCol w="1312473"/>
                <a:gridCol w="722881"/>
                <a:gridCol w="998403"/>
                <a:gridCol w="675860"/>
                <a:gridCol w="987252"/>
                <a:gridCol w="1123139"/>
                <a:gridCol w="1123139"/>
              </a:tblGrid>
              <a:tr h="409229">
                <a:tc>
                  <a:txBody>
                    <a:bodyPr/>
                    <a:lstStyle/>
                    <a:p>
                      <a:pPr algn="ctr" fontAlgn="b"/>
                      <a:endParaRPr lang="zh-CN" altLang="en-US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rowSpan="12">
                  <a:txBody>
                    <a:bodyPr/>
                    <a:lstStyle/>
                    <a:p>
                      <a:endParaRPr lang="zh-CN" altLang="en-US" b="1" i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测试用例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80952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行号</a:t>
                      </a:r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用例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编号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水平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组合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对比度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色彩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效果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感光度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白平衡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预期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结果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实际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i="0" u="none" strike="noStrike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结果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4296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92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b"/>
                </a:tc>
              </a:tr>
              <a:tr h="46632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6379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6632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 b="1" i="0" u="none" strike="noStrike" kern="1200" baseline="-250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6632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200" b="1" i="0" u="none" strike="noStrike" kern="1200" baseline="-250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6379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6632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6632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500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172278" y="1272207"/>
            <a:ext cx="1060174" cy="834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36105" y="1351722"/>
            <a:ext cx="64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列号</a:t>
            </a:r>
          </a:p>
        </p:txBody>
      </p:sp>
    </p:spTree>
    <p:extLst>
      <p:ext uri="{BB962C8B-B14F-4D97-AF65-F5344CB8AC3E}">
        <p14:creationId xmlns:p14="http://schemas.microsoft.com/office/powerpoint/2010/main" val="409999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某旅游网站使用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架构，客户端访问可以使用的</a:t>
            </a:r>
            <a:r>
              <a:rPr lang="zh-CN" altLang="en-US" dirty="0" smtClean="0">
                <a:solidFill>
                  <a:srgbClr val="FF0000"/>
                </a:solidFill>
              </a:rPr>
              <a:t>操作系统</a:t>
            </a:r>
            <a:r>
              <a:rPr lang="zh-CN" altLang="en-US" dirty="0" smtClean="0"/>
              <a:t>包含：</a:t>
            </a:r>
            <a:r>
              <a:rPr lang="en-US" altLang="zh-CN" dirty="0" smtClean="0"/>
              <a:t>Windows8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Windows10,Mac;</a:t>
            </a:r>
            <a:r>
              <a:rPr lang="zh-CN" altLang="en-US" dirty="0" smtClean="0">
                <a:solidFill>
                  <a:srgbClr val="FF0000"/>
                </a:solidFill>
              </a:rPr>
              <a:t>浏览器</a:t>
            </a:r>
            <a:r>
              <a:rPr lang="zh-CN" altLang="en-US" dirty="0" smtClean="0"/>
              <a:t>包含：</a:t>
            </a:r>
            <a:r>
              <a:rPr lang="en-US" altLang="zh-CN" dirty="0" err="1" smtClean="0"/>
              <a:t>Firfox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IE;</a:t>
            </a:r>
            <a:r>
              <a:rPr lang="zh-CN" altLang="en-US" dirty="0" smtClean="0"/>
              <a:t>浏览器</a:t>
            </a:r>
            <a:r>
              <a:rPr lang="zh-CN" altLang="en-US" dirty="0" smtClean="0">
                <a:solidFill>
                  <a:srgbClr val="FF0000"/>
                </a:solidFill>
              </a:rPr>
              <a:t>插件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RealPlayer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Flash Player;</a:t>
            </a:r>
            <a:r>
              <a:rPr lang="zh-CN" altLang="en-US" dirty="0" smtClean="0">
                <a:solidFill>
                  <a:srgbClr val="FF0000"/>
                </a:solidFill>
              </a:rPr>
              <a:t>显示器尺寸</a:t>
            </a:r>
            <a:r>
              <a:rPr lang="zh-CN" altLang="en-US" dirty="0" smtClean="0"/>
              <a:t>包含：</a:t>
            </a:r>
            <a:r>
              <a:rPr lang="en-US" altLang="zh-CN" dirty="0" smtClean="0"/>
              <a:t>13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15</a:t>
            </a:r>
            <a:r>
              <a:rPr lang="zh-CN" altLang="en-US" dirty="0" smtClean="0"/>
              <a:t>寸；请根据此需求使用正交实验法设计测试用例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0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0186" y="729796"/>
            <a:ext cx="10629900" cy="57308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什么是状态转换法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基于产品规格分析，对系统的每个</a:t>
            </a:r>
            <a:r>
              <a:rPr lang="zh-CN" altLang="en-US" dirty="0" smtClean="0">
                <a:solidFill>
                  <a:srgbClr val="FF0000"/>
                </a:solidFill>
              </a:rPr>
              <a:t>状态</a:t>
            </a:r>
            <a:r>
              <a:rPr lang="zh-CN" altLang="en-US" dirty="0" smtClean="0"/>
              <a:t>及与</a:t>
            </a:r>
            <a:r>
              <a:rPr lang="zh-CN" altLang="en-US" dirty="0" smtClean="0">
                <a:solidFill>
                  <a:srgbClr val="FF0000"/>
                </a:solidFill>
              </a:rPr>
              <a:t>状态相关</a:t>
            </a:r>
            <a:r>
              <a:rPr lang="zh-CN" altLang="en-US" dirty="0" smtClean="0"/>
              <a:t>的函数进行测试，通过</a:t>
            </a:r>
            <a:r>
              <a:rPr lang="zh-CN" altLang="en-US" dirty="0" smtClean="0">
                <a:solidFill>
                  <a:srgbClr val="FF0000"/>
                </a:solidFill>
              </a:rPr>
              <a:t>不同的状态验证程序的逻辑流程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任何一个系统，如果对于同一个输入，根据不同的状态，可以得到不同的输出，就是一个</a:t>
            </a:r>
            <a:r>
              <a:rPr lang="zh-CN" altLang="en-US" dirty="0" smtClean="0">
                <a:solidFill>
                  <a:srgbClr val="FF0000"/>
                </a:solidFill>
              </a:rPr>
              <a:t>有限状态机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有限状态机的表示：状态图，状态表，</a:t>
            </a:r>
            <a:r>
              <a:rPr lang="zh-CN" altLang="en-US" dirty="0" smtClean="0">
                <a:solidFill>
                  <a:srgbClr val="FF0000"/>
                </a:solidFill>
              </a:rPr>
              <a:t>状态树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状态转换法设计用例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转换状态树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zh-CN" altLang="en-US" dirty="0" smtClean="0">
                <a:solidFill>
                  <a:srgbClr val="FF0000"/>
                </a:solidFill>
              </a:rPr>
              <a:t>初始状态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开始状态</a:t>
            </a:r>
            <a:r>
              <a:rPr lang="zh-CN" altLang="en-US" dirty="0" smtClean="0"/>
              <a:t>作为状态转换树的根，根在整个系统转换树中的层次是</a:t>
            </a:r>
            <a:r>
              <a:rPr lang="en-US" altLang="zh-CN" dirty="0" smtClean="0"/>
              <a:t>1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08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混合正交表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将如上题目改为如下要求：</a:t>
            </a:r>
            <a:endParaRPr lang="en-US" altLang="zh-CN" dirty="0" smtClean="0"/>
          </a:p>
          <a:p>
            <a:pPr lvl="1"/>
            <a:r>
              <a:rPr lang="zh-CN" altLang="en-US" dirty="0"/>
              <a:t>某旅游网站使用</a:t>
            </a:r>
            <a:r>
              <a:rPr lang="en-US" altLang="zh-CN" dirty="0"/>
              <a:t>B/S</a:t>
            </a:r>
            <a:r>
              <a:rPr lang="zh-CN" altLang="en-US" dirty="0"/>
              <a:t>架构，客户端访问可以使用的操作系统包含：</a:t>
            </a:r>
            <a:r>
              <a:rPr lang="en-US" altLang="zh-CN" dirty="0"/>
              <a:t>Windows8</a:t>
            </a:r>
            <a:r>
              <a:rPr lang="zh-CN" altLang="en-US" dirty="0"/>
              <a:t>，</a:t>
            </a:r>
            <a:r>
              <a:rPr lang="en-US" altLang="zh-CN" dirty="0" smtClean="0"/>
              <a:t>Windows10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Mac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en-US" altLang="zh-CN" dirty="0" smtClean="0"/>
              <a:t>;</a:t>
            </a:r>
            <a:r>
              <a:rPr lang="zh-CN" altLang="en-US" dirty="0"/>
              <a:t>浏览器包含：</a:t>
            </a:r>
            <a:r>
              <a:rPr lang="en-US" altLang="zh-CN" dirty="0" err="1"/>
              <a:t>Firfox</a:t>
            </a:r>
            <a:r>
              <a:rPr lang="zh-CN" altLang="en-US" dirty="0"/>
              <a:t>，</a:t>
            </a:r>
            <a:r>
              <a:rPr lang="en-US" altLang="zh-CN" dirty="0"/>
              <a:t>Chrome</a:t>
            </a:r>
            <a:r>
              <a:rPr lang="zh-CN" altLang="en-US" dirty="0"/>
              <a:t>，</a:t>
            </a:r>
            <a:r>
              <a:rPr lang="en-US" altLang="zh-CN" dirty="0"/>
              <a:t>IE;</a:t>
            </a:r>
            <a:r>
              <a:rPr lang="zh-CN" altLang="en-US" dirty="0"/>
              <a:t>浏览器插件包含</a:t>
            </a:r>
            <a:r>
              <a:rPr lang="en-US" altLang="zh-CN" dirty="0"/>
              <a:t>RealPlayer</a:t>
            </a:r>
            <a:r>
              <a:rPr lang="zh-CN" altLang="en-US" dirty="0"/>
              <a:t>，</a:t>
            </a:r>
            <a:r>
              <a:rPr lang="en-US" altLang="zh-CN" dirty="0" err="1"/>
              <a:t>MediaPlayer</a:t>
            </a:r>
            <a:r>
              <a:rPr lang="zh-CN" altLang="en-US" dirty="0"/>
              <a:t>，</a:t>
            </a:r>
            <a:r>
              <a:rPr lang="en-US" altLang="zh-CN" dirty="0"/>
              <a:t>Flash Player;</a:t>
            </a:r>
            <a:r>
              <a:rPr lang="zh-CN" altLang="en-US" dirty="0" smtClean="0"/>
              <a:t>显示器</a:t>
            </a:r>
            <a:r>
              <a:rPr lang="zh-CN" altLang="en-US" dirty="0"/>
              <a:t>尺寸</a:t>
            </a:r>
            <a:r>
              <a:rPr lang="zh-CN" altLang="en-US" dirty="0" smtClean="0"/>
              <a:t>包含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13</a:t>
            </a:r>
            <a:r>
              <a:rPr lang="zh-CN" altLang="en-US" dirty="0">
                <a:solidFill>
                  <a:srgbClr val="FF0000"/>
                </a:solidFill>
              </a:rPr>
              <a:t>寸，</a:t>
            </a:r>
            <a:r>
              <a:rPr lang="en-US" altLang="zh-CN" dirty="0">
                <a:solidFill>
                  <a:srgbClr val="FF0000"/>
                </a:solidFill>
              </a:rPr>
              <a:t>14</a:t>
            </a:r>
            <a:r>
              <a:rPr lang="zh-CN" altLang="en-US" dirty="0" smtClean="0">
                <a:solidFill>
                  <a:srgbClr val="FF0000"/>
                </a:solidFill>
              </a:rPr>
              <a:t>寸</a:t>
            </a:r>
            <a:r>
              <a:rPr lang="zh-CN" altLang="en-US" dirty="0" smtClean="0"/>
              <a:t>；</a:t>
            </a:r>
            <a:r>
              <a:rPr lang="zh-CN" altLang="en-US" dirty="0"/>
              <a:t>请根据此需求使用正交实验法设计测试用例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1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  <a:r>
              <a:rPr lang="en-US" altLang="zh-CN" dirty="0"/>
              <a:t>—</a:t>
            </a:r>
            <a:r>
              <a:rPr lang="zh-CN" altLang="en-US" dirty="0"/>
              <a:t>混合正交表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2734" y="794164"/>
            <a:ext cx="10629900" cy="5730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分析需求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一：分析需求，写出相应的因子和状态：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 = </a:t>
            </a:r>
            <a:r>
              <a:rPr lang="zh-CN" altLang="en-US" dirty="0" smtClean="0"/>
              <a:t>操作系统      </a:t>
            </a:r>
            <a:r>
              <a:rPr lang="en-US" altLang="zh-CN" dirty="0" smtClean="0"/>
              <a:t>B = </a:t>
            </a:r>
            <a:r>
              <a:rPr lang="zh-CN" altLang="en-US" dirty="0" smtClean="0"/>
              <a:t>浏览器      </a:t>
            </a:r>
            <a:r>
              <a:rPr lang="en-US" altLang="zh-CN" dirty="0" smtClean="0"/>
              <a:t>C =  </a:t>
            </a:r>
            <a:r>
              <a:rPr lang="zh-CN" altLang="en-US" dirty="0" smtClean="0"/>
              <a:t>插件       </a:t>
            </a:r>
            <a:r>
              <a:rPr lang="en-US" altLang="zh-CN" dirty="0" smtClean="0"/>
              <a:t>D = </a:t>
            </a:r>
            <a:r>
              <a:rPr lang="zh-CN" altLang="en-US" dirty="0" smtClean="0"/>
              <a:t>屏幕尺寸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操作系统：</a:t>
            </a:r>
            <a:r>
              <a:rPr lang="en-US" altLang="zh-CN" dirty="0" smtClean="0"/>
              <a:t>A1 = Windows8,A2 = Windows10,A3 = Mac,A4 = Linux</a:t>
            </a:r>
          </a:p>
          <a:p>
            <a:pPr marL="0" indent="0">
              <a:buNone/>
            </a:pPr>
            <a:r>
              <a:rPr lang="zh-CN" altLang="en-US" dirty="0" smtClean="0"/>
              <a:t>浏览器：</a:t>
            </a:r>
            <a:r>
              <a:rPr lang="en-US" altLang="zh-CN" dirty="0" smtClean="0"/>
              <a:t>B1 = </a:t>
            </a:r>
            <a:r>
              <a:rPr lang="en-US" altLang="zh-CN" dirty="0" err="1" smtClean="0"/>
              <a:t>Firfox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B2 = Chrome,B3 = IE</a:t>
            </a:r>
          </a:p>
          <a:p>
            <a:pPr marL="0" indent="0">
              <a:buNone/>
            </a:pPr>
            <a:r>
              <a:rPr lang="zh-CN" altLang="en-US" dirty="0" smtClean="0"/>
              <a:t>插件：</a:t>
            </a:r>
            <a:r>
              <a:rPr lang="en-US" altLang="zh-CN" dirty="0" smtClean="0"/>
              <a:t>C1 = </a:t>
            </a:r>
            <a:r>
              <a:rPr lang="en-US" altLang="zh-CN" dirty="0"/>
              <a:t>RealPlayer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 = 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C3 = Flash Player</a:t>
            </a:r>
          </a:p>
          <a:p>
            <a:pPr marL="0" indent="0">
              <a:buNone/>
            </a:pPr>
            <a:r>
              <a:rPr lang="zh-CN" altLang="en-US" dirty="0"/>
              <a:t>显示器</a:t>
            </a:r>
            <a:r>
              <a:rPr lang="zh-CN" altLang="en-US" dirty="0" smtClean="0"/>
              <a:t>尺寸：</a:t>
            </a:r>
            <a:r>
              <a:rPr lang="en-US" altLang="zh-CN" dirty="0" smtClean="0"/>
              <a:t>D1 = 13</a:t>
            </a:r>
            <a:r>
              <a:rPr lang="zh-CN" altLang="en-US" dirty="0"/>
              <a:t>寸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D2 = 14</a:t>
            </a:r>
            <a:r>
              <a:rPr lang="zh-CN" altLang="en-US" dirty="0"/>
              <a:t>寸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281465" y="3140765"/>
            <a:ext cx="1255091" cy="309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4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67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  <a:r>
              <a:rPr lang="en-US" altLang="zh-CN" dirty="0"/>
              <a:t>—</a:t>
            </a:r>
            <a:r>
              <a:rPr lang="zh-CN" altLang="en-US" dirty="0"/>
              <a:t>混合正交表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717143" cy="57308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二 ：选择合适的正交表：</a:t>
            </a:r>
            <a:endParaRPr lang="en-US" altLang="zh-CN" dirty="0" smtClean="0"/>
          </a:p>
          <a:p>
            <a:r>
              <a:rPr lang="zh-CN" altLang="en-US" dirty="0" smtClean="0"/>
              <a:t>使用哪种正交表？</a:t>
            </a:r>
            <a:endParaRPr lang="en-US" altLang="zh-CN" dirty="0" smtClean="0"/>
          </a:p>
          <a:p>
            <a:pPr lvl="1"/>
            <a:r>
              <a:rPr lang="en-US" altLang="zh-CN" dirty="0"/>
              <a:t>L</a:t>
            </a:r>
            <a:r>
              <a:rPr lang="en-US" altLang="zh-CN" baseline="-25000" dirty="0"/>
              <a:t>9</a:t>
            </a:r>
            <a:r>
              <a:rPr lang="en-US" altLang="zh-CN" dirty="0"/>
              <a:t>(3</a:t>
            </a:r>
            <a:r>
              <a:rPr lang="en-US" altLang="zh-CN" baseline="30000" dirty="0"/>
              <a:t>4</a:t>
            </a:r>
            <a:r>
              <a:rPr lang="en-US" altLang="zh-CN" dirty="0" smtClean="0"/>
              <a:t>)  ?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L</a:t>
            </a:r>
            <a:r>
              <a:rPr lang="en-US" altLang="zh-CN" baseline="-25000" dirty="0"/>
              <a:t>8</a:t>
            </a:r>
            <a:r>
              <a:rPr lang="en-US" altLang="zh-CN" dirty="0"/>
              <a:t>(2</a:t>
            </a:r>
            <a:r>
              <a:rPr lang="en-US" altLang="zh-CN" baseline="30000" dirty="0"/>
              <a:t>7</a:t>
            </a:r>
            <a:r>
              <a:rPr lang="en-US" altLang="zh-CN" dirty="0"/>
              <a:t>) </a:t>
            </a:r>
            <a:r>
              <a:rPr lang="en-US" altLang="zh-CN" dirty="0" smtClean="0"/>
              <a:t> ?</a:t>
            </a:r>
          </a:p>
          <a:p>
            <a:pPr lvl="1"/>
            <a:r>
              <a:rPr lang="zh-CN" altLang="en-US" dirty="0" smtClean="0"/>
              <a:t>还是混合正交表：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(4*3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*2)?</a:t>
            </a:r>
          </a:p>
          <a:p>
            <a:r>
              <a:rPr lang="zh-CN" altLang="en-US" dirty="0" smtClean="0"/>
              <a:t>选择接近的正交表   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   </a:t>
            </a:r>
            <a:r>
              <a:rPr lang="en-US" altLang="zh-CN" dirty="0"/>
              <a:t>L</a:t>
            </a:r>
            <a:r>
              <a:rPr lang="en-US" altLang="zh-CN" baseline="-25000" dirty="0"/>
              <a:t>9</a:t>
            </a:r>
            <a:r>
              <a:rPr lang="en-US" altLang="zh-CN" dirty="0"/>
              <a:t>(3</a:t>
            </a:r>
            <a:r>
              <a:rPr lang="en-US" altLang="zh-CN" baseline="30000" dirty="0"/>
              <a:t>4</a:t>
            </a:r>
            <a:r>
              <a:rPr lang="en-US" altLang="zh-CN" dirty="0"/>
              <a:t>)</a:t>
            </a:r>
            <a:r>
              <a:rPr lang="zh-CN" altLang="en-US" dirty="0" smtClean="0"/>
              <a:t>   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1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  <a:r>
              <a:rPr lang="en-US" altLang="zh-CN" dirty="0"/>
              <a:t>—</a:t>
            </a:r>
            <a:r>
              <a:rPr lang="zh-CN" altLang="en-US" dirty="0"/>
              <a:t>混合正交表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111000"/>
              </p:ext>
            </p:extLst>
          </p:nvPr>
        </p:nvGraphicFramePr>
        <p:xfrm>
          <a:off x="1362213" y="902810"/>
          <a:ext cx="8996440" cy="5770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2680"/>
                <a:gridCol w="1745940"/>
                <a:gridCol w="1745940"/>
                <a:gridCol w="1745940"/>
                <a:gridCol w="1745940"/>
              </a:tblGrid>
              <a:tr h="480912">
                <a:tc rowSpan="3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行号</a:t>
                      </a:r>
                      <a:r>
                        <a:rPr lang="zh-CN" altLang="en-US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因子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480912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480912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水平值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4809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4809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4809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4809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4809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4809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4809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AutoNum type="arabicPlain" startAt="3"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4809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AutoNum type="arabicPlain" startAt="3"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4809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3  4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72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  <a:r>
              <a:rPr lang="en-US" altLang="zh-CN" dirty="0"/>
              <a:t>—</a:t>
            </a:r>
            <a:r>
              <a:rPr lang="zh-CN" altLang="en-US" dirty="0"/>
              <a:t>混合正交表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5500" y="686999"/>
            <a:ext cx="10629900" cy="5730875"/>
          </a:xfrm>
        </p:spPr>
        <p:txBody>
          <a:bodyPr/>
          <a:lstStyle/>
          <a:p>
            <a:r>
              <a:rPr lang="zh-CN" altLang="en-US" dirty="0" smtClean="0"/>
              <a:t>三：拆分正交表，将合并的内容进行拆分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99603"/>
              </p:ext>
            </p:extLst>
          </p:nvPr>
        </p:nvGraphicFramePr>
        <p:xfrm>
          <a:off x="1196582" y="1366805"/>
          <a:ext cx="9177127" cy="527047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2215"/>
                <a:gridCol w="1913728"/>
                <a:gridCol w="1913728"/>
                <a:gridCol w="1913728"/>
                <a:gridCol w="1913728"/>
              </a:tblGrid>
              <a:tr h="462830">
                <a:tc>
                  <a:txBody>
                    <a:bodyPr/>
                    <a:lstStyle/>
                    <a:p>
                      <a:r>
                        <a:rPr lang="zh-CN" altLang="en-US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行号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altLang="zh-CN" sz="24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en-US" altLang="zh-CN" sz="2400" b="1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11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 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12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4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  <a:r>
              <a:rPr lang="en-US" altLang="zh-CN" dirty="0"/>
              <a:t>—</a:t>
            </a:r>
            <a:r>
              <a:rPr lang="zh-CN" altLang="en-US" dirty="0"/>
              <a:t>混合正交表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27810629"/>
              </p:ext>
            </p:extLst>
          </p:nvPr>
        </p:nvGraphicFramePr>
        <p:xfrm>
          <a:off x="328543" y="909854"/>
          <a:ext cx="11669016" cy="583778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54067"/>
                <a:gridCol w="1467806"/>
                <a:gridCol w="1124933"/>
                <a:gridCol w="1522986"/>
                <a:gridCol w="830720"/>
                <a:gridCol w="5036240"/>
                <a:gridCol w="832264"/>
              </a:tblGrid>
              <a:tr h="710877">
                <a:tc>
                  <a:txBody>
                    <a:bodyPr/>
                    <a:lstStyle/>
                    <a:p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用例编号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操作系统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浏览器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插件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屏幕尺寸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预期结果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实际结果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63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网站在</a:t>
                      </a: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寸显示器，</a:t>
                      </a: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系统，</a:t>
                      </a: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浏览器，使用</a:t>
                      </a: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插件上能够正确显示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15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15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15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15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15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zh-CN" altLang="en-US" sz="18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571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365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15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15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zh-CN" altLang="en-US" sz="18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15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11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15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12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zh-CN" altLang="en-US" sz="18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819900" y="3562350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步骤四：每一行生成一条测试用例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18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  <a:r>
              <a:rPr lang="en-US" altLang="zh-CN" dirty="0"/>
              <a:t>—</a:t>
            </a:r>
            <a:r>
              <a:rPr lang="zh-CN" altLang="en-US" dirty="0"/>
              <a:t>混合正交表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步骤总结：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分析需求，找出相应的因子和水平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选择合适的正交表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把变量映射到表中</a:t>
            </a:r>
            <a:endParaRPr lang="en-US" altLang="zh-CN" dirty="0" smtClean="0"/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行的各因素水平的组合作为一条测试用例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加上认为没有在表中出现的组合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84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5501" y="860424"/>
            <a:ext cx="6940274" cy="5730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 Microsoft Word 2013</a:t>
            </a:r>
            <a:r>
              <a:rPr lang="zh-CN" altLang="en-US" dirty="0" smtClean="0"/>
              <a:t>版本中打印设置分打印范围（所有页，当前页，设定页）；打印页面（单面，双面）；方向（纵向、横向）；纸张类型（</a:t>
            </a:r>
            <a:r>
              <a:rPr lang="en-US" altLang="zh-CN" dirty="0" smtClean="0"/>
              <a:t>A4,B3,A5,B5,</a:t>
            </a:r>
            <a:r>
              <a:rPr lang="zh-CN" altLang="en-US" dirty="0" smtClean="0"/>
              <a:t>信纸）；页边距（正常，宽，窄，适中）请使用正交实验法设计测试用例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858" y="967407"/>
            <a:ext cx="3245847" cy="537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根据如下需求，使用正交实验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设计测试用例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193" y="861896"/>
            <a:ext cx="5754413" cy="56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1417917" y="0"/>
            <a:ext cx="532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本节内容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202005" y="1234407"/>
            <a:ext cx="9500108" cy="456962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C0C0C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53" tIns="46776" rIns="89953" bIns="46776" anchor="ctr"/>
          <a:lstStyle/>
          <a:p>
            <a:pPr>
              <a:spcBef>
                <a:spcPts val="1199"/>
              </a:spcBef>
              <a:spcAft>
                <a:spcPts val="1199"/>
              </a:spcAft>
              <a:buClr>
                <a:srgbClr val="92D050"/>
              </a:buClr>
              <a:tabLst>
                <a:tab pos="453798" algn="l"/>
                <a:tab pos="901249" algn="l"/>
                <a:tab pos="1350288" algn="l"/>
                <a:tab pos="1799325" algn="l"/>
                <a:tab pos="2248363" algn="l"/>
                <a:tab pos="2697401" algn="l"/>
                <a:tab pos="3146439" algn="l"/>
                <a:tab pos="3595476" algn="l"/>
                <a:tab pos="4044515" algn="l"/>
                <a:tab pos="4493552" algn="l"/>
                <a:tab pos="4942590" algn="l"/>
                <a:tab pos="5391628" algn="l"/>
                <a:tab pos="5840666" algn="l"/>
                <a:tab pos="6289704" algn="l"/>
                <a:tab pos="6738742" algn="l"/>
                <a:tab pos="7187779" algn="l"/>
                <a:tab pos="7636818" algn="l"/>
                <a:tab pos="8085855" algn="l"/>
                <a:tab pos="8534893" algn="l"/>
                <a:tab pos="8983931" algn="l"/>
                <a:tab pos="9432969" algn="l"/>
              </a:tabLst>
            </a:pPr>
            <a:endParaRPr lang="en-US" altLang="zh-CN" sz="2799">
              <a:solidFill>
                <a:srgbClr val="000000"/>
              </a:solidFill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1369972" y="1095237"/>
            <a:ext cx="9859961" cy="613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22" lvl="1">
              <a:lnSpc>
                <a:spcPct val="150000"/>
              </a:lnSpc>
              <a:buClr>
                <a:srgbClr val="C00000"/>
              </a:buClr>
            </a:pPr>
            <a:r>
              <a:rPr lang="zh-CN" altLang="en-US" sz="2800" b="1" dirty="0" smtClean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正交实验法的来历</a:t>
            </a:r>
            <a:endParaRPr lang="en-US" altLang="zh-CN" sz="2800" b="1" dirty="0" smtClean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22" lvl="1">
              <a:lnSpc>
                <a:spcPct val="150000"/>
              </a:lnSpc>
              <a:buClr>
                <a:srgbClr val="C00000"/>
              </a:buClr>
            </a:pPr>
            <a:r>
              <a:rPr lang="zh-CN" altLang="en-US" sz="2800" b="1" dirty="0" smtClean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什么是正交实验法设计测试用例</a:t>
            </a:r>
            <a:endParaRPr lang="en-US" altLang="zh-CN" sz="2800" b="1" dirty="0" smtClean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22" lvl="1">
              <a:lnSpc>
                <a:spcPct val="150000"/>
              </a:lnSpc>
              <a:buClr>
                <a:srgbClr val="C00000"/>
              </a:buClr>
            </a:pPr>
            <a:r>
              <a:rPr lang="zh-CN" altLang="en-US" sz="2800" b="1" dirty="0" smtClean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怎样</a:t>
            </a: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使用正交实验法设计</a:t>
            </a:r>
            <a:r>
              <a:rPr lang="zh-CN" altLang="en-US" sz="2800" b="1" dirty="0" smtClean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测试用例</a:t>
            </a:r>
            <a:endParaRPr lang="en-US" altLang="zh-CN" sz="2800" b="1" dirty="0" smtClean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sz="27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分析</a:t>
            </a:r>
            <a:r>
              <a:rPr lang="zh-CN" altLang="en-US" sz="27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需求，找出相应的因子和水平</a:t>
            </a:r>
            <a:endParaRPr lang="en-US" altLang="zh-CN" sz="27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sz="27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选择合适的正交表</a:t>
            </a:r>
            <a:endParaRPr lang="en-US" altLang="zh-CN" sz="27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sz="27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把变量映射到表中</a:t>
            </a:r>
            <a:endParaRPr lang="en-US" altLang="zh-CN" sz="27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sz="27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每行的各因素水平的组合作为一条测试用例</a:t>
            </a:r>
            <a:endParaRPr lang="en-US" altLang="zh-CN" sz="27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sz="27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加上认为没有在表中出现的组合</a:t>
            </a:r>
            <a:endParaRPr lang="en-US" altLang="zh-CN" sz="27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57122" lvl="1">
              <a:lnSpc>
                <a:spcPct val="150000"/>
              </a:lnSpc>
              <a:buClr>
                <a:srgbClr val="C00000"/>
              </a:buClr>
            </a:pPr>
            <a:r>
              <a:rPr lang="en-US" altLang="zh-CN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lang="en-US" altLang="zh-CN" sz="2800" b="1" dirty="0" smtClean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37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假设当前生成状态树的层次为</a:t>
            </a:r>
            <a:r>
              <a:rPr lang="en-US" altLang="zh-CN" dirty="0" smtClean="0"/>
              <a:t>K,</a:t>
            </a:r>
            <a:r>
              <a:rPr lang="zh-CN" altLang="en-US" dirty="0" smtClean="0"/>
              <a:t>那么从</a:t>
            </a:r>
            <a:r>
              <a:rPr lang="zh-CN" altLang="en-US" dirty="0" smtClean="0">
                <a:solidFill>
                  <a:srgbClr val="FF0000"/>
                </a:solidFill>
              </a:rPr>
              <a:t>左到右检查所有层次为</a:t>
            </a:r>
            <a:r>
              <a:rPr lang="en-US" altLang="zh-CN" dirty="0" smtClean="0">
                <a:solidFill>
                  <a:srgbClr val="FF0000"/>
                </a:solidFill>
              </a:rPr>
              <a:t>K</a:t>
            </a:r>
            <a:r>
              <a:rPr lang="zh-CN" altLang="en-US" dirty="0" smtClean="0">
                <a:solidFill>
                  <a:srgbClr val="FF0000"/>
                </a:solidFill>
              </a:rPr>
              <a:t>上的节点</a:t>
            </a:r>
            <a:r>
              <a:rPr lang="zh-CN" altLang="en-US" dirty="0" smtClean="0"/>
              <a:t>，将该节点对应的所有下一个可能的状态作为他的子节点，状态之间的转换作为两个状态的边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重复步骤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，直到一个</a:t>
            </a:r>
            <a:r>
              <a:rPr lang="zh-CN" altLang="en-US" dirty="0" smtClean="0">
                <a:solidFill>
                  <a:srgbClr val="FF0000"/>
                </a:solidFill>
              </a:rPr>
              <a:t>位于层次</a:t>
            </a:r>
            <a:r>
              <a:rPr lang="en-US" altLang="zh-CN" dirty="0" smtClean="0">
                <a:solidFill>
                  <a:srgbClr val="FF0000"/>
                </a:solidFill>
              </a:rPr>
              <a:t>K</a:t>
            </a:r>
            <a:r>
              <a:rPr lang="zh-CN" altLang="en-US" dirty="0" smtClean="0">
                <a:solidFill>
                  <a:srgbClr val="FF0000"/>
                </a:solidFill>
              </a:rPr>
              <a:t>上的节点出现在层次</a:t>
            </a:r>
            <a:r>
              <a:rPr lang="en-US" altLang="zh-CN" dirty="0" smtClean="0">
                <a:solidFill>
                  <a:srgbClr val="FF0000"/>
                </a:solidFill>
              </a:rPr>
              <a:t>J</a:t>
            </a:r>
            <a:r>
              <a:rPr lang="zh-CN" altLang="en-US" dirty="0" smtClean="0"/>
              <a:t>上，且</a:t>
            </a:r>
            <a:r>
              <a:rPr lang="en-US" altLang="zh-CN" dirty="0" smtClean="0"/>
              <a:t>J</a:t>
            </a:r>
            <a:r>
              <a:rPr lang="zh-CN" altLang="en-US" dirty="0" smtClean="0"/>
              <a:t>小于等于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，那么这个节点就成为最终的节点，而无需继续生成其子节点，或者节点的状态是结束状态，也不需要针对该节点继续进行转换</a:t>
            </a:r>
            <a:endParaRPr lang="en-US" altLang="zh-CN" dirty="0" smtClean="0"/>
          </a:p>
          <a:p>
            <a:r>
              <a:rPr lang="zh-CN" altLang="en-US" dirty="0" smtClean="0"/>
              <a:t>由状态树转成测试用例（注意格式）</a:t>
            </a:r>
            <a:endParaRPr lang="en-US" altLang="zh-CN" dirty="0" smtClean="0"/>
          </a:p>
          <a:p>
            <a:r>
              <a:rPr lang="zh-CN" altLang="en-US" dirty="0" smtClean="0"/>
              <a:t>状态测试应用场景：</a:t>
            </a:r>
            <a:r>
              <a:rPr lang="zh-CN" altLang="en-US" dirty="0" smtClean="0">
                <a:solidFill>
                  <a:srgbClr val="FF0000"/>
                </a:solidFill>
              </a:rPr>
              <a:t>不同状态流转逻辑流程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6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8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87678" y="1556728"/>
            <a:ext cx="8513076" cy="26495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30000"/>
              </a:lnSpc>
              <a:buClr>
                <a:srgbClr val="92D050"/>
              </a:buClr>
              <a:defRPr/>
            </a:pP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8161" y="0"/>
            <a:ext cx="10515600" cy="752475"/>
          </a:xfrm>
        </p:spPr>
        <p:txBody>
          <a:bodyPr/>
          <a:lstStyle/>
          <a:p>
            <a:r>
              <a:rPr lang="zh-CN" altLang="en-US" dirty="0" smtClean="0"/>
              <a:t>本节教学目标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831947" y="1808185"/>
            <a:ext cx="10629900" cy="4351338"/>
          </a:xfrm>
        </p:spPr>
        <p:txBody>
          <a:bodyPr>
            <a:normAutofit/>
          </a:bodyPr>
          <a:lstStyle/>
          <a:p>
            <a:pPr marL="514093" lvl="1" indent="-456971">
              <a:buClr>
                <a:srgbClr val="C00000"/>
              </a:buClr>
            </a:pPr>
            <a:r>
              <a:rPr lang="zh-CN" altLang="en-US" sz="2800" dirty="0" smtClean="0">
                <a:latin typeface="楷体" panose="02010609060101010101" pitchFamily="49" charset="-122"/>
              </a:rPr>
              <a:t>理解什么是正交表设计测试用例</a:t>
            </a:r>
            <a:endParaRPr lang="en-US" altLang="zh-CN" sz="2800" dirty="0" smtClean="0">
              <a:latin typeface="楷体" panose="02010609060101010101" pitchFamily="49" charset="-122"/>
            </a:endParaRPr>
          </a:p>
          <a:p>
            <a:pPr marL="514093" lvl="1" indent="-456971">
              <a:buClr>
                <a:srgbClr val="C00000"/>
              </a:buClr>
            </a:pPr>
            <a:r>
              <a:rPr lang="zh-CN" altLang="en-US" sz="2800" dirty="0" smtClean="0">
                <a:latin typeface="楷体" panose="02010609060101010101" pitchFamily="49" charset="-122"/>
              </a:rPr>
              <a:t>掌握建立正交表并设计测试用例的方法</a:t>
            </a:r>
            <a:endParaRPr lang="en-US" altLang="zh-CN" sz="2800" dirty="0">
              <a:latin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957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661"/>
            <a:ext cx="12192000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64801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正交表法设计测试用例概述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4" name="Group 238"/>
          <p:cNvGrpSpPr>
            <a:grpSpLocks/>
          </p:cNvGrpSpPr>
          <p:nvPr/>
        </p:nvGrpSpPr>
        <p:grpSpPr bwMode="auto">
          <a:xfrm>
            <a:off x="2797004" y="2308900"/>
            <a:ext cx="5105400" cy="619128"/>
            <a:chOff x="1248" y="2600"/>
            <a:chExt cx="3216" cy="390"/>
          </a:xfrm>
        </p:grpSpPr>
        <p:sp>
          <p:nvSpPr>
            <p:cNvPr id="15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261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楷体" pitchFamily="49" charset="-122"/>
                  <a:ea typeface="楷体" pitchFamily="49" charset="-122"/>
                </a:rPr>
                <a:t>根据正交表写出测试用例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16556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itchFamily="49" charset="-122"/>
              </a:rPr>
              <a:t>正交表法设计测试用例</a:t>
            </a:r>
            <a:r>
              <a:rPr lang="zh-CN" altLang="en-US" dirty="0" smtClean="0">
                <a:latin typeface="楷体" pitchFamily="49" charset="-122"/>
              </a:rPr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9726" y="913433"/>
            <a:ext cx="10629900" cy="5730875"/>
          </a:xfrm>
        </p:spPr>
        <p:txBody>
          <a:bodyPr>
            <a:normAutofit/>
          </a:bodyPr>
          <a:lstStyle/>
          <a:p>
            <a:r>
              <a:rPr lang="zh-CN" altLang="en-US" dirty="0"/>
              <a:t>根据如下描述设计</a:t>
            </a:r>
            <a:r>
              <a:rPr lang="zh-CN" altLang="en-US" dirty="0" smtClean="0"/>
              <a:t>测试用例：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手机</a:t>
            </a:r>
            <a:r>
              <a:rPr lang="zh-CN" altLang="en-US" dirty="0"/>
              <a:t>照相机的拍摄模式是普通模式</a:t>
            </a:r>
            <a:r>
              <a:rPr lang="zh-CN" altLang="en-US" dirty="0" smtClean="0"/>
              <a:t>，照相参数如下：</a:t>
            </a:r>
            <a:r>
              <a:rPr lang="zh-CN" altLang="en-US" dirty="0" smtClean="0">
                <a:solidFill>
                  <a:srgbClr val="FF0000"/>
                </a:solidFill>
              </a:rPr>
              <a:t>对比度</a:t>
            </a:r>
            <a:r>
              <a:rPr lang="zh-CN" altLang="en-US" dirty="0"/>
              <a:t>（正常，极低</a:t>
            </a:r>
            <a:r>
              <a:rPr lang="zh-CN" altLang="en-US" dirty="0" smtClean="0"/>
              <a:t>，极</a:t>
            </a:r>
            <a:r>
              <a:rPr lang="zh-CN" altLang="en-US" dirty="0"/>
              <a:t>高）、</a:t>
            </a:r>
            <a:r>
              <a:rPr lang="zh-CN" altLang="en-US" dirty="0">
                <a:solidFill>
                  <a:srgbClr val="FF0000"/>
                </a:solidFill>
              </a:rPr>
              <a:t>色彩效果</a:t>
            </a:r>
            <a:r>
              <a:rPr lang="zh-CN" altLang="en-US" dirty="0"/>
              <a:t>（无，黑白，棕</a:t>
            </a:r>
            <a:r>
              <a:rPr lang="zh-CN" altLang="en-US" dirty="0" smtClean="0"/>
              <a:t>褐色）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感光度</a:t>
            </a:r>
            <a:r>
              <a:rPr lang="zh-CN" altLang="en-US" dirty="0"/>
              <a:t>（自动，</a:t>
            </a:r>
            <a:r>
              <a:rPr lang="en-US" altLang="zh-CN" dirty="0"/>
              <a:t>100</a:t>
            </a:r>
            <a:r>
              <a:rPr lang="zh-CN" altLang="en-US" dirty="0"/>
              <a:t>，</a:t>
            </a:r>
            <a:r>
              <a:rPr lang="en-US" altLang="zh-CN" dirty="0" smtClean="0"/>
              <a:t>200</a:t>
            </a:r>
            <a:r>
              <a:rPr lang="zh-CN" altLang="en-US" dirty="0" smtClean="0"/>
              <a:t>）、</a:t>
            </a:r>
            <a:r>
              <a:rPr lang="zh-CN" altLang="en-US" dirty="0">
                <a:solidFill>
                  <a:srgbClr val="FF0000"/>
                </a:solidFill>
              </a:rPr>
              <a:t>白平衡</a:t>
            </a:r>
            <a:r>
              <a:rPr lang="zh-CN" altLang="en-US" dirty="0"/>
              <a:t>（自动，白炽光，日光），</a:t>
            </a:r>
            <a:r>
              <a:rPr lang="zh-CN" altLang="en-US" dirty="0" smtClean="0"/>
              <a:t>根据此需求测试照相机的照相功能，请设计相应测试用例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用什么方法？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决策表？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只能表示两种状态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06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正交表法设计测试用例概述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5499" y="860424"/>
            <a:ext cx="11030169" cy="5730875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为提高某化工产品的转化率，选择三个有关因素进行条件试验，反应温度（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），反应时间（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用碱量（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），并确定了它们的实验范围如下：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A:   A1 = 80</a:t>
            </a:r>
            <a:r>
              <a:rPr lang="zh-CN" altLang="en-US" dirty="0" smtClean="0"/>
              <a:t>℃，</a:t>
            </a:r>
            <a:r>
              <a:rPr lang="en-US" altLang="zh-CN" dirty="0"/>
              <a:t> </a:t>
            </a:r>
            <a:r>
              <a:rPr lang="en-US" altLang="zh-CN" dirty="0" smtClean="0"/>
              <a:t>A2 </a:t>
            </a:r>
            <a:r>
              <a:rPr lang="en-US" altLang="zh-CN" dirty="0"/>
              <a:t>= </a:t>
            </a:r>
            <a:r>
              <a:rPr lang="en-US" altLang="zh-CN" dirty="0" smtClean="0"/>
              <a:t>85</a:t>
            </a:r>
            <a:r>
              <a:rPr lang="zh-CN" altLang="en-US" dirty="0" smtClean="0"/>
              <a:t>℃，</a:t>
            </a:r>
            <a:r>
              <a:rPr lang="en-US" altLang="zh-CN" dirty="0"/>
              <a:t> </a:t>
            </a:r>
            <a:r>
              <a:rPr lang="en-US" altLang="zh-CN" dirty="0" smtClean="0"/>
              <a:t>A3 </a:t>
            </a:r>
            <a:r>
              <a:rPr lang="en-US" altLang="zh-CN" dirty="0"/>
              <a:t>= </a:t>
            </a:r>
            <a:r>
              <a:rPr lang="en-US" altLang="zh-CN" dirty="0" smtClean="0"/>
              <a:t>90</a:t>
            </a:r>
            <a:r>
              <a:rPr lang="zh-CN" altLang="en-US" dirty="0" smtClean="0"/>
              <a:t>℃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B:   B1 = 90</a:t>
            </a:r>
            <a:r>
              <a:rPr lang="zh-CN" altLang="en-US" dirty="0" smtClean="0"/>
              <a:t>分钟，</a:t>
            </a:r>
            <a:r>
              <a:rPr lang="en-US" altLang="zh-CN" dirty="0" smtClean="0"/>
              <a:t>B2 = 120</a:t>
            </a:r>
            <a:r>
              <a:rPr lang="zh-CN" altLang="en-US" dirty="0" smtClean="0"/>
              <a:t>分钟，</a:t>
            </a:r>
            <a:r>
              <a:rPr lang="en-US" altLang="zh-CN" dirty="0" smtClean="0"/>
              <a:t>B3 = 150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C1 = 5%,  C2 = 6%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C3 = 7%</a:t>
            </a:r>
          </a:p>
          <a:p>
            <a:pPr lvl="1"/>
            <a:r>
              <a:rPr lang="zh-CN" altLang="en-US" dirty="0" smtClean="0"/>
              <a:t>实验目的：搞清楚因子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对转化率有什么影响，哪些是主要的，哪些是次要的，从而确定最适生产条件，即温度、时间、用碱量各多少转化率最高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20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正交表法设计测试用例概述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5138" y="702764"/>
            <a:ext cx="10629900" cy="5730875"/>
          </a:xfrm>
        </p:spPr>
        <p:txBody>
          <a:bodyPr/>
          <a:lstStyle/>
          <a:p>
            <a:r>
              <a:rPr lang="zh-CN" altLang="en-US" dirty="0" smtClean="0"/>
              <a:t>全面实验，即取三因子所有水平之间的组合，即</a:t>
            </a:r>
            <a:r>
              <a:rPr lang="en-US" altLang="zh-CN" dirty="0" smtClean="0"/>
              <a:t>A1B1C1,A1B1C2……A3B3C3</a:t>
            </a:r>
            <a:r>
              <a:rPr lang="zh-CN" altLang="en-US" dirty="0" smtClean="0"/>
              <a:t>，共有</a:t>
            </a:r>
            <a:r>
              <a:rPr lang="en-US" altLang="zh-CN" dirty="0" smtClean="0"/>
              <a:t>3*3*3 = 27</a:t>
            </a:r>
            <a:r>
              <a:rPr lang="zh-CN" altLang="en-US" dirty="0" smtClean="0"/>
              <a:t>次实验，用下图表示立方体的</a:t>
            </a:r>
            <a:r>
              <a:rPr lang="en-US" altLang="zh-CN" dirty="0" smtClean="0"/>
              <a:t>27</a:t>
            </a:r>
            <a:r>
              <a:rPr lang="zh-CN" altLang="en-US" dirty="0" smtClean="0"/>
              <a:t>个节点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3048" t="2905" r="1565" b="2350"/>
          <a:stretch/>
        </p:blipFill>
        <p:spPr>
          <a:xfrm>
            <a:off x="5439102" y="1828800"/>
            <a:ext cx="493460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3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正交表法设计测试用例概述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简单对比法：</a:t>
            </a:r>
            <a:endParaRPr lang="en-US" altLang="zh-CN" dirty="0" smtClean="0"/>
          </a:p>
          <a:p>
            <a:r>
              <a:rPr lang="zh-CN" altLang="en-US" dirty="0" smtClean="0"/>
              <a:t>固定</a:t>
            </a:r>
            <a:r>
              <a:rPr lang="en-US" altLang="zh-CN" dirty="0" smtClean="0"/>
              <a:t>B,C</a:t>
            </a:r>
            <a:r>
              <a:rPr lang="zh-CN" altLang="en-US" dirty="0" smtClean="0"/>
              <a:t>使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发生变化，找出</a:t>
            </a:r>
            <a:r>
              <a:rPr lang="en-US" altLang="zh-CN" dirty="0" smtClean="0"/>
              <a:t>A3</a:t>
            </a:r>
            <a:r>
              <a:rPr lang="zh-CN" altLang="en-US" dirty="0" smtClean="0"/>
              <a:t>为最好的结果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固定</a:t>
            </a:r>
            <a:r>
              <a:rPr lang="en-US" altLang="zh-CN" dirty="0" smtClean="0"/>
              <a:t>A3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</a:t>
            </a:r>
            <a:r>
              <a:rPr lang="zh-CN" altLang="en-US" dirty="0" smtClean="0"/>
              <a:t>使</a:t>
            </a:r>
            <a:r>
              <a:rPr lang="en-US" altLang="zh-CN" dirty="0" smtClean="0"/>
              <a:t>B</a:t>
            </a:r>
            <a:r>
              <a:rPr lang="zh-CN" altLang="en-US" dirty="0" smtClean="0"/>
              <a:t>发生变化，得到</a:t>
            </a:r>
            <a:r>
              <a:rPr lang="en-US" altLang="zh-CN" dirty="0" smtClean="0"/>
              <a:t>B2</a:t>
            </a:r>
            <a:r>
              <a:rPr lang="zh-CN" altLang="en-US" dirty="0" smtClean="0"/>
              <a:t>是好的结果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固定</a:t>
            </a:r>
            <a:r>
              <a:rPr lang="en-US" altLang="zh-CN" dirty="0" smtClean="0"/>
              <a:t>A3  B2,</a:t>
            </a:r>
            <a:r>
              <a:rPr lang="zh-CN" altLang="en-US" dirty="0" smtClean="0"/>
              <a:t>使</a:t>
            </a:r>
            <a:r>
              <a:rPr lang="en-US" altLang="zh-CN" dirty="0" smtClean="0"/>
              <a:t>C</a:t>
            </a:r>
            <a:r>
              <a:rPr lang="zh-CN" altLang="en-US" dirty="0" smtClean="0"/>
              <a:t>发生变化，得到</a:t>
            </a:r>
            <a:r>
              <a:rPr lang="en-US" altLang="zh-CN" dirty="0" smtClean="0"/>
              <a:t>C2</a:t>
            </a:r>
            <a:r>
              <a:rPr lang="zh-CN" altLang="en-US" dirty="0" smtClean="0"/>
              <a:t>是最好的结果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最终得到</a:t>
            </a:r>
            <a:r>
              <a:rPr lang="en-US" altLang="zh-CN" dirty="0" smtClean="0"/>
              <a:t>A3B2C2</a:t>
            </a:r>
            <a:r>
              <a:rPr lang="zh-CN" altLang="en-US" dirty="0" smtClean="0"/>
              <a:t>是最好的结果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0598" y="1301233"/>
            <a:ext cx="3508978" cy="1169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1861" y="2845315"/>
            <a:ext cx="3489483" cy="10331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rcRect b="17334"/>
          <a:stretch/>
        </p:blipFill>
        <p:spPr>
          <a:xfrm>
            <a:off x="8237576" y="4469759"/>
            <a:ext cx="3547965" cy="132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9394</TotalTime>
  <Words>1981</Words>
  <Application>Microsoft Office PowerPoint</Application>
  <PresentationFormat>宽屏</PresentationFormat>
  <Paragraphs>467</Paragraphs>
  <Slides>30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等线</vt:lpstr>
      <vt:lpstr>楷体</vt:lpstr>
      <vt:lpstr>宋体</vt:lpstr>
      <vt:lpstr>Arial</vt:lpstr>
      <vt:lpstr>Calibri</vt:lpstr>
      <vt:lpstr>Times New Roman</vt:lpstr>
      <vt:lpstr>Office Theme</vt:lpstr>
      <vt:lpstr>PowerPoint 演示文稿</vt:lpstr>
      <vt:lpstr>内容回顾</vt:lpstr>
      <vt:lpstr>内容回顾</vt:lpstr>
      <vt:lpstr>本节教学目标</vt:lpstr>
      <vt:lpstr>PowerPoint 演示文稿</vt:lpstr>
      <vt:lpstr>正交表法设计测试用例概述</vt:lpstr>
      <vt:lpstr>正交表法设计测试用例概述</vt:lpstr>
      <vt:lpstr>正交表法设计测试用例概述</vt:lpstr>
      <vt:lpstr>正交表法设计测试用例概述</vt:lpstr>
      <vt:lpstr>正交表法设计测试用例概述</vt:lpstr>
      <vt:lpstr>正交表法设计测试用例概述</vt:lpstr>
      <vt:lpstr>正交表法设计测试用例概述</vt:lpstr>
      <vt:lpstr>正交表法设计测试用例概述</vt:lpstr>
      <vt:lpstr>正交表法设计测试用例概述</vt:lpstr>
      <vt:lpstr>PowerPoint 演示文稿</vt:lpstr>
      <vt:lpstr>使用正交表设计测试用例</vt:lpstr>
      <vt:lpstr>使用正交表设计测试用例</vt:lpstr>
      <vt:lpstr>使用正交表设计测试用例</vt:lpstr>
      <vt:lpstr>Practice</vt:lpstr>
      <vt:lpstr>使用正交表设计测试用例—混合正交表</vt:lpstr>
      <vt:lpstr>使用正交表设计测试用例—混合正交表</vt:lpstr>
      <vt:lpstr>使用正交表设计测试用例—混合正交表</vt:lpstr>
      <vt:lpstr>使用正交表设计测试用例—混合正交表</vt:lpstr>
      <vt:lpstr>使用正交表设计测试用例—混合正交表</vt:lpstr>
      <vt:lpstr>使用正交表设计测试用例—混合正交表</vt:lpstr>
      <vt:lpstr>使用正交表设计测试用例—混合正交表</vt:lpstr>
      <vt:lpstr>Practice</vt:lpstr>
      <vt:lpstr>Practice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Administrator</cp:lastModifiedBy>
  <cp:revision>680</cp:revision>
  <dcterms:created xsi:type="dcterms:W3CDTF">2015-11-26T12:54:06Z</dcterms:created>
  <dcterms:modified xsi:type="dcterms:W3CDTF">2017-03-31T10:09:35Z</dcterms:modified>
</cp:coreProperties>
</file>