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62" r:id="rId2"/>
    <p:sldId id="511" r:id="rId3"/>
    <p:sldId id="512" r:id="rId4"/>
    <p:sldId id="341" r:id="rId5"/>
    <p:sldId id="360" r:id="rId6"/>
    <p:sldId id="514" r:id="rId7"/>
    <p:sldId id="515" r:id="rId8"/>
    <p:sldId id="522" r:id="rId9"/>
    <p:sldId id="516" r:id="rId10"/>
    <p:sldId id="521" r:id="rId11"/>
    <p:sldId id="517" r:id="rId12"/>
    <p:sldId id="518" r:id="rId13"/>
    <p:sldId id="519" r:id="rId14"/>
    <p:sldId id="520" r:id="rId15"/>
    <p:sldId id="427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006ECC"/>
    <a:srgbClr val="0975CE"/>
    <a:srgbClr val="F1F5FB"/>
    <a:srgbClr val="F2F2F2"/>
    <a:srgbClr val="03A6FF"/>
    <a:srgbClr val="DDEEFC"/>
    <a:srgbClr val="B8DBF6"/>
    <a:srgbClr val="F6F6F6"/>
    <a:srgbClr val="007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65" autoAdjust="0"/>
    <p:restoredTop sz="94414" autoAdjust="0"/>
  </p:normalViewPr>
  <p:slideViewPr>
    <p:cSldViewPr snapToGrid="0" showGuides="1">
      <p:cViewPr varScale="1">
        <p:scale>
          <a:sx n="72" d="100"/>
          <a:sy n="72" d="100"/>
        </p:scale>
        <p:origin x="78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785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85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0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00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4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829" y="3568994"/>
            <a:ext cx="772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2.8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黑盒测试</a:t>
            </a:r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错误推测法与其他设计测试用例方法回顾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第二部分 测试基础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测试方法总结说明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91116" y="1127125"/>
            <a:ext cx="5504976" cy="5730875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对于每种功能有适合的测试用例设计方法</a:t>
            </a:r>
            <a:endParaRPr lang="en-US" altLang="zh-CN" dirty="0" smtClean="0"/>
          </a:p>
          <a:p>
            <a:r>
              <a:rPr lang="zh-CN" altLang="en-US" dirty="0" smtClean="0"/>
              <a:t>但不局限于某一种方法，经常会遇到一个功能可以使用多种方法进行用例设计，选择最合适的即可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56" y="892349"/>
            <a:ext cx="5074307" cy="57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黑盒用例设计方法实例练习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根据雪梨网站提供的所有功能，分别使用等价类，边界值，决策表法，因果图法，场景法，状态转移法，正交实验法，错误推测法设计测试用例。</a:t>
            </a:r>
            <a:endParaRPr lang="en-US" altLang="zh-CN" dirty="0" smtClean="0"/>
          </a:p>
          <a:p>
            <a:r>
              <a:rPr lang="zh-CN" altLang="en-US" dirty="0" smtClean="0"/>
              <a:t>实验网站：</a:t>
            </a:r>
            <a:r>
              <a:rPr lang="en-US" altLang="zh-CN" dirty="0" smtClean="0"/>
              <a:t>10.7.10.7:8008</a:t>
            </a:r>
          </a:p>
          <a:p>
            <a:pPr lvl="1"/>
            <a:r>
              <a:rPr lang="zh-CN" altLang="en-US" dirty="0" smtClean="0"/>
              <a:t>注册教师用户，并记录</a:t>
            </a:r>
            <a:endParaRPr lang="en-US" altLang="zh-CN" dirty="0" smtClean="0"/>
          </a:p>
          <a:p>
            <a:r>
              <a:rPr lang="zh-CN" altLang="en-US" dirty="0" smtClean="0"/>
              <a:t>教师权限和学生权限的所有功能都可以选择，每种设计用例的方法至少使用一次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格式：***功能     ****设计用例方法      用例如下：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2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用例方法使用总结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等价类：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几乎所有输入框都可以使用</a:t>
            </a:r>
            <a:endParaRPr lang="en-US" altLang="zh-CN" dirty="0" smtClean="0"/>
          </a:p>
          <a:p>
            <a:r>
              <a:rPr lang="zh-CN" altLang="en-US" dirty="0" smtClean="0"/>
              <a:t>边界值：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判作业给成绩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判定表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因果图：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不同级别的用户看视频</a:t>
            </a:r>
            <a:endParaRPr lang="en-US" altLang="zh-CN" dirty="0" smtClean="0"/>
          </a:p>
          <a:p>
            <a:r>
              <a:rPr lang="zh-CN" altLang="en-US" dirty="0" smtClean="0"/>
              <a:t>场景法：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做作业的流程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21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</a:t>
            </a:r>
            <a:r>
              <a:rPr lang="zh-CN" altLang="en-US" dirty="0" smtClean="0"/>
              <a:t>盒测试用例方法使用总结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710296"/>
            <a:ext cx="10734154" cy="5895218"/>
          </a:xfrm>
        </p:spPr>
        <p:txBody>
          <a:bodyPr>
            <a:noAutofit/>
          </a:bodyPr>
          <a:lstStyle/>
          <a:p>
            <a:r>
              <a:rPr lang="zh-CN" altLang="en-US" dirty="0"/>
              <a:t>状态转移法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sz="2200" dirty="0"/>
              <a:t>消息提醒</a:t>
            </a:r>
            <a:endParaRPr lang="en-US" altLang="zh-CN" sz="2200" dirty="0"/>
          </a:p>
          <a:p>
            <a:pPr>
              <a:lnSpc>
                <a:spcPct val="170000"/>
              </a:lnSpc>
            </a:pPr>
            <a:r>
              <a:rPr lang="zh-CN" altLang="en-US" dirty="0"/>
              <a:t>正交实验法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sz="2200" dirty="0"/>
              <a:t>基本资料修改</a:t>
            </a:r>
            <a:endParaRPr lang="en-US" altLang="zh-CN" sz="2200" dirty="0"/>
          </a:p>
          <a:p>
            <a:pPr lvl="1"/>
            <a:r>
              <a:rPr lang="zh-CN" altLang="en-US" sz="2200" dirty="0"/>
              <a:t>发长文功能</a:t>
            </a:r>
            <a:endParaRPr lang="en-US" altLang="zh-CN" sz="2200" dirty="0"/>
          </a:p>
          <a:p>
            <a:pPr>
              <a:lnSpc>
                <a:spcPct val="170000"/>
              </a:lnSpc>
            </a:pPr>
            <a:r>
              <a:rPr lang="zh-CN" altLang="en-US" dirty="0"/>
              <a:t>错误推测法：</a:t>
            </a:r>
            <a:endParaRPr lang="en-US" altLang="zh-CN" dirty="0"/>
          </a:p>
          <a:p>
            <a:pPr lvl="1"/>
            <a:r>
              <a:rPr lang="zh-CN" altLang="en-US" sz="2200" dirty="0"/>
              <a:t>输入框中的空格分别使用全角和半角</a:t>
            </a:r>
            <a:endParaRPr lang="en-US" altLang="zh-CN" sz="2200" dirty="0"/>
          </a:p>
          <a:p>
            <a:pPr lvl="1"/>
            <a:r>
              <a:rPr lang="zh-CN" altLang="en-US" sz="2200" dirty="0"/>
              <a:t>密码输入框使用</a:t>
            </a:r>
            <a:r>
              <a:rPr lang="zh-CN" altLang="en-US" sz="2200" dirty="0" smtClean="0"/>
              <a:t>复制</a:t>
            </a:r>
            <a:endParaRPr lang="en-US" altLang="zh-CN" sz="2200" dirty="0" smtClean="0"/>
          </a:p>
          <a:p>
            <a:pPr lvl="1"/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1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根据电梯运行场景：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如果在上运行的过程中，先处理往上走的需求；如果往下运行的过程中，先处理往下走的需求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</a:t>
            </a:r>
            <a:r>
              <a:rPr lang="zh-CN" altLang="en-US" dirty="0"/>
              <a:t>闲置</a:t>
            </a:r>
            <a:r>
              <a:rPr lang="zh-CN" altLang="en-US" dirty="0" smtClean="0"/>
              <a:t>状态，按请求顺序</a:t>
            </a:r>
            <a:r>
              <a:rPr lang="zh-CN" altLang="en-US" smtClean="0"/>
              <a:t>优先处理（暂时不考虑满员的处理）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0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1417917" y="0"/>
            <a:ext cx="53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本节内容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02005" y="1234407"/>
            <a:ext cx="9500108" cy="456962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C0C0C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53" tIns="46776" rIns="89953" bIns="46776" anchor="ctr"/>
          <a:lstStyle/>
          <a:p>
            <a:pPr>
              <a:spcBef>
                <a:spcPts val="1199"/>
              </a:spcBef>
              <a:spcAft>
                <a:spcPts val="1199"/>
              </a:spcAft>
              <a:buClr>
                <a:srgbClr val="92D050"/>
              </a:buClr>
              <a:tabLst>
                <a:tab pos="453798" algn="l"/>
                <a:tab pos="901249" algn="l"/>
                <a:tab pos="1350288" algn="l"/>
                <a:tab pos="1799325" algn="l"/>
                <a:tab pos="2248363" algn="l"/>
                <a:tab pos="2697401" algn="l"/>
                <a:tab pos="3146439" algn="l"/>
                <a:tab pos="3595476" algn="l"/>
                <a:tab pos="4044515" algn="l"/>
                <a:tab pos="4493552" algn="l"/>
                <a:tab pos="4942590" algn="l"/>
                <a:tab pos="5391628" algn="l"/>
                <a:tab pos="5840666" algn="l"/>
                <a:tab pos="6289704" algn="l"/>
                <a:tab pos="6738742" algn="l"/>
                <a:tab pos="7187779" algn="l"/>
                <a:tab pos="7636818" algn="l"/>
                <a:tab pos="8085855" algn="l"/>
                <a:tab pos="8534893" algn="l"/>
                <a:tab pos="8983931" algn="l"/>
                <a:tab pos="9432969" algn="l"/>
              </a:tabLst>
            </a:pPr>
            <a:endParaRPr lang="en-US" altLang="zh-CN" sz="2799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421848" y="1179444"/>
            <a:ext cx="8875091" cy="5014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什么是错误推测法</a:t>
            </a:r>
            <a:endParaRPr lang="en-US" altLang="zh-CN" dirty="0" smtClean="0"/>
          </a:p>
          <a:p>
            <a:r>
              <a:rPr lang="zh-CN" altLang="en-US" dirty="0" smtClean="0"/>
              <a:t>为什么进行错误推测法</a:t>
            </a:r>
            <a:endParaRPr lang="en-US" altLang="zh-CN" dirty="0" smtClean="0"/>
          </a:p>
          <a:p>
            <a:r>
              <a:rPr lang="zh-CN" altLang="en-US" dirty="0" smtClean="0"/>
              <a:t>怎样进行错误推测法</a:t>
            </a:r>
            <a:endParaRPr lang="en-US" altLang="zh-CN" dirty="0" smtClean="0"/>
          </a:p>
          <a:p>
            <a:r>
              <a:rPr lang="zh-CN" altLang="en-US" dirty="0" smtClean="0"/>
              <a:t>其他测试方法</a:t>
            </a:r>
            <a:endParaRPr lang="en-US" altLang="zh-CN" dirty="0" smtClean="0"/>
          </a:p>
          <a:p>
            <a:r>
              <a:rPr lang="zh-CN" altLang="en-US" dirty="0" smtClean="0"/>
              <a:t>测试方法的使用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37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什么是正交实验法</a:t>
            </a:r>
            <a:endParaRPr lang="en-US" altLang="zh-CN" dirty="0" smtClean="0"/>
          </a:p>
          <a:p>
            <a:pPr lvl="1"/>
            <a:r>
              <a:rPr lang="zh-CN" altLang="en-US" dirty="0"/>
              <a:t>它利用一套规格化的</a:t>
            </a:r>
            <a:r>
              <a:rPr lang="zh-CN" altLang="en-US" dirty="0">
                <a:solidFill>
                  <a:srgbClr val="FF0000"/>
                </a:solidFill>
              </a:rPr>
              <a:t>表格</a:t>
            </a:r>
            <a:r>
              <a:rPr lang="zh-CN" altLang="en-US" dirty="0"/>
              <a:t>，即</a:t>
            </a:r>
            <a:r>
              <a:rPr lang="zh-CN" altLang="en-US" dirty="0">
                <a:solidFill>
                  <a:srgbClr val="FF0000"/>
                </a:solidFill>
              </a:rPr>
              <a:t>正交表</a:t>
            </a:r>
            <a:r>
              <a:rPr lang="zh-CN" altLang="en-US" dirty="0"/>
              <a:t>来设计试验</a:t>
            </a:r>
            <a:r>
              <a:rPr lang="zh-CN" altLang="en-US" dirty="0">
                <a:solidFill>
                  <a:srgbClr val="FF0000"/>
                </a:solidFill>
              </a:rPr>
              <a:t>方案</a:t>
            </a:r>
            <a:r>
              <a:rPr lang="zh-CN" altLang="en-US" dirty="0"/>
              <a:t>和分析试验</a:t>
            </a:r>
            <a:r>
              <a:rPr lang="zh-CN" altLang="en-US" dirty="0">
                <a:solidFill>
                  <a:srgbClr val="FF0000"/>
                </a:solidFill>
              </a:rPr>
              <a:t>结果</a:t>
            </a:r>
            <a:r>
              <a:rPr lang="zh-CN" altLang="en-US" dirty="0"/>
              <a:t>，能够在很多的试验条件中，选出少数几个代表性强的试验条件，并通过这几次试验的数据，找到较好的生产条件，即</a:t>
            </a:r>
            <a:r>
              <a:rPr lang="zh-CN" altLang="en-US" dirty="0">
                <a:solidFill>
                  <a:srgbClr val="FF0000"/>
                </a:solidFill>
              </a:rPr>
              <a:t>最优</a:t>
            </a:r>
            <a:r>
              <a:rPr lang="zh-CN" altLang="en-US" dirty="0"/>
              <a:t>的或</a:t>
            </a:r>
            <a:r>
              <a:rPr lang="zh-CN" altLang="en-US" dirty="0">
                <a:solidFill>
                  <a:srgbClr val="FF0000"/>
                </a:solidFill>
              </a:rPr>
              <a:t>较优</a:t>
            </a:r>
            <a:r>
              <a:rPr lang="zh-CN" altLang="en-US" dirty="0"/>
              <a:t>的方案</a:t>
            </a:r>
            <a:endParaRPr lang="en-US" altLang="zh-CN" dirty="0"/>
          </a:p>
          <a:p>
            <a:r>
              <a:rPr lang="zh-CN" altLang="en-US" dirty="0" smtClean="0"/>
              <a:t>正交表表示：</a:t>
            </a:r>
            <a:r>
              <a:rPr lang="en-US" altLang="zh-CN" dirty="0"/>
              <a:t>L</a:t>
            </a:r>
            <a:r>
              <a:rPr lang="en-US" altLang="zh-CN" baseline="-25000" dirty="0"/>
              <a:t>9</a:t>
            </a:r>
            <a:r>
              <a:rPr lang="en-US" altLang="zh-CN" dirty="0"/>
              <a:t>(3</a:t>
            </a:r>
            <a:r>
              <a:rPr lang="en-US" altLang="zh-CN" baseline="30000" dirty="0"/>
              <a:t>4</a:t>
            </a:r>
            <a:r>
              <a:rPr lang="en-US" altLang="zh-CN" dirty="0"/>
              <a:t>)        L</a:t>
            </a:r>
            <a:r>
              <a:rPr lang="zh-CN" altLang="en-US" baseline="-25000" dirty="0"/>
              <a:t>行数</a:t>
            </a:r>
            <a:r>
              <a:rPr lang="en-US" altLang="zh-CN" dirty="0"/>
              <a:t>(</a:t>
            </a:r>
            <a:r>
              <a:rPr lang="zh-CN" altLang="en-US" dirty="0"/>
              <a:t>水平数</a:t>
            </a:r>
            <a:r>
              <a:rPr lang="zh-CN" altLang="en-US" baseline="30000" dirty="0"/>
              <a:t>因子数</a:t>
            </a:r>
            <a:r>
              <a:rPr lang="en-US" altLang="zh-CN" dirty="0"/>
              <a:t>)   </a:t>
            </a:r>
            <a:r>
              <a:rPr lang="zh-CN" altLang="en-US" dirty="0"/>
              <a:t>（水平数也叫状态数）</a:t>
            </a:r>
            <a:r>
              <a:rPr lang="en-US" altLang="zh-CN" dirty="0"/>
              <a:t>    L</a:t>
            </a:r>
            <a:r>
              <a:rPr lang="en-US" altLang="zh-CN" baseline="-25000" dirty="0"/>
              <a:t>n</a:t>
            </a:r>
            <a:r>
              <a:rPr lang="en-US" altLang="zh-CN" dirty="0"/>
              <a:t>(</a:t>
            </a:r>
            <a:r>
              <a:rPr lang="en-US" altLang="zh-CN" dirty="0" err="1"/>
              <a:t>m</a:t>
            </a:r>
            <a:r>
              <a:rPr lang="en-US" altLang="zh-CN" baseline="30000" dirty="0" err="1"/>
              <a:t>k</a:t>
            </a:r>
            <a:r>
              <a:rPr lang="en-US" altLang="zh-CN" dirty="0"/>
              <a:t>)      </a:t>
            </a:r>
          </a:p>
          <a:p>
            <a:r>
              <a:rPr lang="en-US" altLang="zh-CN" dirty="0"/>
              <a:t> n</a:t>
            </a:r>
            <a:r>
              <a:rPr lang="zh-CN" altLang="en-US" dirty="0"/>
              <a:t> </a:t>
            </a:r>
            <a:r>
              <a:rPr lang="en-US" altLang="zh-CN" dirty="0"/>
              <a:t>= k * (m-1) + 1</a:t>
            </a:r>
          </a:p>
          <a:p>
            <a:r>
              <a:rPr lang="zh-CN" altLang="en-US" dirty="0"/>
              <a:t>正交表查询</a:t>
            </a:r>
            <a:r>
              <a:rPr lang="en-US" altLang="zh-CN" dirty="0"/>
              <a:t>https://www.york.ac.uk/depts/maths/tables/orthogonal.htm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1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混合正交表的使用</a:t>
            </a:r>
            <a:endParaRPr lang="en-US" altLang="zh-CN" dirty="0" smtClean="0"/>
          </a:p>
          <a:p>
            <a:r>
              <a:rPr lang="zh-CN" altLang="en-US" dirty="0" smtClean="0"/>
              <a:t>使用正交表设计测试用例的步骤：</a:t>
            </a:r>
            <a:endParaRPr lang="en-US" altLang="zh-CN" dirty="0" smtClean="0"/>
          </a:p>
          <a:p>
            <a:pPr lvl="1"/>
            <a:r>
              <a:rPr lang="zh-CN" altLang="en-US" dirty="0"/>
              <a:t>分析需求，找出相应的因子和水平</a:t>
            </a:r>
            <a:endParaRPr lang="en-US" altLang="zh-CN" dirty="0"/>
          </a:p>
          <a:p>
            <a:pPr lvl="1"/>
            <a:r>
              <a:rPr lang="zh-CN" altLang="en-US" dirty="0"/>
              <a:t>选择合适的正交表</a:t>
            </a:r>
            <a:endParaRPr lang="en-US" altLang="zh-CN" dirty="0"/>
          </a:p>
          <a:p>
            <a:pPr lvl="1"/>
            <a:r>
              <a:rPr lang="zh-CN" altLang="en-US" dirty="0"/>
              <a:t>把变量映射到表中</a:t>
            </a:r>
            <a:endParaRPr lang="en-US" altLang="zh-CN" dirty="0"/>
          </a:p>
          <a:p>
            <a:pPr lvl="1"/>
            <a:r>
              <a:rPr lang="zh-CN" altLang="en-US" dirty="0"/>
              <a:t>每行的各因素水平的组合作为一条测试用例</a:t>
            </a:r>
            <a:endParaRPr lang="en-US" altLang="zh-CN" dirty="0"/>
          </a:p>
          <a:p>
            <a:pPr lvl="1"/>
            <a:r>
              <a:rPr lang="zh-CN" altLang="en-US" dirty="0"/>
              <a:t>加上认为没有在表中出现的组合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27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87678" y="1556728"/>
            <a:ext cx="8513076" cy="26495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30000"/>
              </a:lnSpc>
              <a:buClr>
                <a:srgbClr val="92D050"/>
              </a:buCl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8161" y="0"/>
            <a:ext cx="10515600" cy="752475"/>
          </a:xfrm>
        </p:spPr>
        <p:txBody>
          <a:bodyPr/>
          <a:lstStyle/>
          <a:p>
            <a:r>
              <a:rPr lang="zh-CN" altLang="en-US" dirty="0" smtClean="0"/>
              <a:t>本节教学目标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31947" y="1808185"/>
            <a:ext cx="10629900" cy="4351338"/>
          </a:xfrm>
        </p:spPr>
        <p:txBody>
          <a:bodyPr>
            <a:normAutofit/>
          </a:bodyPr>
          <a:lstStyle/>
          <a:p>
            <a:pPr marL="514093" lvl="1" indent="-456971">
              <a:buClr>
                <a:srgbClr val="C00000"/>
              </a:buClr>
            </a:pPr>
            <a:r>
              <a:rPr lang="zh-CN" altLang="en-US" sz="2800" dirty="0" smtClean="0">
                <a:latin typeface="楷体" panose="02010609060101010101" pitchFamily="49" charset="-122"/>
              </a:rPr>
              <a:t>理解什么是错误推测法设计测试用例</a:t>
            </a:r>
            <a:endParaRPr lang="en-US" altLang="zh-CN" sz="2800" dirty="0" smtClean="0">
              <a:latin typeface="楷体" panose="02010609060101010101" pitchFamily="49" charset="-122"/>
            </a:endParaRPr>
          </a:p>
          <a:p>
            <a:pPr marL="514093" lvl="1" indent="-456971">
              <a:buClr>
                <a:srgbClr val="C00000"/>
              </a:buClr>
            </a:pPr>
            <a:r>
              <a:rPr lang="zh-CN" altLang="en-US" sz="2800" dirty="0" smtClean="0">
                <a:latin typeface="楷体" panose="02010609060101010101" pitchFamily="49" charset="-122"/>
              </a:rPr>
              <a:t>掌握使用错误推测法设计测试用例的方法</a:t>
            </a:r>
            <a:endParaRPr lang="en-US" altLang="zh-CN" sz="2800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95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661"/>
            <a:ext cx="12192000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64800" y="1642520"/>
            <a:ext cx="5569515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44055" y="2376230"/>
            <a:ext cx="5844735" cy="663578"/>
            <a:chOff x="1248" y="2600"/>
            <a:chExt cx="3309" cy="418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05" y="2688"/>
              <a:ext cx="28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根据错误推测法设计测试用例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14913" y="1676448"/>
            <a:ext cx="4955881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错误推测法设计测试用例概述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6556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</a:rPr>
              <a:t>错误推测法设计测试用例概述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什么是错误推测法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rgbClr val="FF0000"/>
                </a:solidFill>
              </a:rPr>
              <a:t>经验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直觉</a:t>
            </a:r>
            <a:r>
              <a:rPr lang="zh-CN" altLang="en-US" dirty="0" smtClean="0"/>
              <a:t>推测程序中所有可能存在的各种错误，有针对性的设计测试用例的方法</a:t>
            </a:r>
            <a:endParaRPr lang="en-US" altLang="zh-CN" dirty="0" smtClean="0"/>
          </a:p>
          <a:p>
            <a:r>
              <a:rPr lang="zh-CN" altLang="en-US" dirty="0" smtClean="0"/>
              <a:t>为什么使用错误推测法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防止容易出错的地方漏测</a:t>
            </a:r>
            <a:endParaRPr lang="en-US" altLang="zh-CN" dirty="0" smtClean="0"/>
          </a:p>
          <a:p>
            <a:r>
              <a:rPr lang="zh-CN" altLang="en-US" dirty="0" smtClean="0"/>
              <a:t>怎样使用错误推测法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使用等价类、边界值、决策表（因果图）、场景法、状态转换法、正交实验法等没有可以设计的了，可以继续思考有没有</a:t>
            </a:r>
            <a:r>
              <a:rPr lang="zh-CN" altLang="en-US" dirty="0" smtClean="0">
                <a:solidFill>
                  <a:srgbClr val="FF0000"/>
                </a:solidFill>
              </a:rPr>
              <a:t>容易出错</a:t>
            </a:r>
            <a:r>
              <a:rPr lang="zh-CN" altLang="en-US" dirty="0" smtClean="0"/>
              <a:t>的地方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根据或推测需求写的不明确的地方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输入字符的</a:t>
            </a:r>
            <a:r>
              <a:rPr lang="zh-CN" altLang="en-US" dirty="0" smtClean="0"/>
              <a:t>文本框</a:t>
            </a:r>
            <a:r>
              <a:rPr lang="zh-CN" altLang="en-US" dirty="0" smtClean="0"/>
              <a:t>输入空格是否过滤</a:t>
            </a:r>
            <a:endParaRPr lang="en-US" altLang="zh-CN" dirty="0" smtClean="0"/>
          </a:p>
          <a:p>
            <a:r>
              <a:rPr lang="zh-CN" altLang="en-US" dirty="0" smtClean="0"/>
              <a:t>输入空格时，分别输入全角、半角空格</a:t>
            </a:r>
            <a:endParaRPr lang="en-US" altLang="zh-CN" dirty="0" smtClean="0"/>
          </a:p>
          <a:p>
            <a:r>
              <a:rPr lang="zh-CN" altLang="en-US" dirty="0" smtClean="0"/>
              <a:t>输入字符的文本框中输入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标签是否会转换</a:t>
            </a:r>
            <a:endParaRPr lang="en-US" altLang="zh-CN" dirty="0" smtClean="0"/>
          </a:p>
          <a:p>
            <a:r>
              <a:rPr lang="zh-CN" altLang="en-US" dirty="0" smtClean="0"/>
              <a:t>需要二次密码验证的地方使用粘贴的方式</a:t>
            </a:r>
            <a:endParaRPr lang="en-US" altLang="zh-CN" dirty="0" smtClean="0"/>
          </a:p>
          <a:p>
            <a:r>
              <a:rPr lang="zh-CN" altLang="en-US" dirty="0" smtClean="0"/>
              <a:t>密码是否能够加密显示</a:t>
            </a:r>
            <a:endParaRPr lang="en-US" altLang="zh-CN" dirty="0" smtClean="0"/>
          </a:p>
          <a:p>
            <a:r>
              <a:rPr lang="zh-CN" altLang="en-US" dirty="0" smtClean="0"/>
              <a:t>数据库中插入相同的记录，查看其是否有相应提示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错误推测法优缺点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优点：能够覆盖其他测试用例设计方法覆盖不到的功能</a:t>
            </a:r>
            <a:endParaRPr lang="en-US" altLang="zh-CN" dirty="0" smtClean="0"/>
          </a:p>
          <a:p>
            <a:r>
              <a:rPr lang="zh-CN" altLang="en-US" dirty="0" smtClean="0"/>
              <a:t>缺点：过分依赖于个人经验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63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其他测试方法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探索性测试</a:t>
            </a:r>
            <a:endParaRPr lang="en-US" altLang="zh-CN" dirty="0" smtClean="0"/>
          </a:p>
          <a:p>
            <a:r>
              <a:rPr lang="zh-CN" altLang="en-US" dirty="0" smtClean="0"/>
              <a:t>随机测试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154" y="952595"/>
            <a:ext cx="4566924" cy="56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9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9749</TotalTime>
  <Words>697</Words>
  <Application>Microsoft Office PowerPoint</Application>
  <PresentationFormat>宽屏</PresentationFormat>
  <Paragraphs>90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楷体</vt:lpstr>
      <vt:lpstr>宋体</vt:lpstr>
      <vt:lpstr>Arial</vt:lpstr>
      <vt:lpstr>Calibri</vt:lpstr>
      <vt:lpstr>Times New Roman</vt:lpstr>
      <vt:lpstr>Office Theme</vt:lpstr>
      <vt:lpstr>PowerPoint 演示文稿</vt:lpstr>
      <vt:lpstr>内容回顾</vt:lpstr>
      <vt:lpstr>内容回顾</vt:lpstr>
      <vt:lpstr>本节教学目标</vt:lpstr>
      <vt:lpstr>PowerPoint 演示文稿</vt:lpstr>
      <vt:lpstr>错误推测法设计测试用例概述</vt:lpstr>
      <vt:lpstr>举例</vt:lpstr>
      <vt:lpstr>错误推测法优缺点</vt:lpstr>
      <vt:lpstr>其他测试方法</vt:lpstr>
      <vt:lpstr>测试方法总结说明</vt:lpstr>
      <vt:lpstr>黑盒用例设计方法实例练习</vt:lpstr>
      <vt:lpstr>用例方法使用总结</vt:lpstr>
      <vt:lpstr>黑盒测试用例方法使用总结</vt:lpstr>
      <vt:lpstr>作业练习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715</cp:revision>
  <dcterms:created xsi:type="dcterms:W3CDTF">2015-11-26T12:54:06Z</dcterms:created>
  <dcterms:modified xsi:type="dcterms:W3CDTF">2017-04-20T08:48:00Z</dcterms:modified>
</cp:coreProperties>
</file>