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6"/>
  </p:notesMasterIdLst>
  <p:handoutMasterIdLst>
    <p:handoutMasterId r:id="rId27"/>
  </p:handoutMasterIdLst>
  <p:sldIdLst>
    <p:sldId id="262" r:id="rId2"/>
    <p:sldId id="655" r:id="rId3"/>
    <p:sldId id="670" r:id="rId4"/>
    <p:sldId id="671" r:id="rId5"/>
    <p:sldId id="396" r:id="rId6"/>
    <p:sldId id="573" r:id="rId7"/>
    <p:sldId id="656" r:id="rId8"/>
    <p:sldId id="672" r:id="rId9"/>
    <p:sldId id="657" r:id="rId10"/>
    <p:sldId id="658" r:id="rId11"/>
    <p:sldId id="660" r:id="rId12"/>
    <p:sldId id="659" r:id="rId13"/>
    <p:sldId id="661" r:id="rId14"/>
    <p:sldId id="662" r:id="rId15"/>
    <p:sldId id="668" r:id="rId16"/>
    <p:sldId id="663" r:id="rId17"/>
    <p:sldId id="664" r:id="rId18"/>
    <p:sldId id="665" r:id="rId19"/>
    <p:sldId id="674" r:id="rId20"/>
    <p:sldId id="669" r:id="rId21"/>
    <p:sldId id="673" r:id="rId22"/>
    <p:sldId id="666" r:id="rId23"/>
    <p:sldId id="638" r:id="rId24"/>
    <p:sldId id="283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75CE"/>
    <a:srgbClr val="DDEEFC"/>
    <a:srgbClr val="F2F2F2"/>
    <a:srgbClr val="F1F5FB"/>
    <a:srgbClr val="006ECC"/>
    <a:srgbClr val="03A6FF"/>
    <a:srgbClr val="B8DBF6"/>
    <a:srgbClr val="F6F6F6"/>
    <a:srgbClr val="0073D2"/>
    <a:srgbClr val="3D7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74" autoAdjust="0"/>
    <p:restoredTop sz="93157" autoAdjust="0"/>
  </p:normalViewPr>
  <p:slideViewPr>
    <p:cSldViewPr snapToGrid="0" showGuides="1">
      <p:cViewPr varScale="1">
        <p:scale>
          <a:sx n="64" d="100"/>
          <a:sy n="64" d="100"/>
        </p:scale>
        <p:origin x="60" y="3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41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77729-C0AC-409E-827F-6575C816C891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A665A-DE80-481F-8946-39E91B67C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144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82B93-D878-4220-82A0-3D8A37C64810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4396F-7CC6-42E5-83BE-72592AAF9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D9138E-DB2A-4935-A0B9-B284798CE9F1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3078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12174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25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27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0886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3A77D-823D-48D3-A755-3744EBA39511}" type="datetimeFigureOut">
              <a:rPr lang="zh-CN" altLang="en-US"/>
              <a:pPr>
                <a:defRPr/>
              </a:pPr>
              <a:t>2017/6/2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9E723-BC6C-4ED8-9BE1-1F179F6B24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175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3653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4794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0469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2495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5803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0169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2144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4192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5928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3584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1612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9866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7746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1637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1242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6709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4917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9540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>
            <a:normAutofit/>
          </a:bodyPr>
          <a:lstStyle>
            <a:lvl1pPr>
              <a:defRPr sz="2800" baseline="0"/>
            </a:lvl1pPr>
            <a:lvl2pPr>
              <a:defRPr sz="2800" baseline="0"/>
            </a:lvl2pPr>
            <a:lvl3pPr>
              <a:defRPr sz="2800" baseline="0"/>
            </a:lvl3pPr>
            <a:lvl4pPr>
              <a:defRPr sz="2800" baseline="0"/>
            </a:lvl4pPr>
            <a:lvl5pPr>
              <a:defRPr sz="2800"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52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7928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7132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1189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8537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599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1591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908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pPr>
                <a:defRPr/>
              </a:pPr>
              <a:t>‹#›</a:t>
            </a:fld>
            <a:endParaRPr lang="zh-CN" altLang="zh-CN" sz="3200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918936" y="864553"/>
            <a:ext cx="10221383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 baseline="0">
                <a:latin typeface="Lucida Console" panose="020B0609040504020204" pitchFamily="49" charset="0"/>
              </a:defRPr>
            </a:lvl2pPr>
            <a:lvl3pPr>
              <a:defRPr baseline="0">
                <a:latin typeface="Lucida Console" panose="020B0609040504020204" pitchFamily="49" charset="0"/>
              </a:defRPr>
            </a:lvl3pPr>
            <a:lvl4pPr>
              <a:defRPr baseline="0">
                <a:latin typeface="Lucida Console" panose="020B0609040504020204" pitchFamily="49" charset="0"/>
              </a:defRPr>
            </a:lvl4pPr>
          </a:lstStyle>
          <a:p>
            <a:pPr lvl="0"/>
            <a:r>
              <a:rPr lang="zh-CN" altLang="zh-CN" dirty="0" smtClean="0"/>
              <a:t>Click to edit Master text styles</a:t>
            </a:r>
          </a:p>
          <a:p>
            <a:pPr lvl="1"/>
            <a:r>
              <a:rPr lang="zh-CN" altLang="zh-CN" dirty="0" smtClean="0"/>
              <a:t>Second level</a:t>
            </a:r>
          </a:p>
          <a:p>
            <a:pPr lvl="2"/>
            <a:r>
              <a:rPr lang="zh-CN" altLang="zh-CN" dirty="0" smtClean="0"/>
              <a:t>Third level</a:t>
            </a:r>
          </a:p>
          <a:p>
            <a:pPr lvl="3"/>
            <a:r>
              <a:rPr lang="zh-CN" altLang="zh-CN" dirty="0" smtClean="0"/>
              <a:t>Fourth level</a:t>
            </a: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58583" y="145142"/>
            <a:ext cx="8301567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6777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88" y="0"/>
            <a:ext cx="105156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9572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7811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572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811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179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949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28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210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862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21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39"/>
          <a:stretch>
            <a:fillRect/>
          </a:stretch>
        </p:blipFill>
        <p:spPr>
          <a:xfrm>
            <a:off x="0" y="0"/>
            <a:ext cx="12192000" cy="73451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2192000" cy="43307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2885" y="-68853"/>
            <a:ext cx="10515600" cy="96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63624"/>
            <a:ext cx="10515600" cy="5476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077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  <p:sldLayoutId id="2147483717" r:id="rId19"/>
    <p:sldLayoutId id="2147483718" r:id="rId20"/>
    <p:sldLayoutId id="2147483719" r:id="rId21"/>
    <p:sldLayoutId id="2147483720" r:id="rId22"/>
    <p:sldLayoutId id="2147483721" r:id="rId23"/>
    <p:sldLayoutId id="2147483722" r:id="rId24"/>
    <p:sldLayoutId id="2147483723" r:id="rId25"/>
    <p:sldLayoutId id="2147483724" r:id="rId26"/>
    <p:sldLayoutId id="2147483725" r:id="rId27"/>
    <p:sldLayoutId id="2147483726" r:id="rId28"/>
    <p:sldLayoutId id="2147483727" r:id="rId29"/>
    <p:sldLayoutId id="2147483745" r:id="rId30"/>
    <p:sldLayoutId id="2147483746" r:id="rId31"/>
    <p:sldLayoutId id="2147483747" r:id="rId32"/>
    <p:sldLayoutId id="2147483748" r:id="rId33"/>
    <p:sldLayoutId id="2147483749" r:id="rId34"/>
    <p:sldLayoutId id="2147483750" r:id="rId35"/>
    <p:sldLayoutId id="2147483751" r:id="rId36"/>
    <p:sldLayoutId id="2147483752" r:id="rId3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bg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7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5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等腰三角形 58"/>
          <p:cNvSpPr/>
          <p:nvPr/>
        </p:nvSpPr>
        <p:spPr>
          <a:xfrm>
            <a:off x="3852971" y="5941340"/>
            <a:ext cx="1162051" cy="1307229"/>
          </a:xfrm>
          <a:custGeom>
            <a:avLst/>
            <a:gdLst>
              <a:gd name="connsiteX0" fmla="*/ 0 w 628650"/>
              <a:gd name="connsiteY0" fmla="*/ 215029 h 215029"/>
              <a:gd name="connsiteX1" fmla="*/ 314325 w 628650"/>
              <a:gd name="connsiteY1" fmla="*/ 0 h 215029"/>
              <a:gd name="connsiteX2" fmla="*/ 628650 w 628650"/>
              <a:gd name="connsiteY2" fmla="*/ 215029 h 215029"/>
              <a:gd name="connsiteX3" fmla="*/ 0 w 628650"/>
              <a:gd name="connsiteY3" fmla="*/ 215029 h 215029"/>
              <a:gd name="connsiteX0" fmla="*/ 14287 w 642937"/>
              <a:gd name="connsiteY0" fmla="*/ 186454 h 186454"/>
              <a:gd name="connsiteX1" fmla="*/ 0 w 642937"/>
              <a:gd name="connsiteY1" fmla="*/ 0 h 186454"/>
              <a:gd name="connsiteX2" fmla="*/ 642937 w 642937"/>
              <a:gd name="connsiteY2" fmla="*/ 186454 h 186454"/>
              <a:gd name="connsiteX3" fmla="*/ 14287 w 642937"/>
              <a:gd name="connsiteY3" fmla="*/ 186454 h 186454"/>
              <a:gd name="connsiteX0" fmla="*/ 14287 w 995362"/>
              <a:gd name="connsiteY0" fmla="*/ 186454 h 641273"/>
              <a:gd name="connsiteX1" fmla="*/ 0 w 995362"/>
              <a:gd name="connsiteY1" fmla="*/ 0 h 641273"/>
              <a:gd name="connsiteX2" fmla="*/ 995362 w 995362"/>
              <a:gd name="connsiteY2" fmla="*/ 641273 h 641273"/>
              <a:gd name="connsiteX3" fmla="*/ 14287 w 995362"/>
              <a:gd name="connsiteY3" fmla="*/ 186454 h 641273"/>
              <a:gd name="connsiteX0" fmla="*/ 0 w 1245394"/>
              <a:gd name="connsiteY0" fmla="*/ 203123 h 641273"/>
              <a:gd name="connsiteX1" fmla="*/ 250032 w 1245394"/>
              <a:gd name="connsiteY1" fmla="*/ 0 h 641273"/>
              <a:gd name="connsiteX2" fmla="*/ 1245394 w 1245394"/>
              <a:gd name="connsiteY2" fmla="*/ 641273 h 641273"/>
              <a:gd name="connsiteX3" fmla="*/ 0 w 1245394"/>
              <a:gd name="connsiteY3" fmla="*/ 203123 h 641273"/>
              <a:gd name="connsiteX0" fmla="*/ 0 w 1774032"/>
              <a:gd name="connsiteY0" fmla="*/ 112635 h 641273"/>
              <a:gd name="connsiteX1" fmla="*/ 778670 w 1774032"/>
              <a:gd name="connsiteY1" fmla="*/ 0 h 641273"/>
              <a:gd name="connsiteX2" fmla="*/ 1774032 w 1774032"/>
              <a:gd name="connsiteY2" fmla="*/ 641273 h 641273"/>
              <a:gd name="connsiteX3" fmla="*/ 0 w 1774032"/>
              <a:gd name="connsiteY3" fmla="*/ 112635 h 641273"/>
              <a:gd name="connsiteX0" fmla="*/ 0 w 1774032"/>
              <a:gd name="connsiteY0" fmla="*/ 181691 h 710329"/>
              <a:gd name="connsiteX1" fmla="*/ 1147764 w 1774032"/>
              <a:gd name="connsiteY1" fmla="*/ 0 h 710329"/>
              <a:gd name="connsiteX2" fmla="*/ 1774032 w 1774032"/>
              <a:gd name="connsiteY2" fmla="*/ 710329 h 710329"/>
              <a:gd name="connsiteX3" fmla="*/ 0 w 1774032"/>
              <a:gd name="connsiteY3" fmla="*/ 181691 h 710329"/>
              <a:gd name="connsiteX0" fmla="*/ 0 w 1147764"/>
              <a:gd name="connsiteY0" fmla="*/ 181691 h 348379"/>
              <a:gd name="connsiteX1" fmla="*/ 1147764 w 1147764"/>
              <a:gd name="connsiteY1" fmla="*/ 0 h 348379"/>
              <a:gd name="connsiteX2" fmla="*/ 547688 w 1147764"/>
              <a:gd name="connsiteY2" fmla="*/ 348379 h 348379"/>
              <a:gd name="connsiteX3" fmla="*/ 0 w 1147764"/>
              <a:gd name="connsiteY3" fmla="*/ 181691 h 348379"/>
              <a:gd name="connsiteX0" fmla="*/ 452437 w 1600201"/>
              <a:gd name="connsiteY0" fmla="*/ 181691 h 732554"/>
              <a:gd name="connsiteX1" fmla="*/ 1600201 w 1600201"/>
              <a:gd name="connsiteY1" fmla="*/ 0 h 732554"/>
              <a:gd name="connsiteX2" fmla="*/ 0 w 1600201"/>
              <a:gd name="connsiteY2" fmla="*/ 732554 h 732554"/>
              <a:gd name="connsiteX3" fmla="*/ 452437 w 1600201"/>
              <a:gd name="connsiteY3" fmla="*/ 181691 h 732554"/>
              <a:gd name="connsiteX0" fmla="*/ 547687 w 1600201"/>
              <a:gd name="connsiteY0" fmla="*/ 0 h 957263"/>
              <a:gd name="connsiteX1" fmla="*/ 1600201 w 1600201"/>
              <a:gd name="connsiteY1" fmla="*/ 224709 h 957263"/>
              <a:gd name="connsiteX2" fmla="*/ 0 w 1600201"/>
              <a:gd name="connsiteY2" fmla="*/ 957263 h 957263"/>
              <a:gd name="connsiteX3" fmla="*/ 547687 w 1600201"/>
              <a:gd name="connsiteY3" fmla="*/ 0 h 957263"/>
              <a:gd name="connsiteX0" fmla="*/ 547687 w 1162051"/>
              <a:gd name="connsiteY0" fmla="*/ 349966 h 1307229"/>
              <a:gd name="connsiteX1" fmla="*/ 1162051 w 1162051"/>
              <a:gd name="connsiteY1" fmla="*/ 0 h 1307229"/>
              <a:gd name="connsiteX2" fmla="*/ 0 w 1162051"/>
              <a:gd name="connsiteY2" fmla="*/ 1307229 h 1307229"/>
              <a:gd name="connsiteX3" fmla="*/ 547687 w 1162051"/>
              <a:gd name="connsiteY3" fmla="*/ 349966 h 1307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2051" h="1307229">
                <a:moveTo>
                  <a:pt x="547687" y="349966"/>
                </a:moveTo>
                <a:lnTo>
                  <a:pt x="1162051" y="0"/>
                </a:lnTo>
                <a:lnTo>
                  <a:pt x="0" y="1307229"/>
                </a:lnTo>
                <a:lnTo>
                  <a:pt x="547687" y="349966"/>
                </a:lnTo>
                <a:close/>
              </a:path>
            </a:pathLst>
          </a:custGeom>
          <a:solidFill>
            <a:srgbClr val="F2F2F2"/>
          </a:solidFill>
          <a:ln w="6350">
            <a:solidFill>
              <a:srgbClr val="E3E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"/>
          <p:cNvSpPr/>
          <p:nvPr/>
        </p:nvSpPr>
        <p:spPr>
          <a:xfrm>
            <a:off x="5022140" y="5375663"/>
            <a:ext cx="1474792" cy="557087"/>
          </a:xfrm>
          <a:custGeom>
            <a:avLst/>
            <a:gdLst>
              <a:gd name="connsiteX0" fmla="*/ 0 w 1141417"/>
              <a:gd name="connsiteY0" fmla="*/ 877762 h 877762"/>
              <a:gd name="connsiteX1" fmla="*/ 570709 w 1141417"/>
              <a:gd name="connsiteY1" fmla="*/ 0 h 877762"/>
              <a:gd name="connsiteX2" fmla="*/ 1141417 w 1141417"/>
              <a:gd name="connsiteY2" fmla="*/ 877762 h 877762"/>
              <a:gd name="connsiteX3" fmla="*/ 0 w 1141417"/>
              <a:gd name="connsiteY3" fmla="*/ 877762 h 877762"/>
              <a:gd name="connsiteX0" fmla="*/ 0 w 1833567"/>
              <a:gd name="connsiteY0" fmla="*/ 877762 h 877762"/>
              <a:gd name="connsiteX1" fmla="*/ 570709 w 1833567"/>
              <a:gd name="connsiteY1" fmla="*/ 0 h 877762"/>
              <a:gd name="connsiteX2" fmla="*/ 1833567 w 1833567"/>
              <a:gd name="connsiteY2" fmla="*/ 433262 h 877762"/>
              <a:gd name="connsiteX3" fmla="*/ 0 w 1833567"/>
              <a:gd name="connsiteY3" fmla="*/ 877762 h 877762"/>
              <a:gd name="connsiteX0" fmla="*/ 0 w 1268417"/>
              <a:gd name="connsiteY0" fmla="*/ 426912 h 433262"/>
              <a:gd name="connsiteX1" fmla="*/ 5559 w 1268417"/>
              <a:gd name="connsiteY1" fmla="*/ 0 h 433262"/>
              <a:gd name="connsiteX2" fmla="*/ 1268417 w 1268417"/>
              <a:gd name="connsiteY2" fmla="*/ 433262 h 433262"/>
              <a:gd name="connsiteX3" fmla="*/ 0 w 1268417"/>
              <a:gd name="connsiteY3" fmla="*/ 426912 h 433262"/>
              <a:gd name="connsiteX0" fmla="*/ 0 w 1474792"/>
              <a:gd name="connsiteY0" fmla="*/ 557087 h 557087"/>
              <a:gd name="connsiteX1" fmla="*/ 211934 w 1474792"/>
              <a:gd name="connsiteY1" fmla="*/ 0 h 557087"/>
              <a:gd name="connsiteX2" fmla="*/ 1474792 w 1474792"/>
              <a:gd name="connsiteY2" fmla="*/ 433262 h 557087"/>
              <a:gd name="connsiteX3" fmla="*/ 0 w 1474792"/>
              <a:gd name="connsiteY3" fmla="*/ 557087 h 55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4792" h="557087">
                <a:moveTo>
                  <a:pt x="0" y="557087"/>
                </a:moveTo>
                <a:lnTo>
                  <a:pt x="211934" y="0"/>
                </a:lnTo>
                <a:lnTo>
                  <a:pt x="1474792" y="433262"/>
                </a:lnTo>
                <a:lnTo>
                  <a:pt x="0" y="557087"/>
                </a:lnTo>
                <a:close/>
              </a:path>
            </a:pathLst>
          </a:custGeom>
          <a:solidFill>
            <a:srgbClr val="EDEEEF"/>
          </a:solidFill>
          <a:ln>
            <a:solidFill>
              <a:srgbClr val="E4E6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58"/>
          <p:cNvSpPr/>
          <p:nvPr/>
        </p:nvSpPr>
        <p:spPr>
          <a:xfrm>
            <a:off x="5241892" y="5165173"/>
            <a:ext cx="1245394" cy="641273"/>
          </a:xfrm>
          <a:custGeom>
            <a:avLst/>
            <a:gdLst>
              <a:gd name="connsiteX0" fmla="*/ 0 w 628650"/>
              <a:gd name="connsiteY0" fmla="*/ 215029 h 215029"/>
              <a:gd name="connsiteX1" fmla="*/ 314325 w 628650"/>
              <a:gd name="connsiteY1" fmla="*/ 0 h 215029"/>
              <a:gd name="connsiteX2" fmla="*/ 628650 w 628650"/>
              <a:gd name="connsiteY2" fmla="*/ 215029 h 215029"/>
              <a:gd name="connsiteX3" fmla="*/ 0 w 628650"/>
              <a:gd name="connsiteY3" fmla="*/ 215029 h 215029"/>
              <a:gd name="connsiteX0" fmla="*/ 14287 w 642937"/>
              <a:gd name="connsiteY0" fmla="*/ 186454 h 186454"/>
              <a:gd name="connsiteX1" fmla="*/ 0 w 642937"/>
              <a:gd name="connsiteY1" fmla="*/ 0 h 186454"/>
              <a:gd name="connsiteX2" fmla="*/ 642937 w 642937"/>
              <a:gd name="connsiteY2" fmla="*/ 186454 h 186454"/>
              <a:gd name="connsiteX3" fmla="*/ 14287 w 642937"/>
              <a:gd name="connsiteY3" fmla="*/ 186454 h 186454"/>
              <a:gd name="connsiteX0" fmla="*/ 14287 w 995362"/>
              <a:gd name="connsiteY0" fmla="*/ 186454 h 641273"/>
              <a:gd name="connsiteX1" fmla="*/ 0 w 995362"/>
              <a:gd name="connsiteY1" fmla="*/ 0 h 641273"/>
              <a:gd name="connsiteX2" fmla="*/ 995362 w 995362"/>
              <a:gd name="connsiteY2" fmla="*/ 641273 h 641273"/>
              <a:gd name="connsiteX3" fmla="*/ 14287 w 995362"/>
              <a:gd name="connsiteY3" fmla="*/ 186454 h 641273"/>
              <a:gd name="connsiteX0" fmla="*/ 0 w 1245394"/>
              <a:gd name="connsiteY0" fmla="*/ 203123 h 641273"/>
              <a:gd name="connsiteX1" fmla="*/ 250032 w 1245394"/>
              <a:gd name="connsiteY1" fmla="*/ 0 h 641273"/>
              <a:gd name="connsiteX2" fmla="*/ 1245394 w 1245394"/>
              <a:gd name="connsiteY2" fmla="*/ 641273 h 641273"/>
              <a:gd name="connsiteX3" fmla="*/ 0 w 1245394"/>
              <a:gd name="connsiteY3" fmla="*/ 203123 h 641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5394" h="641273">
                <a:moveTo>
                  <a:pt x="0" y="203123"/>
                </a:moveTo>
                <a:lnTo>
                  <a:pt x="250032" y="0"/>
                </a:lnTo>
                <a:lnTo>
                  <a:pt x="1245394" y="641273"/>
                </a:lnTo>
                <a:lnTo>
                  <a:pt x="0" y="203123"/>
                </a:lnTo>
                <a:close/>
              </a:path>
            </a:pathLst>
          </a:custGeom>
          <a:solidFill>
            <a:srgbClr val="F2F2F2"/>
          </a:solidFill>
          <a:ln w="6350">
            <a:solidFill>
              <a:srgbClr val="E3E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34"/>
          <p:cNvSpPr/>
          <p:nvPr/>
        </p:nvSpPr>
        <p:spPr>
          <a:xfrm rot="7233140">
            <a:off x="3761347" y="5141123"/>
            <a:ext cx="1793112" cy="804826"/>
          </a:xfrm>
          <a:custGeom>
            <a:avLst/>
            <a:gdLst>
              <a:gd name="connsiteX0" fmla="*/ 0 w 1634073"/>
              <a:gd name="connsiteY0" fmla="*/ 702844 h 702844"/>
              <a:gd name="connsiteX1" fmla="*/ 412538 w 1634073"/>
              <a:gd name="connsiteY1" fmla="*/ 0 h 702844"/>
              <a:gd name="connsiteX2" fmla="*/ 1634073 w 1634073"/>
              <a:gd name="connsiteY2" fmla="*/ 702844 h 702844"/>
              <a:gd name="connsiteX3" fmla="*/ 0 w 1634073"/>
              <a:gd name="connsiteY3" fmla="*/ 702844 h 702844"/>
              <a:gd name="connsiteX0" fmla="*/ 0 w 1767688"/>
              <a:gd name="connsiteY0" fmla="*/ 807522 h 807522"/>
              <a:gd name="connsiteX1" fmla="*/ 546153 w 1767688"/>
              <a:gd name="connsiteY1" fmla="*/ 0 h 807522"/>
              <a:gd name="connsiteX2" fmla="*/ 1767688 w 1767688"/>
              <a:gd name="connsiteY2" fmla="*/ 702844 h 807522"/>
              <a:gd name="connsiteX3" fmla="*/ 0 w 1767688"/>
              <a:gd name="connsiteY3" fmla="*/ 807522 h 807522"/>
              <a:gd name="connsiteX0" fmla="*/ 0 w 1793112"/>
              <a:gd name="connsiteY0" fmla="*/ 807522 h 807522"/>
              <a:gd name="connsiteX1" fmla="*/ 546153 w 1793112"/>
              <a:gd name="connsiteY1" fmla="*/ 0 h 807522"/>
              <a:gd name="connsiteX2" fmla="*/ 1793112 w 1793112"/>
              <a:gd name="connsiteY2" fmla="*/ 802128 h 807522"/>
              <a:gd name="connsiteX3" fmla="*/ 0 w 1793112"/>
              <a:gd name="connsiteY3" fmla="*/ 807522 h 807522"/>
              <a:gd name="connsiteX0" fmla="*/ 0 w 1793112"/>
              <a:gd name="connsiteY0" fmla="*/ 804826 h 804826"/>
              <a:gd name="connsiteX1" fmla="*/ 466633 w 1793112"/>
              <a:gd name="connsiteY1" fmla="*/ 0 h 804826"/>
              <a:gd name="connsiteX2" fmla="*/ 1793112 w 1793112"/>
              <a:gd name="connsiteY2" fmla="*/ 799432 h 804826"/>
              <a:gd name="connsiteX3" fmla="*/ 0 w 1793112"/>
              <a:gd name="connsiteY3" fmla="*/ 804826 h 804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3112" h="804826">
                <a:moveTo>
                  <a:pt x="0" y="804826"/>
                </a:moveTo>
                <a:lnTo>
                  <a:pt x="466633" y="0"/>
                </a:lnTo>
                <a:lnTo>
                  <a:pt x="1793112" y="799432"/>
                </a:lnTo>
                <a:lnTo>
                  <a:pt x="0" y="804826"/>
                </a:lnTo>
                <a:close/>
              </a:path>
            </a:pathLst>
          </a:custGeom>
          <a:solidFill>
            <a:srgbClr val="EEE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333824" y="4595619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stCxn id="16" idx="7"/>
          </p:cNvCxnSpPr>
          <p:nvPr/>
        </p:nvCxnSpPr>
        <p:spPr>
          <a:xfrm flipV="1">
            <a:off x="3372848" y="4290821"/>
            <a:ext cx="1232563" cy="311493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4584932" y="4272723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3867149" y="4584996"/>
            <a:ext cx="889220" cy="1524954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30" idx="1"/>
          </p:cNvCxnSpPr>
          <p:nvPr/>
        </p:nvCxnSpPr>
        <p:spPr>
          <a:xfrm flipH="1" flipV="1">
            <a:off x="3515359" y="4917416"/>
            <a:ext cx="330288" cy="1187970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 flipV="1">
            <a:off x="3538220" y="4894557"/>
            <a:ext cx="1692139" cy="475776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26" idx="1"/>
            <a:endCxn id="18" idx="5"/>
          </p:cNvCxnSpPr>
          <p:nvPr/>
        </p:nvCxnSpPr>
        <p:spPr>
          <a:xfrm flipH="1" flipV="1">
            <a:off x="4623956" y="4311747"/>
            <a:ext cx="588881" cy="1042423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30" idx="7"/>
            <a:endCxn id="26" idx="3"/>
          </p:cNvCxnSpPr>
          <p:nvPr/>
        </p:nvCxnSpPr>
        <p:spPr>
          <a:xfrm flipV="1">
            <a:off x="3877976" y="5386499"/>
            <a:ext cx="1334861" cy="718887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4999835" y="5918019"/>
            <a:ext cx="36000" cy="360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476857" y="5153904"/>
            <a:ext cx="28800" cy="288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5206142" y="5347475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1"/>
          <p:cNvSpPr/>
          <p:nvPr/>
        </p:nvSpPr>
        <p:spPr>
          <a:xfrm>
            <a:off x="3846920" y="6116559"/>
            <a:ext cx="560392" cy="1135731"/>
          </a:xfrm>
          <a:custGeom>
            <a:avLst/>
            <a:gdLst>
              <a:gd name="connsiteX0" fmla="*/ 0 w 1141417"/>
              <a:gd name="connsiteY0" fmla="*/ 877762 h 877762"/>
              <a:gd name="connsiteX1" fmla="*/ 570709 w 1141417"/>
              <a:gd name="connsiteY1" fmla="*/ 0 h 877762"/>
              <a:gd name="connsiteX2" fmla="*/ 1141417 w 1141417"/>
              <a:gd name="connsiteY2" fmla="*/ 877762 h 877762"/>
              <a:gd name="connsiteX3" fmla="*/ 0 w 1141417"/>
              <a:gd name="connsiteY3" fmla="*/ 877762 h 877762"/>
              <a:gd name="connsiteX0" fmla="*/ 0 w 1833567"/>
              <a:gd name="connsiteY0" fmla="*/ 877762 h 877762"/>
              <a:gd name="connsiteX1" fmla="*/ 570709 w 1833567"/>
              <a:gd name="connsiteY1" fmla="*/ 0 h 877762"/>
              <a:gd name="connsiteX2" fmla="*/ 1833567 w 1833567"/>
              <a:gd name="connsiteY2" fmla="*/ 433262 h 877762"/>
              <a:gd name="connsiteX3" fmla="*/ 0 w 1833567"/>
              <a:gd name="connsiteY3" fmla="*/ 877762 h 877762"/>
              <a:gd name="connsiteX0" fmla="*/ 0 w 1268417"/>
              <a:gd name="connsiteY0" fmla="*/ 426912 h 433262"/>
              <a:gd name="connsiteX1" fmla="*/ 5559 w 1268417"/>
              <a:gd name="connsiteY1" fmla="*/ 0 h 433262"/>
              <a:gd name="connsiteX2" fmla="*/ 1268417 w 1268417"/>
              <a:gd name="connsiteY2" fmla="*/ 433262 h 433262"/>
              <a:gd name="connsiteX3" fmla="*/ 0 w 1268417"/>
              <a:gd name="connsiteY3" fmla="*/ 426912 h 433262"/>
              <a:gd name="connsiteX0" fmla="*/ 0 w 1474792"/>
              <a:gd name="connsiteY0" fmla="*/ 557087 h 557087"/>
              <a:gd name="connsiteX1" fmla="*/ 211934 w 1474792"/>
              <a:gd name="connsiteY1" fmla="*/ 0 h 557087"/>
              <a:gd name="connsiteX2" fmla="*/ 1474792 w 1474792"/>
              <a:gd name="connsiteY2" fmla="*/ 433262 h 557087"/>
              <a:gd name="connsiteX3" fmla="*/ 0 w 1474792"/>
              <a:gd name="connsiteY3" fmla="*/ 557087 h 557087"/>
              <a:gd name="connsiteX0" fmla="*/ 0 w 579442"/>
              <a:gd name="connsiteY0" fmla="*/ 557087 h 557087"/>
              <a:gd name="connsiteX1" fmla="*/ 211934 w 579442"/>
              <a:gd name="connsiteY1" fmla="*/ 0 h 557087"/>
              <a:gd name="connsiteX2" fmla="*/ 579442 w 579442"/>
              <a:gd name="connsiteY2" fmla="*/ 273719 h 557087"/>
              <a:gd name="connsiteX3" fmla="*/ 0 w 579442"/>
              <a:gd name="connsiteY3" fmla="*/ 557087 h 557087"/>
              <a:gd name="connsiteX0" fmla="*/ 0 w 758036"/>
              <a:gd name="connsiteY0" fmla="*/ 557087 h 557087"/>
              <a:gd name="connsiteX1" fmla="*/ 211934 w 758036"/>
              <a:gd name="connsiteY1" fmla="*/ 0 h 557087"/>
              <a:gd name="connsiteX2" fmla="*/ 758036 w 758036"/>
              <a:gd name="connsiteY2" fmla="*/ 164181 h 557087"/>
              <a:gd name="connsiteX3" fmla="*/ 0 w 758036"/>
              <a:gd name="connsiteY3" fmla="*/ 557087 h 557087"/>
              <a:gd name="connsiteX0" fmla="*/ 0 w 569917"/>
              <a:gd name="connsiteY0" fmla="*/ 1145256 h 1145256"/>
              <a:gd name="connsiteX1" fmla="*/ 23815 w 569917"/>
              <a:gd name="connsiteY1" fmla="*/ 0 h 1145256"/>
              <a:gd name="connsiteX2" fmla="*/ 569917 w 569917"/>
              <a:gd name="connsiteY2" fmla="*/ 164181 h 1145256"/>
              <a:gd name="connsiteX3" fmla="*/ 0 w 569917"/>
              <a:gd name="connsiteY3" fmla="*/ 1145256 h 1145256"/>
              <a:gd name="connsiteX0" fmla="*/ 0 w 560392"/>
              <a:gd name="connsiteY0" fmla="*/ 1135731 h 1135731"/>
              <a:gd name="connsiteX1" fmla="*/ 14290 w 560392"/>
              <a:gd name="connsiteY1" fmla="*/ 0 h 1135731"/>
              <a:gd name="connsiteX2" fmla="*/ 560392 w 560392"/>
              <a:gd name="connsiteY2" fmla="*/ 164181 h 1135731"/>
              <a:gd name="connsiteX3" fmla="*/ 0 w 560392"/>
              <a:gd name="connsiteY3" fmla="*/ 1135731 h 113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0392" h="1135731">
                <a:moveTo>
                  <a:pt x="0" y="1135731"/>
                </a:moveTo>
                <a:lnTo>
                  <a:pt x="14290" y="0"/>
                </a:lnTo>
                <a:lnTo>
                  <a:pt x="560392" y="164181"/>
                </a:lnTo>
                <a:lnTo>
                  <a:pt x="0" y="1135731"/>
                </a:lnTo>
                <a:close/>
              </a:path>
            </a:pathLst>
          </a:custGeom>
          <a:solidFill>
            <a:srgbClr val="EDEEEF"/>
          </a:solidFill>
          <a:ln>
            <a:solidFill>
              <a:srgbClr val="E4E6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832756" y="7236039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58"/>
          <p:cNvSpPr/>
          <p:nvPr/>
        </p:nvSpPr>
        <p:spPr>
          <a:xfrm>
            <a:off x="3866500" y="5939814"/>
            <a:ext cx="1147764" cy="348379"/>
          </a:xfrm>
          <a:custGeom>
            <a:avLst/>
            <a:gdLst>
              <a:gd name="connsiteX0" fmla="*/ 0 w 628650"/>
              <a:gd name="connsiteY0" fmla="*/ 215029 h 215029"/>
              <a:gd name="connsiteX1" fmla="*/ 314325 w 628650"/>
              <a:gd name="connsiteY1" fmla="*/ 0 h 215029"/>
              <a:gd name="connsiteX2" fmla="*/ 628650 w 628650"/>
              <a:gd name="connsiteY2" fmla="*/ 215029 h 215029"/>
              <a:gd name="connsiteX3" fmla="*/ 0 w 628650"/>
              <a:gd name="connsiteY3" fmla="*/ 215029 h 215029"/>
              <a:gd name="connsiteX0" fmla="*/ 14287 w 642937"/>
              <a:gd name="connsiteY0" fmla="*/ 186454 h 186454"/>
              <a:gd name="connsiteX1" fmla="*/ 0 w 642937"/>
              <a:gd name="connsiteY1" fmla="*/ 0 h 186454"/>
              <a:gd name="connsiteX2" fmla="*/ 642937 w 642937"/>
              <a:gd name="connsiteY2" fmla="*/ 186454 h 186454"/>
              <a:gd name="connsiteX3" fmla="*/ 14287 w 642937"/>
              <a:gd name="connsiteY3" fmla="*/ 186454 h 186454"/>
              <a:gd name="connsiteX0" fmla="*/ 14287 w 995362"/>
              <a:gd name="connsiteY0" fmla="*/ 186454 h 641273"/>
              <a:gd name="connsiteX1" fmla="*/ 0 w 995362"/>
              <a:gd name="connsiteY1" fmla="*/ 0 h 641273"/>
              <a:gd name="connsiteX2" fmla="*/ 995362 w 995362"/>
              <a:gd name="connsiteY2" fmla="*/ 641273 h 641273"/>
              <a:gd name="connsiteX3" fmla="*/ 14287 w 995362"/>
              <a:gd name="connsiteY3" fmla="*/ 186454 h 641273"/>
              <a:gd name="connsiteX0" fmla="*/ 0 w 1245394"/>
              <a:gd name="connsiteY0" fmla="*/ 203123 h 641273"/>
              <a:gd name="connsiteX1" fmla="*/ 250032 w 1245394"/>
              <a:gd name="connsiteY1" fmla="*/ 0 h 641273"/>
              <a:gd name="connsiteX2" fmla="*/ 1245394 w 1245394"/>
              <a:gd name="connsiteY2" fmla="*/ 641273 h 641273"/>
              <a:gd name="connsiteX3" fmla="*/ 0 w 1245394"/>
              <a:gd name="connsiteY3" fmla="*/ 203123 h 641273"/>
              <a:gd name="connsiteX0" fmla="*/ 0 w 1774032"/>
              <a:gd name="connsiteY0" fmla="*/ 112635 h 641273"/>
              <a:gd name="connsiteX1" fmla="*/ 778670 w 1774032"/>
              <a:gd name="connsiteY1" fmla="*/ 0 h 641273"/>
              <a:gd name="connsiteX2" fmla="*/ 1774032 w 1774032"/>
              <a:gd name="connsiteY2" fmla="*/ 641273 h 641273"/>
              <a:gd name="connsiteX3" fmla="*/ 0 w 1774032"/>
              <a:gd name="connsiteY3" fmla="*/ 112635 h 641273"/>
              <a:gd name="connsiteX0" fmla="*/ 0 w 1774032"/>
              <a:gd name="connsiteY0" fmla="*/ 181691 h 710329"/>
              <a:gd name="connsiteX1" fmla="*/ 1147764 w 1774032"/>
              <a:gd name="connsiteY1" fmla="*/ 0 h 710329"/>
              <a:gd name="connsiteX2" fmla="*/ 1774032 w 1774032"/>
              <a:gd name="connsiteY2" fmla="*/ 710329 h 710329"/>
              <a:gd name="connsiteX3" fmla="*/ 0 w 1774032"/>
              <a:gd name="connsiteY3" fmla="*/ 181691 h 710329"/>
              <a:gd name="connsiteX0" fmla="*/ 0 w 1147764"/>
              <a:gd name="connsiteY0" fmla="*/ 181691 h 348379"/>
              <a:gd name="connsiteX1" fmla="*/ 1147764 w 1147764"/>
              <a:gd name="connsiteY1" fmla="*/ 0 h 348379"/>
              <a:gd name="connsiteX2" fmla="*/ 547688 w 1147764"/>
              <a:gd name="connsiteY2" fmla="*/ 348379 h 348379"/>
              <a:gd name="connsiteX3" fmla="*/ 0 w 1147764"/>
              <a:gd name="connsiteY3" fmla="*/ 181691 h 348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764" h="348379">
                <a:moveTo>
                  <a:pt x="0" y="181691"/>
                </a:moveTo>
                <a:lnTo>
                  <a:pt x="1147764" y="0"/>
                </a:lnTo>
                <a:lnTo>
                  <a:pt x="547688" y="348379"/>
                </a:lnTo>
                <a:lnTo>
                  <a:pt x="0" y="181691"/>
                </a:lnTo>
                <a:close/>
              </a:path>
            </a:pathLst>
          </a:custGeom>
          <a:solidFill>
            <a:srgbClr val="F2F2F2"/>
          </a:solidFill>
          <a:ln w="6350">
            <a:solidFill>
              <a:srgbClr val="E3E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838952" y="6098691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4384289" y="6274857"/>
            <a:ext cx="36000" cy="360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491063" y="5794987"/>
            <a:ext cx="28800" cy="288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79540"/>
            <a:ext cx="12192000" cy="3530600"/>
          </a:xfrm>
          <a:prstGeom prst="rect">
            <a:avLst/>
          </a:prstGeom>
        </p:spPr>
      </p:pic>
      <p:grpSp>
        <p:nvGrpSpPr>
          <p:cNvPr id="33" name="组合 32"/>
          <p:cNvGrpSpPr/>
          <p:nvPr/>
        </p:nvGrpSpPr>
        <p:grpSpPr>
          <a:xfrm>
            <a:off x="-12700" y="1539875"/>
            <a:ext cx="12204700" cy="4019550"/>
            <a:chOff x="-12700" y="1539875"/>
            <a:chExt cx="12204700" cy="401955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1" r="17638"/>
            <a:stretch/>
          </p:blipFill>
          <p:spPr>
            <a:xfrm>
              <a:off x="-12700" y="1539875"/>
              <a:ext cx="12204700" cy="4019550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2578100" y="2501900"/>
              <a:ext cx="5105400" cy="2362200"/>
            </a:xfrm>
            <a:prstGeom prst="rect">
              <a:avLst/>
            </a:prstGeom>
            <a:solidFill>
              <a:srgbClr val="206A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0850" y="4864100"/>
            <a:ext cx="519178" cy="15242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54766" y="3568994"/>
            <a:ext cx="5859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3.1 </a:t>
            </a:r>
            <a:r>
              <a:rPr lang="zh-CN" altLang="en-US" sz="32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单元测试</a:t>
            </a:r>
            <a:endParaRPr lang="zh-CN" altLang="en-US" sz="32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44869" y="2614178"/>
            <a:ext cx="55883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第三部分 软件测试应用</a:t>
            </a:r>
            <a:endParaRPr lang="zh-CN" altLang="en-US" sz="40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502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18936" y="864552"/>
            <a:ext cx="10295164" cy="5663247"/>
          </a:xfrm>
        </p:spPr>
        <p:txBody>
          <a:bodyPr/>
          <a:lstStyle/>
          <a:p>
            <a:pPr algn="just"/>
            <a:r>
              <a:rPr lang="zh-CN" altLang="en-US" dirty="0"/>
              <a:t>模块接口测试：考虑数据能否正确地输入和输出</a:t>
            </a:r>
          </a:p>
          <a:p>
            <a:pPr lvl="1"/>
            <a:r>
              <a:rPr lang="zh-CN" altLang="en-US" sz="2600" dirty="0"/>
              <a:t>输入的实参与形参在个数、</a:t>
            </a:r>
            <a:r>
              <a:rPr lang="zh-CN" altLang="en-US" sz="2600" dirty="0" smtClean="0"/>
              <a:t>属性和</a:t>
            </a:r>
            <a:r>
              <a:rPr lang="zh-CN" altLang="en-US" sz="2600" dirty="0"/>
              <a:t>顺序上是否匹配；</a:t>
            </a:r>
          </a:p>
          <a:p>
            <a:pPr lvl="1"/>
            <a:r>
              <a:rPr lang="zh-CN" altLang="en-US" sz="2600" dirty="0"/>
              <a:t>被测模块调用其他模块时，传递的实参在个数、</a:t>
            </a:r>
            <a:r>
              <a:rPr lang="zh-CN" altLang="en-US" sz="2600" dirty="0" smtClean="0"/>
              <a:t>属性和</a:t>
            </a:r>
            <a:r>
              <a:rPr lang="zh-CN" altLang="en-US" sz="2600" dirty="0"/>
              <a:t>顺序上与被调用模块的形参是否匹配；</a:t>
            </a:r>
          </a:p>
          <a:p>
            <a:pPr lvl="1"/>
            <a:r>
              <a:rPr lang="zh-CN" altLang="en-US" sz="2600" dirty="0"/>
              <a:t>是否存在与当前入口点无关的参数引用；</a:t>
            </a:r>
          </a:p>
          <a:p>
            <a:pPr lvl="1"/>
            <a:r>
              <a:rPr lang="zh-CN" altLang="en-US" sz="2600" dirty="0"/>
              <a:t>是否修改了只作输入用的只读形参；</a:t>
            </a:r>
          </a:p>
          <a:p>
            <a:pPr lvl="1"/>
            <a:r>
              <a:rPr lang="zh-CN" altLang="en-US" sz="2600" dirty="0"/>
              <a:t>全局变量在各模块中的定义是否一致；</a:t>
            </a:r>
          </a:p>
          <a:p>
            <a:pPr lvl="1"/>
            <a:r>
              <a:rPr lang="zh-CN" altLang="en-US" sz="2600" dirty="0"/>
              <a:t>是否将某些约束条件作为形参来传递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单元测试内容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754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模块边界条件测试：在被测模块的输入</a:t>
            </a:r>
            <a:r>
              <a:rPr lang="en-US" altLang="zh-CN" dirty="0"/>
              <a:t>/</a:t>
            </a:r>
            <a:r>
              <a:rPr lang="zh-CN" altLang="en-US" dirty="0"/>
              <a:t>输出域边界或其附近设计测试用例</a:t>
            </a:r>
            <a:endParaRPr lang="en-US" altLang="zh-CN" sz="1800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单元测试内容</a:t>
            </a:r>
          </a:p>
        </p:txBody>
      </p:sp>
    </p:spTree>
    <p:extLst>
      <p:ext uri="{BB962C8B-B14F-4D97-AF65-F5344CB8AC3E}">
        <p14:creationId xmlns:p14="http://schemas.microsoft.com/office/powerpoint/2010/main" val="181289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18936" y="864552"/>
            <a:ext cx="10320564" cy="5879147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zh-CN" altLang="en-US" dirty="0"/>
              <a:t>对模块中每条独立执行路径进行测试，以发现如下问题</a:t>
            </a:r>
            <a:endParaRPr lang="en-US" altLang="zh-CN" dirty="0"/>
          </a:p>
          <a:p>
            <a:pPr lvl="1">
              <a:defRPr/>
            </a:pPr>
            <a:r>
              <a:rPr lang="zh-CN" altLang="zh-CN" sz="2200" dirty="0" smtClean="0"/>
              <a:t>是否正确理解了操作符的优先次序；</a:t>
            </a:r>
          </a:p>
          <a:p>
            <a:pPr lvl="1">
              <a:defRPr/>
            </a:pPr>
            <a:r>
              <a:rPr lang="zh-CN" altLang="zh-CN" sz="2200" dirty="0" smtClean="0"/>
              <a:t>是否存在被零除的风险；</a:t>
            </a:r>
          </a:p>
          <a:p>
            <a:pPr lvl="1">
              <a:defRPr/>
            </a:pPr>
            <a:r>
              <a:rPr lang="zh-CN" altLang="zh-CN" sz="2200" dirty="0" smtClean="0"/>
              <a:t>是否不满足运算精度要求；</a:t>
            </a:r>
          </a:p>
          <a:p>
            <a:pPr lvl="1">
              <a:defRPr/>
            </a:pPr>
            <a:r>
              <a:rPr lang="zh-CN" altLang="zh-CN" sz="2200" dirty="0" smtClean="0"/>
              <a:t>变量</a:t>
            </a:r>
            <a:r>
              <a:rPr lang="zh-CN" altLang="zh-CN" sz="2200" dirty="0"/>
              <a:t>初值是否正确；</a:t>
            </a:r>
          </a:p>
          <a:p>
            <a:pPr lvl="1">
              <a:defRPr/>
            </a:pPr>
            <a:r>
              <a:rPr lang="zh-CN" altLang="zh-CN" sz="2200" dirty="0"/>
              <a:t>是否存在错误的逻辑运算符或优先次序；</a:t>
            </a:r>
          </a:p>
          <a:p>
            <a:pPr lvl="1">
              <a:defRPr/>
            </a:pPr>
            <a:r>
              <a:rPr lang="zh-CN" altLang="zh-CN" sz="2200" dirty="0"/>
              <a:t>关系表达式中是否存在错误的变量和比较符；</a:t>
            </a:r>
          </a:p>
          <a:p>
            <a:pPr lvl="1">
              <a:defRPr/>
            </a:pPr>
            <a:r>
              <a:rPr lang="zh-CN" altLang="zh-CN" sz="2200" dirty="0" smtClean="0"/>
              <a:t>是否存在不可能的循环终止条件，导致死循环；</a:t>
            </a:r>
          </a:p>
          <a:p>
            <a:pPr lvl="1">
              <a:defRPr/>
            </a:pPr>
            <a:r>
              <a:rPr lang="zh-CN" altLang="zh-CN" sz="2200" dirty="0" smtClean="0"/>
              <a:t>是否存在迭代发散，导致不能退出；</a:t>
            </a:r>
          </a:p>
          <a:p>
            <a:pPr lvl="1">
              <a:defRPr/>
            </a:pPr>
            <a:r>
              <a:rPr lang="zh-CN" altLang="zh-CN" sz="2200" dirty="0" smtClean="0"/>
              <a:t>是否错误修改了循环变量，导致循环次数多</a:t>
            </a:r>
            <a:r>
              <a:rPr lang="en-US" altLang="zh-CN" sz="2200" dirty="0" smtClean="0"/>
              <a:t>1</a:t>
            </a:r>
            <a:r>
              <a:rPr lang="zh-CN" altLang="zh-CN" sz="2200" dirty="0" smtClean="0"/>
              <a:t>次或少</a:t>
            </a:r>
            <a:r>
              <a:rPr lang="en-US" altLang="zh-CN" sz="2200" dirty="0" smtClean="0"/>
              <a:t>1</a:t>
            </a:r>
            <a:r>
              <a:rPr lang="zh-CN" altLang="zh-CN" sz="2200" dirty="0" smtClean="0"/>
              <a:t>次</a:t>
            </a:r>
            <a:endParaRPr lang="en-US" altLang="zh-CN" sz="3400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单元测试内容</a:t>
            </a:r>
          </a:p>
        </p:txBody>
      </p:sp>
    </p:spTree>
    <p:extLst>
      <p:ext uri="{BB962C8B-B14F-4D97-AF65-F5344CB8AC3E}">
        <p14:creationId xmlns:p14="http://schemas.microsoft.com/office/powerpoint/2010/main" val="387122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18936" y="864552"/>
            <a:ext cx="10358664" cy="5612447"/>
          </a:xfrm>
        </p:spPr>
        <p:txBody>
          <a:bodyPr/>
          <a:lstStyle/>
          <a:p>
            <a:pPr algn="just"/>
            <a:r>
              <a:rPr lang="zh-CN" altLang="en-US" dirty="0"/>
              <a:t>模块的所有错误处理路径测试</a:t>
            </a:r>
            <a:endParaRPr lang="en-US" altLang="zh-CN" dirty="0"/>
          </a:p>
          <a:p>
            <a:pPr lvl="1"/>
            <a:r>
              <a:rPr lang="zh-CN" altLang="zh-CN" dirty="0"/>
              <a:t>输出的错误提示是否难以理解；</a:t>
            </a:r>
          </a:p>
          <a:p>
            <a:pPr lvl="1"/>
            <a:r>
              <a:rPr lang="zh-CN" altLang="zh-CN" dirty="0"/>
              <a:t>错误提示是否信息不足，导致无法定位发现的缺陷；</a:t>
            </a:r>
          </a:p>
          <a:p>
            <a:pPr lvl="1"/>
            <a:r>
              <a:rPr lang="zh-CN" altLang="zh-CN" dirty="0"/>
              <a:t>显示的错误是否与实际遇到的缺陷不符合；</a:t>
            </a:r>
          </a:p>
          <a:p>
            <a:pPr lvl="1"/>
            <a:r>
              <a:rPr lang="zh-CN" altLang="zh-CN" dirty="0"/>
              <a:t>是否存在不当的异常处理；</a:t>
            </a:r>
          </a:p>
          <a:p>
            <a:pPr lvl="1"/>
            <a:r>
              <a:rPr lang="zh-CN" altLang="zh-CN" dirty="0"/>
              <a:t>是否存在无法按预先自定义的出错处理方式来处理的情况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单元测试的内容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022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60625" y="146348"/>
            <a:ext cx="8301567" cy="56582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单元测试内容举例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11425" y="913036"/>
            <a:ext cx="10221383" cy="464185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zh-CN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FuncRevenueAccount</a:t>
            </a:r>
            <a:r>
              <a:rPr lang="zh-CN" alt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是一个账单优惠计算的函数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altLang="zh-CN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zh-CN" sz="22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altLang="zh-CN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math.h</a:t>
            </a:r>
            <a:r>
              <a:rPr lang="en-US" altLang="zh-CN" sz="22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altLang="zh-CN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FuncRevenueAccount</a:t>
            </a:r>
            <a:r>
              <a:rPr lang="en-US" altLang="zh-CN" sz="2200" dirty="0">
                <a:latin typeface="Consolas" panose="020B0609020204030204" pitchFamily="49" charset="0"/>
                <a:cs typeface="Consolas" panose="020B0609020204030204" pitchFamily="49" charset="0"/>
              </a:rPr>
              <a:t>( double amount 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Consolas" panose="020B0609020204030204" pitchFamily="49" charset="0"/>
                <a:cs typeface="Consolas" panose="020B0609020204030204" pitchFamily="49" charset="0"/>
              </a:rPr>
              <a:t>	double rate = 1.0; // </a:t>
            </a:r>
            <a:r>
              <a:rPr lang="zh-CN" alt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设置折扣率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2200" dirty="0">
                <a:latin typeface="Consolas" panose="020B0609020204030204" pitchFamily="49" charset="0"/>
                <a:cs typeface="Consolas" panose="020B0609020204030204" pitchFamily="49" charset="0"/>
              </a:rPr>
              <a:t>if( amount &lt;= 800 ) // </a:t>
            </a:r>
            <a:r>
              <a:rPr lang="zh-CN" alt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若账单不高于</a:t>
            </a:r>
            <a:r>
              <a:rPr lang="en-US" altLang="zh-CN" sz="2200" dirty="0">
                <a:latin typeface="Consolas" panose="020B0609020204030204" pitchFamily="49" charset="0"/>
                <a:cs typeface="Consolas" panose="020B0609020204030204" pitchFamily="49" charset="0"/>
              </a:rPr>
              <a:t>800</a:t>
            </a:r>
            <a:r>
              <a:rPr lang="zh-CN" alt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元，则无折扣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zh-CN" sz="2200" dirty="0">
                <a:latin typeface="Consolas" panose="020B0609020204030204" pitchFamily="49" charset="0"/>
                <a:cs typeface="Consolas" panose="020B0609020204030204" pitchFamily="49" charset="0"/>
              </a:rPr>
              <a:t>rate = 1.0;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Consolas" panose="020B0609020204030204" pitchFamily="49" charset="0"/>
                <a:cs typeface="Consolas" panose="020B0609020204030204" pitchFamily="49" charset="0"/>
              </a:rPr>
              <a:t>	else if( amount &gt; 800 &amp;&amp; amount &lt;= 1800 )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Consolas" panose="020B0609020204030204" pitchFamily="49" charset="0"/>
                <a:cs typeface="Consolas" panose="020B0609020204030204" pitchFamily="49" charset="0"/>
              </a:rPr>
              <a:t>		rate = 0.9; // 9</a:t>
            </a:r>
            <a:r>
              <a:rPr lang="zh-CN" alt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折</a:t>
            </a:r>
            <a:endParaRPr lang="en-US" altLang="zh-CN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2200" dirty="0">
                <a:latin typeface="Consolas" panose="020B0609020204030204" pitchFamily="49" charset="0"/>
                <a:cs typeface="Consolas" panose="020B0609020204030204" pitchFamily="49" charset="0"/>
              </a:rPr>
              <a:t>else if( amount &gt; 1800 &amp;&amp; amount &lt;= 4800 )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latin typeface="Consolas" panose="020B0609020204030204" pitchFamily="49" charset="0"/>
                <a:cs typeface="Consolas" panose="020B0609020204030204" pitchFamily="49" charset="0"/>
              </a:rPr>
              <a:t>		rate = 0.8; // 8</a:t>
            </a:r>
            <a:r>
              <a:rPr lang="zh-CN" alt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折</a:t>
            </a:r>
          </a:p>
          <a:p>
            <a:pPr marL="0" indent="0">
              <a:lnSpc>
                <a:spcPct val="100000"/>
              </a:lnSpc>
              <a:buNone/>
            </a:pPr>
            <a:endParaRPr lang="zh-CN" alt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6306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1" y="0"/>
            <a:ext cx="8374792" cy="826468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单元测试举例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47925" y="900336"/>
            <a:ext cx="10391575" cy="464185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else if( amount &gt; 4800 )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		rate = 0.7; // 7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折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else if( amount &lt;= 0 ){ // 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否则，赋予一个负数，表示无效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return -1.0;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	return amount * rate; // 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返回经优惠计算之后的账单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4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</a:t>
            </a:r>
            <a:r>
              <a:rPr lang="zh-CN" altLang="en-US" dirty="0" smtClean="0"/>
              <a:t>步：做静态和动态检查</a:t>
            </a:r>
            <a:endParaRPr lang="en-US" altLang="zh-CN" dirty="0" smtClean="0"/>
          </a:p>
          <a:p>
            <a:r>
              <a:rPr lang="zh-CN" altLang="en-US" dirty="0" smtClean="0"/>
              <a:t>第二步：编写测试用例做相应测试</a:t>
            </a:r>
            <a:r>
              <a:rPr lang="en-US" altLang="zh-CN" dirty="0" smtClean="0"/>
              <a:t>(</a:t>
            </a:r>
            <a:r>
              <a:rPr lang="zh-CN" altLang="en-US" dirty="0" smtClean="0"/>
              <a:t>借鉴黑盒测试用例设计方法如：等价类、边界值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第三步：使用判定覆盖或独立路径覆盖进行测试（有时会与黑盒测试用例重合，则选其一即可）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单元测试举例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237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单元测试举例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857250"/>
            <a:ext cx="10938867" cy="5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242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858583" y="145142"/>
            <a:ext cx="8301567" cy="40798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单元测试举例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793750"/>
            <a:ext cx="11603608" cy="586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42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使用独立路径</a:t>
            </a:r>
            <a:r>
              <a:rPr lang="en-US" altLang="zh-CN" dirty="0" smtClean="0"/>
              <a:t>/</a:t>
            </a:r>
            <a:r>
              <a:rPr lang="zh-CN" altLang="en-US" dirty="0" smtClean="0"/>
              <a:t>逻辑覆盖进行测试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单元测试举例</a:t>
            </a:r>
            <a:endParaRPr lang="zh-CN" altLang="en-US" dirty="0"/>
          </a:p>
        </p:txBody>
      </p:sp>
      <p:pic>
        <p:nvPicPr>
          <p:cNvPr id="4" name="Picture 2" descr="7t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24" y="1776412"/>
            <a:ext cx="5939235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635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18936" y="864552"/>
            <a:ext cx="10333264" cy="5244147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对变量的测试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基本概念：定义变量，使用变量，定义</a:t>
            </a:r>
            <a:r>
              <a:rPr lang="en-US" altLang="zh-CN" dirty="0" smtClean="0"/>
              <a:t>/</a:t>
            </a:r>
            <a:r>
              <a:rPr lang="zh-CN" altLang="en-US" dirty="0" smtClean="0"/>
              <a:t>使用节点对，定义</a:t>
            </a:r>
            <a:r>
              <a:rPr lang="en-US" altLang="zh-CN" dirty="0" smtClean="0"/>
              <a:t>/</a:t>
            </a:r>
            <a:r>
              <a:rPr lang="zh-CN" altLang="en-US" dirty="0" smtClean="0"/>
              <a:t>使用路径，定义</a:t>
            </a:r>
            <a:r>
              <a:rPr lang="en-US" altLang="zh-CN" dirty="0" smtClean="0"/>
              <a:t>/</a:t>
            </a:r>
            <a:r>
              <a:rPr lang="zh-CN" altLang="en-US" dirty="0" smtClean="0"/>
              <a:t>清除路径</a:t>
            </a:r>
            <a:endParaRPr lang="en-US" altLang="zh-CN" dirty="0" smtClean="0"/>
          </a:p>
          <a:p>
            <a:r>
              <a:rPr lang="zh-CN" altLang="en-US" dirty="0" smtClean="0"/>
              <a:t>对变量测试的步骤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确定重点测试的变量</a:t>
            </a:r>
            <a:r>
              <a:rPr lang="en-US" altLang="zh-CN" dirty="0" smtClean="0"/>
              <a:t>V</a:t>
            </a:r>
          </a:p>
          <a:p>
            <a:pPr lvl="1"/>
            <a:r>
              <a:rPr lang="zh-CN" altLang="en-US" dirty="0" smtClean="0"/>
              <a:t>确定变量</a:t>
            </a:r>
            <a:r>
              <a:rPr lang="en-US" altLang="zh-CN" dirty="0" smtClean="0"/>
              <a:t>V</a:t>
            </a:r>
            <a:r>
              <a:rPr lang="zh-CN" altLang="en-US" dirty="0" smtClean="0"/>
              <a:t>的所有定义</a:t>
            </a:r>
            <a:r>
              <a:rPr lang="en-US" altLang="zh-CN" dirty="0" smtClean="0"/>
              <a:t>/</a:t>
            </a:r>
            <a:r>
              <a:rPr lang="zh-CN" altLang="en-US" dirty="0" smtClean="0"/>
              <a:t>使用节点对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找到高风险路径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针对找到的高风险路径进行测试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内容回顾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443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单元测试可以借助工具完成，如编译环境，自动审查代码工具</a:t>
            </a:r>
            <a:endParaRPr lang="en-US" altLang="zh-CN" dirty="0" smtClean="0"/>
          </a:p>
          <a:p>
            <a:r>
              <a:rPr lang="zh-CN" altLang="en-US" dirty="0" smtClean="0"/>
              <a:t>单元测试框架</a:t>
            </a:r>
            <a:r>
              <a:rPr lang="en-US" altLang="zh-CN" dirty="0" smtClean="0"/>
              <a:t>Junit,</a:t>
            </a:r>
            <a:r>
              <a:rPr lang="en-US" altLang="zh-CN" b="0" dirty="0"/>
              <a:t> </a:t>
            </a:r>
            <a:r>
              <a:rPr lang="en-US" altLang="zh-CN" dirty="0" smtClean="0"/>
              <a:t>subunit</a:t>
            </a:r>
            <a:r>
              <a:rPr lang="zh-CN" altLang="en-US" dirty="0" smtClean="0"/>
              <a:t>等等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单元测试工具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300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片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84848"/>
            <a:ext cx="12192001" cy="433070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676274" y="9283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目录</a:t>
            </a:r>
            <a:endParaRPr lang="zh-CN" altLang="en-US" sz="36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6" name="Group 238"/>
          <p:cNvGrpSpPr>
            <a:grpSpLocks/>
          </p:cNvGrpSpPr>
          <p:nvPr/>
        </p:nvGrpSpPr>
        <p:grpSpPr bwMode="auto">
          <a:xfrm>
            <a:off x="2838675" y="1451449"/>
            <a:ext cx="5105400" cy="555625"/>
            <a:chOff x="1248" y="2640"/>
            <a:chExt cx="3216" cy="350"/>
          </a:xfrm>
        </p:grpSpPr>
        <p:sp>
          <p:nvSpPr>
            <p:cNvPr id="57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8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0" name="Text Box 242"/>
            <p:cNvSpPr txBox="1">
              <a:spLocks noChangeArrowheads="1"/>
            </p:cNvSpPr>
            <p:nvPr/>
          </p:nvSpPr>
          <p:spPr bwMode="gray">
            <a:xfrm>
              <a:off x="1287" y="2654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61" name="Group 238"/>
          <p:cNvGrpSpPr>
            <a:grpSpLocks/>
          </p:cNvGrpSpPr>
          <p:nvPr/>
        </p:nvGrpSpPr>
        <p:grpSpPr bwMode="auto">
          <a:xfrm>
            <a:off x="2830994" y="2185160"/>
            <a:ext cx="5105400" cy="619128"/>
            <a:chOff x="1248" y="2600"/>
            <a:chExt cx="3216" cy="390"/>
          </a:xfrm>
        </p:grpSpPr>
        <p:sp>
          <p:nvSpPr>
            <p:cNvPr id="62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3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4" name="Text Box 241"/>
            <p:cNvSpPr txBox="1">
              <a:spLocks noChangeArrowheads="1"/>
            </p:cNvSpPr>
            <p:nvPr/>
          </p:nvSpPr>
          <p:spPr bwMode="gray">
            <a:xfrm>
              <a:off x="1769" y="2619"/>
              <a:ext cx="170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2800" b="1" dirty="0" smtClean="0">
                  <a:latin typeface="楷体" pitchFamily="49" charset="-122"/>
                  <a:ea typeface="楷体" pitchFamily="49" charset="-122"/>
                </a:rPr>
                <a:t>单元测试的内容</a:t>
              </a:r>
              <a:endParaRPr lang="en-US" altLang="zh-CN" sz="28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Text Box 242"/>
            <p:cNvSpPr txBox="1">
              <a:spLocks noChangeArrowheads="1"/>
            </p:cNvSpPr>
            <p:nvPr/>
          </p:nvSpPr>
          <p:spPr bwMode="gray">
            <a:xfrm>
              <a:off x="1305" y="2600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66" name="Group 238"/>
          <p:cNvGrpSpPr>
            <a:grpSpLocks/>
          </p:cNvGrpSpPr>
          <p:nvPr/>
        </p:nvGrpSpPr>
        <p:grpSpPr bwMode="auto">
          <a:xfrm>
            <a:off x="2802687" y="2887547"/>
            <a:ext cx="5105401" cy="682628"/>
            <a:chOff x="1248" y="2582"/>
            <a:chExt cx="3216" cy="430"/>
          </a:xfrm>
        </p:grpSpPr>
        <p:sp>
          <p:nvSpPr>
            <p:cNvPr id="67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8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9" name="Text Box 241"/>
            <p:cNvSpPr txBox="1">
              <a:spLocks noChangeArrowheads="1"/>
            </p:cNvSpPr>
            <p:nvPr/>
          </p:nvSpPr>
          <p:spPr bwMode="gray">
            <a:xfrm>
              <a:off x="1858" y="2682"/>
              <a:ext cx="170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zh-CN" altLang="en-US" sz="2800" b="1" dirty="0" smtClean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单元测试的总结</a:t>
              </a:r>
              <a:endParaRPr lang="en-US" altLang="zh-CN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0" name="Text Box 242"/>
            <p:cNvSpPr txBox="1">
              <a:spLocks noChangeArrowheads="1"/>
            </p:cNvSpPr>
            <p:nvPr/>
          </p:nvSpPr>
          <p:spPr bwMode="gray">
            <a:xfrm>
              <a:off x="1305" y="2582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3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81" name="Text Box 246"/>
          <p:cNvSpPr txBox="1">
            <a:spLocks noChangeArrowheads="1"/>
          </p:cNvSpPr>
          <p:nvPr/>
        </p:nvSpPr>
        <p:spPr bwMode="gray">
          <a:xfrm>
            <a:off x="3683152" y="1471731"/>
            <a:ext cx="469013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单元测试的基本概念</a:t>
            </a:r>
            <a:r>
              <a:rPr lang="en-US" altLang="zh-CN" sz="2800" b="1" dirty="0" smtClean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	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003229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858583" y="145142"/>
            <a:ext cx="8301567" cy="40798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单元测试</a:t>
            </a:r>
            <a:r>
              <a:rPr lang="zh-CN" altLang="en-US" dirty="0"/>
              <a:t>总结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分析被测单元</a:t>
            </a:r>
            <a:endParaRPr lang="en-US" altLang="zh-CN" dirty="0" smtClean="0"/>
          </a:p>
          <a:p>
            <a:r>
              <a:rPr lang="zh-CN" altLang="en-US" dirty="0" smtClean="0"/>
              <a:t>分析被测单元中包含的逻辑关系</a:t>
            </a:r>
            <a:endParaRPr lang="en-US" altLang="zh-CN" dirty="0" smtClean="0"/>
          </a:p>
          <a:p>
            <a:r>
              <a:rPr lang="zh-CN" altLang="en-US" dirty="0" smtClean="0"/>
              <a:t>使用静态检查和动态检查的方法（可以借助工具）</a:t>
            </a:r>
            <a:endParaRPr lang="en-US" altLang="zh-CN" dirty="0" smtClean="0"/>
          </a:p>
          <a:p>
            <a:r>
              <a:rPr lang="zh-CN" altLang="en-US" dirty="0"/>
              <a:t>被测单元功能检查等等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126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单元测试概念</a:t>
            </a:r>
            <a:endParaRPr lang="en-US" altLang="zh-CN" dirty="0" smtClean="0"/>
          </a:p>
          <a:p>
            <a:r>
              <a:rPr lang="zh-CN" altLang="en-US" dirty="0" smtClean="0"/>
              <a:t>单元测试内容</a:t>
            </a:r>
            <a:endParaRPr lang="en-US" altLang="zh-CN" dirty="0" smtClean="0"/>
          </a:p>
          <a:p>
            <a:r>
              <a:rPr lang="zh-CN" altLang="en-US" dirty="0" smtClean="0"/>
              <a:t>单元测试步骤</a:t>
            </a:r>
            <a:endParaRPr lang="en-US" altLang="zh-CN" dirty="0" smtClean="0"/>
          </a:p>
          <a:p>
            <a:r>
              <a:rPr lang="zh-CN" altLang="en-US" dirty="0" smtClean="0"/>
              <a:t>单元测试工具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内容总结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361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164637" y="4038135"/>
            <a:ext cx="3027363" cy="2732957"/>
            <a:chOff x="9164637" y="4038135"/>
            <a:chExt cx="3027363" cy="2732957"/>
          </a:xfrm>
        </p:grpSpPr>
        <p:sp>
          <p:nvSpPr>
            <p:cNvPr id="18" name="等腰三角形 58"/>
            <p:cNvSpPr/>
            <p:nvPr/>
          </p:nvSpPr>
          <p:spPr>
            <a:xfrm>
              <a:off x="9525108" y="5430674"/>
              <a:ext cx="1162051" cy="1307229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  <a:gd name="connsiteX0" fmla="*/ 0 w 1774032"/>
                <a:gd name="connsiteY0" fmla="*/ 112635 h 641273"/>
                <a:gd name="connsiteX1" fmla="*/ 778670 w 1774032"/>
                <a:gd name="connsiteY1" fmla="*/ 0 h 641273"/>
                <a:gd name="connsiteX2" fmla="*/ 1774032 w 1774032"/>
                <a:gd name="connsiteY2" fmla="*/ 641273 h 641273"/>
                <a:gd name="connsiteX3" fmla="*/ 0 w 1774032"/>
                <a:gd name="connsiteY3" fmla="*/ 112635 h 641273"/>
                <a:gd name="connsiteX0" fmla="*/ 0 w 1774032"/>
                <a:gd name="connsiteY0" fmla="*/ 181691 h 710329"/>
                <a:gd name="connsiteX1" fmla="*/ 1147764 w 1774032"/>
                <a:gd name="connsiteY1" fmla="*/ 0 h 710329"/>
                <a:gd name="connsiteX2" fmla="*/ 1774032 w 1774032"/>
                <a:gd name="connsiteY2" fmla="*/ 710329 h 710329"/>
                <a:gd name="connsiteX3" fmla="*/ 0 w 1774032"/>
                <a:gd name="connsiteY3" fmla="*/ 181691 h 710329"/>
                <a:gd name="connsiteX0" fmla="*/ 0 w 1147764"/>
                <a:gd name="connsiteY0" fmla="*/ 181691 h 348379"/>
                <a:gd name="connsiteX1" fmla="*/ 1147764 w 1147764"/>
                <a:gd name="connsiteY1" fmla="*/ 0 h 348379"/>
                <a:gd name="connsiteX2" fmla="*/ 547688 w 1147764"/>
                <a:gd name="connsiteY2" fmla="*/ 348379 h 348379"/>
                <a:gd name="connsiteX3" fmla="*/ 0 w 1147764"/>
                <a:gd name="connsiteY3" fmla="*/ 181691 h 348379"/>
                <a:gd name="connsiteX0" fmla="*/ 452437 w 1600201"/>
                <a:gd name="connsiteY0" fmla="*/ 181691 h 732554"/>
                <a:gd name="connsiteX1" fmla="*/ 1600201 w 1600201"/>
                <a:gd name="connsiteY1" fmla="*/ 0 h 732554"/>
                <a:gd name="connsiteX2" fmla="*/ 0 w 1600201"/>
                <a:gd name="connsiteY2" fmla="*/ 732554 h 732554"/>
                <a:gd name="connsiteX3" fmla="*/ 452437 w 1600201"/>
                <a:gd name="connsiteY3" fmla="*/ 181691 h 732554"/>
                <a:gd name="connsiteX0" fmla="*/ 547687 w 1600201"/>
                <a:gd name="connsiteY0" fmla="*/ 0 h 957263"/>
                <a:gd name="connsiteX1" fmla="*/ 1600201 w 1600201"/>
                <a:gd name="connsiteY1" fmla="*/ 224709 h 957263"/>
                <a:gd name="connsiteX2" fmla="*/ 0 w 1600201"/>
                <a:gd name="connsiteY2" fmla="*/ 957263 h 957263"/>
                <a:gd name="connsiteX3" fmla="*/ 547687 w 1600201"/>
                <a:gd name="connsiteY3" fmla="*/ 0 h 957263"/>
                <a:gd name="connsiteX0" fmla="*/ 547687 w 1162051"/>
                <a:gd name="connsiteY0" fmla="*/ 349966 h 1307229"/>
                <a:gd name="connsiteX1" fmla="*/ 1162051 w 1162051"/>
                <a:gd name="connsiteY1" fmla="*/ 0 h 1307229"/>
                <a:gd name="connsiteX2" fmla="*/ 0 w 1162051"/>
                <a:gd name="connsiteY2" fmla="*/ 1307229 h 1307229"/>
                <a:gd name="connsiteX3" fmla="*/ 547687 w 1162051"/>
                <a:gd name="connsiteY3" fmla="*/ 349966 h 130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2051" h="1307229">
                  <a:moveTo>
                    <a:pt x="547687" y="349966"/>
                  </a:moveTo>
                  <a:lnTo>
                    <a:pt x="1162051" y="0"/>
                  </a:lnTo>
                  <a:lnTo>
                    <a:pt x="0" y="1307229"/>
                  </a:lnTo>
                  <a:lnTo>
                    <a:pt x="547687" y="349966"/>
                  </a:ln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"/>
            <p:cNvSpPr/>
            <p:nvPr/>
          </p:nvSpPr>
          <p:spPr>
            <a:xfrm>
              <a:off x="10694277" y="4864997"/>
              <a:ext cx="1474792" cy="557087"/>
            </a:xfrm>
            <a:custGeom>
              <a:avLst/>
              <a:gdLst>
                <a:gd name="connsiteX0" fmla="*/ 0 w 1141417"/>
                <a:gd name="connsiteY0" fmla="*/ 877762 h 877762"/>
                <a:gd name="connsiteX1" fmla="*/ 570709 w 1141417"/>
                <a:gd name="connsiteY1" fmla="*/ 0 h 877762"/>
                <a:gd name="connsiteX2" fmla="*/ 1141417 w 1141417"/>
                <a:gd name="connsiteY2" fmla="*/ 877762 h 877762"/>
                <a:gd name="connsiteX3" fmla="*/ 0 w 1141417"/>
                <a:gd name="connsiteY3" fmla="*/ 877762 h 877762"/>
                <a:gd name="connsiteX0" fmla="*/ 0 w 1833567"/>
                <a:gd name="connsiteY0" fmla="*/ 877762 h 877762"/>
                <a:gd name="connsiteX1" fmla="*/ 570709 w 1833567"/>
                <a:gd name="connsiteY1" fmla="*/ 0 h 877762"/>
                <a:gd name="connsiteX2" fmla="*/ 1833567 w 1833567"/>
                <a:gd name="connsiteY2" fmla="*/ 433262 h 877762"/>
                <a:gd name="connsiteX3" fmla="*/ 0 w 1833567"/>
                <a:gd name="connsiteY3" fmla="*/ 877762 h 877762"/>
                <a:gd name="connsiteX0" fmla="*/ 0 w 1268417"/>
                <a:gd name="connsiteY0" fmla="*/ 426912 h 433262"/>
                <a:gd name="connsiteX1" fmla="*/ 5559 w 1268417"/>
                <a:gd name="connsiteY1" fmla="*/ 0 h 433262"/>
                <a:gd name="connsiteX2" fmla="*/ 1268417 w 1268417"/>
                <a:gd name="connsiteY2" fmla="*/ 433262 h 433262"/>
                <a:gd name="connsiteX3" fmla="*/ 0 w 1268417"/>
                <a:gd name="connsiteY3" fmla="*/ 426912 h 433262"/>
                <a:gd name="connsiteX0" fmla="*/ 0 w 1474792"/>
                <a:gd name="connsiteY0" fmla="*/ 557087 h 557087"/>
                <a:gd name="connsiteX1" fmla="*/ 211934 w 1474792"/>
                <a:gd name="connsiteY1" fmla="*/ 0 h 557087"/>
                <a:gd name="connsiteX2" fmla="*/ 1474792 w 1474792"/>
                <a:gd name="connsiteY2" fmla="*/ 433262 h 557087"/>
                <a:gd name="connsiteX3" fmla="*/ 0 w 1474792"/>
                <a:gd name="connsiteY3" fmla="*/ 557087 h 557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4792" h="557087">
                  <a:moveTo>
                    <a:pt x="0" y="557087"/>
                  </a:moveTo>
                  <a:lnTo>
                    <a:pt x="211934" y="0"/>
                  </a:lnTo>
                  <a:lnTo>
                    <a:pt x="1474792" y="433262"/>
                  </a:lnTo>
                  <a:lnTo>
                    <a:pt x="0" y="55708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E4E6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58"/>
            <p:cNvSpPr/>
            <p:nvPr/>
          </p:nvSpPr>
          <p:spPr>
            <a:xfrm>
              <a:off x="10914029" y="4654507"/>
              <a:ext cx="1245394" cy="641273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5394" h="641273">
                  <a:moveTo>
                    <a:pt x="0" y="203123"/>
                  </a:moveTo>
                  <a:lnTo>
                    <a:pt x="250032" y="0"/>
                  </a:lnTo>
                  <a:lnTo>
                    <a:pt x="1245394" y="641273"/>
                  </a:lnTo>
                  <a:lnTo>
                    <a:pt x="0" y="203123"/>
                  </a:ln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34"/>
            <p:cNvSpPr/>
            <p:nvPr/>
          </p:nvSpPr>
          <p:spPr>
            <a:xfrm rot="7233140">
              <a:off x="9433484" y="4630457"/>
              <a:ext cx="1793112" cy="804826"/>
            </a:xfrm>
            <a:custGeom>
              <a:avLst/>
              <a:gdLst>
                <a:gd name="connsiteX0" fmla="*/ 0 w 1634073"/>
                <a:gd name="connsiteY0" fmla="*/ 702844 h 702844"/>
                <a:gd name="connsiteX1" fmla="*/ 412538 w 1634073"/>
                <a:gd name="connsiteY1" fmla="*/ 0 h 702844"/>
                <a:gd name="connsiteX2" fmla="*/ 1634073 w 1634073"/>
                <a:gd name="connsiteY2" fmla="*/ 702844 h 702844"/>
                <a:gd name="connsiteX3" fmla="*/ 0 w 1634073"/>
                <a:gd name="connsiteY3" fmla="*/ 702844 h 702844"/>
                <a:gd name="connsiteX0" fmla="*/ 0 w 1767688"/>
                <a:gd name="connsiteY0" fmla="*/ 807522 h 807522"/>
                <a:gd name="connsiteX1" fmla="*/ 546153 w 1767688"/>
                <a:gd name="connsiteY1" fmla="*/ 0 h 807522"/>
                <a:gd name="connsiteX2" fmla="*/ 1767688 w 1767688"/>
                <a:gd name="connsiteY2" fmla="*/ 702844 h 807522"/>
                <a:gd name="connsiteX3" fmla="*/ 0 w 1767688"/>
                <a:gd name="connsiteY3" fmla="*/ 807522 h 807522"/>
                <a:gd name="connsiteX0" fmla="*/ 0 w 1793112"/>
                <a:gd name="connsiteY0" fmla="*/ 807522 h 807522"/>
                <a:gd name="connsiteX1" fmla="*/ 546153 w 1793112"/>
                <a:gd name="connsiteY1" fmla="*/ 0 h 807522"/>
                <a:gd name="connsiteX2" fmla="*/ 1793112 w 1793112"/>
                <a:gd name="connsiteY2" fmla="*/ 802128 h 807522"/>
                <a:gd name="connsiteX3" fmla="*/ 0 w 1793112"/>
                <a:gd name="connsiteY3" fmla="*/ 807522 h 807522"/>
                <a:gd name="connsiteX0" fmla="*/ 0 w 1793112"/>
                <a:gd name="connsiteY0" fmla="*/ 804826 h 804826"/>
                <a:gd name="connsiteX1" fmla="*/ 466633 w 1793112"/>
                <a:gd name="connsiteY1" fmla="*/ 0 h 804826"/>
                <a:gd name="connsiteX2" fmla="*/ 1793112 w 1793112"/>
                <a:gd name="connsiteY2" fmla="*/ 799432 h 804826"/>
                <a:gd name="connsiteX3" fmla="*/ 0 w 1793112"/>
                <a:gd name="connsiteY3" fmla="*/ 804826 h 80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3112" h="804826">
                  <a:moveTo>
                    <a:pt x="0" y="804826"/>
                  </a:moveTo>
                  <a:lnTo>
                    <a:pt x="466633" y="0"/>
                  </a:lnTo>
                  <a:lnTo>
                    <a:pt x="1793112" y="799432"/>
                  </a:lnTo>
                  <a:lnTo>
                    <a:pt x="0" y="80482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9164637" y="4361031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>
              <a:stCxn id="23" idx="7"/>
            </p:cNvCxnSpPr>
            <p:nvPr/>
          </p:nvCxnSpPr>
          <p:spPr>
            <a:xfrm flipV="1">
              <a:off x="9203661" y="4056233"/>
              <a:ext cx="1232563" cy="311493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10415745" y="4038135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/>
            <p:nvPr/>
          </p:nvCxnSpPr>
          <p:spPr>
            <a:xfrm flipV="1">
              <a:off x="9539286" y="4074330"/>
              <a:ext cx="889220" cy="1524954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39" idx="1"/>
            </p:cNvCxnSpPr>
            <p:nvPr/>
          </p:nvCxnSpPr>
          <p:spPr>
            <a:xfrm flipH="1" flipV="1">
              <a:off x="9187496" y="4406750"/>
              <a:ext cx="330288" cy="1187970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 flipV="1">
              <a:off x="9210357" y="4383891"/>
              <a:ext cx="1692139" cy="475776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34" idx="1"/>
              <a:endCxn id="25" idx="5"/>
            </p:cNvCxnSpPr>
            <p:nvPr/>
          </p:nvCxnSpPr>
          <p:spPr>
            <a:xfrm flipH="1" flipV="1">
              <a:off x="10454769" y="4077159"/>
              <a:ext cx="430205" cy="766345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39" idx="7"/>
              <a:endCxn id="34" idx="3"/>
            </p:cNvCxnSpPr>
            <p:nvPr/>
          </p:nvCxnSpPr>
          <p:spPr>
            <a:xfrm flipV="1">
              <a:off x="9550113" y="4875833"/>
              <a:ext cx="1334861" cy="718887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/>
            <p:cNvSpPr/>
            <p:nvPr/>
          </p:nvSpPr>
          <p:spPr>
            <a:xfrm>
              <a:off x="10671972" y="5407353"/>
              <a:ext cx="36000" cy="360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1148994" y="4643238"/>
              <a:ext cx="28800" cy="288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10878279" y="4836809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1"/>
            <p:cNvSpPr/>
            <p:nvPr/>
          </p:nvSpPr>
          <p:spPr>
            <a:xfrm>
              <a:off x="9519057" y="5605893"/>
              <a:ext cx="560392" cy="1135731"/>
            </a:xfrm>
            <a:custGeom>
              <a:avLst/>
              <a:gdLst>
                <a:gd name="connsiteX0" fmla="*/ 0 w 1141417"/>
                <a:gd name="connsiteY0" fmla="*/ 877762 h 877762"/>
                <a:gd name="connsiteX1" fmla="*/ 570709 w 1141417"/>
                <a:gd name="connsiteY1" fmla="*/ 0 h 877762"/>
                <a:gd name="connsiteX2" fmla="*/ 1141417 w 1141417"/>
                <a:gd name="connsiteY2" fmla="*/ 877762 h 877762"/>
                <a:gd name="connsiteX3" fmla="*/ 0 w 1141417"/>
                <a:gd name="connsiteY3" fmla="*/ 877762 h 877762"/>
                <a:gd name="connsiteX0" fmla="*/ 0 w 1833567"/>
                <a:gd name="connsiteY0" fmla="*/ 877762 h 877762"/>
                <a:gd name="connsiteX1" fmla="*/ 570709 w 1833567"/>
                <a:gd name="connsiteY1" fmla="*/ 0 h 877762"/>
                <a:gd name="connsiteX2" fmla="*/ 1833567 w 1833567"/>
                <a:gd name="connsiteY2" fmla="*/ 433262 h 877762"/>
                <a:gd name="connsiteX3" fmla="*/ 0 w 1833567"/>
                <a:gd name="connsiteY3" fmla="*/ 877762 h 877762"/>
                <a:gd name="connsiteX0" fmla="*/ 0 w 1268417"/>
                <a:gd name="connsiteY0" fmla="*/ 426912 h 433262"/>
                <a:gd name="connsiteX1" fmla="*/ 5559 w 1268417"/>
                <a:gd name="connsiteY1" fmla="*/ 0 h 433262"/>
                <a:gd name="connsiteX2" fmla="*/ 1268417 w 1268417"/>
                <a:gd name="connsiteY2" fmla="*/ 433262 h 433262"/>
                <a:gd name="connsiteX3" fmla="*/ 0 w 1268417"/>
                <a:gd name="connsiteY3" fmla="*/ 426912 h 433262"/>
                <a:gd name="connsiteX0" fmla="*/ 0 w 1474792"/>
                <a:gd name="connsiteY0" fmla="*/ 557087 h 557087"/>
                <a:gd name="connsiteX1" fmla="*/ 211934 w 1474792"/>
                <a:gd name="connsiteY1" fmla="*/ 0 h 557087"/>
                <a:gd name="connsiteX2" fmla="*/ 1474792 w 1474792"/>
                <a:gd name="connsiteY2" fmla="*/ 433262 h 557087"/>
                <a:gd name="connsiteX3" fmla="*/ 0 w 1474792"/>
                <a:gd name="connsiteY3" fmla="*/ 557087 h 557087"/>
                <a:gd name="connsiteX0" fmla="*/ 0 w 579442"/>
                <a:gd name="connsiteY0" fmla="*/ 557087 h 557087"/>
                <a:gd name="connsiteX1" fmla="*/ 211934 w 579442"/>
                <a:gd name="connsiteY1" fmla="*/ 0 h 557087"/>
                <a:gd name="connsiteX2" fmla="*/ 579442 w 579442"/>
                <a:gd name="connsiteY2" fmla="*/ 273719 h 557087"/>
                <a:gd name="connsiteX3" fmla="*/ 0 w 579442"/>
                <a:gd name="connsiteY3" fmla="*/ 557087 h 557087"/>
                <a:gd name="connsiteX0" fmla="*/ 0 w 758036"/>
                <a:gd name="connsiteY0" fmla="*/ 557087 h 557087"/>
                <a:gd name="connsiteX1" fmla="*/ 211934 w 758036"/>
                <a:gd name="connsiteY1" fmla="*/ 0 h 557087"/>
                <a:gd name="connsiteX2" fmla="*/ 758036 w 758036"/>
                <a:gd name="connsiteY2" fmla="*/ 164181 h 557087"/>
                <a:gd name="connsiteX3" fmla="*/ 0 w 758036"/>
                <a:gd name="connsiteY3" fmla="*/ 557087 h 557087"/>
                <a:gd name="connsiteX0" fmla="*/ 0 w 569917"/>
                <a:gd name="connsiteY0" fmla="*/ 1145256 h 1145256"/>
                <a:gd name="connsiteX1" fmla="*/ 23815 w 569917"/>
                <a:gd name="connsiteY1" fmla="*/ 0 h 1145256"/>
                <a:gd name="connsiteX2" fmla="*/ 569917 w 569917"/>
                <a:gd name="connsiteY2" fmla="*/ 164181 h 1145256"/>
                <a:gd name="connsiteX3" fmla="*/ 0 w 569917"/>
                <a:gd name="connsiteY3" fmla="*/ 1145256 h 1145256"/>
                <a:gd name="connsiteX0" fmla="*/ 0 w 560392"/>
                <a:gd name="connsiteY0" fmla="*/ 1135731 h 1135731"/>
                <a:gd name="connsiteX1" fmla="*/ 14290 w 560392"/>
                <a:gd name="connsiteY1" fmla="*/ 0 h 1135731"/>
                <a:gd name="connsiteX2" fmla="*/ 560392 w 560392"/>
                <a:gd name="connsiteY2" fmla="*/ 164181 h 1135731"/>
                <a:gd name="connsiteX3" fmla="*/ 0 w 560392"/>
                <a:gd name="connsiteY3" fmla="*/ 1135731 h 1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0392" h="1135731">
                  <a:moveTo>
                    <a:pt x="0" y="1135731"/>
                  </a:moveTo>
                  <a:lnTo>
                    <a:pt x="14290" y="0"/>
                  </a:lnTo>
                  <a:lnTo>
                    <a:pt x="560392" y="164181"/>
                  </a:lnTo>
                  <a:lnTo>
                    <a:pt x="0" y="113573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rgbClr val="E4E6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9504893" y="6725373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58"/>
            <p:cNvSpPr/>
            <p:nvPr/>
          </p:nvSpPr>
          <p:spPr>
            <a:xfrm>
              <a:off x="9538637" y="5429148"/>
              <a:ext cx="1147764" cy="348379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  <a:gd name="connsiteX0" fmla="*/ 0 w 1774032"/>
                <a:gd name="connsiteY0" fmla="*/ 112635 h 641273"/>
                <a:gd name="connsiteX1" fmla="*/ 778670 w 1774032"/>
                <a:gd name="connsiteY1" fmla="*/ 0 h 641273"/>
                <a:gd name="connsiteX2" fmla="*/ 1774032 w 1774032"/>
                <a:gd name="connsiteY2" fmla="*/ 641273 h 641273"/>
                <a:gd name="connsiteX3" fmla="*/ 0 w 1774032"/>
                <a:gd name="connsiteY3" fmla="*/ 112635 h 641273"/>
                <a:gd name="connsiteX0" fmla="*/ 0 w 1774032"/>
                <a:gd name="connsiteY0" fmla="*/ 181691 h 710329"/>
                <a:gd name="connsiteX1" fmla="*/ 1147764 w 1774032"/>
                <a:gd name="connsiteY1" fmla="*/ 0 h 710329"/>
                <a:gd name="connsiteX2" fmla="*/ 1774032 w 1774032"/>
                <a:gd name="connsiteY2" fmla="*/ 710329 h 710329"/>
                <a:gd name="connsiteX3" fmla="*/ 0 w 1774032"/>
                <a:gd name="connsiteY3" fmla="*/ 181691 h 710329"/>
                <a:gd name="connsiteX0" fmla="*/ 0 w 1147764"/>
                <a:gd name="connsiteY0" fmla="*/ 181691 h 348379"/>
                <a:gd name="connsiteX1" fmla="*/ 1147764 w 1147764"/>
                <a:gd name="connsiteY1" fmla="*/ 0 h 348379"/>
                <a:gd name="connsiteX2" fmla="*/ 547688 w 1147764"/>
                <a:gd name="connsiteY2" fmla="*/ 348379 h 348379"/>
                <a:gd name="connsiteX3" fmla="*/ 0 w 1147764"/>
                <a:gd name="connsiteY3" fmla="*/ 181691 h 348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7764" h="348379">
                  <a:moveTo>
                    <a:pt x="0" y="181691"/>
                  </a:moveTo>
                  <a:lnTo>
                    <a:pt x="1147764" y="0"/>
                  </a:lnTo>
                  <a:lnTo>
                    <a:pt x="547688" y="348379"/>
                  </a:lnTo>
                  <a:lnTo>
                    <a:pt x="0" y="181691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9511089" y="5588025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0056426" y="5764191"/>
              <a:ext cx="36000" cy="360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2163200" y="5284321"/>
              <a:ext cx="28800" cy="288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0" name="直接连接符 19"/>
          <p:cNvCxnSpPr/>
          <p:nvPr/>
        </p:nvCxnSpPr>
        <p:spPr>
          <a:xfrm flipH="1">
            <a:off x="0" y="6433143"/>
            <a:ext cx="121920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58103" y="2593076"/>
            <a:ext cx="433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68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静态白盒测试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什么是静态白盒测试</a:t>
            </a:r>
            <a:endParaRPr lang="en-US" altLang="zh-CN" dirty="0" smtClean="0"/>
          </a:p>
          <a:p>
            <a:pPr lvl="2"/>
            <a:r>
              <a:rPr lang="zh-CN" altLang="en-US" dirty="0"/>
              <a:t>对系统静态检查，这种检查通常不需要运行被测软件，而是直接对</a:t>
            </a:r>
            <a:r>
              <a:rPr lang="zh-CN" altLang="en-US" dirty="0">
                <a:solidFill>
                  <a:srgbClr val="FF0000"/>
                </a:solidFill>
              </a:rPr>
              <a:t>软件形式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结构</a:t>
            </a:r>
            <a:r>
              <a:rPr lang="zh-CN" altLang="en-US" dirty="0"/>
              <a:t>进行</a:t>
            </a:r>
            <a:r>
              <a:rPr lang="zh-CN" altLang="en-US" dirty="0" smtClean="0"/>
              <a:t>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为什么进行静态白盒测试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怎样进行静态白盒测试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代码检查、静态结构分析、代码质量度量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内容回顾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87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18936" y="864552"/>
            <a:ext cx="10866664" cy="571404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代码检查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审查、团队评审、走查、结</a:t>
            </a:r>
            <a:r>
              <a:rPr lang="zh-CN" altLang="en-US" dirty="0"/>
              <a:t>对</a:t>
            </a:r>
            <a:r>
              <a:rPr lang="zh-CN" altLang="en-US" dirty="0" smtClean="0"/>
              <a:t>编程、同行</a:t>
            </a:r>
            <a:r>
              <a:rPr lang="zh-CN" altLang="en-US" dirty="0"/>
              <a:t>桌</a:t>
            </a:r>
            <a:r>
              <a:rPr lang="zh-CN" altLang="en-US" dirty="0" smtClean="0"/>
              <a:t>查、轮查、特别检查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评审流程</a:t>
            </a:r>
            <a:endParaRPr lang="en-US" altLang="zh-CN" dirty="0" smtClean="0"/>
          </a:p>
          <a:p>
            <a:r>
              <a:rPr lang="zh-CN" altLang="en-US" dirty="0" smtClean="0"/>
              <a:t>静态结构分析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函数间调用关系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函数调用层次（确定重点和优先测试项）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分析：是否存在多出口，孤立语句，环复杂度，非结构化设计</a:t>
            </a:r>
            <a:endParaRPr lang="en-US" altLang="zh-CN" dirty="0" smtClean="0"/>
          </a:p>
          <a:p>
            <a:r>
              <a:rPr lang="zh-CN" altLang="en-US" dirty="0" smtClean="0"/>
              <a:t>代码质量度量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不同的因素*权重，求和的思路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内容回顾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019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1010967" y="1556791"/>
            <a:ext cx="9008244" cy="345934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理解单元测试的基本概念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理解单元测试的过程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52643" y="299837"/>
            <a:ext cx="6226175" cy="565820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本节教学目标</a:t>
            </a: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787768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片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84848"/>
            <a:ext cx="12192001" cy="433070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676274" y="9283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目录</a:t>
            </a:r>
            <a:endParaRPr lang="zh-CN" altLang="en-US" sz="36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6" name="Group 238"/>
          <p:cNvGrpSpPr>
            <a:grpSpLocks/>
          </p:cNvGrpSpPr>
          <p:nvPr/>
        </p:nvGrpSpPr>
        <p:grpSpPr bwMode="auto">
          <a:xfrm>
            <a:off x="2838675" y="1451449"/>
            <a:ext cx="5105400" cy="555625"/>
            <a:chOff x="1248" y="2640"/>
            <a:chExt cx="3216" cy="350"/>
          </a:xfrm>
        </p:grpSpPr>
        <p:sp>
          <p:nvSpPr>
            <p:cNvPr id="57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8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0" name="Text Box 242"/>
            <p:cNvSpPr txBox="1">
              <a:spLocks noChangeArrowheads="1"/>
            </p:cNvSpPr>
            <p:nvPr/>
          </p:nvSpPr>
          <p:spPr bwMode="gray">
            <a:xfrm>
              <a:off x="1287" y="2654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61" name="Group 238"/>
          <p:cNvGrpSpPr>
            <a:grpSpLocks/>
          </p:cNvGrpSpPr>
          <p:nvPr/>
        </p:nvGrpSpPr>
        <p:grpSpPr bwMode="auto">
          <a:xfrm>
            <a:off x="2830994" y="2185160"/>
            <a:ext cx="5105400" cy="619128"/>
            <a:chOff x="1248" y="2600"/>
            <a:chExt cx="3216" cy="390"/>
          </a:xfrm>
        </p:grpSpPr>
        <p:sp>
          <p:nvSpPr>
            <p:cNvPr id="62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3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4" name="Text Box 241"/>
            <p:cNvSpPr txBox="1">
              <a:spLocks noChangeArrowheads="1"/>
            </p:cNvSpPr>
            <p:nvPr/>
          </p:nvSpPr>
          <p:spPr bwMode="gray">
            <a:xfrm>
              <a:off x="1769" y="2619"/>
              <a:ext cx="170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2800" b="1" dirty="0" smtClean="0">
                  <a:latin typeface="楷体" pitchFamily="49" charset="-122"/>
                  <a:ea typeface="楷体" pitchFamily="49" charset="-122"/>
                </a:rPr>
                <a:t>单元测试的内容</a:t>
              </a:r>
              <a:endParaRPr lang="en-US" altLang="zh-CN" sz="28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Text Box 242"/>
            <p:cNvSpPr txBox="1">
              <a:spLocks noChangeArrowheads="1"/>
            </p:cNvSpPr>
            <p:nvPr/>
          </p:nvSpPr>
          <p:spPr bwMode="gray">
            <a:xfrm>
              <a:off x="1305" y="2600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66" name="Group 238"/>
          <p:cNvGrpSpPr>
            <a:grpSpLocks/>
          </p:cNvGrpSpPr>
          <p:nvPr/>
        </p:nvGrpSpPr>
        <p:grpSpPr bwMode="auto">
          <a:xfrm>
            <a:off x="2802687" y="2887547"/>
            <a:ext cx="5105401" cy="682628"/>
            <a:chOff x="1248" y="2582"/>
            <a:chExt cx="3216" cy="430"/>
          </a:xfrm>
        </p:grpSpPr>
        <p:sp>
          <p:nvSpPr>
            <p:cNvPr id="67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8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9" name="Text Box 241"/>
            <p:cNvSpPr txBox="1">
              <a:spLocks noChangeArrowheads="1"/>
            </p:cNvSpPr>
            <p:nvPr/>
          </p:nvSpPr>
          <p:spPr bwMode="gray">
            <a:xfrm>
              <a:off x="1858" y="2682"/>
              <a:ext cx="170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zh-CN" altLang="en-US" sz="2800" b="1" dirty="0" smtClean="0">
                  <a:solidFill>
                    <a:schemeClr val="tx1">
                      <a:lumMod val="10000"/>
                    </a:schemeClr>
                  </a:solidFill>
                  <a:latin typeface="楷体" pitchFamily="49" charset="-122"/>
                  <a:ea typeface="楷体" pitchFamily="49" charset="-122"/>
                </a:rPr>
                <a:t>单元测试的总结</a:t>
              </a:r>
              <a:endParaRPr lang="en-US" altLang="zh-CN" sz="2800" b="1" dirty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0" name="Text Box 242"/>
            <p:cNvSpPr txBox="1">
              <a:spLocks noChangeArrowheads="1"/>
            </p:cNvSpPr>
            <p:nvPr/>
          </p:nvSpPr>
          <p:spPr bwMode="gray">
            <a:xfrm>
              <a:off x="1305" y="2582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3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81" name="Text Box 246"/>
          <p:cNvSpPr txBox="1">
            <a:spLocks noChangeArrowheads="1"/>
          </p:cNvSpPr>
          <p:nvPr/>
        </p:nvSpPr>
        <p:spPr bwMode="gray">
          <a:xfrm>
            <a:off x="3683152" y="1471731"/>
            <a:ext cx="469013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单元测试的基本概念</a:t>
            </a:r>
            <a:r>
              <a:rPr lang="en-US" altLang="zh-CN" sz="2800" b="1" dirty="0" smtClean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	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88309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什么是单元测试</a:t>
            </a:r>
            <a:r>
              <a:rPr lang="en-US" altLang="zh-CN" dirty="0"/>
              <a:t>(Unit Testing)</a:t>
            </a:r>
            <a:endParaRPr lang="en-US" altLang="zh-CN" dirty="0" smtClean="0"/>
          </a:p>
          <a:p>
            <a:pPr lvl="1"/>
            <a:r>
              <a:rPr lang="zh-CN" altLang="zh-CN" sz="2800" dirty="0" smtClean="0"/>
              <a:t>是</a:t>
            </a:r>
            <a:r>
              <a:rPr lang="zh-CN" altLang="zh-CN" sz="2800" dirty="0"/>
              <a:t>指对软件中的</a:t>
            </a:r>
            <a:r>
              <a:rPr lang="zh-CN" altLang="zh-CN" sz="2800" dirty="0">
                <a:solidFill>
                  <a:srgbClr val="FF0000"/>
                </a:solidFill>
              </a:rPr>
              <a:t>最小可测试单元</a:t>
            </a:r>
            <a:r>
              <a:rPr lang="zh-CN" altLang="zh-CN" sz="2800" dirty="0"/>
              <a:t>或</a:t>
            </a:r>
            <a:r>
              <a:rPr lang="zh-CN" altLang="zh-CN" sz="2800" dirty="0">
                <a:solidFill>
                  <a:srgbClr val="FF0000"/>
                </a:solidFill>
              </a:rPr>
              <a:t>基本组成单元</a:t>
            </a:r>
            <a:r>
              <a:rPr lang="zh-CN" altLang="zh-CN" sz="2800" dirty="0"/>
              <a:t>进行检查和验证</a:t>
            </a:r>
            <a:endParaRPr lang="zh-CN" altLang="en-US" sz="2800" dirty="0"/>
          </a:p>
          <a:p>
            <a:pPr algn="just"/>
            <a:r>
              <a:rPr lang="zh-CN" altLang="en-US" dirty="0"/>
              <a:t>单元选取的原则</a:t>
            </a:r>
            <a:endParaRPr lang="en-US" altLang="zh-CN" dirty="0"/>
          </a:p>
          <a:p>
            <a:pPr lvl="1"/>
            <a:r>
              <a:rPr lang="zh-CN" altLang="en-US" dirty="0"/>
              <a:t>对于面向过程的开发语言来说，单元常指一个</a:t>
            </a:r>
            <a:r>
              <a:rPr lang="zh-CN" altLang="en-US" dirty="0">
                <a:solidFill>
                  <a:srgbClr val="FF0000"/>
                </a:solidFill>
              </a:rPr>
              <a:t>函数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FF0000"/>
                </a:solidFill>
              </a:rPr>
              <a:t>子过程</a:t>
            </a:r>
          </a:p>
          <a:p>
            <a:pPr lvl="1"/>
            <a:r>
              <a:rPr lang="zh-CN" altLang="en-US" dirty="0"/>
              <a:t>对于面向对象的开发语言来说，单元一般指一个</a:t>
            </a:r>
            <a:r>
              <a:rPr lang="zh-CN" altLang="en-US" dirty="0">
                <a:solidFill>
                  <a:srgbClr val="FF0000"/>
                </a:solidFill>
              </a:rPr>
              <a:t>类</a:t>
            </a:r>
          </a:p>
          <a:p>
            <a:pPr lvl="1"/>
            <a:r>
              <a:rPr lang="zh-CN" altLang="en-US" dirty="0"/>
              <a:t>图形化软件中，单元常指一个</a:t>
            </a:r>
            <a:r>
              <a:rPr lang="zh-CN" altLang="en-US" dirty="0">
                <a:solidFill>
                  <a:srgbClr val="FF0000"/>
                </a:solidFill>
              </a:rPr>
              <a:t>窗口</a:t>
            </a:r>
            <a:r>
              <a:rPr lang="zh-CN" altLang="en-US" dirty="0"/>
              <a:t>或一个</a:t>
            </a:r>
            <a:r>
              <a:rPr lang="zh-CN" altLang="en-US" dirty="0">
                <a:solidFill>
                  <a:srgbClr val="FF0000"/>
                </a:solidFill>
              </a:rPr>
              <a:t>菜单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单元测试的基本概念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541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片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84848"/>
            <a:ext cx="12192001" cy="433070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676274" y="9283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目录</a:t>
            </a:r>
            <a:endParaRPr lang="zh-CN" altLang="en-US" sz="36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6" name="Group 238"/>
          <p:cNvGrpSpPr>
            <a:grpSpLocks/>
          </p:cNvGrpSpPr>
          <p:nvPr/>
        </p:nvGrpSpPr>
        <p:grpSpPr bwMode="auto">
          <a:xfrm>
            <a:off x="2838675" y="1451449"/>
            <a:ext cx="5105400" cy="555625"/>
            <a:chOff x="1248" y="2640"/>
            <a:chExt cx="3216" cy="350"/>
          </a:xfrm>
        </p:grpSpPr>
        <p:sp>
          <p:nvSpPr>
            <p:cNvPr id="57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8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0" name="Text Box 242"/>
            <p:cNvSpPr txBox="1">
              <a:spLocks noChangeArrowheads="1"/>
            </p:cNvSpPr>
            <p:nvPr/>
          </p:nvSpPr>
          <p:spPr bwMode="gray">
            <a:xfrm>
              <a:off x="1287" y="2654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61" name="Group 238"/>
          <p:cNvGrpSpPr>
            <a:grpSpLocks/>
          </p:cNvGrpSpPr>
          <p:nvPr/>
        </p:nvGrpSpPr>
        <p:grpSpPr bwMode="auto">
          <a:xfrm>
            <a:off x="2830994" y="2185160"/>
            <a:ext cx="5105400" cy="619128"/>
            <a:chOff x="1248" y="2600"/>
            <a:chExt cx="3216" cy="390"/>
          </a:xfrm>
        </p:grpSpPr>
        <p:sp>
          <p:nvSpPr>
            <p:cNvPr id="62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3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4" name="Text Box 241"/>
            <p:cNvSpPr txBox="1">
              <a:spLocks noChangeArrowheads="1"/>
            </p:cNvSpPr>
            <p:nvPr/>
          </p:nvSpPr>
          <p:spPr bwMode="gray">
            <a:xfrm>
              <a:off x="1769" y="2619"/>
              <a:ext cx="170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2800" b="1" dirty="0" smtClean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单元测试的内容</a:t>
              </a:r>
              <a:endPara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Text Box 242"/>
            <p:cNvSpPr txBox="1">
              <a:spLocks noChangeArrowheads="1"/>
            </p:cNvSpPr>
            <p:nvPr/>
          </p:nvSpPr>
          <p:spPr bwMode="gray">
            <a:xfrm>
              <a:off x="1305" y="2600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66" name="Group 238"/>
          <p:cNvGrpSpPr>
            <a:grpSpLocks/>
          </p:cNvGrpSpPr>
          <p:nvPr/>
        </p:nvGrpSpPr>
        <p:grpSpPr bwMode="auto">
          <a:xfrm>
            <a:off x="2802687" y="2887547"/>
            <a:ext cx="5105401" cy="682628"/>
            <a:chOff x="1248" y="2582"/>
            <a:chExt cx="3216" cy="430"/>
          </a:xfrm>
        </p:grpSpPr>
        <p:sp>
          <p:nvSpPr>
            <p:cNvPr id="67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8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9" name="Text Box 241"/>
            <p:cNvSpPr txBox="1">
              <a:spLocks noChangeArrowheads="1"/>
            </p:cNvSpPr>
            <p:nvPr/>
          </p:nvSpPr>
          <p:spPr bwMode="gray">
            <a:xfrm>
              <a:off x="1858" y="2682"/>
              <a:ext cx="170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zh-CN" altLang="en-US" sz="2800" b="1" dirty="0" smtClean="0">
                  <a:solidFill>
                    <a:schemeClr val="tx1">
                      <a:lumMod val="10000"/>
                    </a:schemeClr>
                  </a:solidFill>
                  <a:latin typeface="楷体" pitchFamily="49" charset="-122"/>
                  <a:ea typeface="楷体" pitchFamily="49" charset="-122"/>
                </a:rPr>
                <a:t>单元测试的总结</a:t>
              </a:r>
              <a:endParaRPr lang="en-US" altLang="zh-CN" sz="2800" b="1" dirty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0" name="Text Box 242"/>
            <p:cNvSpPr txBox="1">
              <a:spLocks noChangeArrowheads="1"/>
            </p:cNvSpPr>
            <p:nvPr/>
          </p:nvSpPr>
          <p:spPr bwMode="gray">
            <a:xfrm>
              <a:off x="1305" y="2582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3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81" name="Text Box 246"/>
          <p:cNvSpPr txBox="1">
            <a:spLocks noChangeArrowheads="1"/>
          </p:cNvSpPr>
          <p:nvPr/>
        </p:nvSpPr>
        <p:spPr bwMode="gray">
          <a:xfrm>
            <a:off x="3683152" y="1471731"/>
            <a:ext cx="469013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单元测试的基本概念</a:t>
            </a:r>
            <a:r>
              <a:rPr lang="en-US" altLang="zh-CN" sz="2800" b="1" dirty="0" smtClean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	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5452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/>
              <a:t>静态测试</a:t>
            </a:r>
            <a:endParaRPr lang="en-US" altLang="zh-CN" dirty="0"/>
          </a:p>
          <a:p>
            <a:pPr lvl="1" algn="just"/>
            <a:r>
              <a:rPr lang="zh-CN" altLang="en-US" dirty="0"/>
              <a:t>主要是通过</a:t>
            </a:r>
            <a:r>
              <a:rPr lang="zh-CN" altLang="en-US" dirty="0">
                <a:solidFill>
                  <a:srgbClr val="FF0000"/>
                </a:solidFill>
              </a:rPr>
              <a:t>走查、审查</a:t>
            </a:r>
            <a:r>
              <a:rPr lang="zh-CN" altLang="en-US" dirty="0"/>
              <a:t>等会议方式，依据模块的</a:t>
            </a:r>
            <a:r>
              <a:rPr lang="zh-CN" altLang="en-US" dirty="0">
                <a:solidFill>
                  <a:srgbClr val="FF0000"/>
                </a:solidFill>
              </a:rPr>
              <a:t>详细设计</a:t>
            </a:r>
            <a:r>
              <a:rPr lang="zh-CN" altLang="en-US" dirty="0"/>
              <a:t>，将代码与缺陷检查表进行对照，查看代码是否</a:t>
            </a:r>
            <a:r>
              <a:rPr lang="zh-CN" altLang="en-US" dirty="0">
                <a:solidFill>
                  <a:srgbClr val="FF0000"/>
                </a:solidFill>
              </a:rPr>
              <a:t>符合标准和规范</a:t>
            </a:r>
          </a:p>
          <a:p>
            <a:pPr algn="just"/>
            <a:r>
              <a:rPr lang="zh-CN" altLang="en-US" dirty="0"/>
              <a:t>动态测试</a:t>
            </a:r>
            <a:endParaRPr lang="en-US" altLang="zh-CN" dirty="0"/>
          </a:p>
          <a:p>
            <a:pPr lvl="1" algn="just"/>
            <a:r>
              <a:rPr lang="zh-CN" altLang="en-US" dirty="0"/>
              <a:t>主要包括对模块</a:t>
            </a:r>
            <a:r>
              <a:rPr lang="zh-CN" altLang="en-US" dirty="0">
                <a:solidFill>
                  <a:srgbClr val="FF0000"/>
                </a:solidFill>
              </a:rPr>
              <a:t>接口</a:t>
            </a:r>
            <a:r>
              <a:rPr lang="zh-CN" altLang="en-US" dirty="0"/>
              <a:t>、模块</a:t>
            </a:r>
            <a:r>
              <a:rPr lang="zh-CN" altLang="en-US" dirty="0">
                <a:solidFill>
                  <a:srgbClr val="FF0000"/>
                </a:solidFill>
              </a:rPr>
              <a:t>边界条件</a:t>
            </a:r>
            <a:r>
              <a:rPr lang="zh-CN" altLang="en-US" dirty="0"/>
              <a:t>、模块</a:t>
            </a:r>
            <a:r>
              <a:rPr lang="zh-CN" altLang="en-US" dirty="0">
                <a:solidFill>
                  <a:srgbClr val="FF0000"/>
                </a:solidFill>
              </a:rPr>
              <a:t>独立路径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错误处理</a:t>
            </a:r>
            <a:r>
              <a:rPr lang="zh-CN" altLang="en-US" dirty="0"/>
              <a:t>进行测试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单元测试的内容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195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自定义 1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8282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10120</TotalTime>
  <Words>836</Words>
  <Application>Microsoft Office PowerPoint</Application>
  <PresentationFormat>宽屏</PresentationFormat>
  <Paragraphs>138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等线</vt:lpstr>
      <vt:lpstr>黑体</vt:lpstr>
      <vt:lpstr>楷体</vt:lpstr>
      <vt:lpstr>宋体</vt:lpstr>
      <vt:lpstr>Arial</vt:lpstr>
      <vt:lpstr>Calibri</vt:lpstr>
      <vt:lpstr>Consolas</vt:lpstr>
      <vt:lpstr>Lucida Console</vt:lpstr>
      <vt:lpstr>Times New Roman</vt:lpstr>
      <vt:lpstr>Office Theme</vt:lpstr>
      <vt:lpstr>PowerPoint 演示文稿</vt:lpstr>
      <vt:lpstr>内容回顾</vt:lpstr>
      <vt:lpstr>内容回顾</vt:lpstr>
      <vt:lpstr>内容回顾</vt:lpstr>
      <vt:lpstr>本节教学目标 </vt:lpstr>
      <vt:lpstr>PowerPoint 演示文稿</vt:lpstr>
      <vt:lpstr>单元测试的基本概念</vt:lpstr>
      <vt:lpstr>PowerPoint 演示文稿</vt:lpstr>
      <vt:lpstr>单元测试的内容</vt:lpstr>
      <vt:lpstr>单元测试内容</vt:lpstr>
      <vt:lpstr>单元测试内容</vt:lpstr>
      <vt:lpstr>单元测试内容</vt:lpstr>
      <vt:lpstr>单元测试的内容</vt:lpstr>
      <vt:lpstr>单元测试内容举例</vt:lpstr>
      <vt:lpstr>单元测试举例</vt:lpstr>
      <vt:lpstr>单元测试举例</vt:lpstr>
      <vt:lpstr>单元测试举例</vt:lpstr>
      <vt:lpstr>单元测试举例</vt:lpstr>
      <vt:lpstr>单元测试举例</vt:lpstr>
      <vt:lpstr>单元测试工具</vt:lpstr>
      <vt:lpstr>PowerPoint 演示文稿</vt:lpstr>
      <vt:lpstr>单元测试总结</vt:lpstr>
      <vt:lpstr>内容总结</vt:lpstr>
      <vt:lpstr>PowerPoint 演示文稿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Administrator</cp:lastModifiedBy>
  <cp:revision>771</cp:revision>
  <dcterms:created xsi:type="dcterms:W3CDTF">2015-11-26T12:54:06Z</dcterms:created>
  <dcterms:modified xsi:type="dcterms:W3CDTF">2017-06-02T07:45:24Z</dcterms:modified>
</cp:coreProperties>
</file>