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handoutMasterIdLst>
    <p:handoutMasterId r:id="rId32"/>
  </p:handoutMasterIdLst>
  <p:sldIdLst>
    <p:sldId id="262" r:id="rId2"/>
    <p:sldId id="396" r:id="rId3"/>
    <p:sldId id="573" r:id="rId4"/>
    <p:sldId id="658" r:id="rId5"/>
    <p:sldId id="656" r:id="rId6"/>
    <p:sldId id="657" r:id="rId7"/>
    <p:sldId id="659" r:id="rId8"/>
    <p:sldId id="678" r:id="rId9"/>
    <p:sldId id="660" r:id="rId10"/>
    <p:sldId id="661" r:id="rId11"/>
    <p:sldId id="662" r:id="rId12"/>
    <p:sldId id="663" r:id="rId13"/>
    <p:sldId id="679" r:id="rId14"/>
    <p:sldId id="664" r:id="rId15"/>
    <p:sldId id="665" r:id="rId16"/>
    <p:sldId id="666" r:id="rId17"/>
    <p:sldId id="667" r:id="rId18"/>
    <p:sldId id="668" r:id="rId19"/>
    <p:sldId id="669" r:id="rId20"/>
    <p:sldId id="670" r:id="rId21"/>
    <p:sldId id="671" r:id="rId22"/>
    <p:sldId id="672" r:id="rId23"/>
    <p:sldId id="673" r:id="rId24"/>
    <p:sldId id="674" r:id="rId25"/>
    <p:sldId id="675" r:id="rId26"/>
    <p:sldId id="676" r:id="rId27"/>
    <p:sldId id="677" r:id="rId28"/>
    <p:sldId id="638" r:id="rId29"/>
    <p:sldId id="28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975CE"/>
    <a:srgbClr val="DDEEFC"/>
    <a:srgbClr val="F2F2F2"/>
    <a:srgbClr val="F1F5FB"/>
    <a:srgbClr val="006ECC"/>
    <a:srgbClr val="03A6FF"/>
    <a:srgbClr val="B8DBF6"/>
    <a:srgbClr val="F6F6F6"/>
    <a:srgbClr val="0073D2"/>
    <a:srgbClr val="3D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4" autoAdjust="0"/>
    <p:restoredTop sz="76827" autoAdjust="0"/>
  </p:normalViewPr>
  <p:slideViewPr>
    <p:cSldViewPr snapToGrid="0" showGuides="1">
      <p:cViewPr varScale="1">
        <p:scale>
          <a:sx n="66" d="100"/>
          <a:sy n="66" d="100"/>
        </p:scale>
        <p:origin x="48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77729-C0AC-409E-827F-6575C816C891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665A-DE80-481F-8946-39E91B67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4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9138E-DB2A-4935-A0B9-B284798CE9F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307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217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讲清楚测试用例设计都有谁</a:t>
            </a:r>
            <a:endParaRPr lang="en-US" altLang="zh-CN" dirty="0" smtClean="0"/>
          </a:p>
          <a:p>
            <a:r>
              <a:rPr lang="zh-CN" altLang="en-US" dirty="0" smtClean="0"/>
              <a:t>特点分析，需要开发哪些驱动模块，哪些桩模块</a:t>
            </a:r>
            <a:endParaRPr lang="en-US" altLang="zh-CN" dirty="0" smtClean="0"/>
          </a:p>
          <a:p>
            <a:r>
              <a:rPr lang="en-US" altLang="zh-CN" dirty="0" err="1" smtClean="0"/>
              <a:t>GD:getDate</a:t>
            </a:r>
            <a:endParaRPr lang="en-US" altLang="zh-CN" dirty="0" smtClean="0"/>
          </a:p>
          <a:p>
            <a:r>
              <a:rPr lang="en-US" altLang="zh-CN" dirty="0" err="1" smtClean="0"/>
              <a:t>VD:validate</a:t>
            </a:r>
            <a:endParaRPr lang="en-US" altLang="zh-CN" dirty="0" smtClean="0"/>
          </a:p>
          <a:p>
            <a:r>
              <a:rPr lang="en-US" altLang="zh-CN" dirty="0" err="1" smtClean="0"/>
              <a:t>IDOM:lastDayOfMonth</a:t>
            </a:r>
            <a:endParaRPr lang="en-US" altLang="zh-CN" dirty="0" smtClean="0"/>
          </a:p>
          <a:p>
            <a:r>
              <a:rPr lang="en-US" altLang="zh-CN" dirty="0" err="1" smtClean="0"/>
              <a:t>iLY:isLeapYear</a:t>
            </a:r>
            <a:endParaRPr lang="en-US" altLang="zh-CN" dirty="0" smtClean="0"/>
          </a:p>
          <a:p>
            <a:r>
              <a:rPr lang="en-US" altLang="zh-CN" dirty="0" err="1" smtClean="0"/>
              <a:t>ID:IncrementDate</a:t>
            </a:r>
            <a:endParaRPr lang="en-US" altLang="zh-CN" dirty="0" smtClean="0"/>
          </a:p>
          <a:p>
            <a:r>
              <a:rPr lang="en-US" altLang="zh-CN" dirty="0" smtClean="0"/>
              <a:t>PD:</a:t>
            </a:r>
            <a:r>
              <a:rPr lang="zh-CN" altLang="en-US" dirty="0" smtClean="0"/>
              <a:t>打印日期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592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139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85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7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65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79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46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49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80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16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144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92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8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61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86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4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63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24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70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9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54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>
            <a:normAutofit/>
          </a:bodyPr>
          <a:lstStyle>
            <a:lvl1pPr>
              <a:defRPr sz="2800" baseline="0"/>
            </a:lvl1pPr>
            <a:lvl2pPr>
              <a:defRPr sz="2800" baseline="0"/>
            </a:lvl2pPr>
            <a:lvl3pPr>
              <a:defRPr sz="2800" baseline="0"/>
            </a:lvl3pPr>
            <a:lvl4pPr>
              <a:defRPr sz="2800" baseline="0"/>
            </a:lvl4pPr>
            <a:lvl5pPr>
              <a:defRPr sz="280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1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3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9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591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0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777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57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811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57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11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0" y="0"/>
            <a:ext cx="12192000" cy="734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4330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2885" y="-68853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3624"/>
            <a:ext cx="10515600" cy="547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47" r:id="rId30"/>
    <p:sldLayoutId id="2147483748" r:id="rId31"/>
    <p:sldLayoutId id="2147483749" r:id="rId32"/>
    <p:sldLayoutId id="2147483750" r:id="rId33"/>
    <p:sldLayoutId id="2147483751" r:id="rId34"/>
    <p:sldLayoutId id="2147483752" r:id="rId3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bg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7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5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12700" y="1539875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850" y="4864100"/>
            <a:ext cx="519178" cy="1524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4766" y="3568994"/>
            <a:ext cx="5859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3.2 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集成</a:t>
            </a:r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4869" y="2614178"/>
            <a:ext cx="5588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第三部分 软件测试应用</a:t>
            </a:r>
            <a:endParaRPr lang="zh-CN" altLang="en-US" sz="4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7" y="864552"/>
            <a:ext cx="9469664" cy="5523547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dirty="0" smtClean="0">
                <a:solidFill>
                  <a:srgbClr val="FF0000"/>
                </a:solidFill>
              </a:rPr>
              <a:t>基本</a:t>
            </a:r>
            <a:r>
              <a:rPr lang="zh-CN" altLang="zh-CN" dirty="0">
                <a:solidFill>
                  <a:srgbClr val="FF0000"/>
                </a:solidFill>
              </a:rPr>
              <a:t>思想</a:t>
            </a:r>
            <a:r>
              <a:rPr lang="zh-CN" altLang="zh-CN" dirty="0"/>
              <a:t>：将每个集成测试用例限定在一对</a:t>
            </a:r>
            <a:r>
              <a:rPr lang="zh-CN" altLang="zh-CN" dirty="0">
                <a:solidFill>
                  <a:srgbClr val="FF0000"/>
                </a:solidFill>
              </a:rPr>
              <a:t>调用单元</a:t>
            </a:r>
            <a:r>
              <a:rPr lang="zh-CN" altLang="zh-CN" dirty="0"/>
              <a:t>上，每个集成测试用例都是最小的集成单元，仅涉及一对调用的</a:t>
            </a:r>
            <a:r>
              <a:rPr lang="zh-CN" altLang="zh-CN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测试用例设计</a:t>
            </a:r>
            <a:r>
              <a:rPr lang="zh-CN" altLang="en-US" dirty="0" smtClean="0"/>
              <a:t>：两个典型的模块成对集成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规模估算</a:t>
            </a:r>
            <a:r>
              <a:rPr lang="zh-CN" altLang="en-US" dirty="0" smtClean="0"/>
              <a:t>：共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个模块，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条边，因每条边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对应一对调用接口，确定一个成对测试用例，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因此包含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个测试用例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特点分析</a:t>
            </a:r>
            <a:r>
              <a:rPr lang="zh-CN" altLang="en-US" dirty="0" smtClean="0"/>
              <a:t>：目的希望避免开发驱动和桩模块，但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事实没有做到（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个桩模块，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个驱动模块）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优势</a:t>
            </a:r>
            <a:r>
              <a:rPr lang="zh-CN" altLang="en-US" dirty="0" smtClean="0"/>
              <a:t>：容易定位缺陷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集成测试方法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成对集成</a:t>
            </a:r>
            <a:endParaRPr lang="zh-CN" altLang="en-US" dirty="0"/>
          </a:p>
        </p:txBody>
      </p:sp>
      <p:pic>
        <p:nvPicPr>
          <p:cNvPr id="4" name="Picture 6" descr="8t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2" y="1878012"/>
            <a:ext cx="4383088" cy="4774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3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64937" y="788352"/>
            <a:ext cx="10185033" cy="58171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zh-CN" altLang="en-US" dirty="0" smtClean="0">
                <a:solidFill>
                  <a:srgbClr val="FF0000"/>
                </a:solidFill>
              </a:rPr>
              <a:t>概念</a:t>
            </a:r>
            <a:r>
              <a:rPr lang="zh-CN" altLang="en-US" dirty="0" smtClean="0"/>
              <a:t>：</a:t>
            </a:r>
            <a:r>
              <a:rPr lang="zh-CN" altLang="zh-CN" dirty="0" smtClean="0"/>
              <a:t>邻居</a:t>
            </a:r>
            <a:r>
              <a:rPr lang="zh-CN" altLang="zh-CN" dirty="0"/>
              <a:t>是指某个指定模块及其所有</a:t>
            </a:r>
            <a:r>
              <a:rPr lang="zh-CN" altLang="zh-CN" dirty="0">
                <a:solidFill>
                  <a:srgbClr val="FF0000"/>
                </a:solidFill>
              </a:rPr>
              <a:t>直接调用</a:t>
            </a:r>
            <a:r>
              <a:rPr lang="zh-CN" altLang="zh-CN" dirty="0"/>
              <a:t>该模块的上层模块以及所有被该模块直接调用的下层</a:t>
            </a:r>
            <a:r>
              <a:rPr lang="zh-CN" altLang="zh-CN" dirty="0" smtClean="0"/>
              <a:t>模块</a:t>
            </a:r>
            <a:endParaRPr lang="en-US" altLang="zh-CN" dirty="0" smtClean="0"/>
          </a:p>
          <a:p>
            <a:pPr algn="just"/>
            <a:r>
              <a:rPr lang="zh-CN" altLang="zh-CN" dirty="0">
                <a:solidFill>
                  <a:srgbClr val="FF0000"/>
                </a:solidFill>
              </a:rPr>
              <a:t>基本思想</a:t>
            </a:r>
            <a:r>
              <a:rPr lang="zh-CN" altLang="zh-CN" dirty="0"/>
              <a:t>：将每个集成测试用例限定在某个节点的邻居上，针对某个模块的集成测试用例应同时包含该模块及其</a:t>
            </a:r>
            <a:r>
              <a:rPr lang="zh-CN" altLang="zh-CN" dirty="0" smtClean="0"/>
              <a:t>邻居</a:t>
            </a:r>
            <a:endParaRPr lang="en-US" altLang="zh-CN" dirty="0" smtClean="0"/>
          </a:p>
          <a:p>
            <a:pPr algn="just"/>
            <a:r>
              <a:rPr lang="zh-CN" altLang="en-US" dirty="0" smtClean="0">
                <a:solidFill>
                  <a:srgbClr val="FF0000"/>
                </a:solidFill>
              </a:rPr>
              <a:t>测试用例设计</a:t>
            </a:r>
            <a:r>
              <a:rPr lang="zh-CN" altLang="en-US" dirty="0" smtClean="0"/>
              <a:t>：如图所示（</a:t>
            </a:r>
            <a:r>
              <a:rPr lang="en-US" altLang="zh-CN" dirty="0" smtClean="0"/>
              <a:t>5</a:t>
            </a:r>
            <a:r>
              <a:rPr lang="zh-CN" altLang="en-US" dirty="0"/>
              <a:t>条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just"/>
            <a:r>
              <a:rPr lang="zh-CN" altLang="en-US" dirty="0" smtClean="0">
                <a:solidFill>
                  <a:srgbClr val="FF0000"/>
                </a:solidFill>
              </a:rPr>
              <a:t>规模</a:t>
            </a:r>
            <a:r>
              <a:rPr lang="zh-CN" altLang="en-US" dirty="0" smtClean="0"/>
              <a:t>：共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个模块，其中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个模块是中间层的模块，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/>
              <a:t>根</a:t>
            </a:r>
            <a:r>
              <a:rPr lang="zh-CN" altLang="en-US" dirty="0" smtClean="0"/>
              <a:t>节点直接调用叶子节点，用例数量</a:t>
            </a:r>
            <a:r>
              <a:rPr lang="en-US" altLang="zh-CN" dirty="0" smtClean="0"/>
              <a:t>n+1</a:t>
            </a:r>
            <a:r>
              <a:rPr lang="zh-CN" altLang="en-US" dirty="0" smtClean="0"/>
              <a:t>；否则为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endParaRPr lang="en-US" altLang="zh-CN" dirty="0"/>
          </a:p>
          <a:p>
            <a:pPr algn="just"/>
            <a:r>
              <a:rPr lang="zh-CN" altLang="en-US" dirty="0" smtClean="0">
                <a:solidFill>
                  <a:srgbClr val="FF0000"/>
                </a:solidFill>
              </a:rPr>
              <a:t>特点分析</a:t>
            </a:r>
            <a:r>
              <a:rPr lang="zh-CN" altLang="en-US" dirty="0" smtClean="0"/>
              <a:t>：试图通过扩大单个测试用例的范围来减少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测试用例的总数，导致的结果是缺陷定位变得困难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集成测试方法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邻居集成</a:t>
            </a:r>
            <a:endParaRPr lang="zh-CN" altLang="en-US" dirty="0"/>
          </a:p>
        </p:txBody>
      </p:sp>
      <p:pic>
        <p:nvPicPr>
          <p:cNvPr id="4" name="Picture 6" descr="8t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2857500"/>
            <a:ext cx="35718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4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2"/>
            <a:ext cx="10221383" cy="5841047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基本思想</a:t>
            </a:r>
            <a:r>
              <a:rPr lang="zh-CN" altLang="zh-CN" dirty="0"/>
              <a:t>：将函数调用图看做程序的控制流图或程序图，每个从根节点到叶子节点的调用形成了路径，每条独立路径即可构成一个集成测试</a:t>
            </a:r>
            <a:r>
              <a:rPr lang="zh-CN" altLang="zh-CN" dirty="0" smtClean="0"/>
              <a:t>用例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测试用例设计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ND3-GD-VD-lDOM-iLY</a:t>
            </a:r>
          </a:p>
          <a:p>
            <a:pPr lvl="1"/>
            <a:r>
              <a:rPr lang="en-US" altLang="zh-CN" dirty="0" smtClean="0"/>
              <a:t>ND3-VD-lDOM-iLY</a:t>
            </a:r>
          </a:p>
          <a:p>
            <a:pPr lvl="1"/>
            <a:r>
              <a:rPr lang="en-US" altLang="zh-CN" dirty="0" smtClean="0"/>
              <a:t>……</a:t>
            </a:r>
            <a:r>
              <a:rPr lang="zh-CN" altLang="en-US" dirty="0" smtClean="0"/>
              <a:t>（根据实际情况，如果存在不可行路径，则去掉）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规模估算</a:t>
            </a:r>
            <a:r>
              <a:rPr lang="zh-CN" altLang="en-US" dirty="0" smtClean="0"/>
              <a:t>：环复杂度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，测试用例数量也是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，但是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存在不可能路径，需要去掉或编写桩模块构造可行路径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特点分析</a:t>
            </a:r>
            <a:r>
              <a:rPr lang="zh-CN" altLang="en-US" dirty="0" smtClean="0"/>
              <a:t>：减少桩和驱动模块开发量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不足</a:t>
            </a:r>
            <a:r>
              <a:rPr lang="zh-CN" altLang="en-US" dirty="0" smtClean="0"/>
              <a:t>：缺陷定位困难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集成测试方法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基于独立路径的测试</a:t>
            </a:r>
            <a:endParaRPr lang="zh-CN" altLang="en-US" dirty="0"/>
          </a:p>
        </p:txBody>
      </p:sp>
      <p:pic>
        <p:nvPicPr>
          <p:cNvPr id="6" name="Picture 6" descr="8T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100" y="2909888"/>
            <a:ext cx="3857625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7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38675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30994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集成测试的方法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80268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216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集成测试的遍历顺序</a:t>
              </a:r>
              <a:endPara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集成</a:t>
            </a: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测试</a:t>
            </a: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的基本</a:t>
            </a: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概念</a:t>
            </a: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及内容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7970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2"/>
            <a:ext cx="10333264" cy="5244147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基本思想</a:t>
            </a:r>
            <a:r>
              <a:rPr lang="zh-CN" altLang="zh-CN" dirty="0"/>
              <a:t>：将所有经过单元测试的模块一次性组装到被测系统中进行测试，完全不考虑模块之间的依赖性和可能的风险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举例</a:t>
            </a:r>
            <a:r>
              <a:rPr lang="zh-CN" altLang="en-US" dirty="0" smtClean="0"/>
              <a:t>：</a:t>
            </a:r>
            <a:r>
              <a:rPr lang="zh-CN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将所有</a:t>
            </a:r>
            <a:r>
              <a:rPr lang="en-US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7</a:t>
            </a:r>
            <a:r>
              <a:rPr lang="zh-CN" altLang="zh-CN" dirty="0">
                <a:solidFill>
                  <a:srgbClr val="0000FF"/>
                </a:solidFill>
                <a:ea typeface="华文新魏" panose="02010800040101010101" pitchFamily="2" charset="-122"/>
              </a:rPr>
              <a:t>个模块放在一起进行测试，即仅需一个测试用例，达到用例规模的最小</a:t>
            </a:r>
            <a:r>
              <a:rPr lang="zh-CN" altLang="zh-CN" dirty="0" smtClean="0">
                <a:solidFill>
                  <a:srgbClr val="0000FF"/>
                </a:solidFill>
                <a:ea typeface="华文新魏" panose="02010800040101010101" pitchFamily="2" charset="-122"/>
              </a:rPr>
              <a:t>化</a:t>
            </a:r>
            <a:endParaRPr lang="en-US" altLang="zh-CN" dirty="0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优点</a:t>
            </a:r>
            <a:r>
              <a:rPr lang="zh-CN" altLang="en-US" dirty="0" smtClean="0">
                <a:ea typeface="华文新魏" panose="02010800040101010101" pitchFamily="2" charset="-122"/>
              </a:rPr>
              <a:t>：</a:t>
            </a:r>
            <a:r>
              <a:rPr lang="zh-CN" altLang="en-US" dirty="0"/>
              <a:t>测试规模小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缺点</a:t>
            </a:r>
            <a:r>
              <a:rPr lang="zh-CN" altLang="en-US" dirty="0" smtClean="0">
                <a:ea typeface="华文新魏" panose="02010800040101010101" pitchFamily="2" charset="-122"/>
              </a:rPr>
              <a:t>：</a:t>
            </a:r>
            <a:r>
              <a:rPr lang="zh-CN" altLang="en-US" dirty="0"/>
              <a:t>违反了测试从小范围到大范围展开的原则，难以</a:t>
            </a:r>
            <a:r>
              <a:rPr lang="zh-CN" altLang="en-US" dirty="0" smtClean="0"/>
              <a:t>定位问题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适用场景</a:t>
            </a:r>
            <a:r>
              <a:rPr lang="zh-CN" altLang="en-US" dirty="0" smtClean="0"/>
              <a:t>：稳定的软件版本，或涉及模块和接口数量不多的情况下（小范围内）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集成测试遍历顺序的设计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大爆炸集成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5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基本思想</a:t>
            </a:r>
            <a:r>
              <a:rPr lang="zh-CN" altLang="zh-CN" dirty="0"/>
              <a:t>：</a:t>
            </a:r>
            <a:r>
              <a:rPr lang="en-US" altLang="zh-CN" dirty="0"/>
              <a:t> </a:t>
            </a:r>
            <a:r>
              <a:rPr lang="zh-CN" altLang="zh-CN" dirty="0"/>
              <a:t>从主控模块</a:t>
            </a:r>
            <a:r>
              <a:rPr lang="en-US" altLang="zh-CN" dirty="0"/>
              <a:t>(</a:t>
            </a:r>
            <a:r>
              <a:rPr lang="zh-CN" altLang="zh-CN" dirty="0"/>
              <a:t>主程序，即根节点</a:t>
            </a:r>
            <a:r>
              <a:rPr lang="en-US" altLang="zh-CN" dirty="0"/>
              <a:t>)</a:t>
            </a:r>
            <a:r>
              <a:rPr lang="zh-CN" altLang="zh-CN" dirty="0"/>
              <a:t>开始，按照系统程序结构，沿着控制层次从上而下，逐渐将各模块组装</a:t>
            </a:r>
            <a:r>
              <a:rPr lang="zh-CN" altLang="zh-CN" dirty="0" smtClean="0"/>
              <a:t>起来</a:t>
            </a:r>
            <a:endParaRPr lang="en-US" altLang="zh-CN" dirty="0" smtClean="0"/>
          </a:p>
          <a:p>
            <a:r>
              <a:rPr lang="zh-CN" altLang="en-US" dirty="0" smtClean="0"/>
              <a:t>深度优先：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自顶向下集成</a:t>
            </a:r>
            <a:endParaRPr lang="zh-CN" alt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317962"/>
              </p:ext>
            </p:extLst>
          </p:nvPr>
        </p:nvGraphicFramePr>
        <p:xfrm>
          <a:off x="825500" y="2714624"/>
          <a:ext cx="10204985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r:id="rId4" imgW="3552120" imgH="1159560" progId="Visio.Drawing.11">
                  <p:embed/>
                </p:oleObj>
              </mc:Choice>
              <mc:Fallback>
                <p:oleObj r:id="rId4" imgW="3552120" imgH="11595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714624"/>
                        <a:ext cx="10204985" cy="335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362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继续集成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自顶向下</a:t>
            </a:r>
            <a:r>
              <a:rPr lang="zh-CN" altLang="en-US" dirty="0"/>
              <a:t>集成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960452"/>
              </p:ext>
            </p:extLst>
          </p:nvPr>
        </p:nvGraphicFramePr>
        <p:xfrm>
          <a:off x="1163637" y="2093912"/>
          <a:ext cx="3427535" cy="3799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r:id="rId3" imgW="1145160" imgH="1260360" progId="Visio.Drawing.11">
                  <p:embed/>
                </p:oleObj>
              </mc:Choice>
              <mc:Fallback>
                <p:oleObj r:id="rId3" imgW="1145160" imgH="12603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7" y="2093912"/>
                        <a:ext cx="3427535" cy="3799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820856"/>
              </p:ext>
            </p:extLst>
          </p:nvPr>
        </p:nvGraphicFramePr>
        <p:xfrm>
          <a:off x="5799138" y="1855788"/>
          <a:ext cx="3713162" cy="4481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r:id="rId5" imgW="1337040" imgH="1598040" progId="Visio.Drawing.11">
                  <p:embed/>
                </p:oleObj>
              </mc:Choice>
              <mc:Fallback>
                <p:oleObj r:id="rId5" imgW="1337040" imgH="15980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1855788"/>
                        <a:ext cx="3713162" cy="4481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39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以广度优先策略自顶向下集成的测试用例设计：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自顶向下</a:t>
            </a:r>
            <a:r>
              <a:rPr lang="zh-CN" altLang="en-US" dirty="0"/>
              <a:t>集成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888015"/>
              </p:ext>
            </p:extLst>
          </p:nvPr>
        </p:nvGraphicFramePr>
        <p:xfrm>
          <a:off x="514349" y="1878012"/>
          <a:ext cx="11401493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r:id="rId3" imgW="5149800" imgH="1726920" progId="Visio.Drawing.11">
                  <p:embed/>
                </p:oleObj>
              </mc:Choice>
              <mc:Fallback>
                <p:oleObj r:id="rId3" imgW="5149800" imgH="17269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49" y="1878012"/>
                        <a:ext cx="11401493" cy="451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71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>
                <a:solidFill>
                  <a:srgbClr val="FF0000"/>
                </a:solidFill>
              </a:rPr>
              <a:t>优势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zh-CN" dirty="0"/>
              <a:t>优先从根节点开始测试，有助于</a:t>
            </a:r>
            <a:r>
              <a:rPr lang="zh-CN" altLang="zh-CN" dirty="0">
                <a:solidFill>
                  <a:srgbClr val="FF0000"/>
                </a:solidFill>
              </a:rPr>
              <a:t>早期实现并验证系统主要功能</a:t>
            </a:r>
            <a:r>
              <a:rPr lang="zh-CN" altLang="zh-CN" dirty="0"/>
              <a:t>，给开发团队和用户带来成功的信心，也便于早期验证主要的控制和判断，避免主控程序的缺陷，确保开发进度</a:t>
            </a:r>
          </a:p>
          <a:p>
            <a:pPr lvl="1"/>
            <a:r>
              <a:rPr lang="zh-CN" altLang="zh-CN" dirty="0"/>
              <a:t>单个测试用例包含多个模块，可从整体上降低测试用例规模</a:t>
            </a:r>
          </a:p>
          <a:p>
            <a:pPr lvl="1"/>
            <a:r>
              <a:rPr lang="zh-CN" altLang="zh-CN" dirty="0"/>
              <a:t>采用递增方式展开测试，每个新的测试用例一般仅加入一个新的模块，便于缺陷定位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自顶向下的集成</a:t>
            </a:r>
          </a:p>
        </p:txBody>
      </p:sp>
    </p:spTree>
    <p:extLst>
      <p:ext uri="{BB962C8B-B14F-4D97-AF65-F5344CB8AC3E}">
        <p14:creationId xmlns:p14="http://schemas.microsoft.com/office/powerpoint/2010/main" val="31769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dirty="0"/>
              <a:t>不足</a:t>
            </a:r>
            <a:endParaRPr lang="en-US" altLang="zh-CN" dirty="0"/>
          </a:p>
          <a:p>
            <a:pPr lvl="1"/>
            <a:r>
              <a:rPr lang="zh-CN" altLang="zh-CN" dirty="0"/>
              <a:t>桩模块的开发和维护工作量较大</a:t>
            </a:r>
          </a:p>
          <a:p>
            <a:pPr lvl="1"/>
            <a:r>
              <a:rPr lang="zh-CN" altLang="zh-CN" dirty="0"/>
              <a:t>难以早期发现底层模块中复杂算法的缺陷，且随着测试的进行，系统越来越复杂，底层模块的测试很难保证充分性</a:t>
            </a:r>
          </a:p>
          <a:p>
            <a:pPr lvl="1"/>
            <a:r>
              <a:rPr lang="zh-CN" altLang="zh-CN" dirty="0"/>
              <a:t>不利于测试的并行，难以充分展开人力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自顶向下的集成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11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010967" y="1556791"/>
            <a:ext cx="9008244" cy="345934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理解单元测试的基本概念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理解单元测试的过程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2643" y="299837"/>
            <a:ext cx="6226175" cy="56582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本节教学目标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78776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dirty="0"/>
              <a:t>自底向上的集成</a:t>
            </a:r>
            <a:r>
              <a:rPr lang="en-US" altLang="zh-CN" dirty="0"/>
              <a:t>(Bottom Up)</a:t>
            </a:r>
          </a:p>
          <a:p>
            <a:pPr algn="just"/>
            <a:r>
              <a:rPr lang="zh-CN" altLang="zh-CN" dirty="0">
                <a:solidFill>
                  <a:srgbClr val="FF0000"/>
                </a:solidFill>
              </a:rPr>
              <a:t>基本思想</a:t>
            </a:r>
            <a:r>
              <a:rPr lang="zh-CN" altLang="zh-CN" dirty="0"/>
              <a:t>：从底层模块</a:t>
            </a:r>
            <a:r>
              <a:rPr lang="en-US" altLang="zh-CN" dirty="0"/>
              <a:t>(</a:t>
            </a:r>
            <a:r>
              <a:rPr lang="zh-CN" altLang="zh-CN" dirty="0"/>
              <a:t>即叶子节点</a:t>
            </a:r>
            <a:r>
              <a:rPr lang="en-US" altLang="zh-CN" dirty="0"/>
              <a:t>)</a:t>
            </a:r>
            <a:r>
              <a:rPr lang="zh-CN" altLang="zh-CN" dirty="0"/>
              <a:t>开始，按照调用图的结构，从下而上，逐层将各模块组装起来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自底向上的集成</a:t>
            </a:r>
            <a:endParaRPr lang="zh-CN" altLang="en-US" dirty="0"/>
          </a:p>
        </p:txBody>
      </p:sp>
      <p:pic>
        <p:nvPicPr>
          <p:cNvPr id="4" name="Picture 6" descr="8t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2927349"/>
            <a:ext cx="11460162" cy="361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0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sz="3400" dirty="0"/>
              <a:t>优势</a:t>
            </a:r>
            <a:endParaRPr lang="en-US" altLang="zh-CN" sz="3400" dirty="0"/>
          </a:p>
          <a:p>
            <a:pPr lvl="1"/>
            <a:r>
              <a:rPr lang="zh-CN" altLang="zh-CN" dirty="0"/>
              <a:t>优先从叶子节点开始测试，有助于早期发现底层模块中复杂算法的缺陷，且驱动模块的开发有利于规范和约束系统上层模块的设计，在一定程度上增加系统可测试性</a:t>
            </a:r>
          </a:p>
          <a:p>
            <a:pPr lvl="1"/>
            <a:r>
              <a:rPr lang="zh-CN" altLang="zh-CN" dirty="0"/>
              <a:t>单个测试用例包含多个模块，可从整体上降低测试用例规模</a:t>
            </a:r>
          </a:p>
          <a:p>
            <a:pPr lvl="1"/>
            <a:r>
              <a:rPr lang="zh-CN" altLang="zh-CN" dirty="0"/>
              <a:t>多个集成测试可并行展开，确保测试工作进度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自底向上的集成</a:t>
            </a:r>
          </a:p>
        </p:txBody>
      </p:sp>
    </p:spTree>
    <p:extLst>
      <p:ext uri="{BB962C8B-B14F-4D97-AF65-F5344CB8AC3E}">
        <p14:creationId xmlns:p14="http://schemas.microsoft.com/office/powerpoint/2010/main" val="4551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sz="3400" dirty="0"/>
              <a:t>不足</a:t>
            </a:r>
            <a:endParaRPr lang="en-US" altLang="zh-CN" sz="3400" dirty="0"/>
          </a:p>
          <a:p>
            <a:pPr lvl="1"/>
            <a:r>
              <a:rPr lang="zh-CN" altLang="zh-CN" dirty="0"/>
              <a:t>驱动模块的开发和维护工作量较大</a:t>
            </a:r>
          </a:p>
          <a:p>
            <a:pPr lvl="1"/>
            <a:r>
              <a:rPr lang="zh-CN" altLang="zh-CN" dirty="0"/>
              <a:t>难以早期发现上层模块中有关逻辑和控制方面的缺陷</a:t>
            </a:r>
          </a:p>
          <a:p>
            <a:pPr lvl="1"/>
            <a:r>
              <a:rPr lang="zh-CN" altLang="zh-CN" dirty="0"/>
              <a:t>直至加入最后一个模块才能看到整个系统框架，难以早期发现时序问题和资源竞争问题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自底向上的集成</a:t>
            </a:r>
          </a:p>
        </p:txBody>
      </p:sp>
    </p:spTree>
    <p:extLst>
      <p:ext uri="{BB962C8B-B14F-4D97-AF65-F5344CB8AC3E}">
        <p14:creationId xmlns:p14="http://schemas.microsoft.com/office/powerpoint/2010/main" val="3282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另一种叫法：</a:t>
            </a:r>
            <a:r>
              <a:rPr lang="zh-CN" altLang="zh-CN" dirty="0"/>
              <a:t>三明治集成</a:t>
            </a:r>
            <a:r>
              <a:rPr lang="en-US" altLang="zh-CN" dirty="0"/>
              <a:t>(Sandwich)</a:t>
            </a:r>
          </a:p>
          <a:p>
            <a:r>
              <a:rPr lang="zh-CN" altLang="zh-CN" dirty="0" smtClean="0">
                <a:solidFill>
                  <a:srgbClr val="FF0000"/>
                </a:solidFill>
              </a:rPr>
              <a:t>基本</a:t>
            </a:r>
            <a:r>
              <a:rPr lang="zh-CN" altLang="zh-CN" dirty="0">
                <a:solidFill>
                  <a:srgbClr val="FF0000"/>
                </a:solidFill>
              </a:rPr>
              <a:t>思想</a:t>
            </a:r>
            <a:r>
              <a:rPr lang="zh-CN" altLang="zh-CN" dirty="0"/>
              <a:t>：将自顶向下和自底向上集成方法结合起来的集成策略。在调用图上按照一定的策略，分别自顶向下和自底向上展开集成，并在子树上进行大爆炸集成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混合集成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4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2"/>
            <a:ext cx="10307864" cy="5447347"/>
          </a:xfrm>
        </p:spPr>
        <p:txBody>
          <a:bodyPr>
            <a:normAutofit/>
          </a:bodyPr>
          <a:lstStyle/>
          <a:p>
            <a:pPr algn="just"/>
            <a:r>
              <a:rPr lang="zh-CN" altLang="zh-CN" dirty="0">
                <a:solidFill>
                  <a:srgbClr val="FF0000"/>
                </a:solidFill>
              </a:rPr>
              <a:t>策略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将</a:t>
            </a:r>
            <a:r>
              <a:rPr lang="zh-CN" altLang="zh-CN" dirty="0"/>
              <a:t>系统划分为三层，中间层为目标层，测试时对目标层上面的层使用自顶向下的集成策略，对目标层下面的层使用自底向上的集成</a:t>
            </a:r>
            <a:r>
              <a:rPr lang="zh-CN" altLang="zh-CN" dirty="0" smtClean="0"/>
              <a:t>策略</a:t>
            </a:r>
            <a:endParaRPr lang="en-US" altLang="zh-CN" dirty="0" smtClean="0"/>
          </a:p>
          <a:p>
            <a:pPr algn="just"/>
            <a:endParaRPr lang="zh-CN" altLang="zh-CN" dirty="0"/>
          </a:p>
          <a:p>
            <a:pPr algn="just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混合集成</a:t>
            </a:r>
            <a:endParaRPr lang="zh-CN" altLang="en-US" dirty="0"/>
          </a:p>
        </p:txBody>
      </p:sp>
      <p:pic>
        <p:nvPicPr>
          <p:cNvPr id="4" name="Picture 6" descr="8t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4" y="2986088"/>
            <a:ext cx="11071227" cy="342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17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dirty="0"/>
              <a:t>策略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zh-CN" dirty="0"/>
              <a:t>基于策略</a:t>
            </a:r>
            <a:r>
              <a:rPr lang="en-US" altLang="zh-CN" dirty="0"/>
              <a:t>1</a:t>
            </a:r>
            <a:r>
              <a:rPr lang="zh-CN" altLang="zh-CN" dirty="0"/>
              <a:t>并对目标层采用独立测试策略，确保目标层模块在集成测试之前得到充分的测试</a:t>
            </a:r>
            <a:endParaRPr lang="en-US" altLang="zh-CN" dirty="0"/>
          </a:p>
          <a:p>
            <a:pPr algn="just"/>
            <a:r>
              <a:rPr lang="zh-CN" altLang="zh-CN" dirty="0"/>
              <a:t>策略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zh-CN" dirty="0"/>
              <a:t>对包含读操作的子系统自底向上集成测试直至根节点，然后对包含写操作的子系统自顶向下集成测试直至叶子节点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混合集成</a:t>
            </a:r>
            <a:endParaRPr lang="zh-CN" altLang="en-US" dirty="0"/>
          </a:p>
        </p:txBody>
      </p:sp>
      <p:pic>
        <p:nvPicPr>
          <p:cNvPr id="5" name="Picture 2" descr="8t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1" y="3625804"/>
            <a:ext cx="8636000" cy="323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63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2"/>
            <a:ext cx="10282464" cy="5752147"/>
          </a:xfrm>
        </p:spPr>
        <p:txBody>
          <a:bodyPr/>
          <a:lstStyle/>
          <a:p>
            <a:pPr algn="just"/>
            <a:r>
              <a:rPr lang="zh-CN" altLang="zh-CN" dirty="0">
                <a:solidFill>
                  <a:srgbClr val="FF0000"/>
                </a:solidFill>
              </a:rPr>
              <a:t>优势</a:t>
            </a:r>
            <a:r>
              <a:rPr lang="zh-CN" altLang="zh-CN" dirty="0"/>
              <a:t>：结合了自顶向下和自底向上的集成的优势</a:t>
            </a:r>
            <a:endParaRPr lang="en-US" altLang="zh-CN" dirty="0"/>
          </a:p>
          <a:p>
            <a:pPr algn="just"/>
            <a:r>
              <a:rPr lang="zh-CN" altLang="zh-CN" dirty="0" smtClean="0">
                <a:solidFill>
                  <a:srgbClr val="FF0000"/>
                </a:solidFill>
              </a:rPr>
              <a:t>不足</a:t>
            </a:r>
            <a:r>
              <a:rPr lang="zh-CN" altLang="en-US" dirty="0" smtClean="0"/>
              <a:t>：</a:t>
            </a:r>
            <a:endParaRPr lang="zh-CN" altLang="zh-CN" dirty="0"/>
          </a:p>
          <a:p>
            <a:pPr lvl="1"/>
            <a:r>
              <a:rPr lang="zh-CN" altLang="zh-CN" dirty="0"/>
              <a:t>中间的目标层可能得不到充分的测试</a:t>
            </a:r>
          </a:p>
          <a:p>
            <a:pPr lvl="1"/>
            <a:r>
              <a:rPr lang="zh-CN" altLang="zh-CN" dirty="0"/>
              <a:t>需要同时开发桩和驱动模块，这部分</a:t>
            </a:r>
            <a:r>
              <a:rPr lang="zh-CN" altLang="zh-CN" dirty="0" smtClean="0"/>
              <a:t>工作量</a:t>
            </a:r>
            <a:r>
              <a:rPr lang="zh-CN" altLang="en-US" dirty="0" smtClean="0"/>
              <a:t>比较大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需</a:t>
            </a:r>
            <a:r>
              <a:rPr lang="zh-CN" altLang="zh-CN" dirty="0"/>
              <a:t>在子树上进行大爆炸集成，一旦发现缺陷，涉及的接口数量较多，增加了缺陷定位难度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混合集成</a:t>
            </a:r>
          </a:p>
        </p:txBody>
      </p:sp>
    </p:spTree>
    <p:extLst>
      <p:ext uri="{BB962C8B-B14F-4D97-AF65-F5344CB8AC3E}">
        <p14:creationId xmlns:p14="http://schemas.microsoft.com/office/powerpoint/2010/main" val="2063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58583" y="145142"/>
            <a:ext cx="8301567" cy="40798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集成测试策略的比较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925512"/>
            <a:ext cx="11552904" cy="52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4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集成测试的基本概念</a:t>
            </a:r>
            <a:endParaRPr lang="en-US" altLang="zh-CN" dirty="0" smtClean="0"/>
          </a:p>
          <a:p>
            <a:r>
              <a:rPr lang="zh-CN" altLang="en-US" dirty="0" smtClean="0"/>
              <a:t>集成测试的方法：成对、邻居、基于独立路径</a:t>
            </a:r>
            <a:endParaRPr lang="en-US" altLang="zh-CN" dirty="0" smtClean="0"/>
          </a:p>
          <a:p>
            <a:r>
              <a:rPr lang="zh-CN" altLang="en-US" dirty="0" smtClean="0"/>
              <a:t>集成测试遍历顺序：大爆炸、自顶向下、自底向上、混合</a:t>
            </a:r>
            <a:endParaRPr lang="en-US" altLang="zh-CN" dirty="0" smtClean="0"/>
          </a:p>
          <a:p>
            <a:r>
              <a:rPr lang="zh-CN" altLang="en-US" dirty="0" smtClean="0"/>
              <a:t>集成测试策略的比较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61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38675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30994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集成测试的方法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80268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216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集成测试的遍历顺序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集成</a:t>
            </a: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测试</a:t>
            </a: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的基本</a:t>
            </a: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概念</a:t>
            </a: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及内容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8309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单元测试通过后，是否需要集成在一起进行测试？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每个模块能够单独工作，但将这些模块集成在一起，某些模块有可能不能正常工作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讨论</a:t>
            </a:r>
          </a:p>
        </p:txBody>
      </p:sp>
    </p:spTree>
    <p:extLst>
      <p:ext uri="{BB962C8B-B14F-4D97-AF65-F5344CB8AC3E}">
        <p14:creationId xmlns:p14="http://schemas.microsoft.com/office/powerpoint/2010/main" val="19200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</a:t>
            </a:r>
            <a:r>
              <a:rPr lang="zh-CN" altLang="en-US" dirty="0" smtClean="0"/>
              <a:t>是集成测试</a:t>
            </a:r>
            <a:r>
              <a:rPr lang="en-US" altLang="zh-CN" dirty="0" smtClean="0"/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zh-CN" sz="2800" dirty="0"/>
              <a:t>集成测试就是在单元测试的基础上，将所有已通过单元测试的模块按照</a:t>
            </a:r>
            <a:r>
              <a:rPr lang="zh-CN" altLang="zh-CN" sz="2800" dirty="0">
                <a:solidFill>
                  <a:srgbClr val="FF0000"/>
                </a:solidFill>
              </a:rPr>
              <a:t>概要设计</a:t>
            </a:r>
            <a:r>
              <a:rPr lang="zh-CN" altLang="zh-CN" sz="2800" dirty="0"/>
              <a:t>的要求组装为子系统或系统，并进行测试的过程，目的是</a:t>
            </a:r>
            <a:r>
              <a:rPr lang="zh-CN" altLang="zh-CN" sz="2800" dirty="0">
                <a:solidFill>
                  <a:srgbClr val="FF0000"/>
                </a:solidFill>
              </a:rPr>
              <a:t>确保各单元模块组合在一起后能够按既定意图协作运行</a:t>
            </a:r>
            <a:r>
              <a:rPr lang="zh-CN" altLang="zh-CN" sz="2800" dirty="0"/>
              <a:t>，并确保增量的行为正确</a:t>
            </a:r>
            <a:endParaRPr lang="en-US" altLang="zh-CN" sz="2800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集成</a:t>
            </a:r>
            <a:r>
              <a:rPr lang="zh-CN" altLang="en-US" dirty="0" smtClean="0"/>
              <a:t>测试</a:t>
            </a:r>
            <a:r>
              <a:rPr lang="zh-CN" altLang="en-US" dirty="0" smtClean="0"/>
              <a:t>的基本概念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41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集成测试内容：</a:t>
            </a:r>
            <a:endParaRPr lang="en-US" altLang="zh-CN" dirty="0" smtClean="0"/>
          </a:p>
          <a:p>
            <a:pPr lvl="1"/>
            <a:r>
              <a:rPr lang="zh-CN" altLang="zh-CN" sz="2800" dirty="0"/>
              <a:t>将各个具有相互调用关系的模块组装起来时，检查穿越模块接口的数据是否会丢失</a:t>
            </a:r>
            <a:endParaRPr lang="en-US" altLang="zh-CN" sz="2800" dirty="0"/>
          </a:p>
          <a:p>
            <a:pPr lvl="1"/>
            <a:r>
              <a:rPr lang="zh-CN" altLang="zh-CN" sz="2800" dirty="0"/>
              <a:t>判断各子功能组合起来能否达到预期要求的父功能</a:t>
            </a:r>
          </a:p>
          <a:p>
            <a:pPr lvl="1"/>
            <a:r>
              <a:rPr lang="zh-CN" altLang="zh-CN" sz="2800" dirty="0"/>
              <a:t>检查一个模块的功能是否会对其他模块的功能产生不利影响</a:t>
            </a:r>
          </a:p>
          <a:p>
            <a:pPr lvl="1"/>
            <a:r>
              <a:rPr lang="zh-CN" altLang="zh-CN" sz="2800" dirty="0"/>
              <a:t>检查全局数据结构是否正确，以及在完成模块功能的过程中是否会被异常修改</a:t>
            </a:r>
          </a:p>
          <a:p>
            <a:pPr lvl="1"/>
            <a:r>
              <a:rPr lang="zh-CN" altLang="zh-CN" sz="2800" dirty="0"/>
              <a:t>单个模块的误差累积起来，是否会放大到不可接受的程度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集成测试内容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58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0336" y="686753"/>
            <a:ext cx="11006364" cy="46418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补充概念：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驱动模块</a:t>
            </a:r>
            <a:r>
              <a:rPr lang="en-US" altLang="en-US" sz="2800" dirty="0"/>
              <a:t>(Driver</a:t>
            </a:r>
            <a:r>
              <a:rPr lang="en-US" altLang="en-US" sz="2800" dirty="0" smtClean="0"/>
              <a:t>)</a:t>
            </a:r>
            <a:r>
              <a:rPr lang="zh-CN" altLang="en-US" sz="2800" dirty="0" smtClean="0"/>
              <a:t>：是</a:t>
            </a:r>
            <a:r>
              <a:rPr lang="zh-CN" altLang="en-US" sz="2800" dirty="0"/>
              <a:t>模拟被测单元的</a:t>
            </a:r>
            <a:r>
              <a:rPr lang="zh-CN" altLang="en-US" sz="2800" dirty="0">
                <a:solidFill>
                  <a:srgbClr val="FF0000"/>
                </a:solidFill>
              </a:rPr>
              <a:t>上级模块</a:t>
            </a:r>
            <a:r>
              <a:rPr lang="zh-CN" altLang="en-US" sz="2800" dirty="0"/>
              <a:t>，用于接收测试数据、启动被测模块和输出结果</a:t>
            </a:r>
            <a:endParaRPr lang="en-US" altLang="zh-CN" sz="2800" dirty="0"/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桩模块</a:t>
            </a:r>
            <a:r>
              <a:rPr lang="en-US" altLang="en-US" sz="2800" dirty="0"/>
              <a:t>(Stub</a:t>
            </a:r>
            <a:r>
              <a:rPr lang="en-US" altLang="en-US" sz="2800" dirty="0" smtClean="0"/>
              <a:t>)</a:t>
            </a:r>
            <a:r>
              <a:rPr lang="zh-CN" altLang="en-US" sz="2800" dirty="0" smtClean="0"/>
              <a:t>：是</a:t>
            </a:r>
            <a:r>
              <a:rPr lang="zh-CN" altLang="en-US" sz="2800" dirty="0"/>
              <a:t>模拟被测单元</a:t>
            </a:r>
            <a:r>
              <a:rPr lang="zh-CN" altLang="en-US" sz="2800" dirty="0">
                <a:solidFill>
                  <a:srgbClr val="FF0000"/>
                </a:solidFill>
              </a:rPr>
              <a:t>所调用的模块</a:t>
            </a:r>
            <a:r>
              <a:rPr lang="zh-CN" altLang="en-US" sz="2800" dirty="0"/>
              <a:t>。有时，需要使用子模块的接口，才能做少量数据操作，并验证和打印入口处的信息，然后返回。桩模块不包含原模块的所有细节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集成测试内容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3798936"/>
            <a:ext cx="8293099" cy="306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31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38675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30994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7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集成测试的方法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80268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216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集成测试的遍历顺序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集成</a:t>
            </a: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测试</a:t>
            </a: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的基本</a:t>
            </a: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概念</a:t>
            </a: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及内容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7918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成</a:t>
            </a:r>
            <a:r>
              <a:rPr lang="zh-CN" altLang="en-US" dirty="0" smtClean="0"/>
              <a:t>对集成</a:t>
            </a:r>
            <a:endParaRPr lang="en-US" altLang="zh-CN" dirty="0" smtClean="0"/>
          </a:p>
          <a:p>
            <a:r>
              <a:rPr lang="zh-CN" altLang="en-US" dirty="0" smtClean="0"/>
              <a:t>邻居集成</a:t>
            </a:r>
            <a:endParaRPr lang="en-US" altLang="zh-CN" dirty="0" smtClean="0"/>
          </a:p>
          <a:p>
            <a:r>
              <a:rPr lang="zh-CN" altLang="en-US" dirty="0" smtClean="0"/>
              <a:t>基于独立路径的集成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集成测试方法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89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10194</TotalTime>
  <Words>1428</Words>
  <Application>Microsoft Office PowerPoint</Application>
  <PresentationFormat>宽屏</PresentationFormat>
  <Paragraphs>150</Paragraphs>
  <Slides>29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等线</vt:lpstr>
      <vt:lpstr>黑体</vt:lpstr>
      <vt:lpstr>华文新魏</vt:lpstr>
      <vt:lpstr>楷体</vt:lpstr>
      <vt:lpstr>宋体</vt:lpstr>
      <vt:lpstr>Arial</vt:lpstr>
      <vt:lpstr>Calibri</vt:lpstr>
      <vt:lpstr>Lucida Console</vt:lpstr>
      <vt:lpstr>Times New Roman</vt:lpstr>
      <vt:lpstr>Office Theme</vt:lpstr>
      <vt:lpstr>Microsoft Visio 2003-2010 绘图</vt:lpstr>
      <vt:lpstr>PowerPoint 演示文稿</vt:lpstr>
      <vt:lpstr>本节教学目标 </vt:lpstr>
      <vt:lpstr>PowerPoint 演示文稿</vt:lpstr>
      <vt:lpstr>讨论</vt:lpstr>
      <vt:lpstr>集成测试的基本概念</vt:lpstr>
      <vt:lpstr>集成测试内容</vt:lpstr>
      <vt:lpstr>集成测试内容</vt:lpstr>
      <vt:lpstr>PowerPoint 演示文稿</vt:lpstr>
      <vt:lpstr>集成测试方法</vt:lpstr>
      <vt:lpstr>集成测试方法—成对集成</vt:lpstr>
      <vt:lpstr>集成测试方法—邻居集成</vt:lpstr>
      <vt:lpstr>集成测试方法—基于独立路径的测试</vt:lpstr>
      <vt:lpstr>PowerPoint 演示文稿</vt:lpstr>
      <vt:lpstr>集成测试遍历顺序的设计—大爆炸集成</vt:lpstr>
      <vt:lpstr>自顶向下集成</vt:lpstr>
      <vt:lpstr>自顶向下集成</vt:lpstr>
      <vt:lpstr>自顶向下集成</vt:lpstr>
      <vt:lpstr>自顶向下的集成</vt:lpstr>
      <vt:lpstr>自顶向下的集成</vt:lpstr>
      <vt:lpstr>自底向上的集成</vt:lpstr>
      <vt:lpstr>自底向上的集成</vt:lpstr>
      <vt:lpstr>自底向上的集成</vt:lpstr>
      <vt:lpstr>混合集成</vt:lpstr>
      <vt:lpstr>混合集成</vt:lpstr>
      <vt:lpstr>混合集成</vt:lpstr>
      <vt:lpstr>混合集成</vt:lpstr>
      <vt:lpstr>集成测试策略的比较</vt:lpstr>
      <vt:lpstr>内容总结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798</cp:revision>
  <dcterms:created xsi:type="dcterms:W3CDTF">2015-11-26T12:54:06Z</dcterms:created>
  <dcterms:modified xsi:type="dcterms:W3CDTF">2017-06-02T07:45:15Z</dcterms:modified>
</cp:coreProperties>
</file>