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0"/>
  </p:notesMasterIdLst>
  <p:handoutMasterIdLst>
    <p:handoutMasterId r:id="rId91"/>
  </p:handoutMasterIdLst>
  <p:sldIdLst>
    <p:sldId id="262" r:id="rId2"/>
    <p:sldId id="758" r:id="rId3"/>
    <p:sldId id="759" r:id="rId4"/>
    <p:sldId id="760" r:id="rId5"/>
    <p:sldId id="396" r:id="rId6"/>
    <p:sldId id="573" r:id="rId7"/>
    <p:sldId id="640" r:id="rId8"/>
    <p:sldId id="748" r:id="rId9"/>
    <p:sldId id="642" r:id="rId10"/>
    <p:sldId id="641" r:id="rId11"/>
    <p:sldId id="644" r:id="rId12"/>
    <p:sldId id="645" r:id="rId13"/>
    <p:sldId id="646" r:id="rId14"/>
    <p:sldId id="647" r:id="rId15"/>
    <p:sldId id="648" r:id="rId16"/>
    <p:sldId id="650" r:id="rId17"/>
    <p:sldId id="649" r:id="rId18"/>
    <p:sldId id="652" r:id="rId19"/>
    <p:sldId id="750" r:id="rId20"/>
    <p:sldId id="655" r:id="rId21"/>
    <p:sldId id="656" r:id="rId22"/>
    <p:sldId id="761" r:id="rId23"/>
    <p:sldId id="657" r:id="rId24"/>
    <p:sldId id="659" r:id="rId25"/>
    <p:sldId id="660" r:id="rId26"/>
    <p:sldId id="661" r:id="rId27"/>
    <p:sldId id="751" r:id="rId28"/>
    <p:sldId id="662" r:id="rId29"/>
    <p:sldId id="730" r:id="rId30"/>
    <p:sldId id="731" r:id="rId31"/>
    <p:sldId id="732" r:id="rId32"/>
    <p:sldId id="733" r:id="rId33"/>
    <p:sldId id="735" r:id="rId34"/>
    <p:sldId id="741" r:id="rId35"/>
    <p:sldId id="736" r:id="rId36"/>
    <p:sldId id="742" r:id="rId37"/>
    <p:sldId id="737" r:id="rId38"/>
    <p:sldId id="738" r:id="rId39"/>
    <p:sldId id="776" r:id="rId40"/>
    <p:sldId id="743" r:id="rId41"/>
    <p:sldId id="746" r:id="rId42"/>
    <p:sldId id="752" r:id="rId43"/>
    <p:sldId id="680" r:id="rId44"/>
    <p:sldId id="682" r:id="rId45"/>
    <p:sldId id="684" r:id="rId46"/>
    <p:sldId id="685" r:id="rId47"/>
    <p:sldId id="686" r:id="rId48"/>
    <p:sldId id="687" r:id="rId49"/>
    <p:sldId id="689" r:id="rId50"/>
    <p:sldId id="690" r:id="rId51"/>
    <p:sldId id="691" r:id="rId52"/>
    <p:sldId id="692" r:id="rId53"/>
    <p:sldId id="693" r:id="rId54"/>
    <p:sldId id="694" r:id="rId55"/>
    <p:sldId id="695" r:id="rId56"/>
    <p:sldId id="696" r:id="rId57"/>
    <p:sldId id="697" r:id="rId58"/>
    <p:sldId id="698" r:id="rId59"/>
    <p:sldId id="753" r:id="rId60"/>
    <p:sldId id="762" r:id="rId61"/>
    <p:sldId id="784" r:id="rId62"/>
    <p:sldId id="780" r:id="rId63"/>
    <p:sldId id="781" r:id="rId64"/>
    <p:sldId id="782" r:id="rId65"/>
    <p:sldId id="783" r:id="rId66"/>
    <p:sldId id="785" r:id="rId67"/>
    <p:sldId id="786" r:id="rId68"/>
    <p:sldId id="775" r:id="rId69"/>
    <p:sldId id="706" r:id="rId70"/>
    <p:sldId id="755" r:id="rId71"/>
    <p:sldId id="756" r:id="rId72"/>
    <p:sldId id="757" r:id="rId73"/>
    <p:sldId id="725" r:id="rId74"/>
    <p:sldId id="726" r:id="rId75"/>
    <p:sldId id="727" r:id="rId76"/>
    <p:sldId id="728" r:id="rId77"/>
    <p:sldId id="729" r:id="rId78"/>
    <p:sldId id="754" r:id="rId79"/>
    <p:sldId id="672" r:id="rId80"/>
    <p:sldId id="674" r:id="rId81"/>
    <p:sldId id="675" r:id="rId82"/>
    <p:sldId id="676" r:id="rId83"/>
    <p:sldId id="677" r:id="rId84"/>
    <p:sldId id="678" r:id="rId85"/>
    <p:sldId id="749" r:id="rId86"/>
    <p:sldId id="747" r:id="rId87"/>
    <p:sldId id="638" r:id="rId88"/>
    <p:sldId id="283"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975CE"/>
    <a:srgbClr val="DDEEFC"/>
    <a:srgbClr val="F2F2F2"/>
    <a:srgbClr val="F1F5FB"/>
    <a:srgbClr val="006ECC"/>
    <a:srgbClr val="03A6FF"/>
    <a:srgbClr val="B8DBF6"/>
    <a:srgbClr val="F6F6F6"/>
    <a:srgbClr val="0073D2"/>
    <a:srgbClr val="3D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838" autoAdjust="0"/>
    <p:restoredTop sz="88180" autoAdjust="0"/>
  </p:normalViewPr>
  <p:slideViewPr>
    <p:cSldViewPr snapToGrid="0" showGuides="1">
      <p:cViewPr varScale="1">
        <p:scale>
          <a:sx n="64" d="100"/>
          <a:sy n="64" d="100"/>
        </p:scale>
        <p:origin x="90" y="330"/>
      </p:cViewPr>
      <p:guideLst>
        <p:guide orient="horz" pos="2160"/>
        <p:guide pos="3840"/>
      </p:guideLst>
    </p:cSldViewPr>
  </p:slideViewPr>
  <p:outlineViewPr>
    <p:cViewPr>
      <p:scale>
        <a:sx n="33" d="100"/>
        <a:sy n="33" d="100"/>
      </p:scale>
      <p:origin x="0" y="-35544"/>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A77729-C0AC-409E-827F-6575C816C891}" type="datetimeFigureOut">
              <a:rPr lang="zh-CN" altLang="en-US" smtClean="0"/>
              <a:t>2017/6/14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AA665A-DE80-481F-8946-39E91B67CD87}" type="slidenum">
              <a:rPr lang="zh-CN" altLang="en-US" smtClean="0"/>
              <a:t>‹#›</a:t>
            </a:fld>
            <a:endParaRPr lang="zh-CN" altLang="en-US"/>
          </a:p>
        </p:txBody>
      </p:sp>
    </p:spTree>
    <p:extLst>
      <p:ext uri="{BB962C8B-B14F-4D97-AF65-F5344CB8AC3E}">
        <p14:creationId xmlns:p14="http://schemas.microsoft.com/office/powerpoint/2010/main" val="13611444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2017/6/14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item/%E5%AE%9E%E4%BD%93%E7%B1%BB%E5%9E%8B"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baike.baidu.com/item/%E6%A6%82%E5%BF%B5%E6%A8%A1%E5%9E%8B" TargetMode="External"/><Relationship Id="rId4" Type="http://schemas.openxmlformats.org/officeDocument/2006/relationships/hyperlink" Target="http://baike.baidu.com/item/%E5%AE%9E%E4%BD%93%E8%81%94%E7%B3%BB%E5%9B%B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51847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20966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1" i="0" kern="1200" dirty="0" smtClean="0">
                <a:solidFill>
                  <a:schemeClr val="tx1"/>
                </a:solidFill>
                <a:effectLst/>
                <a:latin typeface="+mn-lt"/>
                <a:ea typeface="+mn-ea"/>
                <a:cs typeface="+mn-cs"/>
              </a:rPr>
              <a:t>常规性能测试：电信服务器</a:t>
            </a:r>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台能承载</a:t>
            </a:r>
            <a:r>
              <a:rPr lang="en-US" altLang="zh-CN" sz="1200" b="1" i="0" kern="1200" smtClean="0">
                <a:solidFill>
                  <a:schemeClr val="tx1"/>
                </a:solidFill>
                <a:effectLst/>
                <a:latin typeface="+mn-lt"/>
                <a:ea typeface="+mn-ea"/>
                <a:cs typeface="+mn-cs"/>
              </a:rPr>
              <a:t>1</a:t>
            </a:r>
            <a:r>
              <a:rPr lang="zh-CN" altLang="en-US" sz="1200" b="1" i="0" kern="1200" smtClean="0">
                <a:solidFill>
                  <a:schemeClr val="tx1"/>
                </a:solidFill>
                <a:effectLst/>
                <a:latin typeface="+mn-lt"/>
                <a:ea typeface="+mn-ea"/>
                <a:cs typeface="+mn-cs"/>
              </a:rPr>
              <a:t>万人的</a:t>
            </a:r>
            <a:r>
              <a:rPr lang="zh-CN" altLang="en-US" sz="1200" b="1" i="0" kern="1200" dirty="0" smtClean="0">
                <a:solidFill>
                  <a:schemeClr val="tx1"/>
                </a:solidFill>
                <a:effectLst/>
                <a:latin typeface="+mn-lt"/>
                <a:ea typeface="+mn-ea"/>
                <a:cs typeface="+mn-cs"/>
              </a:rPr>
              <a:t>用户量，那让其为</a:t>
            </a:r>
            <a:r>
              <a:rPr lang="en-US" altLang="zh-CN" sz="1200" b="1" i="0" kern="1200" smtClean="0">
                <a:solidFill>
                  <a:schemeClr val="tx1"/>
                </a:solidFill>
                <a:effectLst/>
                <a:latin typeface="+mn-lt"/>
                <a:ea typeface="+mn-ea"/>
                <a:cs typeface="+mn-cs"/>
              </a:rPr>
              <a:t>1</a:t>
            </a:r>
            <a:r>
              <a:rPr lang="zh-CN" altLang="en-US" sz="1200" b="1" i="0" kern="1200" smtClean="0">
                <a:solidFill>
                  <a:schemeClr val="tx1"/>
                </a:solidFill>
                <a:effectLst/>
                <a:latin typeface="+mn-lt"/>
                <a:ea typeface="+mn-ea"/>
                <a:cs typeface="+mn-cs"/>
              </a:rPr>
              <a:t>万人提供</a:t>
            </a:r>
            <a:r>
              <a:rPr lang="zh-CN" altLang="en-US" sz="1200" b="1" i="0" kern="1200" dirty="0" smtClean="0">
                <a:solidFill>
                  <a:schemeClr val="tx1"/>
                </a:solidFill>
                <a:effectLst/>
                <a:latin typeface="+mn-lt"/>
                <a:ea typeface="+mn-ea"/>
                <a:cs typeface="+mn-cs"/>
              </a:rPr>
              <a:t>服务即可。</a:t>
            </a:r>
            <a:endParaRPr lang="zh-CN" altLang="en-US" sz="1200" b="0" i="0" kern="1200" dirty="0" smtClean="0">
              <a:solidFill>
                <a:schemeClr val="tx1"/>
              </a:solidFill>
              <a:effectLst/>
              <a:latin typeface="+mn-lt"/>
              <a:ea typeface="+mn-ea"/>
              <a:cs typeface="+mn-cs"/>
            </a:endParaRPr>
          </a:p>
          <a:p>
            <a:pPr fontAlgn="base"/>
            <a:r>
              <a:rPr lang="zh-CN" altLang="en-US" sz="1200" b="1" i="0" kern="1200" dirty="0" smtClean="0">
                <a:solidFill>
                  <a:schemeClr val="tx1"/>
                </a:solidFill>
                <a:effectLst/>
                <a:latin typeface="+mn-lt"/>
                <a:ea typeface="+mn-ea"/>
                <a:cs typeface="+mn-cs"/>
              </a:rPr>
              <a:t>压力测试：让一台服务器为</a:t>
            </a:r>
            <a:r>
              <a:rPr lang="en-US" altLang="zh-CN" sz="1200" b="1" i="0" kern="1200" smtClean="0">
                <a:solidFill>
                  <a:schemeClr val="tx1"/>
                </a:solidFill>
                <a:effectLst/>
                <a:latin typeface="+mn-lt"/>
                <a:ea typeface="+mn-ea"/>
                <a:cs typeface="+mn-cs"/>
              </a:rPr>
              <a:t>2</a:t>
            </a:r>
            <a:r>
              <a:rPr lang="zh-CN" altLang="en-US" sz="1200" b="1" i="0" kern="1200" smtClean="0">
                <a:solidFill>
                  <a:schemeClr val="tx1"/>
                </a:solidFill>
                <a:effectLst/>
                <a:latin typeface="+mn-lt"/>
                <a:ea typeface="+mn-ea"/>
                <a:cs typeface="+mn-cs"/>
              </a:rPr>
              <a:t>万人，</a:t>
            </a:r>
            <a:r>
              <a:rPr lang="en-US" altLang="zh-CN" sz="1200" b="1" i="0" kern="1200" smtClean="0">
                <a:solidFill>
                  <a:schemeClr val="tx1"/>
                </a:solidFill>
                <a:effectLst/>
                <a:latin typeface="+mn-lt"/>
                <a:ea typeface="+mn-ea"/>
                <a:cs typeface="+mn-cs"/>
              </a:rPr>
              <a:t>3</a:t>
            </a:r>
            <a:r>
              <a:rPr lang="zh-CN" altLang="en-US" sz="1200" b="1" i="0" kern="1200" smtClean="0">
                <a:solidFill>
                  <a:schemeClr val="tx1"/>
                </a:solidFill>
                <a:effectLst/>
                <a:latin typeface="+mn-lt"/>
                <a:ea typeface="+mn-ea"/>
                <a:cs typeface="+mn-cs"/>
              </a:rPr>
              <a:t>万人，</a:t>
            </a:r>
            <a:r>
              <a:rPr lang="en-US" altLang="zh-CN" sz="1200" b="1" i="0" kern="1200" smtClean="0">
                <a:solidFill>
                  <a:schemeClr val="tx1"/>
                </a:solidFill>
                <a:effectLst/>
                <a:latin typeface="+mn-lt"/>
                <a:ea typeface="+mn-ea"/>
                <a:cs typeface="+mn-cs"/>
              </a:rPr>
              <a:t>4</a:t>
            </a:r>
            <a:r>
              <a:rPr lang="zh-CN" altLang="en-US" sz="1200" b="1" i="0" kern="1200" smtClean="0">
                <a:solidFill>
                  <a:schemeClr val="tx1"/>
                </a:solidFill>
                <a:effectLst/>
                <a:latin typeface="+mn-lt"/>
                <a:ea typeface="+mn-ea"/>
                <a:cs typeface="+mn-cs"/>
              </a:rPr>
              <a:t>万人，</a:t>
            </a:r>
            <a:r>
              <a:rPr lang="zh-CN" altLang="en-US" sz="1200" b="1" i="0" kern="1200" dirty="0" smtClean="0">
                <a:solidFill>
                  <a:schemeClr val="tx1"/>
                </a:solidFill>
                <a:effectLst/>
                <a:latin typeface="+mn-lt"/>
                <a:ea typeface="+mn-ea"/>
                <a:cs typeface="+mn-cs"/>
              </a:rPr>
              <a:t>直到将其压到不能运行，如果这个极限是</a:t>
            </a:r>
            <a:r>
              <a:rPr lang="en-US" altLang="zh-CN" sz="1200" b="1" i="0" kern="1200" dirty="0" smtClean="0">
                <a:solidFill>
                  <a:schemeClr val="tx1"/>
                </a:solidFill>
                <a:effectLst/>
                <a:latin typeface="+mn-lt"/>
                <a:ea typeface="+mn-ea"/>
                <a:cs typeface="+mn-cs"/>
              </a:rPr>
              <a:t>5</a:t>
            </a:r>
            <a:r>
              <a:rPr lang="zh-CN" altLang="en-US" sz="1200" b="1" i="0" kern="1200" dirty="0" smtClean="0">
                <a:solidFill>
                  <a:schemeClr val="tx1"/>
                </a:solidFill>
                <a:effectLst/>
                <a:latin typeface="+mn-lt"/>
                <a:ea typeface="+mn-ea"/>
                <a:cs typeface="+mn-cs"/>
              </a:rPr>
              <a:t>万，结论是：其最大压力能承担</a:t>
            </a:r>
            <a:r>
              <a:rPr lang="en-US" altLang="zh-CN" sz="1200" b="1" i="0" kern="1200" dirty="0" smtClean="0">
                <a:solidFill>
                  <a:schemeClr val="tx1"/>
                </a:solidFill>
                <a:effectLst/>
                <a:latin typeface="+mn-lt"/>
                <a:ea typeface="+mn-ea"/>
                <a:cs typeface="+mn-cs"/>
              </a:rPr>
              <a:t>5</a:t>
            </a:r>
            <a:r>
              <a:rPr lang="zh-CN" altLang="en-US" sz="1200" b="1" i="0" kern="1200" dirty="0" smtClean="0">
                <a:solidFill>
                  <a:schemeClr val="tx1"/>
                </a:solidFill>
                <a:effectLst/>
                <a:latin typeface="+mn-lt"/>
                <a:ea typeface="+mn-ea"/>
                <a:cs typeface="+mn-cs"/>
              </a:rPr>
              <a:t>万用户量。</a:t>
            </a:r>
            <a:endParaRPr lang="zh-CN" altLang="en-US" sz="1200" b="0" i="0" kern="1200" dirty="0" smtClean="0">
              <a:solidFill>
                <a:schemeClr val="tx1"/>
              </a:solidFill>
              <a:effectLst/>
              <a:latin typeface="+mn-lt"/>
              <a:ea typeface="+mn-ea"/>
              <a:cs typeface="+mn-cs"/>
            </a:endParaRPr>
          </a:p>
          <a:p>
            <a:pPr fontAlgn="base"/>
            <a:r>
              <a:rPr lang="zh-CN" altLang="en-US" sz="1200" b="1" i="0" kern="1200" dirty="0" smtClean="0">
                <a:solidFill>
                  <a:schemeClr val="tx1"/>
                </a:solidFill>
                <a:effectLst/>
                <a:latin typeface="+mn-lt"/>
                <a:ea typeface="+mn-ea"/>
                <a:cs typeface="+mn-cs"/>
              </a:rPr>
              <a:t>负载测试：让</a:t>
            </a:r>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台服务器为</a:t>
            </a:r>
            <a:r>
              <a:rPr lang="en-US" altLang="zh-CN" sz="1200" b="1" i="0" kern="1200" dirty="0" smtClean="0">
                <a:solidFill>
                  <a:schemeClr val="tx1"/>
                </a:solidFill>
                <a:effectLst/>
                <a:latin typeface="+mn-lt"/>
                <a:ea typeface="+mn-ea"/>
                <a:cs typeface="+mn-cs"/>
              </a:rPr>
              <a:t>4</a:t>
            </a:r>
            <a:r>
              <a:rPr lang="zh-CN" altLang="en-US" sz="1200" b="1" i="0" kern="1200" dirty="0" smtClean="0">
                <a:solidFill>
                  <a:schemeClr val="tx1"/>
                </a:solidFill>
                <a:effectLst/>
                <a:latin typeface="+mn-lt"/>
                <a:ea typeface="+mn-ea"/>
                <a:cs typeface="+mn-cs"/>
              </a:rPr>
              <a:t>万用户提供服务，查看其能稳定运行多长时间。</a:t>
            </a:r>
            <a:endParaRPr lang="zh-CN" altLang="en-US" sz="1200" b="0" i="0" kern="1200" dirty="0" smtClean="0">
              <a:solidFill>
                <a:schemeClr val="tx1"/>
              </a:solidFill>
              <a:effectLst/>
              <a:latin typeface="+mn-lt"/>
              <a:ea typeface="+mn-ea"/>
              <a:cs typeface="+mn-cs"/>
            </a:endParaRPr>
          </a:p>
          <a:p>
            <a:pPr fontAlgn="base"/>
            <a:r>
              <a:rPr lang="zh-CN" altLang="en-US" sz="1200" b="1" i="0" kern="1200" dirty="0" smtClean="0">
                <a:solidFill>
                  <a:schemeClr val="tx1"/>
                </a:solidFill>
                <a:effectLst/>
                <a:latin typeface="+mn-lt"/>
                <a:ea typeface="+mn-ea"/>
                <a:cs typeface="+mn-cs"/>
              </a:rPr>
              <a:t>可靠性测试：让</a:t>
            </a:r>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台服务器为</a:t>
            </a:r>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万用户提供服务，查看其能稳定运行多长时间。</a:t>
            </a:r>
            <a:endParaRPr lang="zh-CN" altLang="en-US" dirty="0"/>
          </a:p>
        </p:txBody>
      </p:sp>
    </p:spTree>
    <p:extLst>
      <p:ext uri="{BB962C8B-B14F-4D97-AF65-F5344CB8AC3E}">
        <p14:creationId xmlns:p14="http://schemas.microsoft.com/office/powerpoint/2010/main" val="774867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挑战、成名、好奇，使用</a:t>
            </a:r>
            <a:r>
              <a:rPr lang="en-US" altLang="zh-CN" dirty="0" smtClean="0"/>
              <a:t>/</a:t>
            </a:r>
            <a:r>
              <a:rPr lang="zh-CN" altLang="en-US" dirty="0" smtClean="0"/>
              <a:t>借用，恶意破坏、偷窃；</a:t>
            </a:r>
            <a:endParaRPr lang="en-US" altLang="zh-CN" dirty="0" smtClean="0"/>
          </a:p>
          <a:p>
            <a:r>
              <a:rPr lang="zh-CN" altLang="en-US" dirty="0" smtClean="0"/>
              <a:t>挑战什么？比如黑客为了挑站性任务，或者在黑客同行中形成成功者的威望；</a:t>
            </a:r>
            <a:endParaRPr lang="en-US" altLang="zh-CN" dirty="0" smtClean="0"/>
          </a:p>
          <a:p>
            <a:r>
              <a:rPr lang="zh-CN" altLang="en-US" dirty="0" smtClean="0"/>
              <a:t>好奇什么？</a:t>
            </a:r>
            <a:r>
              <a:rPr lang="zh-CN" altLang="en-US" smtClean="0"/>
              <a:t>进入别人的</a:t>
            </a:r>
            <a:r>
              <a:rPr lang="zh-CN" altLang="en-US" dirty="0" smtClean="0"/>
              <a:t>系统，对有价值的信息好奇。我需要知道</a:t>
            </a:r>
            <a:r>
              <a:rPr lang="zh-CN" altLang="en-US" smtClean="0"/>
              <a:t>这个人的</a:t>
            </a:r>
            <a:r>
              <a:rPr lang="zh-CN" altLang="en-US" dirty="0" smtClean="0"/>
              <a:t>银行卡密码是什么？</a:t>
            </a:r>
            <a:endParaRPr lang="en-US" altLang="zh-CN" dirty="0" smtClean="0"/>
          </a:p>
          <a:p>
            <a:r>
              <a:rPr lang="zh-CN" altLang="en-US" dirty="0" smtClean="0"/>
              <a:t>我需要知道他经常跟谁通信。我需要知道他的上网习惯等等，这都是好奇，话又说回来了，好奇害死猫。我们作为软件专业的学生，很有可能有些同学知道怎么去</a:t>
            </a:r>
            <a:r>
              <a:rPr lang="zh-CN" altLang="en-US" smtClean="0"/>
              <a:t>破解别人的</a:t>
            </a:r>
            <a:r>
              <a:rPr lang="zh-CN" altLang="en-US" dirty="0" smtClean="0"/>
              <a:t>东西，但是我们不能去做，会做和不做是两码事。因为那是道德的败坏。</a:t>
            </a:r>
            <a:endParaRPr lang="en-US" altLang="zh-CN" dirty="0" smtClean="0"/>
          </a:p>
          <a:p>
            <a:r>
              <a:rPr lang="zh-CN" altLang="en-US" dirty="0" smtClean="0"/>
              <a:t>除了好奇，还有什么？使用</a:t>
            </a:r>
            <a:r>
              <a:rPr lang="en-US" altLang="zh-CN" dirty="0" smtClean="0"/>
              <a:t>/</a:t>
            </a:r>
            <a:r>
              <a:rPr lang="zh-CN" altLang="en-US" dirty="0" smtClean="0"/>
              <a:t>借用；</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29</a:t>
            </a:fld>
            <a:endParaRPr lang="zh-CN" altLang="en-US"/>
          </a:p>
        </p:txBody>
      </p:sp>
    </p:spTree>
    <p:extLst>
      <p:ext uri="{BB962C8B-B14F-4D97-AF65-F5344CB8AC3E}">
        <p14:creationId xmlns:p14="http://schemas.microsoft.com/office/powerpoint/2010/main" val="837306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黑客，为了做一些破坏工作，使用自己的ＰＣ，担心被查到，他</a:t>
            </a:r>
            <a:r>
              <a:rPr lang="zh-CN" altLang="en-US" smtClean="0"/>
              <a:t>使用别人的</a:t>
            </a:r>
            <a:r>
              <a:rPr lang="zh-CN" altLang="en-US" dirty="0" smtClean="0"/>
              <a:t>计算机，并且使用分散在不同区域的计算机，想查，没那么简单，让你查不到。</a:t>
            </a:r>
            <a:endParaRPr lang="en-US" altLang="zh-CN" dirty="0" smtClean="0"/>
          </a:p>
          <a:p>
            <a:endParaRPr lang="en-US" altLang="zh-CN" dirty="0" smtClean="0"/>
          </a:p>
          <a:p>
            <a:r>
              <a:rPr lang="zh-CN" altLang="en-US" dirty="0" smtClean="0"/>
              <a:t>除了，挑战、好奇，使用</a:t>
            </a:r>
            <a:r>
              <a:rPr lang="en-US" altLang="zh-CN" dirty="0" smtClean="0"/>
              <a:t>/</a:t>
            </a:r>
            <a:r>
              <a:rPr lang="zh-CN" altLang="en-US" dirty="0" smtClean="0"/>
              <a:t>借用，还有没有其他的动机？</a:t>
            </a:r>
            <a:endParaRPr lang="en-US" altLang="zh-CN" dirty="0" smtClean="0"/>
          </a:p>
          <a:p>
            <a:r>
              <a:rPr lang="zh-CN" altLang="en-US" dirty="0" smtClean="0"/>
              <a:t>有，他想丑化你，你本来是一个社区网站，并且拥有较多固定用户，我故意破坏你，不让你展示的那么好，比如这张图片</a:t>
            </a:r>
            <a:endParaRPr lang="en-US" altLang="zh-CN" dirty="0" smtClean="0"/>
          </a:p>
          <a:p>
            <a:r>
              <a:rPr lang="zh-CN" altLang="en-US" dirty="0" smtClean="0"/>
              <a:t>再比如：破坏，破坏数据，比如</a:t>
            </a:r>
            <a:r>
              <a:rPr lang="zh-CN" altLang="en-US" smtClean="0"/>
              <a:t>，有些人期末</a:t>
            </a:r>
            <a:r>
              <a:rPr lang="zh-CN" altLang="en-US" dirty="0" smtClean="0"/>
              <a:t>考试成绩不好，破解考试系统的服务器，上去修改自己的成绩；大家知道就可以了，但是千万不要做这个事情了，这样的事情做一次毁一生。另外，还可以拒绝服务，比如我是一个购物网站，被黑客黑掉后，客户不能下单购买东西。</a:t>
            </a:r>
            <a:endParaRPr lang="en-US" altLang="zh-CN" dirty="0" smtClean="0"/>
          </a:p>
          <a:p>
            <a:r>
              <a:rPr lang="zh-CN" altLang="en-US" dirty="0" smtClean="0"/>
              <a:t>另外，黑客的动机还有</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30</a:t>
            </a:fld>
            <a:endParaRPr lang="zh-CN" altLang="en-US"/>
          </a:p>
        </p:txBody>
      </p:sp>
    </p:spTree>
    <p:extLst>
      <p:ext uri="{BB962C8B-B14F-4D97-AF65-F5344CB8AC3E}">
        <p14:creationId xmlns:p14="http://schemas.microsoft.com/office/powerpoint/2010/main" val="2268334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偷窃。</a:t>
            </a:r>
            <a:endParaRPr lang="en-US" altLang="zh-CN" dirty="0" smtClean="0"/>
          </a:p>
          <a:p>
            <a:r>
              <a:rPr lang="en-US" altLang="zh-CN" baseline="0" dirty="0" smtClean="0"/>
              <a:t>       </a:t>
            </a:r>
            <a:r>
              <a:rPr lang="zh-CN" altLang="en-US" baseline="0" dirty="0" smtClean="0"/>
              <a:t>找到可以出卖的有价值的信息。信用卡号</a:t>
            </a:r>
            <a:r>
              <a:rPr lang="zh-CN" altLang="en-US" baseline="0" smtClean="0"/>
              <a:t>，个人信息</a:t>
            </a:r>
            <a:r>
              <a:rPr lang="zh-CN" altLang="en-US" baseline="0" dirty="0" smtClean="0"/>
              <a:t>，商品和服务等等。</a:t>
            </a:r>
            <a:endParaRPr lang="en-US" altLang="zh-CN" baseline="0" dirty="0" smtClean="0"/>
          </a:p>
          <a:p>
            <a:endParaRPr lang="en-US" altLang="zh-CN" baseline="0" dirty="0" smtClean="0"/>
          </a:p>
          <a:p>
            <a:r>
              <a:rPr lang="zh-CN" altLang="en-US" baseline="0" dirty="0" smtClean="0"/>
              <a:t>知道了什么是安全测试，为什么进行安全测试，以及黑客的动机，我们继续学习，常见的安全问题</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31</a:t>
            </a:fld>
            <a:endParaRPr lang="zh-CN" altLang="en-US"/>
          </a:p>
        </p:txBody>
      </p:sp>
    </p:spTree>
    <p:extLst>
      <p:ext uri="{BB962C8B-B14F-4D97-AF65-F5344CB8AC3E}">
        <p14:creationId xmlns:p14="http://schemas.microsoft.com/office/powerpoint/2010/main" val="500245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跨站脚本攻击，</a:t>
            </a:r>
            <a:r>
              <a:rPr lang="en-US" altLang="zh-CN" dirty="0" smtClean="0"/>
              <a:t>……</a:t>
            </a:r>
            <a:r>
              <a:rPr lang="zh-CN" altLang="en-US" dirty="0" smtClean="0"/>
              <a:t>，攻击的方式很多，可以作为一门课程来学习。我们对于前三种攻击方式分别举例，这些是我们当前这个阶段比较容易理解的，希望大家在学习后，开发注意这些类似问题，测试往这些角度考虑</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32</a:t>
            </a:fld>
            <a:endParaRPr lang="zh-CN" altLang="en-US"/>
          </a:p>
        </p:txBody>
      </p:sp>
    </p:spTree>
    <p:extLst>
      <p:ext uri="{BB962C8B-B14F-4D97-AF65-F5344CB8AC3E}">
        <p14:creationId xmlns:p14="http://schemas.microsoft.com/office/powerpoint/2010/main" val="3466373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用户通过</a:t>
            </a:r>
            <a:r>
              <a:rPr lang="en-US" altLang="zh-CN" dirty="0" smtClean="0"/>
              <a:t>E-mail</a:t>
            </a:r>
            <a:r>
              <a:rPr lang="zh-CN" altLang="en-US" dirty="0" smtClean="0"/>
              <a:t>或网站论坛等将</a:t>
            </a:r>
            <a:r>
              <a:rPr lang="en-US" altLang="zh-CN" dirty="0" smtClean="0"/>
              <a:t>bank.com</a:t>
            </a:r>
            <a:r>
              <a:rPr lang="zh-CN" altLang="en-US" dirty="0" smtClean="0"/>
              <a:t>的链接（链接中包含脚本）发给用户，诱惑用户点击（中奖，赠送</a:t>
            </a:r>
            <a:r>
              <a:rPr lang="en-US" altLang="zh-CN" dirty="0" smtClean="0"/>
              <a:t>……</a:t>
            </a:r>
            <a:r>
              <a:rPr lang="zh-CN" altLang="en-US" dirty="0" smtClean="0"/>
              <a:t>）</a:t>
            </a:r>
            <a:endParaRPr lang="en-US" altLang="zh-CN" dirty="0" smtClean="0"/>
          </a:p>
          <a:p>
            <a:r>
              <a:rPr lang="en-US" altLang="zh-CN" dirty="0" smtClean="0"/>
              <a:t>2 </a:t>
            </a:r>
            <a:r>
              <a:rPr lang="zh-CN" altLang="en-US" dirty="0" smtClean="0"/>
              <a:t>当点击开链接，执行脚本，获取打开链接人的</a:t>
            </a:r>
            <a:r>
              <a:rPr lang="en-US" altLang="zh-CN" dirty="0" smtClean="0"/>
              <a:t>cookie\session</a:t>
            </a:r>
            <a:r>
              <a:rPr lang="zh-CN" altLang="en-US" dirty="0" smtClean="0"/>
              <a:t>、银行认证等等，发送给攻击者</a:t>
            </a:r>
            <a:r>
              <a:rPr lang="en-US" altLang="zh-CN" dirty="0" smtClean="0"/>
              <a:t>PC</a:t>
            </a:r>
          </a:p>
          <a:p>
            <a:r>
              <a:rPr lang="en-US" altLang="zh-CN" dirty="0" smtClean="0"/>
              <a:t>3 </a:t>
            </a:r>
            <a:r>
              <a:rPr lang="zh-CN" altLang="en-US" dirty="0" smtClean="0"/>
              <a:t>攻击者使用偷来的信息伪装成该用户继续操作</a:t>
            </a:r>
            <a:endParaRPr lang="en-US" altLang="zh-CN" dirty="0" smtClean="0"/>
          </a:p>
          <a:p>
            <a:endParaRPr lang="en-US" altLang="zh-CN" dirty="0" smtClean="0"/>
          </a:p>
          <a:p>
            <a:r>
              <a:rPr lang="zh-CN" altLang="en-US" dirty="0" smtClean="0"/>
              <a:t>是一类专门针对</a:t>
            </a:r>
            <a:r>
              <a:rPr lang="en-US" altLang="zh-CN" dirty="0" smtClean="0"/>
              <a:t>Web</a:t>
            </a:r>
            <a:r>
              <a:rPr lang="zh-CN" altLang="en-US" dirty="0" smtClean="0"/>
              <a:t>应用程序的漏洞，使产生漏洞的</a:t>
            </a:r>
            <a:r>
              <a:rPr lang="en-US" altLang="zh-CN" dirty="0" smtClean="0"/>
              <a:t>Web</a:t>
            </a:r>
            <a:r>
              <a:rPr lang="zh-CN" altLang="en-US" dirty="0" smtClean="0"/>
              <a:t>服务器绑定的用户数据（通常保存在</a:t>
            </a:r>
            <a:r>
              <a:rPr lang="en-US" altLang="zh-CN" dirty="0" smtClean="0"/>
              <a:t>cookie</a:t>
            </a:r>
            <a:r>
              <a:rPr lang="zh-CN" altLang="en-US" dirty="0" smtClean="0"/>
              <a:t>中）被泄漏给恶意的第三方。所谓“跨站”是指：当一个客户端访问了可正常提供服务但是有漏洞的</a:t>
            </a:r>
            <a:r>
              <a:rPr lang="en-US" altLang="zh-CN" dirty="0" smtClean="0"/>
              <a:t>Web</a:t>
            </a:r>
            <a:r>
              <a:rPr lang="zh-CN" altLang="en-US" dirty="0" smtClean="0"/>
              <a:t>服务器后，</a:t>
            </a:r>
            <a:r>
              <a:rPr lang="en-US" altLang="zh-CN" dirty="0" smtClean="0"/>
              <a:t>cookie</a:t>
            </a:r>
            <a:r>
              <a:rPr lang="zh-CN" altLang="en-US" dirty="0" smtClean="0"/>
              <a:t>从此客户端传递给了攻击者控制的站点</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33</a:t>
            </a:fld>
            <a:endParaRPr lang="zh-CN" altLang="en-US"/>
          </a:p>
        </p:txBody>
      </p:sp>
    </p:spTree>
    <p:extLst>
      <p:ext uri="{BB962C8B-B14F-4D97-AF65-F5344CB8AC3E}">
        <p14:creationId xmlns:p14="http://schemas.microsoft.com/office/powerpoint/2010/main" val="262487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0468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目的字符串是</a:t>
            </a:r>
            <a:r>
              <a:rPr lang="en-US" altLang="zh-CN" dirty="0" smtClean="0"/>
              <a:t>100</a:t>
            </a:r>
            <a:r>
              <a:rPr lang="zh-CN" altLang="en-US" dirty="0" smtClean="0"/>
              <a:t>字节，源字符串大小不知道，如果源字符串长度远远超过目的字符串，会发生什么事情？</a:t>
            </a:r>
            <a:endParaRPr lang="en-US" altLang="zh-CN" dirty="0" smtClean="0"/>
          </a:p>
          <a:p>
            <a:r>
              <a:rPr lang="zh-CN" altLang="en-US" dirty="0" smtClean="0"/>
              <a:t>填满目的字符串，并且继续覆盖本地变量的值</a:t>
            </a:r>
            <a:endParaRPr lang="en-US" altLang="zh-CN" dirty="0" smtClean="0"/>
          </a:p>
          <a:p>
            <a:r>
              <a:rPr lang="zh-CN" altLang="en-US" dirty="0" smtClean="0"/>
              <a:t>如果源字符串足够长，可能会覆盖函数</a:t>
            </a:r>
            <a:r>
              <a:rPr lang="en-US" altLang="zh-CN" dirty="0" err="1" smtClean="0"/>
              <a:t>myBufferCopy</a:t>
            </a:r>
            <a:r>
              <a:rPr lang="zh-CN" altLang="en-US" dirty="0" smtClean="0"/>
              <a:t>的返回地址，并且进而覆盖</a:t>
            </a:r>
            <a:r>
              <a:rPr lang="en-US" altLang="zh-CN" dirty="0" err="1" smtClean="0"/>
              <a:t>myValidate</a:t>
            </a:r>
            <a:r>
              <a:rPr lang="en-US" altLang="zh-CN" dirty="0" smtClean="0"/>
              <a:t>()</a:t>
            </a:r>
            <a:r>
              <a:rPr lang="zh-CN" altLang="en-US" dirty="0" smtClean="0"/>
              <a:t>执行代码的内容</a:t>
            </a:r>
            <a:endParaRPr lang="en-US" altLang="zh-CN" dirty="0" smtClean="0"/>
          </a:p>
          <a:p>
            <a:r>
              <a:rPr lang="zh-CN" altLang="en-US" dirty="0" smtClean="0"/>
              <a:t>有经验的黑客会设计足够长的源字符串，覆盖本地变量，进而覆盖验证用户密码，并赋予数以百万级用户的权限</a:t>
            </a:r>
            <a:endParaRPr lang="en-US" altLang="zh-CN" dirty="0" smtClean="0"/>
          </a:p>
          <a:p>
            <a:r>
              <a:rPr lang="en-US" altLang="zh-CN" dirty="0" smtClean="0"/>
              <a:t>Assume </a:t>
            </a:r>
            <a:r>
              <a:rPr lang="zh-CN" altLang="en-US" dirty="0" smtClean="0"/>
              <a:t>承担</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35</a:t>
            </a:fld>
            <a:endParaRPr lang="zh-CN" altLang="en-US"/>
          </a:p>
        </p:txBody>
      </p:sp>
    </p:spTree>
    <p:extLst>
      <p:ext uri="{BB962C8B-B14F-4D97-AF65-F5344CB8AC3E}">
        <p14:creationId xmlns:p14="http://schemas.microsoft.com/office/powerpoint/2010/main" val="3489023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37</a:t>
            </a:fld>
            <a:endParaRPr lang="zh-CN" altLang="en-US"/>
          </a:p>
        </p:txBody>
      </p:sp>
    </p:spTree>
    <p:extLst>
      <p:ext uri="{BB962C8B-B14F-4D97-AF65-F5344CB8AC3E}">
        <p14:creationId xmlns:p14="http://schemas.microsoft.com/office/powerpoint/2010/main" val="336876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val="3112174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6912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7509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接下来看第一个问题，什么是兼容性测试，在特定硬件平台，不同应用软件之间，不同操作系统平台和不同网络等环境中能否很好的运行测试</a:t>
            </a:r>
            <a:endParaRPr lang="en-US" altLang="zh-CN" dirty="0" smtClean="0"/>
          </a:p>
          <a:p>
            <a:r>
              <a:rPr lang="zh-CN" altLang="en-US" dirty="0" smtClean="0"/>
              <a:t>比如刚刚提到的狮子王游戏，比如</a:t>
            </a:r>
            <a:r>
              <a:rPr lang="en-US" altLang="zh-CN" dirty="0" smtClean="0"/>
              <a:t>Vista,</a:t>
            </a:r>
            <a:r>
              <a:rPr lang="zh-CN" altLang="en-US" smtClean="0"/>
              <a:t>微软花费人力</a:t>
            </a:r>
            <a:r>
              <a:rPr lang="zh-CN" altLang="en-US" dirty="0" smtClean="0"/>
              <a:t>、物力和财力最多 产品，投入市场半年，却叫好不叫座，什么意思，专家说很好，可是普通用户都不说好。为什么？在</a:t>
            </a:r>
            <a:r>
              <a:rPr lang="en-US" altLang="zh-CN" dirty="0" smtClean="0"/>
              <a:t>Vista</a:t>
            </a:r>
            <a:r>
              <a:rPr lang="zh-CN" altLang="en-US" dirty="0" smtClean="0"/>
              <a:t>上安装一些基本的软件都不能安装和使用</a:t>
            </a:r>
            <a:endParaRPr lang="en-US" altLang="zh-CN" dirty="0" smtClean="0"/>
          </a:p>
          <a:p>
            <a:r>
              <a:rPr lang="zh-CN" altLang="en-US" dirty="0" smtClean="0"/>
              <a:t>比如雪梨教育平台，在</a:t>
            </a:r>
            <a:r>
              <a:rPr lang="en-US" altLang="zh-CN" dirty="0" smtClean="0"/>
              <a:t>IE</a:t>
            </a:r>
            <a:r>
              <a:rPr lang="zh-CN" altLang="en-US" dirty="0" smtClean="0"/>
              <a:t>上的使用也有很多不顺畅的地方</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43</a:t>
            </a:fld>
            <a:endParaRPr lang="zh-CN" altLang="en-US"/>
          </a:p>
        </p:txBody>
      </p:sp>
    </p:spTree>
    <p:extLst>
      <p:ext uri="{BB962C8B-B14F-4D97-AF65-F5344CB8AC3E}">
        <p14:creationId xmlns:p14="http://schemas.microsoft.com/office/powerpoint/2010/main" val="1197034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原因：越来越多的软件作为通用软件发行，要保证这些通用软件支持跨平台，跨硬件，跨软件运行，</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44</a:t>
            </a:fld>
            <a:endParaRPr lang="zh-CN" altLang="en-US"/>
          </a:p>
        </p:txBody>
      </p:sp>
    </p:spTree>
    <p:extLst>
      <p:ext uri="{BB962C8B-B14F-4D97-AF65-F5344CB8AC3E}">
        <p14:creationId xmlns:p14="http://schemas.microsoft.com/office/powerpoint/2010/main" val="1267906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向后兼容和向前兼容</a:t>
            </a:r>
            <a:endParaRPr lang="en-US" altLang="zh-CN" dirty="0" smtClean="0"/>
          </a:p>
          <a:p>
            <a:r>
              <a:rPr lang="zh-CN" altLang="en-US" dirty="0" smtClean="0"/>
              <a:t>什么叫向后兼容</a:t>
            </a:r>
            <a:r>
              <a:rPr lang="en-US" altLang="zh-CN" dirty="0" smtClean="0"/>
              <a:t>,</a:t>
            </a:r>
            <a:r>
              <a:rPr lang="zh-CN" altLang="en-US" dirty="0" smtClean="0"/>
              <a:t>可以使用软件的以前版本，例如：</a:t>
            </a:r>
            <a:endParaRPr lang="en-US" altLang="zh-CN" dirty="0" smtClean="0"/>
          </a:p>
          <a:p>
            <a:r>
              <a:rPr lang="zh-CN" altLang="en-US" dirty="0" smtClean="0"/>
              <a:t>什么叫向前兼容，可以使用软件的以后版本，例如</a:t>
            </a:r>
            <a:r>
              <a:rPr lang="en-US" altLang="zh-CN" dirty="0" smtClean="0"/>
              <a:t>……</a:t>
            </a:r>
          </a:p>
          <a:p>
            <a:r>
              <a:rPr lang="zh-CN" altLang="en-US" dirty="0" smtClean="0"/>
              <a:t>前和后有可能让大家产生混淆，所以画图</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45</a:t>
            </a:fld>
            <a:endParaRPr lang="zh-CN" altLang="en-US"/>
          </a:p>
        </p:txBody>
      </p:sp>
    </p:spTree>
    <p:extLst>
      <p:ext uri="{BB962C8B-B14F-4D97-AF65-F5344CB8AC3E}">
        <p14:creationId xmlns:p14="http://schemas.microsoft.com/office/powerpoint/2010/main" val="2433817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除了</a:t>
            </a:r>
            <a:r>
              <a:rPr lang="en-US" altLang="zh-CN" dirty="0" smtClean="0"/>
              <a:t>Office</a:t>
            </a:r>
            <a:r>
              <a:rPr lang="zh-CN" altLang="en-US" dirty="0" smtClean="0"/>
              <a:t>的程序，还有一些比如</a:t>
            </a:r>
            <a:r>
              <a:rPr lang="en-US" altLang="zh-CN" dirty="0" smtClean="0"/>
              <a:t>Windows</a:t>
            </a:r>
            <a:r>
              <a:rPr lang="zh-CN" altLang="en-US" dirty="0" smtClean="0"/>
              <a:t>的</a:t>
            </a:r>
            <a:r>
              <a:rPr lang="en-US" altLang="zh-CN" dirty="0" smtClean="0"/>
              <a:t>Notepad</a:t>
            </a:r>
            <a:r>
              <a:rPr lang="zh-CN" altLang="en-US" dirty="0" smtClean="0"/>
              <a:t>程序，</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46</a:t>
            </a:fld>
            <a:endParaRPr lang="zh-CN" altLang="en-US"/>
          </a:p>
        </p:txBody>
      </p:sp>
    </p:spTree>
    <p:extLst>
      <p:ext uri="{BB962C8B-B14F-4D97-AF65-F5344CB8AC3E}">
        <p14:creationId xmlns:p14="http://schemas.microsoft.com/office/powerpoint/2010/main" val="3699204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除了向前和向后兼容，还有一些标准，分别是高级标准和规范，和低级标准和规范。</a:t>
            </a:r>
            <a:endParaRPr lang="en-US" altLang="zh-CN" dirty="0" smtClean="0"/>
          </a:p>
          <a:p>
            <a:r>
              <a:rPr lang="zh-CN" altLang="en-US" dirty="0" smtClean="0"/>
              <a:t>什么是高级标准和规范，遵守平台或操作系统的标准，操作系统有哪些标准？当你做的软件达到这么多规定的标准时，微软就可以颁发给你一个徽标。这是兼容性高级标准，可是高级标准往往离普通用后比较远，那还有什么标准呢？那就是低级标准和规范</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47</a:t>
            </a:fld>
            <a:endParaRPr lang="zh-CN" altLang="en-US"/>
          </a:p>
        </p:txBody>
      </p:sp>
    </p:spTree>
    <p:extLst>
      <p:ext uri="{BB962C8B-B14F-4D97-AF65-F5344CB8AC3E}">
        <p14:creationId xmlns:p14="http://schemas.microsoft.com/office/powerpoint/2010/main" val="2813094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什么是低级标准和规范呢？</a:t>
            </a:r>
            <a:endParaRPr lang="en-US" altLang="zh-CN" dirty="0" smtClean="0"/>
          </a:p>
          <a:p>
            <a:r>
              <a:rPr lang="zh-CN" altLang="en-US" dirty="0" smtClean="0"/>
              <a:t>产品本身的标准</a:t>
            </a:r>
            <a:endParaRPr lang="en-US" altLang="zh-CN" dirty="0" smtClean="0"/>
          </a:p>
          <a:p>
            <a:r>
              <a:rPr lang="zh-CN" altLang="en-US" dirty="0" smtClean="0"/>
              <a:t>比如图形软件，理应支持</a:t>
            </a:r>
            <a:r>
              <a:rPr lang="en-US" altLang="zh-CN" dirty="0" err="1" smtClean="0"/>
              <a:t>jpg,gif</a:t>
            </a:r>
            <a:r>
              <a:rPr lang="en-US" altLang="zh-CN" dirty="0" smtClean="0"/>
              <a:t> </a:t>
            </a:r>
            <a:r>
              <a:rPr lang="zh-CN" altLang="en-US" dirty="0" smtClean="0"/>
              <a:t>，</a:t>
            </a:r>
            <a:r>
              <a:rPr lang="en-US" altLang="zh-CN" dirty="0" smtClean="0"/>
              <a:t>bmp</a:t>
            </a:r>
            <a:r>
              <a:rPr lang="zh-CN" altLang="en-US" dirty="0" smtClean="0"/>
              <a:t>等的格式，但是我们自己做了一个图形处理软件，不支持常用的图片文件格式，说到这里想起生活中的例子，给</a:t>
            </a:r>
            <a:r>
              <a:rPr lang="zh-CN" altLang="en-US" smtClean="0"/>
              <a:t>家里老人买</a:t>
            </a:r>
            <a:r>
              <a:rPr lang="zh-CN" altLang="en-US" dirty="0" smtClean="0"/>
              <a:t>的视频播放器（看戏机），</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48</a:t>
            </a:fld>
            <a:endParaRPr lang="zh-CN" altLang="en-US"/>
          </a:p>
        </p:txBody>
      </p:sp>
    </p:spTree>
    <p:extLst>
      <p:ext uri="{BB962C8B-B14F-4D97-AF65-F5344CB8AC3E}">
        <p14:creationId xmlns:p14="http://schemas.microsoft.com/office/powerpoint/2010/main" val="1655737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先说兼容性测试包括哪些方面，</a:t>
            </a:r>
            <a:endParaRPr lang="en-US" altLang="zh-CN" dirty="0" smtClean="0"/>
          </a:p>
          <a:p>
            <a:r>
              <a:rPr lang="zh-CN" altLang="en-US" dirty="0" smtClean="0"/>
              <a:t>操作系统</a:t>
            </a:r>
            <a:endParaRPr lang="en-US" altLang="zh-CN" dirty="0" smtClean="0"/>
          </a:p>
          <a:p>
            <a:r>
              <a:rPr lang="zh-CN" altLang="en-US" dirty="0" smtClean="0"/>
              <a:t>应用软件之间</a:t>
            </a:r>
            <a:endParaRPr lang="en-US" altLang="zh-CN" dirty="0" smtClean="0"/>
          </a:p>
          <a:p>
            <a:r>
              <a:rPr lang="zh-CN" altLang="en-US" dirty="0" smtClean="0"/>
              <a:t>数据库兼容</a:t>
            </a:r>
            <a:endParaRPr lang="en-US" altLang="zh-CN" dirty="0" smtClean="0"/>
          </a:p>
          <a:p>
            <a:r>
              <a:rPr lang="zh-CN" altLang="en-US" dirty="0" smtClean="0"/>
              <a:t>软硬件配合兼容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49</a:t>
            </a:fld>
            <a:endParaRPr lang="zh-CN" altLang="en-US"/>
          </a:p>
        </p:txBody>
      </p:sp>
    </p:spTree>
    <p:extLst>
      <p:ext uri="{BB962C8B-B14F-4D97-AF65-F5344CB8AC3E}">
        <p14:creationId xmlns:p14="http://schemas.microsoft.com/office/powerpoint/2010/main" val="22064008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举例说明：</a:t>
            </a:r>
            <a:r>
              <a:rPr lang="en-US" altLang="zh-CN" dirty="0" smtClean="0"/>
              <a:t>M </a:t>
            </a:r>
            <a:r>
              <a:rPr lang="zh-CN" altLang="en-US" dirty="0" smtClean="0"/>
              <a:t>公司的文字处理程序在</a:t>
            </a:r>
            <a:r>
              <a:rPr lang="en-US" altLang="zh-CN" dirty="0" smtClean="0"/>
              <a:t>W</a:t>
            </a:r>
            <a:r>
              <a:rPr lang="zh-CN" altLang="en-US" dirty="0" smtClean="0"/>
              <a:t>操作系统上能够运行，通过</a:t>
            </a:r>
            <a:r>
              <a:rPr lang="en-US" altLang="zh-CN" dirty="0" smtClean="0"/>
              <a:t>U</a:t>
            </a:r>
            <a:r>
              <a:rPr lang="zh-CN" altLang="en-US" dirty="0" smtClean="0"/>
              <a:t>盘拷贝到</a:t>
            </a:r>
            <a:r>
              <a:rPr lang="en-US" altLang="zh-CN" dirty="0" smtClean="0"/>
              <a:t>L</a:t>
            </a:r>
            <a:r>
              <a:rPr lang="zh-CN" altLang="en-US" dirty="0" smtClean="0"/>
              <a:t>公司的</a:t>
            </a:r>
            <a:r>
              <a:rPr lang="en-US" altLang="zh-CN" dirty="0" smtClean="0"/>
              <a:t>N</a:t>
            </a:r>
            <a:r>
              <a:rPr lang="zh-CN" altLang="en-US" dirty="0" smtClean="0"/>
              <a:t>操作系统上运行</a:t>
            </a:r>
            <a:r>
              <a:rPr lang="en-US" altLang="zh-CN" dirty="0" smtClean="0"/>
              <a:t/>
            </a:r>
            <a:br>
              <a:rPr lang="en-US" altLang="zh-CN" dirty="0" smtClean="0"/>
            </a:br>
            <a:r>
              <a:rPr lang="zh-CN" altLang="en-US" dirty="0" smtClean="0"/>
              <a:t>通过网络传输到</a:t>
            </a:r>
            <a:r>
              <a:rPr lang="en-US" altLang="zh-CN" dirty="0" smtClean="0"/>
              <a:t>C</a:t>
            </a:r>
            <a:r>
              <a:rPr lang="zh-CN" altLang="en-US" dirty="0" smtClean="0"/>
              <a:t>公司的</a:t>
            </a:r>
            <a:r>
              <a:rPr lang="en-US" altLang="zh-CN" dirty="0" smtClean="0"/>
              <a:t>L</a:t>
            </a:r>
            <a:r>
              <a:rPr lang="zh-CN" altLang="en-US" dirty="0" smtClean="0"/>
              <a:t>操作系统上</a:t>
            </a:r>
            <a:endParaRPr lang="en-US" altLang="zh-CN" dirty="0" smtClean="0"/>
          </a:p>
          <a:p>
            <a:r>
              <a:rPr lang="en-US" altLang="zh-CN" dirty="0" smtClean="0"/>
              <a:t>C</a:t>
            </a:r>
            <a:r>
              <a:rPr lang="zh-CN" altLang="en-US" dirty="0" smtClean="0"/>
              <a:t>公司</a:t>
            </a:r>
            <a:r>
              <a:rPr lang="en-US" altLang="zh-CN" dirty="0" smtClean="0"/>
              <a:t>L</a:t>
            </a:r>
            <a:r>
              <a:rPr lang="zh-CN" altLang="en-US" dirty="0" smtClean="0"/>
              <a:t>操作系统上文字处理软件，通过磁带备份到</a:t>
            </a:r>
            <a:r>
              <a:rPr lang="en-US" altLang="zh-CN" dirty="0" smtClean="0"/>
              <a:t>M</a:t>
            </a:r>
            <a:r>
              <a:rPr lang="zh-CN" altLang="en-US" dirty="0" smtClean="0"/>
              <a:t>公司的</a:t>
            </a:r>
            <a:r>
              <a:rPr lang="en-US" altLang="zh-CN" dirty="0" smtClean="0"/>
              <a:t>W</a:t>
            </a:r>
            <a:r>
              <a:rPr lang="zh-CN" altLang="en-US" dirty="0" smtClean="0"/>
              <a:t>操作系统上</a:t>
            </a:r>
            <a:endParaRPr lang="en-US" altLang="zh-CN" dirty="0" smtClean="0"/>
          </a:p>
          <a:p>
            <a:r>
              <a:rPr lang="zh-CN" altLang="en-US" dirty="0" smtClean="0"/>
              <a:t>这几者之间都要兼容，这里面就有问题了，哪几者兼容呢？首先有操作系统，文字编辑程序，不同的存储介质存储后</a:t>
            </a:r>
            <a:endParaRPr lang="en-US" altLang="zh-CN" dirty="0" smtClean="0"/>
          </a:p>
          <a:p>
            <a:r>
              <a:rPr lang="zh-CN" altLang="en-US" dirty="0" smtClean="0"/>
              <a:t>那怎样才能做到让这些都兼容呢？</a:t>
            </a:r>
            <a:endParaRPr lang="en-US" altLang="zh-CN" dirty="0" smtClean="0"/>
          </a:p>
          <a:p>
            <a:r>
              <a:rPr lang="zh-CN" altLang="en-US" dirty="0" smtClean="0"/>
              <a:t>遵循高级、低级标准；遵循数据共享标准</a:t>
            </a:r>
            <a:endParaRPr lang="en-US" altLang="zh-CN" dirty="0" smtClean="0"/>
          </a:p>
          <a:p>
            <a:endParaRPr lang="en-US" altLang="zh-CN" dirty="0" smtClean="0"/>
          </a:p>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50</a:t>
            </a:fld>
            <a:endParaRPr lang="zh-CN" altLang="en-US"/>
          </a:p>
        </p:txBody>
      </p:sp>
    </p:spTree>
    <p:extLst>
      <p:ext uri="{BB962C8B-B14F-4D97-AF65-F5344CB8AC3E}">
        <p14:creationId xmlns:p14="http://schemas.microsoft.com/office/powerpoint/2010/main" val="390670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52482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首先是硬件，其次是上层软件</a:t>
            </a:r>
            <a:endParaRPr lang="en-US" altLang="zh-CN" dirty="0" smtClean="0"/>
          </a:p>
          <a:p>
            <a:endParaRPr lang="en-US" altLang="zh-CN" dirty="0" smtClean="0"/>
          </a:p>
          <a:p>
            <a:r>
              <a:rPr lang="zh-CN" altLang="en-US" dirty="0" smtClean="0"/>
              <a:t>以上讲解的是实际中的例子，现在我们分开来看，如果是一个新平台，我们应该测试哪些东西，必须要检查现有程序使用他能否正常工作</a:t>
            </a:r>
            <a:endParaRPr lang="en-US" altLang="zh-CN" dirty="0" smtClean="0"/>
          </a:p>
          <a:p>
            <a:r>
              <a:rPr lang="zh-CN" altLang="en-US" dirty="0" smtClean="0"/>
              <a:t>现有的软件包括哪些？是不是，我现在用的软件有</a:t>
            </a:r>
            <a:r>
              <a:rPr lang="en-US" altLang="zh-CN" dirty="0" err="1" smtClean="0"/>
              <a:t>Office,Vmware,QQ</a:t>
            </a:r>
            <a:r>
              <a:rPr lang="zh-CN" altLang="en-US" dirty="0" smtClean="0"/>
              <a:t>等，我就测试这些？当然不是，我们既然作为一个新的平台，或者说一个新的操作系统，那应该查看当前大部分用户在操作系统上面使用哪些应用程序。</a:t>
            </a:r>
            <a:endParaRPr lang="en-US" altLang="zh-CN" dirty="0" smtClean="0"/>
          </a:p>
          <a:p>
            <a:r>
              <a:rPr lang="en-US" altLang="zh-CN" dirty="0" smtClean="0"/>
              <a:t> </a:t>
            </a:r>
          </a:p>
          <a:p>
            <a:r>
              <a:rPr lang="zh-CN" altLang="en-US" dirty="0" smtClean="0"/>
              <a:t>除了在他上面的应用程序，我们需要测试，那运行在他之下的硬件系统，要不要测试，当然需要，我们是操作系统（平台），运行在硬件和应用程序中间，所以需要测试。在什么硬件上呢？当然也要找主流的硬件，那也有另外一种情况，就是你这个操作系统是特定的，比如特制在某个平台上，购买的时候，连硬件一起购买，这个时候不需要测试市面上其他的硬件，除此之外都是需要的。</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51</a:t>
            </a:fld>
            <a:endParaRPr lang="zh-CN" altLang="en-US"/>
          </a:p>
        </p:txBody>
      </p:sp>
    </p:spTree>
    <p:extLst>
      <p:ext uri="{BB962C8B-B14F-4D97-AF65-F5344CB8AC3E}">
        <p14:creationId xmlns:p14="http://schemas.microsoft.com/office/powerpoint/2010/main" val="29911217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那另外，软件选择哪些呢？大家先谈一谈，如果是你来测试，你会选择哪些应用软件进行测试</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52</a:t>
            </a:fld>
            <a:endParaRPr lang="zh-CN" altLang="en-US"/>
          </a:p>
        </p:txBody>
      </p:sp>
    </p:spTree>
    <p:extLst>
      <p:ext uri="{BB962C8B-B14F-4D97-AF65-F5344CB8AC3E}">
        <p14:creationId xmlns:p14="http://schemas.microsoft.com/office/powerpoint/2010/main" val="19359224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53</a:t>
            </a:fld>
            <a:endParaRPr lang="zh-CN" altLang="en-US"/>
          </a:p>
        </p:txBody>
      </p:sp>
    </p:spTree>
    <p:extLst>
      <p:ext uri="{BB962C8B-B14F-4D97-AF65-F5344CB8AC3E}">
        <p14:creationId xmlns:p14="http://schemas.microsoft.com/office/powerpoint/2010/main" val="2742990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以上是关于新的平台兼容性测试，那如果是新的应用软件呢？</a:t>
            </a:r>
            <a:endParaRPr lang="en-US" altLang="zh-CN" dirty="0" smtClean="0"/>
          </a:p>
          <a:p>
            <a:r>
              <a:rPr lang="en-US" altLang="zh-CN" dirty="0" smtClean="0"/>
              <a:t>1 </a:t>
            </a:r>
            <a:r>
              <a:rPr lang="zh-CN" altLang="en-US" dirty="0" smtClean="0"/>
              <a:t>决定在哪些平台上测试软件和什么应用程序一起测试；</a:t>
            </a:r>
            <a:r>
              <a:rPr lang="zh-CN" altLang="en-US" baseline="0" dirty="0" smtClean="0"/>
              <a:t> 知道了哪些平台上测试软件，就要先在这几个平台上进行测试；</a:t>
            </a:r>
            <a:endParaRPr lang="en-US" altLang="zh-CN" baseline="0" dirty="0" smtClean="0"/>
          </a:p>
          <a:p>
            <a:r>
              <a:rPr lang="en-US" altLang="zh-CN" baseline="0" dirty="0" smtClean="0"/>
              <a:t>2 </a:t>
            </a:r>
            <a:r>
              <a:rPr lang="zh-CN" altLang="en-US" baseline="0" dirty="0" smtClean="0"/>
              <a:t>除了在相应的平台上，还要知道和什么应用程序一起 测试，比如，我们有一种开发语言叫</a:t>
            </a:r>
            <a:r>
              <a:rPr lang="en-US" altLang="zh-CN" baseline="0" dirty="0" smtClean="0"/>
              <a:t>PHP</a:t>
            </a:r>
            <a:r>
              <a:rPr lang="zh-CN" altLang="en-US" baseline="0" dirty="0" smtClean="0"/>
              <a:t>，他需要的数据库时</a:t>
            </a:r>
            <a:r>
              <a:rPr lang="en-US" altLang="zh-CN" baseline="0" dirty="0" err="1" smtClean="0"/>
              <a:t>mysql</a:t>
            </a:r>
            <a:r>
              <a:rPr lang="en-US" altLang="zh-CN" baseline="0" dirty="0" smtClean="0"/>
              <a:t> ,</a:t>
            </a:r>
            <a:r>
              <a:rPr lang="zh-CN" altLang="en-US" baseline="0" dirty="0" smtClean="0"/>
              <a:t>我们安装</a:t>
            </a:r>
            <a:r>
              <a:rPr lang="en-US" altLang="zh-CN" baseline="0" dirty="0" smtClean="0"/>
              <a:t>SQL Server</a:t>
            </a:r>
            <a:r>
              <a:rPr lang="zh-CN" altLang="en-US" baseline="0" dirty="0" smtClean="0"/>
              <a:t>显然不合适；</a:t>
            </a:r>
            <a:endParaRPr lang="en-US" altLang="zh-CN" baseline="0" dirty="0" smtClean="0"/>
          </a:p>
          <a:p>
            <a:r>
              <a:rPr lang="en-US" altLang="zh-CN" baseline="0" dirty="0" smtClean="0"/>
              <a:t>3 </a:t>
            </a:r>
            <a:r>
              <a:rPr lang="zh-CN" altLang="en-US" baseline="0" dirty="0" smtClean="0"/>
              <a:t>再比如，测试网站类项目，我们一定离不开不同浏览器上的测试</a:t>
            </a:r>
            <a:endParaRPr lang="en-US" altLang="zh-CN" baseline="0" dirty="0" smtClean="0"/>
          </a:p>
          <a:p>
            <a:r>
              <a:rPr lang="en-US" altLang="zh-CN" baseline="0" dirty="0" smtClean="0"/>
              <a:t>3 </a:t>
            </a:r>
            <a:r>
              <a:rPr lang="zh-CN" altLang="en-US" baseline="0" dirty="0" smtClean="0"/>
              <a:t>除了这两者还有没有其他的？有，硬件显示器大小，显示分辨率</a:t>
            </a:r>
            <a:endParaRPr lang="en-US" altLang="zh-CN" baseline="0" dirty="0" smtClean="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54</a:t>
            </a:fld>
            <a:endParaRPr lang="zh-CN" altLang="en-US"/>
          </a:p>
        </p:txBody>
      </p:sp>
    </p:spTree>
    <p:extLst>
      <p:ext uri="{BB962C8B-B14F-4D97-AF65-F5344CB8AC3E}">
        <p14:creationId xmlns:p14="http://schemas.microsoft.com/office/powerpoint/2010/main" val="2252306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231982A6-1A20-4567-B4C0-F20865DF629E}" type="slidenum">
              <a:rPr lang="zh-CN" altLang="en-US">
                <a:latin typeface="Calibri" panose="020F0502020204030204" pitchFamily="34" charset="0"/>
              </a:rPr>
              <a:pPr/>
              <a:t>55</a:t>
            </a:fld>
            <a:endParaRPr lang="en-US" altLang="zh-CN">
              <a:latin typeface="Calibri" panose="020F0502020204030204" pitchFamily="34"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除了以上讲的操作系统和应用软件，还有需要大家注意的就是，数据共享兼容性，什么叫数据兼容性？指的是，应用程序之间共享数据，要支持并遵守公开的标准，并允许用户与其他软件无障碍的传输数据；</a:t>
            </a:r>
            <a:endParaRPr lang="en-US" altLang="zh-CN" dirty="0" smtClean="0"/>
          </a:p>
          <a:p>
            <a:pPr>
              <a:spcBef>
                <a:spcPct val="0"/>
              </a:spcBef>
            </a:pPr>
            <a:r>
              <a:rPr lang="zh-CN" altLang="en-US" dirty="0" smtClean="0"/>
              <a:t>比如</a:t>
            </a:r>
            <a:r>
              <a:rPr lang="en-US" altLang="zh-CN" dirty="0" smtClean="0"/>
              <a:t>Office _WPS</a:t>
            </a:r>
          </a:p>
          <a:p>
            <a:pPr>
              <a:spcBef>
                <a:spcPct val="0"/>
              </a:spcBef>
            </a:pPr>
            <a:endParaRPr lang="en-US" altLang="zh-CN" dirty="0" smtClean="0"/>
          </a:p>
          <a:p>
            <a:pPr>
              <a:spcBef>
                <a:spcPct val="0"/>
              </a:spcBef>
            </a:pPr>
            <a:r>
              <a:rPr lang="zh-CN" altLang="en-US" dirty="0" smtClean="0"/>
              <a:t>补充：分辨率设置  </a:t>
            </a:r>
            <a:r>
              <a:rPr lang="en-US" altLang="zh-CN" dirty="0" smtClean="0"/>
              <a:t>640*400  600*800 1024*768   </a:t>
            </a:r>
            <a:r>
              <a:rPr lang="zh-CN" altLang="en-US" dirty="0" smtClean="0"/>
              <a:t>字体是否太小  </a:t>
            </a:r>
            <a:endParaRPr lang="en-US" altLang="zh-CN" dirty="0" smtClean="0"/>
          </a:p>
          <a:p>
            <a:pPr>
              <a:spcBef>
                <a:spcPct val="0"/>
              </a:spcBef>
            </a:pPr>
            <a:r>
              <a:rPr lang="zh-CN" altLang="en-US" dirty="0" smtClean="0"/>
              <a:t>打印机兼容</a:t>
            </a:r>
            <a:endParaRPr lang="en-US" altLang="zh-CN" dirty="0" smtClean="0"/>
          </a:p>
          <a:p>
            <a:pPr>
              <a:spcBef>
                <a:spcPct val="0"/>
              </a:spcBef>
            </a:pPr>
            <a:r>
              <a:rPr lang="zh-CN" altLang="en-US" dirty="0" smtClean="0"/>
              <a:t>组合测试：</a:t>
            </a:r>
            <a:r>
              <a:rPr lang="en-US" altLang="zh-CN" dirty="0" smtClean="0"/>
              <a:t>600*800</a:t>
            </a:r>
            <a:r>
              <a:rPr lang="zh-CN" altLang="en-US" dirty="0" smtClean="0"/>
              <a:t>分辨率的在</a:t>
            </a:r>
            <a:r>
              <a:rPr lang="en-US" altLang="zh-CN" dirty="0" smtClean="0"/>
              <a:t>MAC</a:t>
            </a:r>
            <a:r>
              <a:rPr lang="zh-CN" altLang="en-US" dirty="0" smtClean="0"/>
              <a:t>机上可能不错，但是在</a:t>
            </a:r>
            <a:r>
              <a:rPr lang="en-US" altLang="zh-CN" dirty="0" smtClean="0"/>
              <a:t>IBM</a:t>
            </a:r>
            <a:r>
              <a:rPr lang="zh-CN" altLang="en-US" dirty="0" smtClean="0"/>
              <a:t>兼容机上却很难看  </a:t>
            </a:r>
            <a:endParaRPr lang="en-US" altLang="zh-CN" dirty="0" smtClean="0"/>
          </a:p>
          <a:p>
            <a:pPr>
              <a:spcBef>
                <a:spcPct val="0"/>
              </a:spcBef>
            </a:pPr>
            <a:r>
              <a:rPr lang="en-US" altLang="zh-CN" dirty="0" smtClean="0"/>
              <a:t>          </a:t>
            </a:r>
            <a:r>
              <a:rPr lang="zh-CN" altLang="en-US" dirty="0" smtClean="0"/>
              <a:t>在</a:t>
            </a:r>
            <a:r>
              <a:rPr lang="en-US" altLang="zh-CN" dirty="0" err="1" smtClean="0"/>
              <a:t>ibm</a:t>
            </a:r>
            <a:r>
              <a:rPr lang="zh-CN" altLang="en-US" dirty="0" smtClean="0"/>
              <a:t>机器上使用</a:t>
            </a:r>
            <a:r>
              <a:rPr lang="en-US" altLang="zh-CN" dirty="0" err="1" smtClean="0"/>
              <a:t>netscape</a:t>
            </a:r>
            <a:r>
              <a:rPr lang="zh-CN" altLang="en-US" dirty="0" smtClean="0"/>
              <a:t>能正常显示，但却无法使用</a:t>
            </a:r>
            <a:r>
              <a:rPr lang="en-US" altLang="zh-CN" dirty="0" smtClean="0"/>
              <a:t>lynx</a:t>
            </a:r>
            <a:r>
              <a:rPr lang="zh-CN" altLang="en-US" dirty="0" smtClean="0"/>
              <a:t>来浏览等问题</a:t>
            </a:r>
            <a:endParaRPr lang="en-US" altLang="zh-CN" dirty="0" smtClean="0"/>
          </a:p>
          <a:p>
            <a:pPr>
              <a:spcBef>
                <a:spcPct val="0"/>
              </a:spcBef>
            </a:pPr>
            <a:endParaRPr lang="en-US" altLang="zh-CN" dirty="0" smtClean="0"/>
          </a:p>
          <a:p>
            <a:pPr>
              <a:spcBef>
                <a:spcPct val="0"/>
              </a:spcBef>
            </a:pPr>
            <a:r>
              <a:rPr lang="zh-CN" altLang="en-US" dirty="0" smtClean="0"/>
              <a:t>实例：</a:t>
            </a:r>
          </a:p>
          <a:p>
            <a:pPr>
              <a:spcBef>
                <a:spcPct val="0"/>
              </a:spcBef>
            </a:pPr>
            <a:r>
              <a:rPr lang="en-US" altLang="zh-CN" dirty="0" smtClean="0"/>
              <a:t>    — </a:t>
            </a:r>
            <a:r>
              <a:rPr lang="zh-CN" altLang="en-US" dirty="0" smtClean="0"/>
              <a:t>在</a:t>
            </a:r>
            <a:r>
              <a:rPr lang="en-US" altLang="zh-CN" dirty="0" smtClean="0"/>
              <a:t>Windows</a:t>
            </a:r>
            <a:r>
              <a:rPr lang="zh-CN" altLang="en-US" dirty="0" smtClean="0"/>
              <a:t>环境下，程序间通过剪切、复制和粘贴实现数据共享。在此状况下，传输通过剪贴板的程序来实现。若对某个程序进行兼容性测试就要确认其数据能够利用剪切板与其他程序进行相互复制。</a:t>
            </a:r>
          </a:p>
          <a:p>
            <a:pPr>
              <a:spcBef>
                <a:spcPct val="0"/>
              </a:spcBef>
            </a:pPr>
            <a:r>
              <a:rPr lang="en-US" altLang="zh-CN" dirty="0" smtClean="0"/>
              <a:t>    — </a:t>
            </a:r>
            <a:r>
              <a:rPr lang="zh-CN" altLang="en-US" dirty="0" smtClean="0"/>
              <a:t>通过读写移动外存实现数据共享，如软磁盘、</a:t>
            </a:r>
            <a:r>
              <a:rPr lang="en-US" altLang="zh-CN" dirty="0" smtClean="0"/>
              <a:t>U</a:t>
            </a:r>
            <a:r>
              <a:rPr lang="zh-CN" altLang="en-US" dirty="0" smtClean="0"/>
              <a:t>盘、移动硬盘等，但文件的数据格式必须符合标准，才能在多台计算机上保持兼容。</a:t>
            </a:r>
          </a:p>
          <a:p>
            <a:pPr>
              <a:spcBef>
                <a:spcPct val="0"/>
              </a:spcBef>
            </a:pPr>
            <a:endParaRPr lang="zh-CN" altLang="en-US" dirty="0" smtClean="0"/>
          </a:p>
        </p:txBody>
      </p:sp>
    </p:spTree>
    <p:extLst>
      <p:ext uri="{BB962C8B-B14F-4D97-AF65-F5344CB8AC3E}">
        <p14:creationId xmlns:p14="http://schemas.microsoft.com/office/powerpoint/2010/main" val="41717387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不同的</a:t>
            </a:r>
            <a:r>
              <a:rPr lang="en-US" altLang="zh-CN" dirty="0" smtClean="0"/>
              <a:t>PC</a:t>
            </a:r>
            <a:r>
              <a:rPr lang="zh-CN" altLang="en-US" dirty="0" smtClean="0"/>
              <a:t>之间，保存和读取文件，怎样做到相互共享使用没有问题？</a:t>
            </a:r>
            <a:endParaRPr lang="en-US" altLang="zh-CN" dirty="0" smtClean="0"/>
          </a:p>
          <a:p>
            <a:r>
              <a:rPr lang="zh-CN" altLang="en-US" dirty="0" smtClean="0"/>
              <a:t>符合标准，另外同一款软件，要保持向前和向后兼容才可以</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56</a:t>
            </a:fld>
            <a:endParaRPr lang="zh-CN" altLang="en-US"/>
          </a:p>
        </p:txBody>
      </p:sp>
    </p:spTree>
    <p:extLst>
      <p:ext uri="{BB962C8B-B14F-4D97-AF65-F5344CB8AC3E}">
        <p14:creationId xmlns:p14="http://schemas.microsoft.com/office/powerpoint/2010/main" val="2534630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但是有些不同软件传输时，只支持特定数据类型和格式，比如</a:t>
            </a:r>
            <a:r>
              <a:rPr lang="en-US" altLang="zh-CN" dirty="0" smtClean="0"/>
              <a:t>Word</a:t>
            </a:r>
            <a:r>
              <a:rPr lang="zh-CN" altLang="en-US" dirty="0" smtClean="0"/>
              <a:t>文档中的资料不一定都能够粘贴到文本文件中，为什么？</a:t>
            </a:r>
            <a:r>
              <a:rPr lang="en-US" altLang="zh-CN" dirty="0" smtClean="0"/>
              <a:t>TXT</a:t>
            </a:r>
            <a:r>
              <a:rPr lang="zh-CN" altLang="en-US" dirty="0" smtClean="0"/>
              <a:t>文件不支持图片格式。</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57</a:t>
            </a:fld>
            <a:endParaRPr lang="zh-CN" altLang="en-US"/>
          </a:p>
        </p:txBody>
      </p:sp>
    </p:spTree>
    <p:extLst>
      <p:ext uri="{BB962C8B-B14F-4D97-AF65-F5344CB8AC3E}">
        <p14:creationId xmlns:p14="http://schemas.microsoft.com/office/powerpoint/2010/main" val="2682731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软硬件配合兼容性</a:t>
            </a:r>
            <a:endParaRPr lang="en-US" altLang="zh-CN" dirty="0" smtClean="0"/>
          </a:p>
          <a:p>
            <a:r>
              <a:rPr lang="en-US" altLang="zh-CN" dirty="0" smtClean="0"/>
              <a:t>	</a:t>
            </a:r>
            <a:r>
              <a:rPr lang="zh-CN" altLang="en-US" dirty="0" smtClean="0"/>
              <a:t>新</a:t>
            </a:r>
            <a:r>
              <a:rPr lang="en-US" altLang="zh-CN" dirty="0" smtClean="0"/>
              <a:t>OS</a:t>
            </a:r>
          </a:p>
          <a:p>
            <a:r>
              <a:rPr lang="en-US" altLang="zh-CN" dirty="0" smtClean="0"/>
              <a:t>	</a:t>
            </a:r>
            <a:r>
              <a:rPr lang="zh-CN" altLang="en-US" dirty="0" smtClean="0"/>
              <a:t>新应用软件</a:t>
            </a:r>
            <a:endParaRPr lang="en-US" altLang="zh-CN" dirty="0" smtClean="0"/>
          </a:p>
          <a:p>
            <a:r>
              <a:rPr lang="en-US" altLang="zh-CN" dirty="0" smtClean="0"/>
              <a:t>	B/S</a:t>
            </a:r>
            <a:r>
              <a:rPr lang="zh-CN" altLang="en-US" dirty="0" smtClean="0"/>
              <a:t>架构软件</a:t>
            </a:r>
            <a:endParaRPr lang="en-US" altLang="zh-CN" dirty="0" smtClean="0"/>
          </a:p>
          <a:p>
            <a:r>
              <a:rPr lang="en-US" altLang="zh-CN" dirty="0" smtClean="0"/>
              <a:t>	</a:t>
            </a:r>
            <a:r>
              <a:rPr lang="zh-CN" altLang="en-US" dirty="0" smtClean="0"/>
              <a:t>移动端的软件</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58</a:t>
            </a:fld>
            <a:endParaRPr lang="zh-CN" altLang="en-US"/>
          </a:p>
        </p:txBody>
      </p:sp>
    </p:spTree>
    <p:extLst>
      <p:ext uri="{BB962C8B-B14F-4D97-AF65-F5344CB8AC3E}">
        <p14:creationId xmlns:p14="http://schemas.microsoft.com/office/powerpoint/2010/main" val="864857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什么是界面？不是单纯的网站上能够看到的网页而是广义的界面。所有用于与软件程序交互的方式都是界面；</a:t>
            </a:r>
            <a:endParaRPr lang="en-US" altLang="zh-CN" dirty="0" smtClean="0"/>
          </a:p>
          <a:p>
            <a:r>
              <a:rPr lang="zh-CN" altLang="en-US" dirty="0" smtClean="0"/>
              <a:t>所以我将界面纳入到易用性里面，这次能理解吧</a:t>
            </a:r>
            <a:endParaRPr lang="en-US" altLang="zh-CN" dirty="0" smtClean="0"/>
          </a:p>
          <a:p>
            <a:r>
              <a:rPr lang="zh-CN" altLang="en-US" dirty="0" smtClean="0"/>
              <a:t>如果你将界面看做单独的网站页面，那他俩是分开的，界面测试和易用性测试</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60</a:t>
            </a:fld>
            <a:endParaRPr lang="zh-CN" altLang="en-US"/>
          </a:p>
        </p:txBody>
      </p:sp>
    </p:spTree>
    <p:extLst>
      <p:ext uri="{BB962C8B-B14F-4D97-AF65-F5344CB8AC3E}">
        <p14:creationId xmlns:p14="http://schemas.microsoft.com/office/powerpoint/2010/main" val="4144952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从事</a:t>
            </a:r>
            <a:r>
              <a:rPr lang="en-US" altLang="zh-CN" dirty="0" smtClean="0"/>
              <a:t>20</a:t>
            </a:r>
            <a:r>
              <a:rPr lang="zh-CN" altLang="en-US" dirty="0" smtClean="0"/>
              <a:t>年的软件测试和软件质量保证，先后就职于德州仪器，西门子和微软公司，之后成为软件项目和软件质量保证咨询师</a:t>
            </a:r>
            <a:endParaRPr lang="zh-CN" altLang="en-US" dirty="0"/>
          </a:p>
        </p:txBody>
      </p:sp>
    </p:spTree>
    <p:extLst>
      <p:ext uri="{BB962C8B-B14F-4D97-AF65-F5344CB8AC3E}">
        <p14:creationId xmlns:p14="http://schemas.microsoft.com/office/powerpoint/2010/main" val="1741353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强调系统测试与单元测试的区别，单元测试侧重于软件，但是系统测试是对所有相关元素进行整体测试</a:t>
            </a:r>
          </a:p>
          <a:p>
            <a:endParaRPr lang="zh-CN" altLang="en-US" dirty="0"/>
          </a:p>
        </p:txBody>
      </p:sp>
    </p:spTree>
    <p:extLst>
      <p:ext uri="{BB962C8B-B14F-4D97-AF65-F5344CB8AC3E}">
        <p14:creationId xmlns:p14="http://schemas.microsoft.com/office/powerpoint/2010/main" val="16797493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963335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一致性：遵循标准和规范</a:t>
            </a:r>
            <a:endParaRPr lang="zh-CN" altLang="en-US" dirty="0"/>
          </a:p>
        </p:txBody>
      </p:sp>
    </p:spTree>
    <p:extLst>
      <p:ext uri="{BB962C8B-B14F-4D97-AF65-F5344CB8AC3E}">
        <p14:creationId xmlns:p14="http://schemas.microsoft.com/office/powerpoint/2010/main" val="41940457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软件未实现产品说明书要求的功能</a:t>
            </a:r>
          </a:p>
          <a:p>
            <a:pPr lvl="1"/>
            <a:r>
              <a:rPr lang="zh-CN" altLang="en-US" dirty="0" smtClean="0"/>
              <a:t>软件出现了产品说明书指明不应该出现的错误</a:t>
            </a:r>
          </a:p>
          <a:p>
            <a:pPr lvl="1"/>
            <a:r>
              <a:rPr lang="zh-CN" altLang="en-US" dirty="0" smtClean="0"/>
              <a:t>软件实现了产品说明书未提到的功能</a:t>
            </a:r>
          </a:p>
          <a:p>
            <a:pPr lvl="1"/>
            <a:r>
              <a:rPr lang="zh-CN" altLang="en-US" dirty="0" smtClean="0"/>
              <a:t>软件未实现产品说明书虽未明确提及但应该实现的目标</a:t>
            </a:r>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69</a:t>
            </a:fld>
            <a:endParaRPr lang="zh-CN" altLang="en-US"/>
          </a:p>
        </p:txBody>
      </p:sp>
    </p:spTree>
    <p:extLst>
      <p:ext uri="{BB962C8B-B14F-4D97-AF65-F5344CB8AC3E}">
        <p14:creationId xmlns:p14="http://schemas.microsoft.com/office/powerpoint/2010/main" val="11224957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在指定条件下使用时，软件产品被理解、学习、使用和吸引用户的能力</a:t>
            </a:r>
          </a:p>
          <a:p>
            <a:r>
              <a:rPr lang="zh-CN" altLang="en-US" dirty="0" smtClean="0"/>
              <a:t>注</a:t>
            </a:r>
            <a:r>
              <a:rPr lang="en-US" altLang="zh-CN" dirty="0" smtClean="0"/>
              <a:t>1:</a:t>
            </a:r>
            <a:r>
              <a:rPr lang="zh-CN" altLang="en-US" dirty="0" smtClean="0"/>
              <a:t>功能性、可靠性和效率的某些方面也会影响易用性，但是按本部分的意图，它们没被分类为易用性</a:t>
            </a:r>
          </a:p>
          <a:p>
            <a:r>
              <a:rPr lang="zh-CN" altLang="en-US" dirty="0" smtClean="0"/>
              <a:t>注</a:t>
            </a:r>
            <a:r>
              <a:rPr lang="en-US" altLang="zh-CN" dirty="0" smtClean="0"/>
              <a:t>2:</a:t>
            </a:r>
            <a:r>
              <a:rPr lang="zh-CN" altLang="en-US" dirty="0" smtClean="0"/>
              <a:t>用户可能包括操作员、最终用户和受该软件的使用影响或依赖于该软件使用的间接用户。易用性必须针对软件所影响的所有不同的用户环境，这可能包括对使用的准备和结果的评价。</a:t>
            </a:r>
          </a:p>
          <a:p>
            <a:endParaRPr lang="zh-CN" altLang="en-US" dirty="0"/>
          </a:p>
        </p:txBody>
      </p:sp>
    </p:spTree>
    <p:extLst>
      <p:ext uri="{BB962C8B-B14F-4D97-AF65-F5344CB8AC3E}">
        <p14:creationId xmlns:p14="http://schemas.microsoft.com/office/powerpoint/2010/main" val="28550089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a:t>
            </a:r>
            <a:r>
              <a:rPr lang="en-US" altLang="zh-CN" dirty="0" smtClean="0"/>
              <a:t>1:</a:t>
            </a:r>
            <a:r>
              <a:rPr lang="zh-CN" altLang="en-US" dirty="0" smtClean="0"/>
              <a:t>适合性、易改变性、适应性和易安装性的某些方面可能会影响易操作性</a:t>
            </a:r>
          </a:p>
          <a:p>
            <a:r>
              <a:rPr lang="zh-CN" altLang="en-US" dirty="0" smtClean="0"/>
              <a:t>注</a:t>
            </a:r>
            <a:r>
              <a:rPr lang="en-US" altLang="zh-CN" dirty="0" smtClean="0"/>
              <a:t>2:</a:t>
            </a:r>
            <a:r>
              <a:rPr lang="zh-CN" altLang="en-US" dirty="0" smtClean="0"/>
              <a:t>易操作性相当于工</a:t>
            </a:r>
            <a:r>
              <a:rPr lang="en-US" altLang="zh-CN" dirty="0" smtClean="0"/>
              <a:t>S09241-10</a:t>
            </a:r>
            <a:r>
              <a:rPr lang="zh-CN" altLang="en-US" dirty="0" smtClean="0"/>
              <a:t>中定义的可控性、容错性和与用户期望的符合性</a:t>
            </a:r>
          </a:p>
          <a:p>
            <a:r>
              <a:rPr lang="zh-CN" altLang="en-US" dirty="0" smtClean="0"/>
              <a:t>注</a:t>
            </a:r>
            <a:r>
              <a:rPr lang="en-US" altLang="zh-CN" dirty="0" smtClean="0"/>
              <a:t>3:</a:t>
            </a:r>
            <a:r>
              <a:rPr lang="zh-CN" altLang="en-US" dirty="0" smtClean="0"/>
              <a:t>对于用户所操作的系统功能性、可靠性、易用性和效率的组合可通过使用质量从外部进行测量。</a:t>
            </a:r>
            <a:endParaRPr lang="zh-CN" altLang="en-US" dirty="0"/>
          </a:p>
        </p:txBody>
      </p:sp>
    </p:spTree>
    <p:extLst>
      <p:ext uri="{BB962C8B-B14F-4D97-AF65-F5344CB8AC3E}">
        <p14:creationId xmlns:p14="http://schemas.microsoft.com/office/powerpoint/2010/main" val="2506381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77</a:t>
            </a:fld>
            <a:endParaRPr lang="zh-CN" altLang="en-US"/>
          </a:p>
        </p:txBody>
      </p:sp>
    </p:spTree>
    <p:extLst>
      <p:ext uri="{BB962C8B-B14F-4D97-AF65-F5344CB8AC3E}">
        <p14:creationId xmlns:p14="http://schemas.microsoft.com/office/powerpoint/2010/main" val="40992437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323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什么叫以数据为中心的系统？比如：收银系统，</a:t>
            </a:r>
            <a:r>
              <a:rPr lang="en-US" altLang="zh-CN" dirty="0" smtClean="0"/>
              <a:t>ATM</a:t>
            </a:r>
            <a:r>
              <a:rPr lang="zh-CN" altLang="en-US" dirty="0" smtClean="0"/>
              <a:t>系统</a:t>
            </a:r>
            <a:r>
              <a:rPr lang="en-US" altLang="zh-CN" dirty="0" smtClean="0"/>
              <a:t>……</a:t>
            </a:r>
          </a:p>
          <a:p>
            <a:r>
              <a:rPr lang="zh-CN" altLang="en-US" dirty="0" smtClean="0"/>
              <a:t>什么是实体关系模型？</a:t>
            </a:r>
            <a:r>
              <a:rPr lang="zh-CN" altLang="en-US" sz="1200" b="0" i="0" kern="1200" dirty="0" smtClean="0">
                <a:solidFill>
                  <a:schemeClr val="tx1"/>
                </a:solidFill>
                <a:effectLst/>
                <a:latin typeface="+mn-lt"/>
                <a:ea typeface="+mn-ea"/>
                <a:cs typeface="+mn-cs"/>
              </a:rPr>
              <a:t>模型直接从现实世界中抽象出</a:t>
            </a:r>
            <a:r>
              <a:rPr lang="zh-CN" altLang="en-US" sz="1200" b="0" i="0" u="none" strike="noStrike" kern="1200" dirty="0" smtClean="0">
                <a:solidFill>
                  <a:schemeClr val="tx1"/>
                </a:solidFill>
                <a:effectLst/>
                <a:latin typeface="+mn-lt"/>
                <a:ea typeface="+mn-ea"/>
                <a:cs typeface="+mn-cs"/>
                <a:hlinkClick r:id="rId3"/>
              </a:rPr>
              <a:t>实体类型</a:t>
            </a:r>
            <a:r>
              <a:rPr lang="zh-CN" altLang="en-US" sz="1200" b="0" i="0" kern="1200" dirty="0" smtClean="0">
                <a:solidFill>
                  <a:schemeClr val="tx1"/>
                </a:solidFill>
                <a:effectLst/>
                <a:latin typeface="+mn-lt"/>
                <a:ea typeface="+mn-ea"/>
                <a:cs typeface="+mn-cs"/>
              </a:rPr>
              <a:t>和实体间联系，然后用</a:t>
            </a:r>
            <a:r>
              <a:rPr lang="zh-CN" altLang="en-US" sz="1200" b="0" i="0" u="none" strike="noStrike" kern="1200" dirty="0" smtClean="0">
                <a:solidFill>
                  <a:schemeClr val="tx1"/>
                </a:solidFill>
                <a:effectLst/>
                <a:latin typeface="+mn-lt"/>
                <a:ea typeface="+mn-ea"/>
                <a:cs typeface="+mn-cs"/>
                <a:hlinkClick r:id="rId4"/>
              </a:rPr>
              <a:t>实体联系图</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E-R</a:t>
            </a:r>
            <a:r>
              <a:rPr lang="zh-CN" altLang="en-US" sz="1200" b="0" i="0" kern="1200" dirty="0" smtClean="0">
                <a:solidFill>
                  <a:schemeClr val="tx1"/>
                </a:solidFill>
                <a:effectLst/>
                <a:latin typeface="+mn-lt"/>
                <a:ea typeface="+mn-ea"/>
                <a:cs typeface="+mn-cs"/>
              </a:rPr>
              <a:t>图）表示数据模型，是描述概念世界，建立</a:t>
            </a:r>
            <a:r>
              <a:rPr lang="zh-CN" altLang="en-US" sz="1200" b="0" i="0" u="none" strike="noStrike" kern="1200" dirty="0" smtClean="0">
                <a:solidFill>
                  <a:schemeClr val="tx1"/>
                </a:solidFill>
                <a:effectLst/>
                <a:latin typeface="+mn-lt"/>
                <a:ea typeface="+mn-ea"/>
                <a:cs typeface="+mn-cs"/>
                <a:hlinkClick r:id="rId5"/>
              </a:rPr>
              <a:t>概念模型</a:t>
            </a:r>
            <a:r>
              <a:rPr lang="zh-CN" altLang="en-US" sz="1200" b="0" i="0" kern="1200" dirty="0" smtClean="0">
                <a:solidFill>
                  <a:schemeClr val="tx1"/>
                </a:solidFill>
                <a:effectLst/>
                <a:latin typeface="+mn-lt"/>
                <a:ea typeface="+mn-ea"/>
                <a:cs typeface="+mn-cs"/>
              </a:rPr>
              <a:t>的实用工具</a:t>
            </a:r>
            <a:endParaRPr lang="en-US" altLang="zh-CN" sz="1200" b="0" i="0" kern="1200" dirty="0" smtClean="0">
              <a:solidFill>
                <a:schemeClr val="tx1"/>
              </a:solidFill>
              <a:effectLst/>
              <a:latin typeface="+mn-lt"/>
              <a:ea typeface="+mn-ea"/>
              <a:cs typeface="+mn-cs"/>
            </a:endParaRPr>
          </a:p>
          <a:p>
            <a:endParaRPr lang="en-US" altLang="zh-CN" dirty="0" smtClean="0"/>
          </a:p>
          <a:p>
            <a:endParaRPr lang="zh-CN" altLang="en-US" dirty="0"/>
          </a:p>
        </p:txBody>
      </p:sp>
    </p:spTree>
    <p:extLst>
      <p:ext uri="{BB962C8B-B14F-4D97-AF65-F5344CB8AC3E}">
        <p14:creationId xmlns:p14="http://schemas.microsoft.com/office/powerpoint/2010/main" val="2793829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举例：物料与供应商的关系：物料与物料编码是</a:t>
            </a:r>
            <a:r>
              <a:rPr lang="en-US" altLang="zh-CN" dirty="0" smtClean="0"/>
              <a:t>1:1</a:t>
            </a:r>
            <a:r>
              <a:rPr lang="zh-CN" altLang="en-US" dirty="0" smtClean="0"/>
              <a:t>的关系；</a:t>
            </a:r>
            <a:endParaRPr lang="en-US" altLang="zh-CN" dirty="0" smtClean="0"/>
          </a:p>
          <a:p>
            <a:r>
              <a:rPr lang="zh-CN" altLang="en-US" dirty="0" smtClean="0"/>
              <a:t>物料与供应商是多对多的关系</a:t>
            </a:r>
            <a:endParaRPr lang="en-US" altLang="zh-CN" dirty="0" smtClean="0"/>
          </a:p>
          <a:p>
            <a:r>
              <a:rPr lang="zh-CN" altLang="en-US" dirty="0" smtClean="0"/>
              <a:t>某个供应商与物料的关系 </a:t>
            </a:r>
            <a:r>
              <a:rPr lang="en-US" altLang="zh-CN" dirty="0" smtClean="0"/>
              <a:t>1</a:t>
            </a:r>
            <a:r>
              <a:rPr lang="zh-CN" altLang="en-US" dirty="0" smtClean="0"/>
              <a:t>：</a:t>
            </a:r>
            <a:r>
              <a:rPr lang="en-US" altLang="zh-CN" dirty="0" smtClean="0"/>
              <a:t>n</a:t>
            </a:r>
            <a:endParaRPr lang="zh-CN" altLang="en-US" dirty="0"/>
          </a:p>
        </p:txBody>
      </p:sp>
    </p:spTree>
    <p:extLst>
      <p:ext uri="{BB962C8B-B14F-4D97-AF65-F5344CB8AC3E}">
        <p14:creationId xmlns:p14="http://schemas.microsoft.com/office/powerpoint/2010/main" val="3582715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举例</a:t>
            </a:r>
            <a:endParaRPr lang="zh-CN" altLang="en-US" dirty="0"/>
          </a:p>
        </p:txBody>
      </p:sp>
    </p:spTree>
    <p:extLst>
      <p:ext uri="{BB962C8B-B14F-4D97-AF65-F5344CB8AC3E}">
        <p14:creationId xmlns:p14="http://schemas.microsoft.com/office/powerpoint/2010/main" val="3662668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03936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918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8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1043517" y="6527801"/>
            <a:ext cx="465667" cy="207963"/>
          </a:xfrm>
          <a:prstGeom prst="rect">
            <a:avLst/>
          </a:prstGeom>
        </p:spPr>
        <p:txBody>
          <a:bodyPr/>
          <a:lstStyle>
            <a:lvl1pPr>
              <a:defRPr/>
            </a:lvl1pPr>
          </a:lstStyle>
          <a:p>
            <a:pPr>
              <a:defRPr/>
            </a:pPr>
            <a:fld id="{8269E723-BC6C-4ED8-9BE1-1F179F6B24E3}" type="slidenum">
              <a:rPr lang="zh-CN" altLang="en-US"/>
              <a:pPr>
                <a:defRPr/>
              </a:pPr>
              <a:t>‹#›</a:t>
            </a:fld>
            <a:endParaRPr lang="zh-CN" altLang="en-US"/>
          </a:p>
        </p:txBody>
      </p:sp>
    </p:spTree>
    <p:extLst>
      <p:ext uri="{BB962C8B-B14F-4D97-AF65-F5344CB8AC3E}">
        <p14:creationId xmlns:p14="http://schemas.microsoft.com/office/powerpoint/2010/main" val="42321750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236532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447945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004699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2249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0758031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01694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8021440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1927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859288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335847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1216126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898661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4677462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1316373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20124205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767099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649177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509540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6">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lvl1pPr>
              <a:defRPr baseline="0"/>
            </a:lvl1p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normAutofit/>
          </a:bodyPr>
          <a:lstStyle>
            <a:lvl1pPr>
              <a:defRPr sz="2800" baseline="0"/>
            </a:lvl1pPr>
            <a:lvl2pPr>
              <a:defRPr sz="2800" baseline="0"/>
            </a:lvl2pPr>
            <a:lvl3pPr>
              <a:defRPr sz="2800" baseline="0"/>
            </a:lvl3pPr>
            <a:lvl4pPr>
              <a:defRPr sz="2800" baseline="0"/>
            </a:lvl4pPr>
            <a:lvl5pPr>
              <a:defRPr sz="2800"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804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3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4118959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3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85372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3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7959993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3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0159162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3590871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楷体" panose="02010609060101010101"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dirty="0" smtClean="0">
              <a:latin typeface="Arial" pitchFamily="34" charset="0"/>
              <a:ea typeface="楷体" panose="02010609060101010101"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楷体" panose="02010609060101010101"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dirty="0" smtClean="0">
              <a:latin typeface="Arial" pitchFamily="34" charset="0"/>
              <a:ea typeface="楷体" panose="02010609060101010101"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6777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624042" y="116957"/>
            <a:ext cx="10466324" cy="565820"/>
          </a:xfrm>
        </p:spPr>
        <p:txBody>
          <a:bodyPr/>
          <a:lstStyle>
            <a:lvl1pPr>
              <a:defRPr lang="zh-CN" altLang="en-US" sz="3600" kern="1200" dirty="0">
                <a:solidFill>
                  <a:schemeClr val="bg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50168" y="895981"/>
            <a:ext cx="10505512" cy="5060681"/>
          </a:xfrm>
        </p:spPr>
        <p:txBody>
          <a:bodyPr/>
          <a:lstStyle>
            <a:lvl1pPr>
              <a:lnSpc>
                <a:spcPct val="150000"/>
              </a:lnSpc>
              <a:defRPr sz="2800">
                <a:latin typeface="Times New Roman" pitchFamily="18" charset="0"/>
                <a:ea typeface="楷体" pitchFamily="49" charset="-122"/>
              </a:defRPr>
            </a:lvl1pPr>
            <a:lvl2pPr>
              <a:lnSpc>
                <a:spcPct val="150000"/>
              </a:lnSpc>
              <a:defRPr sz="2700">
                <a:solidFill>
                  <a:schemeClr val="tx1"/>
                </a:solidFill>
                <a:latin typeface="Times New Roman" pitchFamily="18" charset="0"/>
                <a:ea typeface="楷体" pitchFamily="49" charset="-122"/>
              </a:defRPr>
            </a:lvl2pPr>
            <a:lvl3pPr>
              <a:lnSpc>
                <a:spcPct val="150000"/>
              </a:lnSpc>
              <a:defRPr sz="2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Tree>
    <p:extLst>
      <p:ext uri="{BB962C8B-B14F-4D97-AF65-F5344CB8AC3E}">
        <p14:creationId xmlns:p14="http://schemas.microsoft.com/office/powerpoint/2010/main" val="5616301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0"/>
            <a:ext cx="10515600" cy="677863"/>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957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17811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957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17811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38"/>
          <a:stretch>
            <a:fillRect/>
          </a:stretch>
        </p:blipFill>
        <p:spPr>
          <a:xfrm>
            <a:off x="0" y="0"/>
            <a:ext cx="12192000" cy="7345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图片 8"/>
          <p:cNvPicPr>
            <a:picLocks noChangeAspect="1"/>
          </p:cNvPicPr>
          <p:nvPr userDrawn="1"/>
        </p:nvPicPr>
        <p:blipFill>
          <a:blip r:embed="rId39">
            <a:extLst>
              <a:ext uri="{28A0092B-C50C-407E-A947-70E740481C1C}">
                <a14:useLocalDpi xmlns:a14="http://schemas.microsoft.com/office/drawing/2010/main" val="0"/>
              </a:ext>
            </a:extLst>
          </a:blip>
          <a:stretch>
            <a:fillRect/>
          </a:stretch>
        </p:blipFill>
        <p:spPr>
          <a:xfrm>
            <a:off x="0" y="787400"/>
            <a:ext cx="12192000" cy="4330700"/>
          </a:xfrm>
          <a:prstGeom prst="rect">
            <a:avLst/>
          </a:prstGeom>
        </p:spPr>
      </p:pic>
      <p:sp>
        <p:nvSpPr>
          <p:cNvPr id="2" name="Title Placeholder 1"/>
          <p:cNvSpPr>
            <a:spLocks noGrp="1"/>
          </p:cNvSpPr>
          <p:nvPr>
            <p:ph type="title"/>
          </p:nvPr>
        </p:nvSpPr>
        <p:spPr>
          <a:xfrm>
            <a:off x="772885" y="-68853"/>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063624"/>
            <a:ext cx="10515600" cy="54768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47" r:id="rId30"/>
    <p:sldLayoutId id="2147483748" r:id="rId31"/>
    <p:sldLayoutId id="2147483749" r:id="rId32"/>
    <p:sldLayoutId id="2147483750" r:id="rId33"/>
    <p:sldLayoutId id="2147483751" r:id="rId34"/>
    <p:sldLayoutId id="2147483752" r:id="rId35"/>
    <p:sldLayoutId id="2147483753" r:id="rId36"/>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b="1" kern="1200" baseline="0">
          <a:solidFill>
            <a:schemeClr val="bg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36.xml"/><Relationship Id="rId4" Type="http://schemas.openxmlformats.org/officeDocument/2006/relationships/image" Target="../media/image17.jpeg"/></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6.xml"/><Relationship Id="rId4" Type="http://schemas.openxmlformats.org/officeDocument/2006/relationships/image" Target="../media/image25.jpeg"/></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6.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58"/>
          <p:cNvSpPr/>
          <p:nvPr/>
        </p:nvSpPr>
        <p:spPr>
          <a:xfrm>
            <a:off x="3852971" y="5941340"/>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
          <p:cNvSpPr/>
          <p:nvPr/>
        </p:nvSpPr>
        <p:spPr>
          <a:xfrm>
            <a:off x="5022140" y="5375663"/>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8"/>
          <p:cNvSpPr/>
          <p:nvPr/>
        </p:nvSpPr>
        <p:spPr>
          <a:xfrm>
            <a:off x="5241892" y="5165173"/>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34"/>
          <p:cNvSpPr/>
          <p:nvPr/>
        </p:nvSpPr>
        <p:spPr>
          <a:xfrm rot="7233140">
            <a:off x="3761347" y="5141123"/>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rgbClr val="EE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33824" y="459561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7"/>
          </p:cNvCxnSpPr>
          <p:nvPr/>
        </p:nvCxnSpPr>
        <p:spPr>
          <a:xfrm flipV="1">
            <a:off x="3372848" y="4290821"/>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4932" y="427272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3867149" y="4584996"/>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1"/>
          </p:cNvCxnSpPr>
          <p:nvPr/>
        </p:nvCxnSpPr>
        <p:spPr>
          <a:xfrm flipH="1" flipV="1">
            <a:off x="3515359" y="4917416"/>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538220" y="4894557"/>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6" idx="1"/>
            <a:endCxn id="18" idx="5"/>
          </p:cNvCxnSpPr>
          <p:nvPr/>
        </p:nvCxnSpPr>
        <p:spPr>
          <a:xfrm flipH="1" flipV="1">
            <a:off x="4623956" y="4311747"/>
            <a:ext cx="588881" cy="104242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0" idx="7"/>
            <a:endCxn id="26" idx="3"/>
          </p:cNvCxnSpPr>
          <p:nvPr/>
        </p:nvCxnSpPr>
        <p:spPr>
          <a:xfrm flipV="1">
            <a:off x="3877976" y="5386499"/>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999835" y="5918019"/>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76857" y="5153904"/>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06142" y="534747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1"/>
          <p:cNvSpPr/>
          <p:nvPr/>
        </p:nvSpPr>
        <p:spPr>
          <a:xfrm>
            <a:off x="3846920" y="6116559"/>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2756" y="723603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58"/>
          <p:cNvSpPr/>
          <p:nvPr/>
        </p:nvSpPr>
        <p:spPr>
          <a:xfrm>
            <a:off x="3866500" y="5939814"/>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38952" y="609869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384289" y="6274857"/>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91063" y="5794987"/>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540"/>
            <a:ext cx="12192000" cy="3530600"/>
          </a:xfrm>
          <a:prstGeom prst="rect">
            <a:avLst/>
          </a:prstGeom>
        </p:spPr>
      </p:pic>
      <p:grpSp>
        <p:nvGrpSpPr>
          <p:cNvPr id="33" name="组合 32"/>
          <p:cNvGrpSpPr/>
          <p:nvPr/>
        </p:nvGrpSpPr>
        <p:grpSpPr>
          <a:xfrm>
            <a:off x="-12700" y="1539875"/>
            <a:ext cx="12204700" cy="4019550"/>
            <a:chOff x="-12700" y="1539875"/>
            <a:chExt cx="12204700" cy="401955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291" r="17638"/>
            <a:stretch/>
          </p:blipFill>
          <p:spPr>
            <a:xfrm>
              <a:off x="-12700" y="1539875"/>
              <a:ext cx="12204700" cy="4019550"/>
            </a:xfrm>
            <a:prstGeom prst="rect">
              <a:avLst/>
            </a:prstGeom>
          </p:spPr>
        </p:pic>
        <p:sp>
          <p:nvSpPr>
            <p:cNvPr id="4" name="矩形 3"/>
            <p:cNvSpPr/>
            <p:nvPr/>
          </p:nvSpPr>
          <p:spPr>
            <a:xfrm>
              <a:off x="2578100" y="2501900"/>
              <a:ext cx="5105400" cy="2362200"/>
            </a:xfrm>
            <a:prstGeom prst="rect">
              <a:avLst/>
            </a:prstGeom>
            <a:solidFill>
              <a:srgbClr val="206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4"/>
          <a:stretch>
            <a:fillRect/>
          </a:stretch>
        </p:blipFill>
        <p:spPr>
          <a:xfrm>
            <a:off x="10610850" y="4864100"/>
            <a:ext cx="519178" cy="152421"/>
          </a:xfrm>
          <a:prstGeom prst="rect">
            <a:avLst/>
          </a:prstGeom>
        </p:spPr>
      </p:pic>
      <p:sp>
        <p:nvSpPr>
          <p:cNvPr id="8" name="文本框 7"/>
          <p:cNvSpPr txBox="1"/>
          <p:nvPr/>
        </p:nvSpPr>
        <p:spPr>
          <a:xfrm>
            <a:off x="754766" y="3568994"/>
            <a:ext cx="5859394" cy="584775"/>
          </a:xfrm>
          <a:prstGeom prst="rect">
            <a:avLst/>
          </a:prstGeom>
          <a:noFill/>
        </p:spPr>
        <p:txBody>
          <a:bodyPr wrap="square" rtlCol="0">
            <a:spAutoFit/>
          </a:bodyPr>
          <a:lstStyle/>
          <a:p>
            <a:r>
              <a:rPr lang="en-US" altLang="zh-CN" sz="3200" b="1" smtClean="0">
                <a:solidFill>
                  <a:schemeClr val="bg1"/>
                </a:solidFill>
                <a:latin typeface="楷体" panose="02010609060101010101" pitchFamily="49" charset="-122"/>
                <a:ea typeface="楷体" panose="02010609060101010101" pitchFamily="49" charset="-122"/>
              </a:rPr>
              <a:t>3.3 </a:t>
            </a:r>
            <a:r>
              <a:rPr lang="zh-CN" altLang="en-US" sz="3200" b="1" smtClean="0">
                <a:solidFill>
                  <a:schemeClr val="bg1"/>
                </a:solidFill>
                <a:latin typeface="楷体" panose="02010609060101010101" pitchFamily="49" charset="-122"/>
                <a:ea typeface="楷体" panose="02010609060101010101" pitchFamily="49" charset="-122"/>
              </a:rPr>
              <a:t>系统测试</a:t>
            </a:r>
            <a:endParaRPr lang="zh-CN" altLang="en-US" sz="3200" b="1" dirty="0">
              <a:solidFill>
                <a:schemeClr val="bg1"/>
              </a:solidFill>
              <a:latin typeface="楷体" panose="02010609060101010101" pitchFamily="49" charset="-122"/>
              <a:ea typeface="楷体" panose="02010609060101010101" pitchFamily="49" charset="-122"/>
            </a:endParaRPr>
          </a:p>
        </p:txBody>
      </p:sp>
      <p:sp>
        <p:nvSpPr>
          <p:cNvPr id="35" name="文本框 34"/>
          <p:cNvSpPr txBox="1"/>
          <p:nvPr/>
        </p:nvSpPr>
        <p:spPr>
          <a:xfrm>
            <a:off x="944869" y="2614178"/>
            <a:ext cx="5588389" cy="707886"/>
          </a:xfrm>
          <a:prstGeom prst="rect">
            <a:avLst/>
          </a:prstGeom>
          <a:noFill/>
        </p:spPr>
        <p:txBody>
          <a:bodyPr wrap="none" rtlCol="0">
            <a:spAutoFit/>
          </a:bodyPr>
          <a:lstStyle/>
          <a:p>
            <a:r>
              <a:rPr lang="zh-CN" altLang="en-US" sz="4000" b="1" dirty="0" smtClean="0">
                <a:solidFill>
                  <a:schemeClr val="bg1"/>
                </a:solidFill>
                <a:latin typeface="楷体" panose="02010609060101010101" pitchFamily="49" charset="-122"/>
                <a:ea typeface="楷体" panose="02010609060101010101" pitchFamily="49" charset="-122"/>
              </a:rPr>
              <a:t>第三部分 软件测试应用</a:t>
            </a:r>
            <a:endParaRPr lang="zh-CN" altLang="en-US" sz="40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502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8"/>
                                        </p:tgtEl>
                                        <p:attrNameLst>
                                          <p:attrName>ppt_y</p:attrName>
                                        </p:attrNameLst>
                                      </p:cBhvr>
                                      <p:tavLst>
                                        <p:tav tm="0">
                                          <p:val>
                                            <p:strVal val="#ppt_y"/>
                                          </p:val>
                                        </p:tav>
                                        <p:tav tm="100000">
                                          <p:val>
                                            <p:strVal val="#ppt_y"/>
                                          </p:val>
                                        </p:tav>
                                      </p:tavLst>
                                    </p:anim>
                                    <p:anim calcmode="lin" valueType="num">
                                      <p:cBhvr>
                                        <p:cTn id="9"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8"/>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5"/>
                                        </p:tgtEl>
                                        <p:attrNameLst>
                                          <p:attrName>style.visibility</p:attrName>
                                        </p:attrNameLst>
                                      </p:cBhvr>
                                      <p:to>
                                        <p:strVal val="visible"/>
                                      </p:to>
                                    </p:set>
                                    <p:anim calcmode="lin" valueType="num">
                                      <p:cBhvr>
                                        <p:cTn id="14" dur="4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
                                        </p:tgtEl>
                                        <p:attrNameLst>
                                          <p:attrName>ppt_y</p:attrName>
                                        </p:attrNameLst>
                                      </p:cBhvr>
                                      <p:tavLst>
                                        <p:tav tm="0">
                                          <p:val>
                                            <p:strVal val="#ppt_y"/>
                                          </p:val>
                                        </p:tav>
                                        <p:tav tm="100000">
                                          <p:val>
                                            <p:strVal val="#ppt_y"/>
                                          </p:val>
                                        </p:tav>
                                      </p:tavLst>
                                    </p:anim>
                                    <p:anim calcmode="lin" valueType="num">
                                      <p:cBhvr>
                                        <p:cTn id="16" dur="4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4358E77-0E1D-4EF4-A11F-132A19D80AF3}" type="slidenum">
              <a:rPr lang="en-US" altLang="zh-CN" sz="1200"/>
              <a:pPr algn="r" eaLnBrk="1" hangingPunct="1"/>
              <a:t>10</a:t>
            </a:fld>
            <a:endParaRPr lang="en-US" altLang="zh-CN" sz="1200"/>
          </a:p>
        </p:txBody>
      </p:sp>
      <p:sp>
        <p:nvSpPr>
          <p:cNvPr id="6147" name="Rectangle 2"/>
          <p:cNvSpPr>
            <a:spLocks noGrp="1" noChangeArrowheads="1"/>
          </p:cNvSpPr>
          <p:nvPr>
            <p:ph type="title"/>
          </p:nvPr>
        </p:nvSpPr>
        <p:spPr/>
        <p:txBody>
          <a:bodyPr/>
          <a:lstStyle/>
          <a:p>
            <a:r>
              <a:rPr lang="zh-CN" altLang="zh-CN" dirty="0" smtClean="0"/>
              <a:t>系统测试</a:t>
            </a:r>
            <a:r>
              <a:rPr lang="zh-CN" altLang="en-US" dirty="0" smtClean="0"/>
              <a:t>概述</a:t>
            </a:r>
            <a:endParaRPr lang="zh-CN" altLang="zh-CN" dirty="0"/>
          </a:p>
        </p:txBody>
      </p:sp>
      <p:sp>
        <p:nvSpPr>
          <p:cNvPr id="6148" name="Rectangle 3"/>
          <p:cNvSpPr>
            <a:spLocks noGrp="1" noChangeArrowheads="1"/>
          </p:cNvSpPr>
          <p:nvPr>
            <p:ph sz="half" idx="1"/>
          </p:nvPr>
        </p:nvSpPr>
        <p:spPr/>
        <p:txBody>
          <a:bodyPr/>
          <a:lstStyle/>
          <a:p>
            <a:r>
              <a:rPr lang="zh-CN" altLang="en-US" dirty="0" smtClean="0"/>
              <a:t>系统测试包含：</a:t>
            </a:r>
            <a:endParaRPr lang="en-US" altLang="zh-CN" dirty="0" smtClean="0"/>
          </a:p>
          <a:p>
            <a:pPr lvl="1"/>
            <a:r>
              <a:rPr lang="zh-CN" altLang="zh-CN" dirty="0" smtClean="0"/>
              <a:t>功能测试</a:t>
            </a:r>
            <a:endParaRPr lang="en-US" altLang="zh-CN" dirty="0" smtClean="0"/>
          </a:p>
          <a:p>
            <a:pPr lvl="1"/>
            <a:r>
              <a:rPr lang="zh-CN" altLang="zh-CN" dirty="0" smtClean="0"/>
              <a:t>性能测试</a:t>
            </a:r>
            <a:endParaRPr lang="en-US" altLang="zh-CN" dirty="0" smtClean="0"/>
          </a:p>
          <a:p>
            <a:pPr lvl="1"/>
            <a:r>
              <a:rPr lang="zh-CN" altLang="zh-CN" dirty="0" smtClean="0"/>
              <a:t>安全性测试</a:t>
            </a:r>
            <a:endParaRPr lang="en-US" altLang="zh-CN" dirty="0" smtClean="0"/>
          </a:p>
          <a:p>
            <a:pPr lvl="1"/>
            <a:r>
              <a:rPr lang="zh-CN" altLang="zh-CN" dirty="0" smtClean="0"/>
              <a:t>兼容性测试</a:t>
            </a:r>
            <a:endParaRPr lang="en-US" altLang="zh-CN" dirty="0" smtClean="0"/>
          </a:p>
          <a:p>
            <a:pPr lvl="1"/>
            <a:r>
              <a:rPr lang="zh-CN" altLang="en-US" dirty="0" smtClean="0"/>
              <a:t>界面测试</a:t>
            </a:r>
            <a:endParaRPr lang="en-US" altLang="zh-CN" dirty="0" smtClean="0"/>
          </a:p>
          <a:p>
            <a:pPr lvl="1"/>
            <a:r>
              <a:rPr lang="zh-CN" altLang="en-US" dirty="0" smtClean="0"/>
              <a:t>易用性</a:t>
            </a:r>
            <a:r>
              <a:rPr lang="zh-CN" altLang="zh-CN" dirty="0" smtClean="0"/>
              <a:t>测试</a:t>
            </a:r>
            <a:endParaRPr lang="en-US" altLang="zh-CN" dirty="0" smtClean="0"/>
          </a:p>
          <a:p>
            <a:pPr lvl="1"/>
            <a:r>
              <a:rPr lang="zh-CN" altLang="en-US" dirty="0" smtClean="0"/>
              <a:t>安装测试</a:t>
            </a:r>
            <a:endParaRPr lang="zh-CN" altLang="zh-CN" dirty="0"/>
          </a:p>
        </p:txBody>
      </p:sp>
    </p:spTree>
    <p:extLst>
      <p:ext uri="{BB962C8B-B14F-4D97-AF65-F5344CB8AC3E}">
        <p14:creationId xmlns:p14="http://schemas.microsoft.com/office/powerpoint/2010/main" val="4224378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148">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 </a:t>
            </a:r>
            <a:r>
              <a:rPr lang="zh-CN" altLang="zh-CN" dirty="0" smtClean="0"/>
              <a:t>功能测试</a:t>
            </a:r>
            <a:endParaRPr lang="zh-CN" altLang="zh-CN" dirty="0"/>
          </a:p>
        </p:txBody>
      </p:sp>
      <p:sp>
        <p:nvSpPr>
          <p:cNvPr id="9220" name="Rectangle 3"/>
          <p:cNvSpPr>
            <a:spLocks noGrp="1" noChangeArrowheads="1"/>
          </p:cNvSpPr>
          <p:nvPr>
            <p:ph sz="half" idx="1"/>
          </p:nvPr>
        </p:nvSpPr>
        <p:spPr/>
        <p:txBody>
          <a:bodyPr/>
          <a:lstStyle/>
          <a:p>
            <a:r>
              <a:rPr lang="zh-CN" altLang="zh-CN" dirty="0" smtClean="0">
                <a:solidFill>
                  <a:srgbClr val="FF0000"/>
                </a:solidFill>
              </a:rPr>
              <a:t>功能测试</a:t>
            </a:r>
            <a:r>
              <a:rPr lang="en-US" altLang="zh-CN" dirty="0" smtClean="0"/>
              <a:t>(Function Testing)</a:t>
            </a:r>
            <a:r>
              <a:rPr lang="zh-CN" altLang="zh-CN" dirty="0" smtClean="0"/>
              <a:t>主要针对系统的功能需求展开测试，以确认被测系统是否满足用户的功能使用要求</a:t>
            </a:r>
            <a:endParaRPr lang="en-US" altLang="zh-CN" dirty="0" smtClean="0"/>
          </a:p>
          <a:p>
            <a:r>
              <a:rPr lang="zh-CN" altLang="zh-CN" dirty="0" smtClean="0"/>
              <a:t>是系统测试中</a:t>
            </a:r>
            <a:r>
              <a:rPr lang="zh-CN" altLang="zh-CN" dirty="0" smtClean="0">
                <a:solidFill>
                  <a:srgbClr val="FF0000"/>
                </a:solidFill>
              </a:rPr>
              <a:t>最基本的测试</a:t>
            </a:r>
            <a:endParaRPr lang="zh-CN" altLang="zh-CN" dirty="0">
              <a:solidFill>
                <a:srgbClr val="FF0000"/>
              </a:solidFill>
            </a:endParaRPr>
          </a:p>
        </p:txBody>
      </p:sp>
    </p:spTree>
    <p:extLst>
      <p:ext uri="{BB962C8B-B14F-4D97-AF65-F5344CB8AC3E}">
        <p14:creationId xmlns:p14="http://schemas.microsoft.com/office/powerpoint/2010/main" val="397795120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zh-CN" dirty="0" smtClean="0"/>
              <a:t> </a:t>
            </a:r>
            <a:r>
              <a:rPr lang="zh-CN" altLang="zh-CN" dirty="0" smtClean="0"/>
              <a:t>功能测试</a:t>
            </a:r>
            <a:r>
              <a:rPr lang="zh-CN" altLang="en-US" dirty="0" smtClean="0"/>
              <a:t>举例</a:t>
            </a:r>
            <a:endParaRPr lang="zh-CN" altLang="zh-CN" dirty="0"/>
          </a:p>
        </p:txBody>
      </p:sp>
      <p:sp>
        <p:nvSpPr>
          <p:cNvPr id="10244" name="Rectangle 3"/>
          <p:cNvSpPr>
            <a:spLocks noGrp="1" noChangeArrowheads="1"/>
          </p:cNvSpPr>
          <p:nvPr>
            <p:ph sz="half" idx="1"/>
          </p:nvPr>
        </p:nvSpPr>
        <p:spPr/>
        <p:txBody>
          <a:bodyPr/>
          <a:lstStyle/>
          <a:p>
            <a:r>
              <a:rPr lang="zh-CN" altLang="en-US" dirty="0" smtClean="0"/>
              <a:t>例如：</a:t>
            </a:r>
            <a:r>
              <a:rPr lang="zh-CN" altLang="zh-CN" dirty="0" smtClean="0"/>
              <a:t>以数据为中心的系统</a:t>
            </a:r>
            <a:endParaRPr lang="en-US" altLang="zh-CN" dirty="0" smtClean="0"/>
          </a:p>
          <a:p>
            <a:r>
              <a:rPr lang="zh-CN" altLang="zh-CN" dirty="0" smtClean="0"/>
              <a:t>核心是数据处理</a:t>
            </a:r>
            <a:endParaRPr lang="en-US" altLang="zh-CN" dirty="0" smtClean="0"/>
          </a:p>
          <a:p>
            <a:pPr lvl="1"/>
            <a:r>
              <a:rPr lang="zh-CN" altLang="zh-CN" dirty="0" smtClean="0"/>
              <a:t>从实体关系模型设计测试</a:t>
            </a:r>
            <a:endParaRPr lang="en-US" altLang="zh-CN" dirty="0" smtClean="0"/>
          </a:p>
          <a:p>
            <a:pPr lvl="1"/>
            <a:r>
              <a:rPr lang="zh-CN" altLang="zh-CN" dirty="0" smtClean="0"/>
              <a:t>从对数据的操作设计测试</a:t>
            </a:r>
            <a:endParaRPr lang="zh-CN" altLang="zh-CN" dirty="0"/>
          </a:p>
        </p:txBody>
      </p:sp>
    </p:spTree>
    <p:extLst>
      <p:ext uri="{BB962C8B-B14F-4D97-AF65-F5344CB8AC3E}">
        <p14:creationId xmlns:p14="http://schemas.microsoft.com/office/powerpoint/2010/main" val="195783201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zh-CN" dirty="0" smtClean="0"/>
              <a:t> </a:t>
            </a:r>
            <a:r>
              <a:rPr lang="zh-CN" altLang="zh-CN" dirty="0" smtClean="0"/>
              <a:t>功能测试</a:t>
            </a:r>
            <a:r>
              <a:rPr lang="zh-CN" altLang="en-US" dirty="0"/>
              <a:t>举例</a:t>
            </a:r>
            <a:endParaRPr lang="zh-CN" altLang="zh-CN" dirty="0"/>
          </a:p>
        </p:txBody>
      </p:sp>
      <p:sp>
        <p:nvSpPr>
          <p:cNvPr id="11268" name="Rectangle 3"/>
          <p:cNvSpPr>
            <a:spLocks noGrp="1" noChangeArrowheads="1"/>
          </p:cNvSpPr>
          <p:nvPr>
            <p:ph sz="half" idx="1"/>
          </p:nvPr>
        </p:nvSpPr>
        <p:spPr/>
        <p:txBody>
          <a:bodyPr/>
          <a:lstStyle/>
          <a:p>
            <a:r>
              <a:rPr lang="zh-CN" altLang="zh-CN" dirty="0" smtClean="0"/>
              <a:t>从实体关系模型设计测试</a:t>
            </a:r>
            <a:endParaRPr lang="en-US" altLang="zh-CN" dirty="0" smtClean="0"/>
          </a:p>
          <a:p>
            <a:pPr lvl="1"/>
            <a:r>
              <a:rPr lang="en-US" altLang="zh-CN" dirty="0" smtClean="0">
                <a:solidFill>
                  <a:srgbClr val="FF0000"/>
                </a:solidFill>
              </a:rPr>
              <a:t>1</a:t>
            </a:r>
            <a:r>
              <a:rPr lang="zh-CN" altLang="zh-CN" dirty="0" smtClean="0">
                <a:solidFill>
                  <a:srgbClr val="FF0000"/>
                </a:solidFill>
              </a:rPr>
              <a:t>对</a:t>
            </a:r>
            <a:r>
              <a:rPr lang="en-US" altLang="zh-CN" dirty="0" smtClean="0">
                <a:solidFill>
                  <a:srgbClr val="FF0000"/>
                </a:solidFill>
              </a:rPr>
              <a:t>1</a:t>
            </a:r>
            <a:r>
              <a:rPr lang="zh-CN" altLang="zh-CN" dirty="0" smtClean="0"/>
              <a:t>：此时仅需一类测试用例，创建</a:t>
            </a:r>
            <a:r>
              <a:rPr lang="en-US" altLang="zh-CN" dirty="0" smtClean="0"/>
              <a:t>1</a:t>
            </a:r>
            <a:r>
              <a:rPr lang="zh-CN" altLang="zh-CN" dirty="0" smtClean="0"/>
              <a:t>对</a:t>
            </a:r>
            <a:r>
              <a:rPr lang="en-US" altLang="zh-CN" dirty="0" smtClean="0"/>
              <a:t>1</a:t>
            </a:r>
            <a:r>
              <a:rPr lang="zh-CN" altLang="zh-CN" dirty="0" smtClean="0"/>
              <a:t>的对象实例即可；</a:t>
            </a:r>
          </a:p>
          <a:p>
            <a:pPr lvl="1"/>
            <a:r>
              <a:rPr lang="zh-CN" altLang="zh-CN" dirty="0" smtClean="0"/>
              <a:t> </a:t>
            </a:r>
            <a:r>
              <a:rPr lang="en-US" altLang="zh-CN" dirty="0" smtClean="0">
                <a:solidFill>
                  <a:srgbClr val="FF0000"/>
                </a:solidFill>
              </a:rPr>
              <a:t>1</a:t>
            </a:r>
            <a:r>
              <a:rPr lang="zh-CN" altLang="zh-CN" dirty="0" smtClean="0">
                <a:solidFill>
                  <a:srgbClr val="FF0000"/>
                </a:solidFill>
              </a:rPr>
              <a:t>对多</a:t>
            </a:r>
            <a:r>
              <a:rPr lang="zh-CN" altLang="zh-CN" dirty="0" smtClean="0"/>
              <a:t>：可结合边界值和等价类测试，分别创建</a:t>
            </a:r>
            <a:r>
              <a:rPr lang="en-US" altLang="zh-CN" dirty="0" smtClean="0"/>
              <a:t>1</a:t>
            </a:r>
            <a:r>
              <a:rPr lang="zh-CN" altLang="zh-CN" dirty="0" smtClean="0"/>
              <a:t>对</a:t>
            </a:r>
            <a:r>
              <a:rPr lang="en-US" altLang="zh-CN" dirty="0" smtClean="0"/>
              <a:t>1</a:t>
            </a:r>
            <a:r>
              <a:rPr lang="zh-CN" altLang="zh-CN" dirty="0" smtClean="0"/>
              <a:t>、</a:t>
            </a:r>
            <a:r>
              <a:rPr lang="en-US" altLang="zh-CN" dirty="0" smtClean="0"/>
              <a:t>1</a:t>
            </a:r>
            <a:r>
              <a:rPr lang="zh-CN" altLang="zh-CN" dirty="0" smtClean="0"/>
              <a:t>对</a:t>
            </a:r>
            <a:r>
              <a:rPr lang="en-US" altLang="zh-CN" dirty="0" smtClean="0"/>
              <a:t>2</a:t>
            </a:r>
            <a:r>
              <a:rPr lang="zh-CN" altLang="zh-CN" dirty="0" smtClean="0"/>
              <a:t>、</a:t>
            </a:r>
            <a:r>
              <a:rPr lang="en-US" altLang="zh-CN" dirty="0" smtClean="0"/>
              <a:t>1</a:t>
            </a:r>
            <a:r>
              <a:rPr lang="zh-CN" altLang="zh-CN" dirty="0" smtClean="0"/>
              <a:t>对多这三类对象实例；</a:t>
            </a:r>
          </a:p>
          <a:p>
            <a:pPr lvl="1"/>
            <a:r>
              <a:rPr lang="zh-CN" altLang="zh-CN" dirty="0" smtClean="0">
                <a:solidFill>
                  <a:srgbClr val="FF0000"/>
                </a:solidFill>
              </a:rPr>
              <a:t>多对</a:t>
            </a:r>
            <a:r>
              <a:rPr lang="en-US" altLang="zh-CN" dirty="0" smtClean="0">
                <a:solidFill>
                  <a:srgbClr val="FF0000"/>
                </a:solidFill>
              </a:rPr>
              <a:t>1</a:t>
            </a:r>
            <a:r>
              <a:rPr lang="zh-CN" altLang="zh-CN" dirty="0" smtClean="0"/>
              <a:t>：与</a:t>
            </a:r>
            <a:r>
              <a:rPr lang="en-US" altLang="zh-CN" dirty="0" smtClean="0"/>
              <a:t>1</a:t>
            </a:r>
            <a:r>
              <a:rPr lang="zh-CN" altLang="zh-CN" dirty="0" smtClean="0"/>
              <a:t>对多相似，分别创建</a:t>
            </a:r>
            <a:r>
              <a:rPr lang="en-US" altLang="zh-CN" dirty="0" smtClean="0"/>
              <a:t>1</a:t>
            </a:r>
            <a:r>
              <a:rPr lang="zh-CN" altLang="zh-CN" dirty="0" smtClean="0"/>
              <a:t>对</a:t>
            </a:r>
            <a:r>
              <a:rPr lang="en-US" altLang="zh-CN" dirty="0" smtClean="0"/>
              <a:t>1</a:t>
            </a:r>
            <a:r>
              <a:rPr lang="zh-CN" altLang="zh-CN" dirty="0" smtClean="0"/>
              <a:t>、</a:t>
            </a:r>
            <a:r>
              <a:rPr lang="en-US" altLang="zh-CN" dirty="0" smtClean="0"/>
              <a:t>2</a:t>
            </a:r>
            <a:r>
              <a:rPr lang="zh-CN" altLang="zh-CN" dirty="0" smtClean="0"/>
              <a:t>对</a:t>
            </a:r>
            <a:r>
              <a:rPr lang="en-US" altLang="zh-CN" dirty="0" smtClean="0"/>
              <a:t>1</a:t>
            </a:r>
            <a:r>
              <a:rPr lang="zh-CN" altLang="zh-CN" dirty="0" smtClean="0"/>
              <a:t>、多对</a:t>
            </a:r>
            <a:r>
              <a:rPr lang="en-US" altLang="zh-CN" dirty="0" smtClean="0"/>
              <a:t>1</a:t>
            </a:r>
            <a:r>
              <a:rPr lang="zh-CN" altLang="zh-CN" dirty="0" smtClean="0"/>
              <a:t>这三类对象实例；</a:t>
            </a:r>
          </a:p>
          <a:p>
            <a:pPr lvl="1"/>
            <a:r>
              <a:rPr lang="zh-CN" altLang="zh-CN" dirty="0" smtClean="0">
                <a:solidFill>
                  <a:srgbClr val="FF0000"/>
                </a:solidFill>
              </a:rPr>
              <a:t>多对多</a:t>
            </a:r>
            <a:r>
              <a:rPr lang="zh-CN" altLang="zh-CN" dirty="0" smtClean="0"/>
              <a:t>：应参照</a:t>
            </a:r>
            <a:r>
              <a:rPr lang="en-US" altLang="zh-CN" dirty="0" smtClean="0"/>
              <a:t>1</a:t>
            </a:r>
            <a:r>
              <a:rPr lang="zh-CN" altLang="zh-CN" dirty="0" smtClean="0"/>
              <a:t>对</a:t>
            </a:r>
            <a:r>
              <a:rPr lang="en-US" altLang="zh-CN" dirty="0" smtClean="0"/>
              <a:t>1</a:t>
            </a:r>
            <a:r>
              <a:rPr lang="zh-CN" altLang="zh-CN" dirty="0" smtClean="0"/>
              <a:t>、</a:t>
            </a:r>
            <a:r>
              <a:rPr lang="en-US" altLang="zh-CN" dirty="0" smtClean="0"/>
              <a:t>1</a:t>
            </a:r>
            <a:r>
              <a:rPr lang="zh-CN" altLang="zh-CN" dirty="0" smtClean="0"/>
              <a:t>对多、多对</a:t>
            </a:r>
            <a:r>
              <a:rPr lang="en-US" altLang="zh-CN" dirty="0" smtClean="0"/>
              <a:t>1</a:t>
            </a:r>
            <a:r>
              <a:rPr lang="zh-CN" altLang="zh-CN" dirty="0" smtClean="0"/>
              <a:t>这三种情况分别创建对象实例</a:t>
            </a:r>
            <a:endParaRPr lang="zh-CN" altLang="zh-CN" dirty="0"/>
          </a:p>
        </p:txBody>
      </p:sp>
    </p:spTree>
    <p:extLst>
      <p:ext uri="{BB962C8B-B14F-4D97-AF65-F5344CB8AC3E}">
        <p14:creationId xmlns:p14="http://schemas.microsoft.com/office/powerpoint/2010/main" val="86377527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 </a:t>
            </a:r>
            <a:r>
              <a:rPr lang="zh-CN" altLang="zh-CN" dirty="0" smtClean="0"/>
              <a:t>功能测试</a:t>
            </a:r>
            <a:r>
              <a:rPr lang="zh-CN" altLang="en-US" dirty="0"/>
              <a:t>举例</a:t>
            </a:r>
            <a:endParaRPr lang="zh-CN" altLang="zh-CN" dirty="0"/>
          </a:p>
        </p:txBody>
      </p:sp>
      <p:sp>
        <p:nvSpPr>
          <p:cNvPr id="12292" name="Rectangle 3"/>
          <p:cNvSpPr>
            <a:spLocks noGrp="1" noChangeArrowheads="1"/>
          </p:cNvSpPr>
          <p:nvPr>
            <p:ph sz="half" idx="1"/>
          </p:nvPr>
        </p:nvSpPr>
        <p:spPr/>
        <p:txBody>
          <a:bodyPr/>
          <a:lstStyle/>
          <a:p>
            <a:r>
              <a:rPr lang="zh-CN" altLang="zh-CN" dirty="0" smtClean="0"/>
              <a:t>从对数据的操作设计测试</a:t>
            </a:r>
            <a:endParaRPr lang="en-US" altLang="zh-CN" dirty="0" smtClean="0"/>
          </a:p>
          <a:p>
            <a:r>
              <a:rPr lang="en-US" altLang="zh-CN" dirty="0" smtClean="0"/>
              <a:t>1</a:t>
            </a:r>
            <a:r>
              <a:rPr lang="zh-CN" altLang="zh-CN" dirty="0" smtClean="0"/>
              <a:t>、增加</a:t>
            </a:r>
            <a:endParaRPr lang="en-US" altLang="zh-CN" dirty="0" smtClean="0"/>
          </a:p>
          <a:p>
            <a:pPr lvl="1"/>
            <a:r>
              <a:rPr lang="zh-CN" altLang="zh-CN" dirty="0" smtClean="0"/>
              <a:t>能否正常实现增加操作</a:t>
            </a:r>
          </a:p>
          <a:p>
            <a:pPr lvl="1"/>
            <a:r>
              <a:rPr lang="zh-CN" altLang="zh-CN" dirty="0" smtClean="0"/>
              <a:t>针对唯一性字段，测试输入重复的情况，判断系统是否会报错</a:t>
            </a:r>
          </a:p>
          <a:p>
            <a:pPr lvl="1"/>
            <a:r>
              <a:rPr lang="zh-CN" altLang="zh-CN" dirty="0" smtClean="0"/>
              <a:t>针对必填项，测试是否有提示信息</a:t>
            </a:r>
          </a:p>
          <a:p>
            <a:pPr lvl="1"/>
            <a:r>
              <a:rPr lang="zh-CN" altLang="zh-CN" dirty="0" smtClean="0"/>
              <a:t>测试增加成功后能否方便地看到增加的结果</a:t>
            </a:r>
          </a:p>
          <a:p>
            <a:pPr lvl="1"/>
            <a:r>
              <a:rPr lang="zh-CN" altLang="zh-CN" dirty="0" smtClean="0"/>
              <a:t>测试增加一项或一组数据是否对其他数据产生影响，以及该影响是否符合用户需求</a:t>
            </a:r>
            <a:endParaRPr lang="zh-CN" altLang="zh-CN" dirty="0"/>
          </a:p>
        </p:txBody>
      </p:sp>
    </p:spTree>
    <p:extLst>
      <p:ext uri="{BB962C8B-B14F-4D97-AF65-F5344CB8AC3E}">
        <p14:creationId xmlns:p14="http://schemas.microsoft.com/office/powerpoint/2010/main" val="103917633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zh-CN" dirty="0" smtClean="0"/>
              <a:t> </a:t>
            </a:r>
            <a:r>
              <a:rPr lang="zh-CN" altLang="zh-CN" dirty="0" smtClean="0"/>
              <a:t>功能测试</a:t>
            </a:r>
            <a:r>
              <a:rPr lang="zh-CN" altLang="en-US" dirty="0"/>
              <a:t>举例</a:t>
            </a:r>
            <a:endParaRPr lang="zh-CN" altLang="zh-CN" dirty="0"/>
          </a:p>
        </p:txBody>
      </p:sp>
      <p:sp>
        <p:nvSpPr>
          <p:cNvPr id="13316" name="Rectangle 3"/>
          <p:cNvSpPr>
            <a:spLocks noGrp="1" noChangeArrowheads="1"/>
          </p:cNvSpPr>
          <p:nvPr>
            <p:ph sz="half" idx="1"/>
          </p:nvPr>
        </p:nvSpPr>
        <p:spPr/>
        <p:txBody>
          <a:bodyPr/>
          <a:lstStyle/>
          <a:p>
            <a:r>
              <a:rPr lang="zh-CN" altLang="zh-CN" dirty="0" smtClean="0"/>
              <a:t>从对数据的操作设计测试</a:t>
            </a:r>
            <a:endParaRPr lang="en-US" altLang="zh-CN" dirty="0" smtClean="0"/>
          </a:p>
          <a:p>
            <a:r>
              <a:rPr lang="en-US" altLang="zh-CN" dirty="0" smtClean="0"/>
              <a:t>2</a:t>
            </a:r>
            <a:r>
              <a:rPr lang="zh-CN" altLang="zh-CN" dirty="0" smtClean="0"/>
              <a:t>、删除</a:t>
            </a:r>
            <a:endParaRPr lang="en-US" altLang="zh-CN" dirty="0" smtClean="0"/>
          </a:p>
          <a:p>
            <a:pPr lvl="1"/>
            <a:r>
              <a:rPr lang="zh-CN" altLang="zh-CN" dirty="0" smtClean="0"/>
              <a:t>针对一项或一组对象的删除操作能否正常实现</a:t>
            </a:r>
          </a:p>
          <a:p>
            <a:pPr lvl="1"/>
            <a:r>
              <a:rPr lang="zh-CN" altLang="zh-CN" dirty="0" smtClean="0"/>
              <a:t>测试是否会错误地删除不存在的对象，或未选中的对象</a:t>
            </a:r>
          </a:p>
          <a:p>
            <a:pPr lvl="1"/>
            <a:r>
              <a:rPr lang="zh-CN" altLang="zh-CN" dirty="0" smtClean="0"/>
              <a:t>测试删除之前是否有提示信息，以及删除成功后能否方便地看到删除的结果</a:t>
            </a:r>
          </a:p>
          <a:p>
            <a:pPr lvl="1"/>
            <a:r>
              <a:rPr lang="zh-CN" altLang="zh-CN" dirty="0" smtClean="0"/>
              <a:t>测试删除一项或一组数据是否对其他数据产生影响，以及该影响是否符合用户需求</a:t>
            </a:r>
            <a:endParaRPr lang="zh-CN" altLang="zh-CN" dirty="0"/>
          </a:p>
        </p:txBody>
      </p:sp>
    </p:spTree>
    <p:extLst>
      <p:ext uri="{BB962C8B-B14F-4D97-AF65-F5344CB8AC3E}">
        <p14:creationId xmlns:p14="http://schemas.microsoft.com/office/powerpoint/2010/main" val="425581510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dirty="0" smtClean="0"/>
              <a:t> </a:t>
            </a:r>
            <a:r>
              <a:rPr lang="zh-CN" altLang="zh-CN" dirty="0" smtClean="0"/>
              <a:t>功能测试</a:t>
            </a:r>
            <a:r>
              <a:rPr lang="zh-CN" altLang="en-US" dirty="0"/>
              <a:t>举例</a:t>
            </a:r>
            <a:endParaRPr lang="zh-CN" altLang="zh-CN" dirty="0"/>
          </a:p>
        </p:txBody>
      </p:sp>
      <p:sp>
        <p:nvSpPr>
          <p:cNvPr id="15364" name="Rectangle 3"/>
          <p:cNvSpPr>
            <a:spLocks noGrp="1" noChangeArrowheads="1"/>
          </p:cNvSpPr>
          <p:nvPr>
            <p:ph sz="half" idx="1"/>
          </p:nvPr>
        </p:nvSpPr>
        <p:spPr/>
        <p:txBody>
          <a:bodyPr/>
          <a:lstStyle/>
          <a:p>
            <a:r>
              <a:rPr lang="zh-CN" altLang="zh-CN" dirty="0" smtClean="0"/>
              <a:t>从对数据的操作设计测试</a:t>
            </a:r>
            <a:endParaRPr lang="en-US" altLang="zh-CN" dirty="0" smtClean="0"/>
          </a:p>
          <a:p>
            <a:r>
              <a:rPr lang="en-US" altLang="zh-CN" dirty="0" smtClean="0"/>
              <a:t>3</a:t>
            </a:r>
            <a:r>
              <a:rPr lang="zh-CN" altLang="zh-CN" dirty="0" smtClean="0"/>
              <a:t>、修改</a:t>
            </a:r>
            <a:endParaRPr lang="en-US" altLang="zh-CN" dirty="0" smtClean="0"/>
          </a:p>
          <a:p>
            <a:pPr lvl="1"/>
            <a:r>
              <a:rPr lang="zh-CN" altLang="zh-CN" dirty="0" smtClean="0"/>
              <a:t>测试是否会错误地修改不存在的对象，或未选中的对象</a:t>
            </a:r>
            <a:endParaRPr lang="en-US" altLang="zh-CN" dirty="0" smtClean="0"/>
          </a:p>
          <a:p>
            <a:pPr lvl="1"/>
            <a:r>
              <a:rPr lang="zh-CN" altLang="zh-CN" dirty="0" smtClean="0"/>
              <a:t>测试通过明确修改某些信息后能否确保所有隐含信息得到正确的修改</a:t>
            </a:r>
            <a:endParaRPr lang="en-US" altLang="zh-CN" dirty="0" smtClean="0"/>
          </a:p>
          <a:p>
            <a:pPr lvl="1"/>
            <a:r>
              <a:rPr lang="zh-CN" altLang="zh-CN" dirty="0" smtClean="0"/>
              <a:t>参照增加操作需测试的各个方面展开测试</a:t>
            </a:r>
            <a:endParaRPr lang="zh-CN" altLang="zh-CN" dirty="0"/>
          </a:p>
        </p:txBody>
      </p:sp>
    </p:spTree>
    <p:extLst>
      <p:ext uri="{BB962C8B-B14F-4D97-AF65-F5344CB8AC3E}">
        <p14:creationId xmlns:p14="http://schemas.microsoft.com/office/powerpoint/2010/main" val="28296631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zh-CN" dirty="0" smtClean="0"/>
              <a:t> </a:t>
            </a:r>
            <a:r>
              <a:rPr lang="zh-CN" altLang="zh-CN" dirty="0" smtClean="0"/>
              <a:t>功能测试</a:t>
            </a:r>
            <a:r>
              <a:rPr lang="zh-CN" altLang="en-US" dirty="0"/>
              <a:t>举例</a:t>
            </a:r>
            <a:endParaRPr lang="zh-CN" altLang="zh-CN" dirty="0"/>
          </a:p>
        </p:txBody>
      </p:sp>
      <p:sp>
        <p:nvSpPr>
          <p:cNvPr id="14340" name="Rectangle 3"/>
          <p:cNvSpPr>
            <a:spLocks noGrp="1" noChangeArrowheads="1"/>
          </p:cNvSpPr>
          <p:nvPr>
            <p:ph sz="half" idx="1"/>
          </p:nvPr>
        </p:nvSpPr>
        <p:spPr/>
        <p:txBody>
          <a:bodyPr/>
          <a:lstStyle/>
          <a:p>
            <a:r>
              <a:rPr lang="zh-CN" altLang="zh-CN" dirty="0" smtClean="0"/>
              <a:t>从对数据的操作设计测试</a:t>
            </a:r>
            <a:endParaRPr lang="en-US" altLang="zh-CN" dirty="0" smtClean="0"/>
          </a:p>
          <a:p>
            <a:r>
              <a:rPr lang="en-US" altLang="zh-CN" dirty="0" smtClean="0"/>
              <a:t>4</a:t>
            </a:r>
            <a:r>
              <a:rPr lang="zh-CN" altLang="zh-CN" dirty="0" smtClean="0"/>
              <a:t>、查找</a:t>
            </a:r>
            <a:endParaRPr lang="en-US" altLang="zh-CN" dirty="0" smtClean="0"/>
          </a:p>
          <a:p>
            <a:pPr lvl="1"/>
            <a:r>
              <a:rPr lang="zh-CN" altLang="zh-CN" dirty="0" smtClean="0"/>
              <a:t>测试系统能否支持简单查询和高级查询</a:t>
            </a:r>
          </a:p>
          <a:p>
            <a:pPr lvl="1"/>
            <a:r>
              <a:rPr lang="zh-CN" altLang="zh-CN" dirty="0" smtClean="0"/>
              <a:t>测试系统是否针对存在和不存在的内容均给出正确的查找结果</a:t>
            </a:r>
          </a:p>
          <a:p>
            <a:pPr lvl="1"/>
            <a:r>
              <a:rPr lang="zh-CN" altLang="zh-CN" dirty="0" smtClean="0"/>
              <a:t>测试系统能否针对合理和不合理的条件进行正确的处理</a:t>
            </a:r>
          </a:p>
          <a:p>
            <a:pPr lvl="1"/>
            <a:r>
              <a:rPr lang="zh-CN" altLang="zh-CN" dirty="0" smtClean="0"/>
              <a:t>测试系统能否将查找结果与删除、修改等操作方便地结合起来</a:t>
            </a:r>
            <a:endParaRPr lang="zh-CN" altLang="zh-CN" dirty="0"/>
          </a:p>
        </p:txBody>
      </p:sp>
    </p:spTree>
    <p:extLst>
      <p:ext uri="{BB962C8B-B14F-4D97-AF65-F5344CB8AC3E}">
        <p14:creationId xmlns:p14="http://schemas.microsoft.com/office/powerpoint/2010/main" val="42861826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zh-CN" dirty="0" smtClean="0"/>
              <a:t> </a:t>
            </a:r>
            <a:r>
              <a:rPr lang="zh-CN" altLang="zh-CN" dirty="0" smtClean="0"/>
              <a:t>功能测试</a:t>
            </a:r>
            <a:r>
              <a:rPr lang="zh-CN" altLang="en-US" dirty="0"/>
              <a:t>举例</a:t>
            </a:r>
            <a:endParaRPr lang="zh-CN" altLang="zh-CN" dirty="0"/>
          </a:p>
        </p:txBody>
      </p:sp>
      <p:sp>
        <p:nvSpPr>
          <p:cNvPr id="17412" name="Rectangle 3"/>
          <p:cNvSpPr>
            <a:spLocks noGrp="1" noChangeArrowheads="1"/>
          </p:cNvSpPr>
          <p:nvPr>
            <p:ph sz="half" idx="1"/>
          </p:nvPr>
        </p:nvSpPr>
        <p:spPr/>
        <p:txBody>
          <a:bodyPr/>
          <a:lstStyle/>
          <a:p>
            <a:r>
              <a:rPr lang="zh-CN" altLang="zh-CN" dirty="0" smtClean="0"/>
              <a:t>结合黑盒测试的思想设计测试</a:t>
            </a:r>
            <a:endParaRPr lang="en-US" altLang="zh-CN" dirty="0" smtClean="0"/>
          </a:p>
          <a:p>
            <a:r>
              <a:rPr lang="zh-CN" altLang="zh-CN" dirty="0" smtClean="0"/>
              <a:t>针对系统输入和输出，考虑对所有输入和输出的覆盖测试</a:t>
            </a:r>
          </a:p>
          <a:p>
            <a:pPr lvl="1"/>
            <a:r>
              <a:rPr lang="zh-CN" altLang="zh-CN" dirty="0" smtClean="0"/>
              <a:t>测试所有可以接受输入和进行输出的硬件设备</a:t>
            </a:r>
          </a:p>
          <a:p>
            <a:pPr lvl="1"/>
            <a:r>
              <a:rPr lang="zh-CN" altLang="zh-CN" dirty="0" smtClean="0"/>
              <a:t>测试所有的软件输入条件和输出结果</a:t>
            </a:r>
          </a:p>
          <a:p>
            <a:pPr lvl="1"/>
            <a:r>
              <a:rPr lang="zh-CN" altLang="zh-CN" dirty="0" smtClean="0"/>
              <a:t>测试输入</a:t>
            </a:r>
            <a:r>
              <a:rPr lang="en-US" altLang="zh-CN" dirty="0" smtClean="0"/>
              <a:t>(</a:t>
            </a:r>
            <a:r>
              <a:rPr lang="zh-CN" altLang="zh-CN" dirty="0" smtClean="0"/>
              <a:t>输出</a:t>
            </a:r>
            <a:r>
              <a:rPr lang="en-US" altLang="zh-CN" dirty="0" smtClean="0"/>
              <a:t>)</a:t>
            </a:r>
            <a:r>
              <a:rPr lang="zh-CN" altLang="zh-CN" dirty="0" smtClean="0"/>
              <a:t>条件的边界情况</a:t>
            </a:r>
          </a:p>
          <a:p>
            <a:pPr lvl="1"/>
            <a:r>
              <a:rPr lang="zh-CN" altLang="zh-CN" dirty="0" smtClean="0"/>
              <a:t>测试输入</a:t>
            </a:r>
            <a:r>
              <a:rPr lang="en-US" altLang="zh-CN" dirty="0" smtClean="0"/>
              <a:t>(</a:t>
            </a:r>
            <a:r>
              <a:rPr lang="zh-CN" altLang="zh-CN" dirty="0" smtClean="0"/>
              <a:t>输出</a:t>
            </a:r>
            <a:r>
              <a:rPr lang="en-US" altLang="zh-CN" dirty="0" smtClean="0"/>
              <a:t>)</a:t>
            </a:r>
            <a:r>
              <a:rPr lang="zh-CN" altLang="zh-CN" dirty="0" smtClean="0"/>
              <a:t>条件的典型情况</a:t>
            </a:r>
          </a:p>
          <a:p>
            <a:pPr lvl="1"/>
            <a:r>
              <a:rPr lang="zh-CN" altLang="zh-CN" dirty="0" smtClean="0"/>
              <a:t>测试所有不合理的输入情况</a:t>
            </a:r>
            <a:endParaRPr lang="zh-CN" altLang="zh-CN" dirty="0"/>
          </a:p>
        </p:txBody>
      </p:sp>
    </p:spTree>
    <p:extLst>
      <p:ext uri="{BB962C8B-B14F-4D97-AF65-F5344CB8AC3E}">
        <p14:creationId xmlns:p14="http://schemas.microsoft.com/office/powerpoint/2010/main" val="14612382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zh-CN" dirty="0" smtClean="0"/>
              <a:t>系统测试</a:t>
            </a:r>
            <a:r>
              <a:rPr lang="zh-CN" altLang="en-US" dirty="0" smtClean="0"/>
              <a:t>概述</a:t>
            </a:r>
            <a:endParaRPr lang="zh-CN" altLang="zh-CN" dirty="0"/>
          </a:p>
        </p:txBody>
      </p:sp>
      <p:sp>
        <p:nvSpPr>
          <p:cNvPr id="6148" name="Rectangle 3"/>
          <p:cNvSpPr>
            <a:spLocks noGrp="1" noChangeArrowheads="1"/>
          </p:cNvSpPr>
          <p:nvPr>
            <p:ph sz="half" idx="1"/>
          </p:nvPr>
        </p:nvSpPr>
        <p:spPr/>
        <p:txBody>
          <a:bodyPr>
            <a:normAutofit/>
          </a:bodyPr>
          <a:lstStyle/>
          <a:p>
            <a:r>
              <a:rPr lang="zh-CN" altLang="en-US" dirty="0" smtClean="0"/>
              <a:t>系统测试包含：</a:t>
            </a:r>
            <a:endParaRPr lang="en-US" altLang="zh-CN" dirty="0" smtClean="0"/>
          </a:p>
          <a:p>
            <a:pPr lvl="1"/>
            <a:r>
              <a:rPr lang="zh-CN" altLang="zh-CN" dirty="0" smtClean="0"/>
              <a:t>功能测试</a:t>
            </a:r>
            <a:endParaRPr lang="en-US" altLang="zh-CN" dirty="0" smtClean="0"/>
          </a:p>
          <a:p>
            <a:pPr lvl="1"/>
            <a:r>
              <a:rPr lang="zh-CN" altLang="zh-CN" dirty="0" smtClean="0">
                <a:solidFill>
                  <a:srgbClr val="FF0000"/>
                </a:solidFill>
              </a:rPr>
              <a:t>性能测试</a:t>
            </a:r>
            <a:endParaRPr lang="en-US" altLang="zh-CN" dirty="0" smtClean="0">
              <a:solidFill>
                <a:srgbClr val="FF0000"/>
              </a:solidFill>
            </a:endParaRPr>
          </a:p>
          <a:p>
            <a:pPr lvl="1"/>
            <a:r>
              <a:rPr lang="zh-CN" altLang="zh-CN" dirty="0" smtClean="0"/>
              <a:t>安全性测试</a:t>
            </a:r>
            <a:endParaRPr lang="en-US" altLang="zh-CN" dirty="0" smtClean="0"/>
          </a:p>
          <a:p>
            <a:pPr lvl="1"/>
            <a:r>
              <a:rPr lang="zh-CN" altLang="zh-CN" dirty="0" smtClean="0"/>
              <a:t>兼容性测试</a:t>
            </a:r>
            <a:endParaRPr lang="en-US" altLang="zh-CN" dirty="0" smtClean="0"/>
          </a:p>
          <a:p>
            <a:pPr lvl="1"/>
            <a:r>
              <a:rPr lang="zh-CN" altLang="en-US" dirty="0"/>
              <a:t>界面测试</a:t>
            </a:r>
            <a:endParaRPr lang="en-US" altLang="zh-CN" dirty="0"/>
          </a:p>
          <a:p>
            <a:pPr lvl="1"/>
            <a:r>
              <a:rPr lang="zh-CN" altLang="en-US" dirty="0" smtClean="0"/>
              <a:t>易用性</a:t>
            </a:r>
            <a:r>
              <a:rPr lang="zh-CN" altLang="zh-CN" dirty="0" smtClean="0"/>
              <a:t>测试</a:t>
            </a:r>
            <a:endParaRPr lang="en-US" altLang="zh-CN" dirty="0" smtClean="0"/>
          </a:p>
          <a:p>
            <a:pPr lvl="1"/>
            <a:r>
              <a:rPr lang="zh-CN" altLang="en-US" dirty="0" smtClean="0"/>
              <a:t>安装测试</a:t>
            </a:r>
            <a:endParaRPr lang="zh-CN" altLang="zh-CN" dirty="0"/>
          </a:p>
        </p:txBody>
      </p:sp>
    </p:spTree>
    <p:extLst>
      <p:ext uri="{BB962C8B-B14F-4D97-AF65-F5344CB8AC3E}">
        <p14:creationId xmlns:p14="http://schemas.microsoft.com/office/powerpoint/2010/main" val="1664076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sz="half" idx="1"/>
          </p:nvPr>
        </p:nvSpPr>
        <p:spPr>
          <a:xfrm>
            <a:off x="825499" y="860424"/>
            <a:ext cx="10796657" cy="5997576"/>
          </a:xfrm>
        </p:spPr>
        <p:txBody>
          <a:bodyPr>
            <a:normAutofit fontScale="85000" lnSpcReduction="20000"/>
          </a:bodyPr>
          <a:lstStyle/>
          <a:p>
            <a:r>
              <a:rPr lang="zh-CN" altLang="en-US" dirty="0" smtClean="0"/>
              <a:t>单元测试</a:t>
            </a:r>
            <a:endParaRPr lang="en-US" altLang="zh-CN" dirty="0" smtClean="0"/>
          </a:p>
          <a:p>
            <a:pPr lvl="1"/>
            <a:r>
              <a:rPr lang="zh-CN" altLang="en-US" dirty="0" smtClean="0">
                <a:solidFill>
                  <a:srgbClr val="FF0000"/>
                </a:solidFill>
              </a:rPr>
              <a:t>基本概念</a:t>
            </a:r>
            <a:r>
              <a:rPr lang="zh-CN" altLang="en-US" dirty="0" smtClean="0"/>
              <a:t>：软件中最小可测试单元或基本组成单位进行检查和验证（函数、类、窗口或菜单）</a:t>
            </a:r>
            <a:endParaRPr lang="en-US" altLang="zh-CN" dirty="0" smtClean="0"/>
          </a:p>
          <a:p>
            <a:pPr lvl="1"/>
            <a:r>
              <a:rPr lang="zh-CN" altLang="en-US" dirty="0" smtClean="0">
                <a:solidFill>
                  <a:srgbClr val="FF0000"/>
                </a:solidFill>
              </a:rPr>
              <a:t>测试内容与方式</a:t>
            </a:r>
            <a:r>
              <a:rPr lang="zh-CN" altLang="en-US" dirty="0" smtClean="0"/>
              <a:t>：</a:t>
            </a:r>
            <a:endParaRPr lang="en-US" altLang="zh-CN" dirty="0" smtClean="0"/>
          </a:p>
          <a:p>
            <a:pPr lvl="2"/>
            <a:r>
              <a:rPr lang="zh-CN" altLang="en-US" dirty="0" smtClean="0"/>
              <a:t>静态检查：通过审查、走查等方式，查看其是否符合标准和规范</a:t>
            </a:r>
            <a:endParaRPr lang="en-US" altLang="zh-CN" dirty="0" smtClean="0"/>
          </a:p>
          <a:p>
            <a:pPr lvl="2"/>
            <a:r>
              <a:rPr lang="zh-CN" altLang="en-US" dirty="0" smtClean="0"/>
              <a:t>动态检查：</a:t>
            </a:r>
            <a:r>
              <a:rPr lang="zh-CN" altLang="en-US" dirty="0"/>
              <a:t>模块</a:t>
            </a:r>
            <a:r>
              <a:rPr lang="zh-CN" altLang="en-US" dirty="0">
                <a:solidFill>
                  <a:srgbClr val="FF0000"/>
                </a:solidFill>
              </a:rPr>
              <a:t>接口</a:t>
            </a:r>
            <a:r>
              <a:rPr lang="zh-CN" altLang="en-US" dirty="0"/>
              <a:t>、模块</a:t>
            </a:r>
            <a:r>
              <a:rPr lang="zh-CN" altLang="en-US" dirty="0">
                <a:solidFill>
                  <a:srgbClr val="FF0000"/>
                </a:solidFill>
              </a:rPr>
              <a:t>边界条件</a:t>
            </a:r>
            <a:r>
              <a:rPr lang="zh-CN" altLang="en-US" dirty="0"/>
              <a:t>、模块</a:t>
            </a:r>
            <a:r>
              <a:rPr lang="zh-CN" altLang="en-US" dirty="0">
                <a:solidFill>
                  <a:srgbClr val="FF0000"/>
                </a:solidFill>
              </a:rPr>
              <a:t>独立路径</a:t>
            </a:r>
            <a:r>
              <a:rPr lang="zh-CN" altLang="en-US" dirty="0"/>
              <a:t>和</a:t>
            </a:r>
            <a:r>
              <a:rPr lang="zh-CN" altLang="en-US" dirty="0">
                <a:solidFill>
                  <a:srgbClr val="FF0000"/>
                </a:solidFill>
              </a:rPr>
              <a:t>错误处理</a:t>
            </a:r>
            <a:r>
              <a:rPr lang="zh-CN" altLang="en-US" dirty="0"/>
              <a:t>进行</a:t>
            </a:r>
            <a:r>
              <a:rPr lang="zh-CN" altLang="en-US" dirty="0" smtClean="0"/>
              <a:t>测试</a:t>
            </a:r>
            <a:endParaRPr lang="en-US" altLang="zh-CN" dirty="0" smtClean="0"/>
          </a:p>
          <a:p>
            <a:pPr lvl="1"/>
            <a:r>
              <a:rPr lang="zh-CN" altLang="en-US" dirty="0" smtClean="0"/>
              <a:t>单元测试步骤：</a:t>
            </a:r>
            <a:endParaRPr lang="en-US" altLang="zh-CN" dirty="0" smtClean="0"/>
          </a:p>
          <a:p>
            <a:pPr lvl="2"/>
            <a:r>
              <a:rPr lang="zh-CN" altLang="en-US" dirty="0" smtClean="0"/>
              <a:t>做静态和动态检查</a:t>
            </a:r>
            <a:endParaRPr lang="en-US" altLang="zh-CN" dirty="0" smtClean="0"/>
          </a:p>
          <a:p>
            <a:pPr lvl="2"/>
            <a:r>
              <a:rPr lang="zh-CN" altLang="en-US" dirty="0" smtClean="0"/>
              <a:t>编写测试用例进行测试（借鉴黑盒测试用例设计方法）</a:t>
            </a:r>
            <a:endParaRPr lang="en-US" altLang="zh-CN" dirty="0" smtClean="0"/>
          </a:p>
          <a:p>
            <a:pPr lvl="2"/>
            <a:r>
              <a:rPr lang="zh-CN" altLang="en-US" dirty="0" smtClean="0"/>
              <a:t>使用判定覆盖或独立路径覆盖进行测试</a:t>
            </a:r>
            <a:endParaRPr lang="en-US" altLang="zh-CN" dirty="0" smtClean="0"/>
          </a:p>
        </p:txBody>
      </p:sp>
    </p:spTree>
    <p:extLst>
      <p:ext uri="{BB962C8B-B14F-4D97-AF65-F5344CB8AC3E}">
        <p14:creationId xmlns:p14="http://schemas.microsoft.com/office/powerpoint/2010/main" val="2833481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dirty="0" smtClean="0"/>
              <a:t> </a:t>
            </a:r>
            <a:r>
              <a:rPr lang="zh-CN" altLang="zh-CN" dirty="0" smtClean="0"/>
              <a:t>性能测试</a:t>
            </a:r>
            <a:r>
              <a:rPr lang="zh-CN" altLang="en-US" dirty="0" smtClean="0"/>
              <a:t>概述</a:t>
            </a:r>
            <a:endParaRPr lang="zh-CN" altLang="zh-CN" dirty="0"/>
          </a:p>
        </p:txBody>
      </p:sp>
      <p:sp>
        <p:nvSpPr>
          <p:cNvPr id="20484" name="Rectangle 3"/>
          <p:cNvSpPr>
            <a:spLocks noGrp="1" noChangeArrowheads="1"/>
          </p:cNvSpPr>
          <p:nvPr>
            <p:ph sz="half" idx="1"/>
          </p:nvPr>
        </p:nvSpPr>
        <p:spPr/>
        <p:txBody>
          <a:bodyPr/>
          <a:lstStyle/>
          <a:p>
            <a:r>
              <a:rPr lang="zh-CN" altLang="en-US" dirty="0" smtClean="0">
                <a:solidFill>
                  <a:srgbClr val="FF0000"/>
                </a:solidFill>
              </a:rPr>
              <a:t>定义：</a:t>
            </a:r>
            <a:r>
              <a:rPr lang="zh-CN" altLang="zh-CN" dirty="0" smtClean="0"/>
              <a:t>性能测试</a:t>
            </a:r>
            <a:r>
              <a:rPr lang="en-US" altLang="zh-CN" dirty="0" smtClean="0"/>
              <a:t>(Performance Testing)</a:t>
            </a:r>
            <a:r>
              <a:rPr lang="zh-CN" altLang="zh-CN" dirty="0" smtClean="0"/>
              <a:t>就是对软件的运行性能指标进行测试，判断系统集成之后在实际的使用环境下能否</a:t>
            </a:r>
            <a:r>
              <a:rPr lang="zh-CN" altLang="zh-CN" dirty="0" smtClean="0">
                <a:solidFill>
                  <a:srgbClr val="FF0000"/>
                </a:solidFill>
              </a:rPr>
              <a:t>稳定</a:t>
            </a:r>
            <a:r>
              <a:rPr lang="zh-CN" altLang="zh-CN" dirty="0" smtClean="0"/>
              <a:t>、</a:t>
            </a:r>
            <a:r>
              <a:rPr lang="zh-CN" altLang="zh-CN" dirty="0" smtClean="0">
                <a:solidFill>
                  <a:srgbClr val="FF0000"/>
                </a:solidFill>
              </a:rPr>
              <a:t>可靠</a:t>
            </a:r>
            <a:r>
              <a:rPr lang="zh-CN" altLang="zh-CN" dirty="0" smtClean="0"/>
              <a:t>地运行</a:t>
            </a:r>
            <a:endParaRPr lang="en-US" altLang="zh-CN" dirty="0" smtClean="0"/>
          </a:p>
          <a:p>
            <a:r>
              <a:rPr lang="zh-CN" altLang="zh-CN" dirty="0" smtClean="0"/>
              <a:t>主要考虑系统的</a:t>
            </a:r>
            <a:r>
              <a:rPr lang="zh-CN" altLang="zh-CN" dirty="0" smtClean="0">
                <a:solidFill>
                  <a:srgbClr val="FF0000"/>
                </a:solidFill>
              </a:rPr>
              <a:t>时间</a:t>
            </a:r>
            <a:r>
              <a:rPr lang="zh-CN" altLang="zh-CN" dirty="0" smtClean="0"/>
              <a:t>和</a:t>
            </a:r>
            <a:r>
              <a:rPr lang="zh-CN" altLang="zh-CN" dirty="0" smtClean="0">
                <a:solidFill>
                  <a:srgbClr val="FF0000"/>
                </a:solidFill>
              </a:rPr>
              <a:t>空间</a:t>
            </a:r>
            <a:r>
              <a:rPr lang="zh-CN" altLang="zh-CN" dirty="0" smtClean="0"/>
              <a:t>性能</a:t>
            </a:r>
            <a:endParaRPr lang="en-US" altLang="zh-CN" dirty="0" smtClean="0"/>
          </a:p>
          <a:p>
            <a:pPr lvl="1"/>
            <a:r>
              <a:rPr lang="zh-CN" altLang="zh-CN" dirty="0" smtClean="0"/>
              <a:t>时间主要指软件的一个具体事务的响应时间</a:t>
            </a:r>
            <a:endParaRPr lang="en-US" altLang="zh-CN" dirty="0" smtClean="0"/>
          </a:p>
          <a:p>
            <a:pPr lvl="1"/>
            <a:r>
              <a:rPr lang="zh-CN" altLang="zh-CN" dirty="0" smtClean="0"/>
              <a:t>空间性能主要指软件运行时消耗的系统资源</a:t>
            </a:r>
            <a:endParaRPr lang="zh-CN" altLang="zh-CN" dirty="0"/>
          </a:p>
        </p:txBody>
      </p:sp>
    </p:spTree>
    <p:extLst>
      <p:ext uri="{BB962C8B-B14F-4D97-AF65-F5344CB8AC3E}">
        <p14:creationId xmlns:p14="http://schemas.microsoft.com/office/powerpoint/2010/main" val="207794153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dirty="0" smtClean="0"/>
              <a:t> </a:t>
            </a:r>
            <a:r>
              <a:rPr lang="zh-CN" altLang="zh-CN" dirty="0" smtClean="0"/>
              <a:t>性能测试</a:t>
            </a:r>
            <a:r>
              <a:rPr lang="zh-CN" altLang="en-US" dirty="0" smtClean="0"/>
              <a:t>主要内容</a:t>
            </a:r>
            <a:endParaRPr lang="zh-CN" altLang="zh-CN" dirty="0"/>
          </a:p>
        </p:txBody>
      </p:sp>
      <p:sp>
        <p:nvSpPr>
          <p:cNvPr id="21508" name="Rectangle 3"/>
          <p:cNvSpPr>
            <a:spLocks noGrp="1" noChangeArrowheads="1"/>
          </p:cNvSpPr>
          <p:nvPr>
            <p:ph sz="half" idx="1"/>
          </p:nvPr>
        </p:nvSpPr>
        <p:spPr/>
        <p:txBody>
          <a:bodyPr/>
          <a:lstStyle/>
          <a:p>
            <a:r>
              <a:rPr lang="zh-CN" altLang="zh-CN" dirty="0" smtClean="0"/>
              <a:t>性能测试的主要内容</a:t>
            </a:r>
            <a:r>
              <a:rPr lang="zh-CN" altLang="en-US" dirty="0" smtClean="0"/>
              <a:t>：</a:t>
            </a:r>
            <a:endParaRPr lang="en-US" altLang="zh-CN" dirty="0" smtClean="0"/>
          </a:p>
          <a:p>
            <a:pPr lvl="1"/>
            <a:r>
              <a:rPr lang="zh-CN" altLang="zh-CN" dirty="0" smtClean="0"/>
              <a:t>常规性能测试</a:t>
            </a:r>
            <a:endParaRPr lang="en-US" altLang="zh-CN" dirty="0" smtClean="0"/>
          </a:p>
          <a:p>
            <a:pPr lvl="1"/>
            <a:r>
              <a:rPr lang="zh-CN" altLang="zh-CN" dirty="0" smtClean="0"/>
              <a:t>压力测试</a:t>
            </a:r>
            <a:endParaRPr lang="en-US" altLang="zh-CN" dirty="0" smtClean="0"/>
          </a:p>
          <a:p>
            <a:pPr lvl="1"/>
            <a:r>
              <a:rPr lang="zh-CN" altLang="zh-CN" dirty="0" smtClean="0"/>
              <a:t>负载测试</a:t>
            </a:r>
            <a:endParaRPr lang="en-US" altLang="zh-CN" dirty="0" smtClean="0"/>
          </a:p>
          <a:p>
            <a:pPr lvl="1"/>
            <a:r>
              <a:rPr lang="zh-CN" altLang="zh-CN" dirty="0" smtClean="0"/>
              <a:t>可靠性测试</a:t>
            </a:r>
            <a:endParaRPr lang="en-US" altLang="zh-CN" dirty="0" smtClean="0"/>
          </a:p>
          <a:p>
            <a:pPr lvl="1"/>
            <a:r>
              <a:rPr lang="zh-CN" altLang="zh-CN" dirty="0" smtClean="0"/>
              <a:t>大数据量测试</a:t>
            </a:r>
            <a:endParaRPr lang="zh-CN" altLang="zh-CN" dirty="0"/>
          </a:p>
        </p:txBody>
      </p:sp>
    </p:spTree>
    <p:extLst>
      <p:ext uri="{BB962C8B-B14F-4D97-AF65-F5344CB8AC3E}">
        <p14:creationId xmlns:p14="http://schemas.microsoft.com/office/powerpoint/2010/main" val="136526658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性能测试举例</a:t>
            </a:r>
            <a:endParaRPr lang="zh-CN" altLang="en-US" dirty="0"/>
          </a:p>
        </p:txBody>
      </p:sp>
      <p:sp>
        <p:nvSpPr>
          <p:cNvPr id="3" name="内容占位符 2"/>
          <p:cNvSpPr>
            <a:spLocks noGrp="1"/>
          </p:cNvSpPr>
          <p:nvPr>
            <p:ph sz="half" idx="1"/>
          </p:nvPr>
        </p:nvSpPr>
        <p:spPr/>
        <p:txBody>
          <a:bodyPr>
            <a:normAutofit fontScale="85000" lnSpcReduction="10000"/>
          </a:bodyPr>
          <a:lstStyle/>
          <a:p>
            <a:pPr fontAlgn="base"/>
            <a:r>
              <a:rPr lang="zh-CN" altLang="en-US" dirty="0" smtClean="0"/>
              <a:t>电信</a:t>
            </a:r>
            <a:r>
              <a:rPr lang="zh-CN" altLang="en-US" dirty="0"/>
              <a:t>服务器</a:t>
            </a:r>
            <a:r>
              <a:rPr lang="en-US" altLang="zh-CN" dirty="0"/>
              <a:t>1</a:t>
            </a:r>
            <a:r>
              <a:rPr lang="zh-CN" altLang="en-US" dirty="0"/>
              <a:t>台能承载</a:t>
            </a:r>
            <a:r>
              <a:rPr lang="en-US" altLang="zh-CN" dirty="0"/>
              <a:t>1</a:t>
            </a:r>
            <a:r>
              <a:rPr lang="zh-CN" altLang="en-US" dirty="0" smtClean="0"/>
              <a:t>万用户的</a:t>
            </a:r>
            <a:r>
              <a:rPr lang="zh-CN" altLang="en-US" dirty="0"/>
              <a:t>用户量，那让其为</a:t>
            </a:r>
            <a:r>
              <a:rPr lang="en-US" altLang="zh-CN" dirty="0"/>
              <a:t>1</a:t>
            </a:r>
            <a:r>
              <a:rPr lang="zh-CN" altLang="en-US" dirty="0"/>
              <a:t>万用户提供服务即</a:t>
            </a:r>
            <a:r>
              <a:rPr lang="zh-CN" altLang="en-US" dirty="0" smtClean="0"/>
              <a:t>可</a:t>
            </a:r>
            <a:endParaRPr lang="en-US" altLang="zh-CN" dirty="0" smtClean="0"/>
          </a:p>
          <a:p>
            <a:pPr lvl="1" fontAlgn="base"/>
            <a:r>
              <a:rPr lang="zh-CN" altLang="en-US" dirty="0">
                <a:solidFill>
                  <a:srgbClr val="FF0000"/>
                </a:solidFill>
              </a:rPr>
              <a:t>常规性能测试</a:t>
            </a:r>
            <a:endParaRPr lang="zh-CN" altLang="en-US" b="0" dirty="0"/>
          </a:p>
          <a:p>
            <a:pPr fontAlgn="base"/>
            <a:r>
              <a:rPr lang="zh-CN" altLang="en-US" dirty="0" smtClean="0"/>
              <a:t>让</a:t>
            </a:r>
            <a:r>
              <a:rPr lang="zh-CN" altLang="en-US" dirty="0"/>
              <a:t>一台服务器为</a:t>
            </a:r>
            <a:r>
              <a:rPr lang="en-US" altLang="zh-CN" dirty="0"/>
              <a:t>2</a:t>
            </a:r>
            <a:r>
              <a:rPr lang="zh-CN" altLang="en-US" dirty="0"/>
              <a:t>万用户，</a:t>
            </a:r>
            <a:r>
              <a:rPr lang="en-US" altLang="zh-CN" dirty="0"/>
              <a:t>3</a:t>
            </a:r>
            <a:r>
              <a:rPr lang="zh-CN" altLang="en-US" dirty="0"/>
              <a:t>万用户，</a:t>
            </a:r>
            <a:r>
              <a:rPr lang="en-US" altLang="zh-CN" dirty="0"/>
              <a:t>4</a:t>
            </a:r>
            <a:r>
              <a:rPr lang="zh-CN" altLang="en-US" dirty="0"/>
              <a:t>万用户，直到将其压到不能运行，如果这个极限是</a:t>
            </a:r>
            <a:r>
              <a:rPr lang="en-US" altLang="zh-CN" dirty="0"/>
              <a:t>5</a:t>
            </a:r>
            <a:r>
              <a:rPr lang="zh-CN" altLang="en-US" dirty="0"/>
              <a:t>万，结论是：其最大压力能承担</a:t>
            </a:r>
            <a:r>
              <a:rPr lang="en-US" altLang="zh-CN" dirty="0"/>
              <a:t>5</a:t>
            </a:r>
            <a:r>
              <a:rPr lang="zh-CN" altLang="en-US" dirty="0"/>
              <a:t>万用户</a:t>
            </a:r>
            <a:r>
              <a:rPr lang="zh-CN" altLang="en-US" dirty="0" smtClean="0"/>
              <a:t>量</a:t>
            </a:r>
            <a:endParaRPr lang="en-US" altLang="zh-CN" dirty="0" smtClean="0"/>
          </a:p>
          <a:p>
            <a:pPr lvl="1" fontAlgn="base"/>
            <a:r>
              <a:rPr lang="zh-CN" altLang="en-US" dirty="0">
                <a:solidFill>
                  <a:srgbClr val="FF0000"/>
                </a:solidFill>
              </a:rPr>
              <a:t>压力</a:t>
            </a:r>
            <a:r>
              <a:rPr lang="zh-CN" altLang="en-US" dirty="0" smtClean="0">
                <a:solidFill>
                  <a:srgbClr val="FF0000"/>
                </a:solidFill>
              </a:rPr>
              <a:t>测试</a:t>
            </a:r>
            <a:endParaRPr lang="zh-CN" altLang="en-US" b="0" dirty="0"/>
          </a:p>
          <a:p>
            <a:pPr fontAlgn="base"/>
            <a:r>
              <a:rPr lang="zh-CN" altLang="en-US" dirty="0" smtClean="0"/>
              <a:t>让</a:t>
            </a:r>
            <a:r>
              <a:rPr lang="en-US" altLang="zh-CN" dirty="0"/>
              <a:t>1</a:t>
            </a:r>
            <a:r>
              <a:rPr lang="zh-CN" altLang="en-US" dirty="0"/>
              <a:t>台服务器为</a:t>
            </a:r>
            <a:r>
              <a:rPr lang="en-US" altLang="zh-CN" dirty="0"/>
              <a:t>4</a:t>
            </a:r>
            <a:r>
              <a:rPr lang="zh-CN" altLang="en-US" dirty="0"/>
              <a:t>万用户提供服务，查看其能稳定运行多长</a:t>
            </a:r>
            <a:r>
              <a:rPr lang="zh-CN" altLang="en-US" dirty="0" smtClean="0"/>
              <a:t>时间</a:t>
            </a:r>
            <a:endParaRPr lang="en-US" altLang="zh-CN" dirty="0" smtClean="0"/>
          </a:p>
          <a:p>
            <a:pPr lvl="1" fontAlgn="base"/>
            <a:r>
              <a:rPr lang="zh-CN" altLang="en-US" dirty="0">
                <a:solidFill>
                  <a:srgbClr val="FF0000"/>
                </a:solidFill>
              </a:rPr>
              <a:t>负载</a:t>
            </a:r>
            <a:r>
              <a:rPr lang="zh-CN" altLang="en-US" dirty="0" smtClean="0">
                <a:solidFill>
                  <a:srgbClr val="FF0000"/>
                </a:solidFill>
              </a:rPr>
              <a:t>测试</a:t>
            </a:r>
            <a:endParaRPr lang="zh-CN" altLang="en-US" b="0" dirty="0"/>
          </a:p>
          <a:p>
            <a:pPr fontAlgn="base"/>
            <a:r>
              <a:rPr lang="zh-CN" altLang="en-US" dirty="0" smtClean="0"/>
              <a:t>让</a:t>
            </a:r>
            <a:r>
              <a:rPr lang="en-US" altLang="zh-CN" dirty="0"/>
              <a:t>1</a:t>
            </a:r>
            <a:r>
              <a:rPr lang="zh-CN" altLang="en-US" dirty="0"/>
              <a:t>台服务器为</a:t>
            </a:r>
            <a:r>
              <a:rPr lang="en-US" altLang="zh-CN" dirty="0"/>
              <a:t>1</a:t>
            </a:r>
            <a:r>
              <a:rPr lang="zh-CN" altLang="en-US" dirty="0"/>
              <a:t>万用户提供服务，查看其能稳定运行多长</a:t>
            </a:r>
            <a:r>
              <a:rPr lang="zh-CN" altLang="en-US" dirty="0" smtClean="0"/>
              <a:t>时间</a:t>
            </a:r>
            <a:endParaRPr lang="en-US" altLang="zh-CN" dirty="0" smtClean="0"/>
          </a:p>
          <a:p>
            <a:pPr lvl="1" fontAlgn="base"/>
            <a:r>
              <a:rPr lang="zh-CN" altLang="en-US" dirty="0">
                <a:solidFill>
                  <a:srgbClr val="FF0000"/>
                </a:solidFill>
              </a:rPr>
              <a:t>可靠性</a:t>
            </a:r>
            <a:r>
              <a:rPr lang="zh-CN" altLang="en-US" dirty="0" smtClean="0">
                <a:solidFill>
                  <a:srgbClr val="FF0000"/>
                </a:solidFill>
              </a:rPr>
              <a:t>测试</a:t>
            </a:r>
            <a:endParaRPr lang="zh-CN" altLang="en-US" dirty="0"/>
          </a:p>
          <a:p>
            <a:endParaRPr lang="zh-CN" altLang="en-US" b="0" dirty="0"/>
          </a:p>
        </p:txBody>
      </p:sp>
    </p:spTree>
    <p:extLst>
      <p:ext uri="{BB962C8B-B14F-4D97-AF65-F5344CB8AC3E}">
        <p14:creationId xmlns:p14="http://schemas.microsoft.com/office/powerpoint/2010/main" val="2484240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CN" dirty="0" smtClean="0"/>
              <a:t> </a:t>
            </a:r>
            <a:r>
              <a:rPr lang="zh-CN" altLang="zh-CN" dirty="0" smtClean="0"/>
              <a:t>性能测试</a:t>
            </a:r>
            <a:r>
              <a:rPr lang="zh-CN" altLang="en-US" dirty="0" smtClean="0"/>
              <a:t>主要内容</a:t>
            </a:r>
            <a:endParaRPr lang="zh-CN" altLang="zh-CN" dirty="0"/>
          </a:p>
        </p:txBody>
      </p:sp>
      <p:sp>
        <p:nvSpPr>
          <p:cNvPr id="22532" name="Rectangle 3"/>
          <p:cNvSpPr>
            <a:spLocks noGrp="1" noChangeArrowheads="1"/>
          </p:cNvSpPr>
          <p:nvPr>
            <p:ph sz="half" idx="1"/>
          </p:nvPr>
        </p:nvSpPr>
        <p:spPr/>
        <p:txBody>
          <a:bodyPr/>
          <a:lstStyle/>
          <a:p>
            <a:r>
              <a:rPr lang="zh-CN" altLang="zh-CN" dirty="0" smtClean="0">
                <a:solidFill>
                  <a:srgbClr val="FF0000"/>
                </a:solidFill>
              </a:rPr>
              <a:t>常规性能测试</a:t>
            </a:r>
            <a:endParaRPr lang="en-US" altLang="zh-CN" dirty="0" smtClean="0">
              <a:solidFill>
                <a:srgbClr val="FF0000"/>
              </a:solidFill>
            </a:endParaRPr>
          </a:p>
          <a:p>
            <a:pPr lvl="1"/>
            <a:r>
              <a:rPr lang="zh-CN" altLang="zh-CN" dirty="0" smtClean="0"/>
              <a:t>软件在正常的软、硬件环境下运行，不向其施加任何压力的性能测试</a:t>
            </a:r>
            <a:endParaRPr lang="en-US" altLang="zh-CN" dirty="0" smtClean="0"/>
          </a:p>
          <a:p>
            <a:r>
              <a:rPr lang="zh-CN" altLang="zh-CN" dirty="0">
                <a:solidFill>
                  <a:srgbClr val="FF0000"/>
                </a:solidFill>
              </a:rPr>
              <a:t>压力测试</a:t>
            </a:r>
            <a:endParaRPr lang="en-US" altLang="zh-CN" dirty="0">
              <a:solidFill>
                <a:srgbClr val="FF0000"/>
              </a:solidFill>
            </a:endParaRPr>
          </a:p>
          <a:p>
            <a:pPr lvl="1"/>
            <a:r>
              <a:rPr lang="zh-CN" altLang="zh-CN" dirty="0"/>
              <a:t>是指持续不断地给被测系统增加压力，直至被测系统被压垮，以确定系统能承受的最大压力</a:t>
            </a:r>
            <a:endParaRPr lang="en-US" altLang="zh-CN" dirty="0"/>
          </a:p>
          <a:p>
            <a:pPr lvl="1"/>
            <a:r>
              <a:rPr lang="zh-CN" altLang="zh-CN" dirty="0"/>
              <a:t>压力测试应注意累积效应问题</a:t>
            </a:r>
          </a:p>
          <a:p>
            <a:endParaRPr lang="zh-CN" altLang="zh-CN" dirty="0"/>
          </a:p>
        </p:txBody>
      </p:sp>
    </p:spTree>
    <p:extLst>
      <p:ext uri="{BB962C8B-B14F-4D97-AF65-F5344CB8AC3E}">
        <p14:creationId xmlns:p14="http://schemas.microsoft.com/office/powerpoint/2010/main" val="194755229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dirty="0" smtClean="0"/>
              <a:t> </a:t>
            </a:r>
            <a:r>
              <a:rPr lang="zh-CN" altLang="zh-CN" dirty="0" smtClean="0"/>
              <a:t>性能测试</a:t>
            </a:r>
            <a:r>
              <a:rPr lang="zh-CN" altLang="en-US" dirty="0" smtClean="0"/>
              <a:t>主要内容</a:t>
            </a:r>
            <a:endParaRPr lang="zh-CN" altLang="zh-CN" dirty="0"/>
          </a:p>
        </p:txBody>
      </p:sp>
      <p:sp>
        <p:nvSpPr>
          <p:cNvPr id="24580" name="Rectangle 3"/>
          <p:cNvSpPr>
            <a:spLocks noGrp="1" noChangeArrowheads="1"/>
          </p:cNvSpPr>
          <p:nvPr>
            <p:ph sz="half" idx="1"/>
          </p:nvPr>
        </p:nvSpPr>
        <p:spPr/>
        <p:txBody>
          <a:bodyPr/>
          <a:lstStyle/>
          <a:p>
            <a:r>
              <a:rPr lang="zh-CN" altLang="zh-CN" dirty="0" smtClean="0">
                <a:solidFill>
                  <a:srgbClr val="FF0000"/>
                </a:solidFill>
              </a:rPr>
              <a:t>负载测试</a:t>
            </a:r>
            <a:r>
              <a:rPr lang="zh-CN" altLang="en-US" dirty="0" smtClean="0"/>
              <a:t>：</a:t>
            </a:r>
            <a:r>
              <a:rPr lang="zh-CN" altLang="zh-CN" dirty="0" smtClean="0"/>
              <a:t>通常是让被测系统在其能忍受的压力极限范围内</a:t>
            </a:r>
            <a:r>
              <a:rPr lang="en-US" altLang="zh-CN" dirty="0" smtClean="0"/>
              <a:t>(</a:t>
            </a:r>
            <a:r>
              <a:rPr lang="zh-CN" altLang="zh-CN" dirty="0" smtClean="0"/>
              <a:t>或临界状态下</a:t>
            </a:r>
            <a:r>
              <a:rPr lang="en-US" altLang="zh-CN" dirty="0" smtClean="0"/>
              <a:t>)</a:t>
            </a:r>
            <a:r>
              <a:rPr lang="zh-CN" altLang="zh-CN" dirty="0" smtClean="0"/>
              <a:t>连续运行，来测试系统的稳定性</a:t>
            </a:r>
            <a:endParaRPr lang="en-US" altLang="zh-CN" dirty="0" smtClean="0"/>
          </a:p>
          <a:p>
            <a:r>
              <a:rPr lang="zh-CN" altLang="zh-CN" dirty="0" smtClean="0">
                <a:solidFill>
                  <a:srgbClr val="FF0000"/>
                </a:solidFill>
              </a:rPr>
              <a:t>目的</a:t>
            </a:r>
            <a:r>
              <a:rPr lang="zh-CN" altLang="zh-CN" dirty="0" smtClean="0"/>
              <a:t>是找到系统的处理极限，为系统调优提供依据</a:t>
            </a:r>
            <a:endParaRPr lang="en-US" altLang="zh-CN" dirty="0" smtClean="0"/>
          </a:p>
          <a:p>
            <a:r>
              <a:rPr lang="zh-CN" altLang="zh-CN" dirty="0" smtClean="0"/>
              <a:t>负载测试侧重于压力持续的时间，压力测试则更加强调施加压力的大小</a:t>
            </a:r>
            <a:endParaRPr lang="zh-CN" altLang="zh-CN" dirty="0"/>
          </a:p>
        </p:txBody>
      </p:sp>
    </p:spTree>
    <p:extLst>
      <p:ext uri="{BB962C8B-B14F-4D97-AF65-F5344CB8AC3E}">
        <p14:creationId xmlns:p14="http://schemas.microsoft.com/office/powerpoint/2010/main" val="157882047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dirty="0" smtClean="0"/>
              <a:t> </a:t>
            </a:r>
            <a:r>
              <a:rPr lang="zh-CN" altLang="zh-CN" dirty="0" smtClean="0"/>
              <a:t>性能测试</a:t>
            </a:r>
            <a:r>
              <a:rPr lang="zh-CN" altLang="en-US" dirty="0" smtClean="0"/>
              <a:t>主要内容</a:t>
            </a:r>
            <a:endParaRPr lang="zh-CN" altLang="zh-CN" dirty="0"/>
          </a:p>
        </p:txBody>
      </p:sp>
      <p:sp>
        <p:nvSpPr>
          <p:cNvPr id="25604" name="Rectangle 3"/>
          <p:cNvSpPr>
            <a:spLocks noGrp="1" noChangeArrowheads="1"/>
          </p:cNvSpPr>
          <p:nvPr>
            <p:ph sz="half" idx="1"/>
          </p:nvPr>
        </p:nvSpPr>
        <p:spPr/>
        <p:txBody>
          <a:bodyPr/>
          <a:lstStyle/>
          <a:p>
            <a:r>
              <a:rPr lang="zh-CN" altLang="zh-CN" dirty="0" smtClean="0">
                <a:solidFill>
                  <a:srgbClr val="FF0000"/>
                </a:solidFill>
              </a:rPr>
              <a:t>可靠性测试</a:t>
            </a:r>
            <a:r>
              <a:rPr lang="zh-CN" altLang="en-US" dirty="0" smtClean="0"/>
              <a:t>：</a:t>
            </a:r>
            <a:r>
              <a:rPr lang="zh-CN" altLang="zh-CN" dirty="0" smtClean="0"/>
              <a:t>是在给被测系统加载一定业务压力的情况下，使系统运行一段时间，以此来测试系统是否稳定</a:t>
            </a:r>
            <a:endParaRPr lang="en-US" altLang="zh-CN" dirty="0" smtClean="0"/>
          </a:p>
          <a:p>
            <a:r>
              <a:rPr lang="zh-CN" altLang="zh-CN" dirty="0" smtClean="0"/>
              <a:t>通常采用</a:t>
            </a:r>
            <a:r>
              <a:rPr lang="en-US" altLang="zh-CN" dirty="0" smtClean="0"/>
              <a:t>24×7(24</a:t>
            </a:r>
            <a:r>
              <a:rPr lang="zh-CN" altLang="zh-CN" dirty="0" smtClean="0"/>
              <a:t>小时</a:t>
            </a:r>
            <a:r>
              <a:rPr lang="en-US" altLang="zh-CN" dirty="0" smtClean="0"/>
              <a:t>×7</a:t>
            </a:r>
            <a:r>
              <a:rPr lang="zh-CN" altLang="zh-CN" dirty="0" smtClean="0"/>
              <a:t>天</a:t>
            </a:r>
            <a:r>
              <a:rPr lang="en-US" altLang="zh-CN" dirty="0" smtClean="0"/>
              <a:t>)</a:t>
            </a:r>
            <a:r>
              <a:rPr lang="zh-CN" altLang="zh-CN" dirty="0" smtClean="0"/>
              <a:t>的方式来连续运行系统，一般采用平均错误时间间隔</a:t>
            </a:r>
            <a:r>
              <a:rPr lang="en-US" altLang="zh-CN" dirty="0" smtClean="0"/>
              <a:t>(Mean Time Between Failure</a:t>
            </a:r>
            <a:r>
              <a:rPr lang="zh-CN" altLang="zh-CN" dirty="0" smtClean="0"/>
              <a:t>，</a:t>
            </a:r>
            <a:r>
              <a:rPr lang="en-US" altLang="zh-CN" dirty="0" smtClean="0"/>
              <a:t>MTBF)</a:t>
            </a:r>
            <a:r>
              <a:rPr lang="zh-CN" altLang="zh-CN" dirty="0" smtClean="0"/>
              <a:t>来衡量被测系统的可靠性。该值越大，系统越稳定</a:t>
            </a:r>
            <a:endParaRPr lang="zh-CN" altLang="zh-CN" dirty="0"/>
          </a:p>
        </p:txBody>
      </p:sp>
    </p:spTree>
    <p:extLst>
      <p:ext uri="{BB962C8B-B14F-4D97-AF65-F5344CB8AC3E}">
        <p14:creationId xmlns:p14="http://schemas.microsoft.com/office/powerpoint/2010/main" val="100981579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E8339ED6-ACE2-44D8-8FAC-D579032C242E}" type="slidenum">
              <a:rPr lang="en-US" altLang="zh-CN" sz="1200"/>
              <a:pPr algn="r" eaLnBrk="1" hangingPunct="1"/>
              <a:t>26</a:t>
            </a:fld>
            <a:endParaRPr lang="en-US" altLang="zh-CN" sz="1200"/>
          </a:p>
        </p:txBody>
      </p:sp>
      <p:sp>
        <p:nvSpPr>
          <p:cNvPr id="26627" name="Rectangle 2"/>
          <p:cNvSpPr>
            <a:spLocks noGrp="1" noChangeArrowheads="1"/>
          </p:cNvSpPr>
          <p:nvPr>
            <p:ph type="title"/>
          </p:nvPr>
        </p:nvSpPr>
        <p:spPr/>
        <p:txBody>
          <a:bodyPr/>
          <a:lstStyle/>
          <a:p>
            <a:r>
              <a:rPr lang="en-US" altLang="zh-CN" dirty="0" smtClean="0"/>
              <a:t> </a:t>
            </a:r>
            <a:r>
              <a:rPr lang="zh-CN" altLang="zh-CN" dirty="0" smtClean="0"/>
              <a:t>性能测试</a:t>
            </a:r>
            <a:r>
              <a:rPr lang="zh-CN" altLang="en-US" dirty="0" smtClean="0"/>
              <a:t>主要内容</a:t>
            </a:r>
            <a:endParaRPr lang="zh-CN" altLang="zh-CN" dirty="0"/>
          </a:p>
        </p:txBody>
      </p:sp>
      <p:sp>
        <p:nvSpPr>
          <p:cNvPr id="26628" name="Rectangle 3"/>
          <p:cNvSpPr>
            <a:spLocks noGrp="1" noChangeArrowheads="1"/>
          </p:cNvSpPr>
          <p:nvPr>
            <p:ph sz="half" idx="1"/>
          </p:nvPr>
        </p:nvSpPr>
        <p:spPr/>
        <p:txBody>
          <a:bodyPr/>
          <a:lstStyle/>
          <a:p>
            <a:r>
              <a:rPr lang="zh-CN" altLang="zh-CN" dirty="0">
                <a:solidFill>
                  <a:srgbClr val="FF0000"/>
                </a:solidFill>
              </a:rPr>
              <a:t>大数据量</a:t>
            </a:r>
            <a:r>
              <a:rPr lang="zh-CN" altLang="zh-CN" dirty="0" smtClean="0">
                <a:solidFill>
                  <a:srgbClr val="FF0000"/>
                </a:solidFill>
              </a:rPr>
              <a:t>测试</a:t>
            </a:r>
            <a:r>
              <a:rPr lang="zh-CN" altLang="en-US" dirty="0" smtClean="0">
                <a:solidFill>
                  <a:srgbClr val="FF0000"/>
                </a:solidFill>
              </a:rPr>
              <a:t>：</a:t>
            </a:r>
            <a:r>
              <a:rPr lang="zh-CN" altLang="zh-CN" dirty="0" smtClean="0"/>
              <a:t>针对某些系统存储、传输、统计、查询等业务进行大数据量的独立数据量测试</a:t>
            </a:r>
          </a:p>
          <a:p>
            <a:r>
              <a:rPr lang="zh-CN" altLang="zh-CN" dirty="0" smtClean="0"/>
              <a:t>与压力测试、负载测试、疲劳测试等并发测试相结合的极限状态下的综合数据量测试</a:t>
            </a:r>
            <a:endParaRPr lang="zh-CN" altLang="zh-CN" dirty="0"/>
          </a:p>
        </p:txBody>
      </p:sp>
    </p:spTree>
    <p:extLst>
      <p:ext uri="{BB962C8B-B14F-4D97-AF65-F5344CB8AC3E}">
        <p14:creationId xmlns:p14="http://schemas.microsoft.com/office/powerpoint/2010/main" val="64933835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zh-CN" dirty="0" smtClean="0"/>
              <a:t>系统测试</a:t>
            </a:r>
            <a:r>
              <a:rPr lang="zh-CN" altLang="en-US" dirty="0" smtClean="0"/>
              <a:t>概述</a:t>
            </a:r>
            <a:endParaRPr lang="zh-CN" altLang="zh-CN" dirty="0"/>
          </a:p>
        </p:txBody>
      </p:sp>
      <p:sp>
        <p:nvSpPr>
          <p:cNvPr id="6148" name="Rectangle 3"/>
          <p:cNvSpPr>
            <a:spLocks noGrp="1" noChangeArrowheads="1"/>
          </p:cNvSpPr>
          <p:nvPr>
            <p:ph sz="half" idx="1"/>
          </p:nvPr>
        </p:nvSpPr>
        <p:spPr/>
        <p:txBody>
          <a:bodyPr>
            <a:normAutofit/>
          </a:bodyPr>
          <a:lstStyle/>
          <a:p>
            <a:r>
              <a:rPr lang="zh-CN" altLang="en-US" dirty="0" smtClean="0"/>
              <a:t>系统测试包含：</a:t>
            </a:r>
            <a:endParaRPr lang="en-US" altLang="zh-CN" dirty="0" smtClean="0"/>
          </a:p>
          <a:p>
            <a:pPr lvl="1"/>
            <a:r>
              <a:rPr lang="zh-CN" altLang="zh-CN" dirty="0" smtClean="0"/>
              <a:t>功能测试</a:t>
            </a:r>
            <a:endParaRPr lang="en-US" altLang="zh-CN" dirty="0" smtClean="0"/>
          </a:p>
          <a:p>
            <a:pPr lvl="1"/>
            <a:r>
              <a:rPr lang="zh-CN" altLang="zh-CN" dirty="0" smtClean="0"/>
              <a:t>性能测试</a:t>
            </a:r>
            <a:endParaRPr lang="en-US" altLang="zh-CN" dirty="0" smtClean="0"/>
          </a:p>
          <a:p>
            <a:pPr lvl="1"/>
            <a:r>
              <a:rPr lang="zh-CN" altLang="zh-CN" dirty="0" smtClean="0">
                <a:solidFill>
                  <a:srgbClr val="FF0000"/>
                </a:solidFill>
              </a:rPr>
              <a:t>安全性测试</a:t>
            </a:r>
            <a:endParaRPr lang="en-US" altLang="zh-CN" dirty="0" smtClean="0">
              <a:solidFill>
                <a:srgbClr val="FF0000"/>
              </a:solidFill>
            </a:endParaRPr>
          </a:p>
          <a:p>
            <a:pPr lvl="1"/>
            <a:r>
              <a:rPr lang="zh-CN" altLang="zh-CN" dirty="0" smtClean="0"/>
              <a:t>兼容性测试</a:t>
            </a:r>
            <a:endParaRPr lang="en-US" altLang="zh-CN" dirty="0" smtClean="0"/>
          </a:p>
          <a:p>
            <a:pPr lvl="1"/>
            <a:r>
              <a:rPr lang="zh-CN" altLang="en-US" dirty="0"/>
              <a:t>界面测试</a:t>
            </a:r>
            <a:endParaRPr lang="en-US" altLang="zh-CN" dirty="0"/>
          </a:p>
          <a:p>
            <a:pPr lvl="1"/>
            <a:r>
              <a:rPr lang="zh-CN" altLang="en-US" dirty="0" smtClean="0"/>
              <a:t>易用性</a:t>
            </a:r>
            <a:r>
              <a:rPr lang="zh-CN" altLang="zh-CN" dirty="0" smtClean="0"/>
              <a:t>测试</a:t>
            </a:r>
            <a:endParaRPr lang="en-US" altLang="zh-CN" dirty="0" smtClean="0"/>
          </a:p>
          <a:p>
            <a:pPr lvl="1"/>
            <a:r>
              <a:rPr lang="zh-CN" altLang="en-US" dirty="0" smtClean="0"/>
              <a:t>安装测试</a:t>
            </a:r>
            <a:endParaRPr lang="zh-CN" altLang="zh-CN" dirty="0"/>
          </a:p>
        </p:txBody>
      </p:sp>
    </p:spTree>
    <p:extLst>
      <p:ext uri="{BB962C8B-B14F-4D97-AF65-F5344CB8AC3E}">
        <p14:creationId xmlns:p14="http://schemas.microsoft.com/office/powerpoint/2010/main" val="415394261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64EB9D2-A059-4482-B1C3-ED790ADCFF71}" type="slidenum">
              <a:rPr lang="en-US" altLang="zh-CN" sz="1200"/>
              <a:pPr algn="r" eaLnBrk="1" hangingPunct="1"/>
              <a:t>28</a:t>
            </a:fld>
            <a:endParaRPr lang="en-US" altLang="zh-CN" sz="1200"/>
          </a:p>
        </p:txBody>
      </p:sp>
      <p:sp>
        <p:nvSpPr>
          <p:cNvPr id="27651" name="Rectangle 2"/>
          <p:cNvSpPr>
            <a:spLocks noGrp="1" noChangeArrowheads="1"/>
          </p:cNvSpPr>
          <p:nvPr>
            <p:ph type="title"/>
          </p:nvPr>
        </p:nvSpPr>
        <p:spPr/>
        <p:txBody>
          <a:bodyPr/>
          <a:lstStyle/>
          <a:p>
            <a:r>
              <a:rPr lang="en-US" altLang="zh-CN" dirty="0" smtClean="0"/>
              <a:t> </a:t>
            </a:r>
            <a:r>
              <a:rPr lang="zh-CN" altLang="zh-CN" dirty="0" smtClean="0"/>
              <a:t>安全性测试</a:t>
            </a:r>
            <a:r>
              <a:rPr lang="zh-CN" altLang="en-US" dirty="0" smtClean="0"/>
              <a:t>概述</a:t>
            </a:r>
            <a:endParaRPr lang="zh-CN" altLang="zh-CN" dirty="0"/>
          </a:p>
        </p:txBody>
      </p:sp>
      <p:sp>
        <p:nvSpPr>
          <p:cNvPr id="27652" name="Rectangle 3"/>
          <p:cNvSpPr>
            <a:spLocks noGrp="1" noChangeArrowheads="1"/>
          </p:cNvSpPr>
          <p:nvPr>
            <p:ph sz="half" idx="1"/>
          </p:nvPr>
        </p:nvSpPr>
        <p:spPr/>
        <p:txBody>
          <a:bodyPr/>
          <a:lstStyle/>
          <a:p>
            <a:r>
              <a:rPr lang="zh-CN" altLang="zh-CN" dirty="0" smtClean="0"/>
              <a:t>安全性是指“使得伤害或损害的风险限制在可接受的水平内”</a:t>
            </a:r>
            <a:endParaRPr lang="en-US" altLang="zh-CN" dirty="0" smtClean="0"/>
          </a:p>
          <a:p>
            <a:r>
              <a:rPr lang="zh-CN" altLang="zh-CN" dirty="0" smtClean="0"/>
              <a:t>安全性测试</a:t>
            </a:r>
            <a:r>
              <a:rPr lang="en-US" altLang="zh-CN" dirty="0" smtClean="0"/>
              <a:t>(Security Testing)</a:t>
            </a:r>
            <a:r>
              <a:rPr lang="zh-CN" altLang="zh-CN" dirty="0" smtClean="0"/>
              <a:t>用于检验系统对非法侵入的防范能力</a:t>
            </a:r>
            <a:endParaRPr lang="zh-CN" altLang="zh-CN" dirty="0"/>
          </a:p>
        </p:txBody>
      </p:sp>
    </p:spTree>
    <p:extLst>
      <p:ext uri="{BB962C8B-B14F-4D97-AF65-F5344CB8AC3E}">
        <p14:creationId xmlns:p14="http://schemas.microsoft.com/office/powerpoint/2010/main" val="64452945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黑客攻击系统的动机</a:t>
            </a:r>
            <a:endParaRPr lang="zh-CN" altLang="en-US" dirty="0"/>
          </a:p>
        </p:txBody>
      </p:sp>
      <p:sp>
        <p:nvSpPr>
          <p:cNvPr id="3" name="内容占位符 2"/>
          <p:cNvSpPr>
            <a:spLocks noGrp="1"/>
          </p:cNvSpPr>
          <p:nvPr>
            <p:ph idx="1"/>
          </p:nvPr>
        </p:nvSpPr>
        <p:spPr/>
        <p:txBody>
          <a:bodyPr>
            <a:normAutofit/>
          </a:bodyPr>
          <a:lstStyle/>
          <a:p>
            <a:pPr>
              <a:lnSpc>
                <a:spcPct val="140000"/>
              </a:lnSpc>
            </a:pPr>
            <a:r>
              <a:rPr lang="zh-CN" altLang="en-US" dirty="0" smtClean="0"/>
              <a:t>挑战</a:t>
            </a:r>
            <a:r>
              <a:rPr lang="en-US" altLang="zh-CN" dirty="0" smtClean="0"/>
              <a:t>/</a:t>
            </a:r>
            <a:r>
              <a:rPr lang="zh-CN" altLang="en-US" dirty="0" smtClean="0"/>
              <a:t>成名</a:t>
            </a:r>
            <a:endParaRPr lang="en-US" altLang="zh-CN" dirty="0" smtClean="0"/>
          </a:p>
          <a:p>
            <a:pPr lvl="1">
              <a:lnSpc>
                <a:spcPct val="140000"/>
              </a:lnSpc>
            </a:pPr>
            <a:r>
              <a:rPr lang="zh-CN" altLang="en-US" dirty="0" smtClean="0"/>
              <a:t>为了挑战性的任务或在黑客同行中形成成功者的威望</a:t>
            </a:r>
            <a:endParaRPr lang="en-US" altLang="zh-CN" dirty="0" smtClean="0"/>
          </a:p>
          <a:p>
            <a:pPr>
              <a:lnSpc>
                <a:spcPct val="140000"/>
              </a:lnSpc>
            </a:pPr>
            <a:r>
              <a:rPr lang="zh-CN" altLang="en-US" dirty="0" smtClean="0"/>
              <a:t>好奇</a:t>
            </a:r>
            <a:endParaRPr lang="en-US" altLang="zh-CN" dirty="0" smtClean="0"/>
          </a:p>
          <a:p>
            <a:pPr lvl="1">
              <a:lnSpc>
                <a:spcPct val="140000"/>
              </a:lnSpc>
            </a:pPr>
            <a:r>
              <a:rPr lang="zh-CN" altLang="en-US" dirty="0" smtClean="0"/>
              <a:t>不满足于挑战，一旦进入，就会查看什么信息有价值</a:t>
            </a:r>
            <a:endParaRPr lang="en-US" altLang="zh-CN" dirty="0" smtClean="0"/>
          </a:p>
        </p:txBody>
      </p:sp>
    </p:spTree>
    <p:extLst>
      <p:ext uri="{BB962C8B-B14F-4D97-AF65-F5344CB8AC3E}">
        <p14:creationId xmlns:p14="http://schemas.microsoft.com/office/powerpoint/2010/main" val="352082184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1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left)">
                                      <p:cBhvr>
                                        <p:cTn id="24" dur="1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sz="half" idx="1"/>
          </p:nvPr>
        </p:nvSpPr>
        <p:spPr>
          <a:xfrm>
            <a:off x="825500" y="860424"/>
            <a:ext cx="10942430" cy="5730875"/>
          </a:xfrm>
        </p:spPr>
        <p:txBody>
          <a:bodyPr/>
          <a:lstStyle/>
          <a:p>
            <a:r>
              <a:rPr lang="zh-CN" altLang="en-US" dirty="0" smtClean="0"/>
              <a:t>集成测试</a:t>
            </a:r>
            <a:endParaRPr lang="en-US" altLang="zh-CN" dirty="0" smtClean="0"/>
          </a:p>
          <a:p>
            <a:pPr lvl="1"/>
            <a:r>
              <a:rPr lang="zh-CN" altLang="en-US" dirty="0" smtClean="0"/>
              <a:t>基本概念：将所有已通过单元测试的模块按照概要设计的要求组装为子系统或系统，并进行测试的过程，目的是确保各单元模块组合在一起能够按照既定意图协作运行，并确保增量的行为正确</a:t>
            </a:r>
            <a:endParaRPr lang="en-US" altLang="zh-CN" dirty="0" smtClean="0"/>
          </a:p>
          <a:p>
            <a:pPr lvl="1"/>
            <a:r>
              <a:rPr lang="zh-CN" altLang="en-US" dirty="0" smtClean="0"/>
              <a:t>测试内容：穿越模块接口的数据是否会丢失；子模块组合是否能达到预期结果；一个模块的功能是否会对其他模块造成影响</a:t>
            </a:r>
            <a:r>
              <a:rPr lang="en-US" altLang="zh-CN" dirty="0" smtClean="0"/>
              <a:t>……</a:t>
            </a:r>
          </a:p>
          <a:p>
            <a:pPr lvl="1"/>
            <a:r>
              <a:rPr lang="zh-CN" altLang="en-US" dirty="0" smtClean="0"/>
              <a:t>驱动模块和桩模块的概念</a:t>
            </a:r>
            <a:endParaRPr lang="en-US" altLang="zh-CN" dirty="0" smtClean="0"/>
          </a:p>
          <a:p>
            <a:pPr lvl="1"/>
            <a:endParaRPr lang="zh-CN" altLang="en-US" dirty="0"/>
          </a:p>
          <a:p>
            <a:endParaRPr lang="zh-CN" altLang="en-US" dirty="0"/>
          </a:p>
        </p:txBody>
      </p:sp>
    </p:spTree>
    <p:extLst>
      <p:ext uri="{BB962C8B-B14F-4D97-AF65-F5344CB8AC3E}">
        <p14:creationId xmlns:p14="http://schemas.microsoft.com/office/powerpoint/2010/main" val="15190451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黑客攻击系统的动机</a:t>
            </a:r>
            <a:endParaRPr lang="zh-CN" altLang="en-US" dirty="0"/>
          </a:p>
        </p:txBody>
      </p:sp>
      <p:sp>
        <p:nvSpPr>
          <p:cNvPr id="3" name="内容占位符 2"/>
          <p:cNvSpPr>
            <a:spLocks noGrp="1"/>
          </p:cNvSpPr>
          <p:nvPr>
            <p:ph idx="1"/>
          </p:nvPr>
        </p:nvSpPr>
        <p:spPr/>
        <p:txBody>
          <a:bodyPr>
            <a:normAutofit lnSpcReduction="10000"/>
          </a:bodyPr>
          <a:lstStyle/>
          <a:p>
            <a:pPr>
              <a:lnSpc>
                <a:spcPct val="140000"/>
              </a:lnSpc>
            </a:pPr>
            <a:r>
              <a:rPr lang="zh-CN" altLang="en-US" dirty="0"/>
              <a:t>使用</a:t>
            </a:r>
            <a:r>
              <a:rPr lang="en-US" altLang="zh-CN" dirty="0"/>
              <a:t>/</a:t>
            </a:r>
            <a:r>
              <a:rPr lang="zh-CN" altLang="en-US" dirty="0" smtClean="0"/>
              <a:t>借用</a:t>
            </a:r>
            <a:endParaRPr lang="en-US" altLang="zh-CN" dirty="0" smtClean="0"/>
          </a:p>
          <a:p>
            <a:pPr lvl="1">
              <a:lnSpc>
                <a:spcPct val="140000"/>
              </a:lnSpc>
            </a:pPr>
            <a:r>
              <a:rPr lang="zh-CN" altLang="en-US" dirty="0" smtClean="0"/>
              <a:t>分布式计算机比个人计算机能完成更多的事情</a:t>
            </a:r>
            <a:endParaRPr lang="en-US" altLang="zh-CN" dirty="0" smtClean="0"/>
          </a:p>
          <a:p>
            <a:pPr lvl="1">
              <a:lnSpc>
                <a:spcPct val="140000"/>
              </a:lnSpc>
            </a:pPr>
            <a:r>
              <a:rPr lang="zh-CN" altLang="en-US" dirty="0" smtClean="0"/>
              <a:t>使用别人的计算机掩饰自己的痕迹</a:t>
            </a:r>
            <a:endParaRPr lang="en-US" altLang="zh-CN" dirty="0"/>
          </a:p>
          <a:p>
            <a:pPr>
              <a:lnSpc>
                <a:spcPct val="140000"/>
              </a:lnSpc>
            </a:pPr>
            <a:r>
              <a:rPr lang="zh-CN" altLang="en-US" dirty="0"/>
              <a:t>恶意</a:t>
            </a:r>
            <a:r>
              <a:rPr lang="zh-CN" altLang="en-US" dirty="0" smtClean="0"/>
              <a:t>破坏</a:t>
            </a:r>
            <a:endParaRPr lang="en-US" altLang="zh-CN" dirty="0" smtClean="0"/>
          </a:p>
          <a:p>
            <a:pPr lvl="1">
              <a:lnSpc>
                <a:spcPct val="140000"/>
              </a:lnSpc>
            </a:pPr>
            <a:r>
              <a:rPr lang="zh-CN" altLang="en-US" dirty="0" smtClean="0"/>
              <a:t>丑化</a:t>
            </a:r>
            <a:endParaRPr lang="en-US" altLang="zh-CN" dirty="0" smtClean="0"/>
          </a:p>
          <a:p>
            <a:pPr lvl="1">
              <a:lnSpc>
                <a:spcPct val="140000"/>
              </a:lnSpc>
            </a:pPr>
            <a:r>
              <a:rPr lang="zh-CN" altLang="en-US" dirty="0" smtClean="0"/>
              <a:t>破坏</a:t>
            </a:r>
            <a:endParaRPr lang="en-US" altLang="zh-CN" dirty="0" smtClean="0"/>
          </a:p>
          <a:p>
            <a:pPr lvl="1">
              <a:lnSpc>
                <a:spcPct val="140000"/>
              </a:lnSpc>
            </a:pPr>
            <a:r>
              <a:rPr lang="zh-CN" altLang="en-US" dirty="0" smtClean="0"/>
              <a:t>拒绝服务</a:t>
            </a:r>
            <a:endParaRPr lang="en-US" altLang="zh-CN" dirty="0" smtClean="0"/>
          </a:p>
          <a:p>
            <a:pPr lvl="2">
              <a:lnSpc>
                <a:spcPct val="140000"/>
              </a:lnSpc>
            </a:pPr>
            <a:r>
              <a:rPr lang="zh-CN" altLang="en-US" dirty="0" smtClean="0"/>
              <a:t>组织提供服务</a:t>
            </a:r>
            <a:endParaRPr lang="en-US" altLang="zh-CN" dirty="0"/>
          </a:p>
          <a:p>
            <a:endParaRPr lang="zh-CN" altLang="en-US" b="0" dirty="0"/>
          </a:p>
        </p:txBody>
      </p:sp>
      <p:pic>
        <p:nvPicPr>
          <p:cNvPr id="4" name="图片 3"/>
          <p:cNvPicPr>
            <a:picLocks noChangeAspect="1"/>
          </p:cNvPicPr>
          <p:nvPr/>
        </p:nvPicPr>
        <p:blipFill>
          <a:blip r:embed="rId3"/>
          <a:stretch>
            <a:fillRect/>
          </a:stretch>
        </p:blipFill>
        <p:spPr>
          <a:xfrm>
            <a:off x="4897666" y="2755128"/>
            <a:ext cx="6676025" cy="3805077"/>
          </a:xfrm>
          <a:prstGeom prst="rect">
            <a:avLst/>
          </a:prstGeom>
        </p:spPr>
      </p:pic>
    </p:spTree>
    <p:extLst>
      <p:ext uri="{BB962C8B-B14F-4D97-AF65-F5344CB8AC3E}">
        <p14:creationId xmlns:p14="http://schemas.microsoft.com/office/powerpoint/2010/main" val="2516046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黑客攻击的动机</a:t>
            </a:r>
            <a:endParaRPr lang="zh-CN" altLang="en-US" dirty="0"/>
          </a:p>
        </p:txBody>
      </p:sp>
      <p:sp>
        <p:nvSpPr>
          <p:cNvPr id="3" name="内容占位符 2"/>
          <p:cNvSpPr>
            <a:spLocks noGrp="1"/>
          </p:cNvSpPr>
          <p:nvPr>
            <p:ph idx="1"/>
          </p:nvPr>
        </p:nvSpPr>
        <p:spPr/>
        <p:txBody>
          <a:bodyPr/>
          <a:lstStyle/>
          <a:p>
            <a:r>
              <a:rPr lang="zh-CN" altLang="en-US" dirty="0" smtClean="0"/>
              <a:t>偷窃</a:t>
            </a:r>
            <a:endParaRPr lang="en-US" altLang="zh-CN" dirty="0" smtClean="0"/>
          </a:p>
          <a:p>
            <a:pPr lvl="1"/>
            <a:r>
              <a:rPr lang="zh-CN" altLang="en-US" dirty="0" smtClean="0"/>
              <a:t>找到可以出卖的有价值信息</a:t>
            </a:r>
            <a:endParaRPr lang="en-US" altLang="zh-CN" dirty="0" smtClean="0"/>
          </a:p>
          <a:p>
            <a:pPr lvl="2"/>
            <a:r>
              <a:rPr lang="zh-CN" altLang="en-US" dirty="0" smtClean="0"/>
              <a:t>信用卡号、个人信息、商品和服务等等</a:t>
            </a:r>
            <a:endParaRPr lang="en-US" altLang="zh-CN" dirty="0" smtClean="0"/>
          </a:p>
          <a:p>
            <a:pPr lvl="2"/>
            <a:endParaRPr lang="zh-CN" altLang="en-US" dirty="0"/>
          </a:p>
          <a:p>
            <a:endParaRPr lang="zh-CN" altLang="en-US" dirty="0"/>
          </a:p>
        </p:txBody>
      </p:sp>
    </p:spTree>
    <p:extLst>
      <p:ext uri="{BB962C8B-B14F-4D97-AF65-F5344CB8AC3E}">
        <p14:creationId xmlns:p14="http://schemas.microsoft.com/office/powerpoint/2010/main" val="300741212"/>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常见安全问题举例</a:t>
            </a:r>
            <a:endParaRPr lang="zh-CN" altLang="en-US" dirty="0"/>
          </a:p>
        </p:txBody>
      </p:sp>
      <p:sp>
        <p:nvSpPr>
          <p:cNvPr id="3" name="内容占位符 2"/>
          <p:cNvSpPr>
            <a:spLocks noGrp="1"/>
          </p:cNvSpPr>
          <p:nvPr>
            <p:ph idx="1"/>
          </p:nvPr>
        </p:nvSpPr>
        <p:spPr/>
        <p:txBody>
          <a:bodyPr/>
          <a:lstStyle/>
          <a:p>
            <a:r>
              <a:rPr lang="zh-CN" altLang="en-US" dirty="0" smtClean="0"/>
              <a:t>安全性威胁</a:t>
            </a:r>
            <a:endParaRPr lang="en-US" altLang="zh-CN" dirty="0" smtClean="0"/>
          </a:p>
          <a:p>
            <a:pPr lvl="1"/>
            <a:r>
              <a:rPr lang="zh-CN" altLang="en-US" dirty="0"/>
              <a:t>跨</a:t>
            </a:r>
            <a:r>
              <a:rPr lang="zh-CN" altLang="en-US" dirty="0" smtClean="0"/>
              <a:t>站脚本攻击</a:t>
            </a:r>
            <a:endParaRPr lang="en-US" altLang="zh-CN" dirty="0" smtClean="0"/>
          </a:p>
          <a:p>
            <a:pPr lvl="1"/>
            <a:r>
              <a:rPr lang="zh-CN" altLang="en-US" dirty="0" smtClean="0"/>
              <a:t>缓冲区溢出</a:t>
            </a:r>
            <a:endParaRPr lang="en-US" altLang="zh-CN" dirty="0" smtClean="0"/>
          </a:p>
          <a:p>
            <a:pPr lvl="1"/>
            <a:r>
              <a:rPr lang="en-US" altLang="zh-CN" dirty="0" smtClean="0"/>
              <a:t>SQL</a:t>
            </a:r>
            <a:r>
              <a:rPr lang="zh-CN" altLang="en-US" dirty="0" smtClean="0"/>
              <a:t>注入</a:t>
            </a:r>
            <a:endParaRPr lang="en-US" altLang="zh-CN" dirty="0" smtClean="0"/>
          </a:p>
          <a:p>
            <a:pPr lvl="1"/>
            <a:r>
              <a:rPr lang="en-US" altLang="zh-CN" dirty="0" smtClean="0"/>
              <a:t>……	</a:t>
            </a:r>
            <a:endParaRPr lang="zh-CN" altLang="en-US" dirty="0"/>
          </a:p>
        </p:txBody>
      </p:sp>
    </p:spTree>
    <p:extLst>
      <p:ext uri="{BB962C8B-B14F-4D97-AF65-F5344CB8AC3E}">
        <p14:creationId xmlns:p14="http://schemas.microsoft.com/office/powerpoint/2010/main" val="384928470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跨站</a:t>
            </a:r>
            <a:r>
              <a:rPr lang="zh-CN" altLang="en-US" dirty="0" smtClean="0"/>
              <a:t>脚本（</a:t>
            </a:r>
            <a:r>
              <a:rPr lang="en-US" altLang="zh-CN" dirty="0" err="1" smtClean="0"/>
              <a:t>XSS,Cross</a:t>
            </a:r>
            <a:r>
              <a:rPr lang="en-US" altLang="zh-CN" dirty="0" smtClean="0"/>
              <a:t>-site Scripting</a:t>
            </a:r>
            <a:r>
              <a:rPr lang="zh-CN" altLang="en-US" dirty="0" smtClean="0"/>
              <a:t>）攻击</a:t>
            </a:r>
            <a:endParaRPr lang="zh-CN" alt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099525" y="899795"/>
            <a:ext cx="8540863" cy="585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4348519"/>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跨站脚本（</a:t>
            </a:r>
            <a:r>
              <a:rPr lang="en-US" altLang="zh-CN" dirty="0" err="1"/>
              <a:t>XSS,Cross</a:t>
            </a:r>
            <a:r>
              <a:rPr lang="en-US" altLang="zh-CN" dirty="0"/>
              <a:t>-site Scripting</a:t>
            </a:r>
            <a:r>
              <a:rPr lang="zh-CN" altLang="en-US" dirty="0"/>
              <a:t>）攻击</a:t>
            </a:r>
          </a:p>
        </p:txBody>
      </p:sp>
      <p:sp>
        <p:nvSpPr>
          <p:cNvPr id="3" name="内容占位符 2"/>
          <p:cNvSpPr>
            <a:spLocks noGrp="1"/>
          </p:cNvSpPr>
          <p:nvPr>
            <p:ph idx="1"/>
          </p:nvPr>
        </p:nvSpPr>
        <p:spPr/>
        <p:txBody>
          <a:bodyPr/>
          <a:lstStyle/>
          <a:p>
            <a:r>
              <a:rPr lang="zh-CN" altLang="en-US" dirty="0"/>
              <a:t>是一类专门针对</a:t>
            </a:r>
            <a:r>
              <a:rPr lang="en-US" altLang="zh-CN" dirty="0"/>
              <a:t>Web</a:t>
            </a:r>
            <a:r>
              <a:rPr lang="zh-CN" altLang="en-US" dirty="0"/>
              <a:t>应用程序的漏洞</a:t>
            </a:r>
            <a:endParaRPr lang="en-US" altLang="zh-CN" dirty="0"/>
          </a:p>
          <a:p>
            <a:r>
              <a:rPr lang="zh-CN" altLang="en-US" dirty="0"/>
              <a:t>使产生漏洞的</a:t>
            </a:r>
            <a:r>
              <a:rPr lang="en-US" altLang="zh-CN" dirty="0"/>
              <a:t>Web</a:t>
            </a:r>
            <a:r>
              <a:rPr lang="zh-CN" altLang="en-US" dirty="0"/>
              <a:t>服务器绑定的用户数据（通常保存在</a:t>
            </a:r>
            <a:r>
              <a:rPr lang="en-US" altLang="zh-CN" dirty="0"/>
              <a:t>cookie</a:t>
            </a:r>
            <a:r>
              <a:rPr lang="zh-CN" altLang="en-US" dirty="0"/>
              <a:t>中）被泄漏给恶意的第三方</a:t>
            </a:r>
            <a:endParaRPr lang="en-US" altLang="zh-CN" dirty="0"/>
          </a:p>
          <a:p>
            <a:r>
              <a:rPr lang="zh-CN" altLang="en-US" dirty="0"/>
              <a:t>所谓“跨站”是指：当一个客户端访问了可正常提供服务，但是有漏洞的</a:t>
            </a:r>
            <a:r>
              <a:rPr lang="en-US" altLang="zh-CN" dirty="0"/>
              <a:t>Web</a:t>
            </a:r>
            <a:r>
              <a:rPr lang="zh-CN" altLang="en-US" dirty="0"/>
              <a:t>服务器后，</a:t>
            </a:r>
            <a:r>
              <a:rPr lang="en-US" altLang="zh-CN" dirty="0"/>
              <a:t>cookie</a:t>
            </a:r>
            <a:r>
              <a:rPr lang="zh-CN" altLang="en-US" dirty="0"/>
              <a:t>从此客户端传递给了攻击者控制的站点</a:t>
            </a:r>
          </a:p>
          <a:p>
            <a:endParaRPr lang="zh-CN" altLang="en-US" dirty="0"/>
          </a:p>
        </p:txBody>
      </p:sp>
    </p:spTree>
    <p:extLst>
      <p:ext uri="{BB962C8B-B14F-4D97-AF65-F5344CB8AC3E}">
        <p14:creationId xmlns:p14="http://schemas.microsoft.com/office/powerpoint/2010/main" val="27651534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缓冲区溢出</a:t>
            </a:r>
            <a:endParaRPr lang="zh-CN" altLang="en-US" dirty="0"/>
          </a:p>
        </p:txBody>
      </p:sp>
      <p:sp>
        <p:nvSpPr>
          <p:cNvPr id="3" name="内容占位符 2"/>
          <p:cNvSpPr>
            <a:spLocks noGrp="1"/>
          </p:cNvSpPr>
          <p:nvPr>
            <p:ph idx="1"/>
          </p:nvPr>
        </p:nvSpPr>
        <p:spPr>
          <a:xfrm>
            <a:off x="587830" y="713101"/>
            <a:ext cx="11260182" cy="5883641"/>
          </a:xfrm>
        </p:spPr>
        <p:txBody>
          <a:bodyPr>
            <a:normAutofit fontScale="85000" lnSpcReduction="20000"/>
          </a:bodyPr>
          <a:lstStyle/>
          <a:p>
            <a:pPr marL="0" indent="0">
              <a:lnSpc>
                <a:spcPct val="120000"/>
              </a:lnSpc>
              <a:buNone/>
            </a:pPr>
            <a:r>
              <a:rPr lang="en-US" altLang="zh-CN" sz="2500" dirty="0" smtClean="0">
                <a:latin typeface="Consolas" panose="020B0609020204030204" pitchFamily="49" charset="0"/>
                <a:cs typeface="Consolas" panose="020B0609020204030204" pitchFamily="49" charset="0"/>
              </a:rPr>
              <a:t>1: void </a:t>
            </a:r>
            <a:r>
              <a:rPr lang="en-US" altLang="zh-CN" sz="2500" dirty="0" err="1" smtClean="0">
                <a:latin typeface="Consolas" panose="020B0609020204030204" pitchFamily="49" charset="0"/>
                <a:cs typeface="Consolas" panose="020B0609020204030204" pitchFamily="49" charset="0"/>
              </a:rPr>
              <a:t>myBufferCopy</a:t>
            </a:r>
            <a:r>
              <a:rPr lang="en-US" altLang="zh-CN" sz="2500" dirty="0" smtClean="0">
                <a:latin typeface="Consolas" panose="020B0609020204030204" pitchFamily="49" charset="0"/>
                <a:cs typeface="Consolas" panose="020B0609020204030204" pitchFamily="49" charset="0"/>
              </a:rPr>
              <a:t>(char * </a:t>
            </a:r>
            <a:r>
              <a:rPr lang="en-US" altLang="zh-CN" sz="2500" dirty="0" err="1" smtClean="0">
                <a:latin typeface="Consolas" panose="020B0609020204030204" pitchFamily="49" charset="0"/>
                <a:cs typeface="Consolas" panose="020B0609020204030204" pitchFamily="49" charset="0"/>
              </a:rPr>
              <a:t>pSourceStr</a:t>
            </a:r>
            <a:r>
              <a:rPr lang="en-US" altLang="zh-CN" sz="2500" dirty="0" smtClean="0">
                <a:latin typeface="Consolas" panose="020B0609020204030204" pitchFamily="49" charset="0"/>
                <a:cs typeface="Consolas" panose="020B0609020204030204" pitchFamily="49" charset="0"/>
              </a:rPr>
              <a:t>) {</a:t>
            </a:r>
          </a:p>
          <a:p>
            <a:pPr marL="0" indent="0">
              <a:lnSpc>
                <a:spcPct val="120000"/>
              </a:lnSpc>
              <a:buNone/>
            </a:pPr>
            <a:r>
              <a:rPr lang="en-US" altLang="zh-CN" sz="2500" dirty="0" smtClean="0">
                <a:latin typeface="Consolas" panose="020B0609020204030204" pitchFamily="49" charset="0"/>
                <a:cs typeface="Consolas" panose="020B0609020204030204" pitchFamily="49" charset="0"/>
              </a:rPr>
              <a:t>2:	   char </a:t>
            </a:r>
            <a:r>
              <a:rPr lang="en-US" altLang="zh-CN" sz="2500" dirty="0" err="1" smtClean="0">
                <a:latin typeface="Consolas" panose="020B0609020204030204" pitchFamily="49" charset="0"/>
                <a:cs typeface="Consolas" panose="020B0609020204030204" pitchFamily="49" charset="0"/>
              </a:rPr>
              <a:t>pDestStr</a:t>
            </a:r>
            <a:r>
              <a:rPr lang="en-US" altLang="zh-CN" sz="2500" dirty="0" smtClean="0">
                <a:latin typeface="Consolas" panose="020B0609020204030204" pitchFamily="49" charset="0"/>
                <a:cs typeface="Consolas" panose="020B0609020204030204" pitchFamily="49" charset="0"/>
              </a:rPr>
              <a:t>[100]; </a:t>
            </a:r>
          </a:p>
          <a:p>
            <a:pPr marL="0" indent="0">
              <a:lnSpc>
                <a:spcPct val="120000"/>
              </a:lnSpc>
              <a:buNone/>
            </a:pPr>
            <a:r>
              <a:rPr lang="en-US" altLang="zh-CN" sz="2500" dirty="0" smtClean="0">
                <a:latin typeface="Consolas" panose="020B0609020204030204" pitchFamily="49" charset="0"/>
                <a:cs typeface="Consolas" panose="020B0609020204030204" pitchFamily="49" charset="0"/>
              </a:rPr>
              <a:t>3:       </a:t>
            </a:r>
            <a:r>
              <a:rPr lang="en-US" altLang="zh-CN" sz="2500" dirty="0" err="1" smtClean="0">
                <a:latin typeface="Consolas" panose="020B0609020204030204" pitchFamily="49" charset="0"/>
                <a:cs typeface="Consolas" panose="020B0609020204030204" pitchFamily="49" charset="0"/>
              </a:rPr>
              <a:t>int</a:t>
            </a:r>
            <a:r>
              <a:rPr lang="en-US" altLang="zh-CN" sz="2500" dirty="0" smtClean="0">
                <a:latin typeface="Consolas" panose="020B0609020204030204" pitchFamily="49" charset="0"/>
                <a:cs typeface="Consolas" panose="020B0609020204030204" pitchFamily="49" charset="0"/>
              </a:rPr>
              <a:t> nLocalVar1 = 123;</a:t>
            </a:r>
          </a:p>
          <a:p>
            <a:pPr marL="0" indent="0">
              <a:lnSpc>
                <a:spcPct val="120000"/>
              </a:lnSpc>
              <a:buNone/>
            </a:pPr>
            <a:r>
              <a:rPr lang="en-US" altLang="zh-CN" sz="2500" dirty="0" smtClean="0">
                <a:latin typeface="Consolas" panose="020B0609020204030204" pitchFamily="49" charset="0"/>
                <a:cs typeface="Consolas" panose="020B0609020204030204" pitchFamily="49" charset="0"/>
              </a:rPr>
              <a:t>4:       </a:t>
            </a:r>
            <a:r>
              <a:rPr lang="en-US" altLang="zh-CN" sz="2500" dirty="0" err="1" smtClean="0">
                <a:latin typeface="Consolas" panose="020B0609020204030204" pitchFamily="49" charset="0"/>
                <a:cs typeface="Consolas" panose="020B0609020204030204" pitchFamily="49" charset="0"/>
              </a:rPr>
              <a:t>int</a:t>
            </a:r>
            <a:r>
              <a:rPr lang="en-US" altLang="zh-CN" sz="2500" dirty="0" smtClean="0">
                <a:latin typeface="Consolas" panose="020B0609020204030204" pitchFamily="49" charset="0"/>
                <a:cs typeface="Consolas" panose="020B0609020204030204" pitchFamily="49" charset="0"/>
              </a:rPr>
              <a:t> nLocalVar2 = 456; </a:t>
            </a:r>
          </a:p>
          <a:p>
            <a:pPr marL="0" indent="0">
              <a:lnSpc>
                <a:spcPct val="120000"/>
              </a:lnSpc>
              <a:buNone/>
            </a:pPr>
            <a:r>
              <a:rPr lang="en-US" altLang="zh-CN" sz="2500" dirty="0" smtClean="0">
                <a:latin typeface="Consolas" panose="020B0609020204030204" pitchFamily="49" charset="0"/>
                <a:cs typeface="Consolas" panose="020B0609020204030204" pitchFamily="49" charset="0"/>
              </a:rPr>
              <a:t>5:       </a:t>
            </a:r>
            <a:r>
              <a:rPr lang="en-US" altLang="zh-CN" sz="2500" dirty="0" err="1" smtClean="0">
                <a:latin typeface="Consolas" panose="020B0609020204030204" pitchFamily="49" charset="0"/>
                <a:cs typeface="Consolas" panose="020B0609020204030204" pitchFamily="49" charset="0"/>
              </a:rPr>
              <a:t>strcpy</a:t>
            </a:r>
            <a:r>
              <a:rPr lang="en-US" altLang="zh-CN" sz="2500" dirty="0" smtClean="0">
                <a:latin typeface="Consolas" panose="020B0609020204030204" pitchFamily="49" charset="0"/>
                <a:cs typeface="Consolas" panose="020B0609020204030204" pitchFamily="49" charset="0"/>
              </a:rPr>
              <a:t>(</a:t>
            </a:r>
            <a:r>
              <a:rPr lang="en-US" altLang="zh-CN" sz="2500" dirty="0" err="1" smtClean="0">
                <a:latin typeface="Consolas" panose="020B0609020204030204" pitchFamily="49" charset="0"/>
                <a:cs typeface="Consolas" panose="020B0609020204030204" pitchFamily="49" charset="0"/>
              </a:rPr>
              <a:t>pDestStr</a:t>
            </a:r>
            <a:r>
              <a:rPr lang="en-US" altLang="zh-CN" sz="2500" dirty="0" smtClean="0">
                <a:latin typeface="Consolas" panose="020B0609020204030204" pitchFamily="49" charset="0"/>
                <a:cs typeface="Consolas" panose="020B0609020204030204" pitchFamily="49" charset="0"/>
              </a:rPr>
              <a:t>, </a:t>
            </a:r>
            <a:r>
              <a:rPr lang="en-US" altLang="zh-CN" sz="2500" dirty="0" err="1" smtClean="0">
                <a:latin typeface="Consolas" panose="020B0609020204030204" pitchFamily="49" charset="0"/>
                <a:cs typeface="Consolas" panose="020B0609020204030204" pitchFamily="49" charset="0"/>
              </a:rPr>
              <a:t>pSourceStr</a:t>
            </a:r>
            <a:r>
              <a:rPr lang="en-US" altLang="zh-CN" sz="2500" dirty="0" smtClean="0">
                <a:latin typeface="Consolas" panose="020B0609020204030204" pitchFamily="49" charset="0"/>
                <a:cs typeface="Consolas" panose="020B0609020204030204" pitchFamily="49" charset="0"/>
              </a:rPr>
              <a:t>); </a:t>
            </a:r>
          </a:p>
          <a:p>
            <a:pPr marL="0" indent="0">
              <a:lnSpc>
                <a:spcPct val="120000"/>
              </a:lnSpc>
              <a:buNone/>
            </a:pPr>
            <a:r>
              <a:rPr lang="en-US" altLang="zh-CN" sz="2500" dirty="0" smtClean="0">
                <a:latin typeface="Consolas" panose="020B0609020204030204" pitchFamily="49" charset="0"/>
                <a:cs typeface="Consolas" panose="020B0609020204030204" pitchFamily="49" charset="0"/>
              </a:rPr>
              <a:t>          ...</a:t>
            </a:r>
          </a:p>
          <a:p>
            <a:pPr marL="0" indent="0">
              <a:lnSpc>
                <a:spcPct val="120000"/>
              </a:lnSpc>
              <a:buNone/>
            </a:pPr>
            <a:r>
              <a:rPr lang="en-US" altLang="zh-CN" sz="2500" dirty="0" smtClean="0">
                <a:latin typeface="Consolas" panose="020B0609020204030204" pitchFamily="49" charset="0"/>
                <a:cs typeface="Consolas" panose="020B0609020204030204" pitchFamily="49" charset="0"/>
              </a:rPr>
              <a:t>6: } </a:t>
            </a:r>
          </a:p>
          <a:p>
            <a:pPr marL="0" indent="0">
              <a:lnSpc>
                <a:spcPct val="120000"/>
              </a:lnSpc>
              <a:buNone/>
            </a:pPr>
            <a:r>
              <a:rPr lang="en-US" altLang="zh-CN" sz="2500" dirty="0" smtClean="0">
                <a:latin typeface="Consolas" panose="020B0609020204030204" pitchFamily="49" charset="0"/>
                <a:cs typeface="Consolas" panose="020B0609020204030204" pitchFamily="49" charset="0"/>
              </a:rPr>
              <a:t>7: void </a:t>
            </a:r>
            <a:r>
              <a:rPr lang="en-US" altLang="zh-CN" sz="2500" dirty="0" err="1" smtClean="0">
                <a:latin typeface="Consolas" panose="020B0609020204030204" pitchFamily="49" charset="0"/>
                <a:cs typeface="Consolas" panose="020B0609020204030204" pitchFamily="49" charset="0"/>
              </a:rPr>
              <a:t>myValidate</a:t>
            </a:r>
            <a:r>
              <a:rPr lang="en-US" altLang="zh-CN" sz="2500" dirty="0" smtClean="0">
                <a:latin typeface="Consolas" panose="020B0609020204030204" pitchFamily="49" charset="0"/>
                <a:cs typeface="Consolas" panose="020B0609020204030204" pitchFamily="49" charset="0"/>
              </a:rPr>
              <a:t>()</a:t>
            </a:r>
          </a:p>
          <a:p>
            <a:pPr marL="0" indent="0">
              <a:lnSpc>
                <a:spcPct val="120000"/>
              </a:lnSpc>
              <a:buNone/>
            </a:pPr>
            <a:r>
              <a:rPr lang="en-US" altLang="zh-CN" sz="2500" dirty="0" smtClean="0">
                <a:latin typeface="Consolas" panose="020B0609020204030204" pitchFamily="49" charset="0"/>
                <a:cs typeface="Consolas" panose="020B0609020204030204" pitchFamily="49" charset="0"/>
              </a:rPr>
              <a:t>8: { </a:t>
            </a:r>
          </a:p>
          <a:p>
            <a:pPr marL="0" indent="0">
              <a:lnSpc>
                <a:spcPct val="120000"/>
              </a:lnSpc>
              <a:buNone/>
            </a:pPr>
            <a:r>
              <a:rPr lang="en-US" altLang="zh-CN" sz="2500" dirty="0" smtClean="0">
                <a:latin typeface="Consolas" panose="020B0609020204030204" pitchFamily="49" charset="0"/>
                <a:cs typeface="Consolas" panose="020B0609020204030204" pitchFamily="49" charset="0"/>
              </a:rPr>
              <a:t>9:     char </a:t>
            </a:r>
            <a:r>
              <a:rPr lang="en-US" altLang="zh-CN" sz="2500" dirty="0" err="1" smtClean="0">
                <a:latin typeface="Consolas" panose="020B0609020204030204" pitchFamily="49" charset="0"/>
                <a:cs typeface="Consolas" panose="020B0609020204030204" pitchFamily="49" charset="0"/>
              </a:rPr>
              <a:t>psourStr</a:t>
            </a:r>
            <a:r>
              <a:rPr lang="en-US" altLang="zh-CN" sz="2500" dirty="0" smtClean="0">
                <a:latin typeface="Consolas" panose="020B0609020204030204" pitchFamily="49" charset="0"/>
                <a:cs typeface="Consolas" panose="020B0609020204030204" pitchFamily="49" charset="0"/>
              </a:rPr>
              <a:t>[200];     </a:t>
            </a:r>
          </a:p>
          <a:p>
            <a:pPr marL="0" indent="0">
              <a:lnSpc>
                <a:spcPct val="120000"/>
              </a:lnSpc>
              <a:buNone/>
            </a:pPr>
            <a:r>
              <a:rPr lang="en-US" altLang="zh-CN" sz="2500" dirty="0" smtClean="0">
                <a:latin typeface="Consolas" panose="020B0609020204030204" pitchFamily="49" charset="0"/>
                <a:cs typeface="Consolas" panose="020B0609020204030204" pitchFamily="49" charset="0"/>
              </a:rPr>
              <a:t>10: /* Assume this function's code validates a user password and grants access to millions of private customer records /* </a:t>
            </a:r>
          </a:p>
          <a:p>
            <a:pPr marL="0" indent="0">
              <a:lnSpc>
                <a:spcPct val="120000"/>
              </a:lnSpc>
              <a:buNone/>
            </a:pPr>
            <a:r>
              <a:rPr lang="en-US" altLang="zh-CN" sz="2500" dirty="0" smtClean="0">
                <a:latin typeface="Consolas" panose="020B0609020204030204" pitchFamily="49" charset="0"/>
                <a:cs typeface="Consolas" panose="020B0609020204030204" pitchFamily="49" charset="0"/>
              </a:rPr>
              <a:t>11: } </a:t>
            </a:r>
            <a:endParaRPr lang="zh-CN" altLang="en-US" sz="25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39738781"/>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缓冲区溢出</a:t>
            </a:r>
            <a:endParaRPr lang="zh-CN" altLang="en-US" dirty="0"/>
          </a:p>
        </p:txBody>
      </p:sp>
      <p:sp>
        <p:nvSpPr>
          <p:cNvPr id="3" name="内容占位符 2"/>
          <p:cNvSpPr>
            <a:spLocks noGrp="1"/>
          </p:cNvSpPr>
          <p:nvPr>
            <p:ph idx="1"/>
          </p:nvPr>
        </p:nvSpPr>
        <p:spPr/>
        <p:txBody>
          <a:bodyPr/>
          <a:lstStyle/>
          <a:p>
            <a:r>
              <a:rPr lang="zh-CN" altLang="en-US" dirty="0" smtClean="0"/>
              <a:t>举例：</a:t>
            </a:r>
            <a:r>
              <a:rPr lang="en-US" altLang="zh-CN" dirty="0" smtClean="0"/>
              <a:t>1988</a:t>
            </a:r>
            <a:r>
              <a:rPr lang="zh-CN" altLang="en-US" dirty="0" smtClean="0"/>
              <a:t>年，第一个</a:t>
            </a:r>
            <a:r>
              <a:rPr lang="en-US" altLang="zh-CN" dirty="0" smtClean="0"/>
              <a:t>Internet</a:t>
            </a:r>
            <a:r>
              <a:rPr lang="zh-CN" altLang="en-US" dirty="0" smtClean="0"/>
              <a:t>蠕虫</a:t>
            </a:r>
            <a:r>
              <a:rPr lang="en-US" altLang="zh-CN" dirty="0" smtClean="0"/>
              <a:t>—Morris</a:t>
            </a:r>
            <a:r>
              <a:rPr lang="zh-CN" altLang="en-US" dirty="0" smtClean="0"/>
              <a:t>蠕虫就是对</a:t>
            </a:r>
            <a:r>
              <a:rPr lang="en-US" altLang="zh-CN" dirty="0" smtClean="0"/>
              <a:t>Finger</a:t>
            </a:r>
            <a:r>
              <a:rPr lang="zh-CN" altLang="en-US" dirty="0" smtClean="0"/>
              <a:t>服务器进行攻击，造成缓冲区溢出，几乎导致</a:t>
            </a:r>
            <a:r>
              <a:rPr lang="en-US" altLang="zh-CN" dirty="0" smtClean="0"/>
              <a:t>Internet</a:t>
            </a:r>
            <a:r>
              <a:rPr lang="zh-CN" altLang="en-US" dirty="0" smtClean="0"/>
              <a:t>瘫痪</a:t>
            </a:r>
            <a:endParaRPr lang="zh-CN" altLang="en-US" dirty="0"/>
          </a:p>
        </p:txBody>
      </p:sp>
    </p:spTree>
    <p:extLst>
      <p:ext uri="{BB962C8B-B14F-4D97-AF65-F5344CB8AC3E}">
        <p14:creationId xmlns:p14="http://schemas.microsoft.com/office/powerpoint/2010/main" val="201524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SQL</a:t>
            </a:r>
            <a:r>
              <a:rPr lang="zh-CN" altLang="en-US" dirty="0" smtClean="0"/>
              <a:t>注入</a:t>
            </a:r>
            <a:endParaRPr lang="zh-CN" altLang="en-US" dirty="0"/>
          </a:p>
        </p:txBody>
      </p:sp>
      <p:sp>
        <p:nvSpPr>
          <p:cNvPr id="3" name="内容占位符 2"/>
          <p:cNvSpPr>
            <a:spLocks noGrp="1"/>
          </p:cNvSpPr>
          <p:nvPr>
            <p:ph idx="1"/>
          </p:nvPr>
        </p:nvSpPr>
        <p:spPr/>
        <p:txBody>
          <a:bodyPr/>
          <a:lstStyle/>
          <a:p>
            <a:r>
              <a:rPr lang="en-US" altLang="zh-CN" dirty="0"/>
              <a:t>SQL </a:t>
            </a:r>
            <a:r>
              <a:rPr lang="zh-CN" altLang="en-US" dirty="0"/>
              <a:t>注入</a:t>
            </a:r>
            <a:r>
              <a:rPr lang="zh-CN" altLang="en-US" dirty="0" smtClean="0"/>
              <a:t>：</a:t>
            </a:r>
            <a:r>
              <a:rPr lang="zh-CN" altLang="en-US" dirty="0"/>
              <a:t>就是通过把</a:t>
            </a:r>
            <a:r>
              <a:rPr lang="en-US" altLang="zh-CN" dirty="0"/>
              <a:t>SQL</a:t>
            </a:r>
            <a:r>
              <a:rPr lang="zh-CN" altLang="en-US" dirty="0"/>
              <a:t>命令插入到</a:t>
            </a:r>
            <a:r>
              <a:rPr lang="en-US" altLang="zh-CN" dirty="0"/>
              <a:t>Web</a:t>
            </a:r>
            <a:r>
              <a:rPr lang="zh-CN" altLang="en-US" dirty="0"/>
              <a:t>表单递交或输入域名或页面请求的查询字符串，最终达到欺骗服务器执行恶意的</a:t>
            </a:r>
            <a:r>
              <a:rPr lang="en-US" altLang="zh-CN" dirty="0"/>
              <a:t>SQL</a:t>
            </a:r>
            <a:r>
              <a:rPr lang="zh-CN" altLang="en-US" dirty="0"/>
              <a:t>命令</a:t>
            </a:r>
          </a:p>
        </p:txBody>
      </p:sp>
    </p:spTree>
    <p:extLst>
      <p:ext uri="{BB962C8B-B14F-4D97-AF65-F5344CB8AC3E}">
        <p14:creationId xmlns:p14="http://schemas.microsoft.com/office/powerpoint/2010/main" val="1532125126"/>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SQL</a:t>
            </a:r>
            <a:r>
              <a:rPr lang="zh-CN" altLang="en-US" dirty="0" smtClean="0"/>
              <a:t>注入</a:t>
            </a:r>
            <a:endParaRPr lang="zh-CN" altLang="en-US" dirty="0"/>
          </a:p>
        </p:txBody>
      </p:sp>
      <p:sp>
        <p:nvSpPr>
          <p:cNvPr id="3" name="内容占位符 2"/>
          <p:cNvSpPr>
            <a:spLocks noGrp="1"/>
          </p:cNvSpPr>
          <p:nvPr>
            <p:ph idx="1"/>
          </p:nvPr>
        </p:nvSpPr>
        <p:spPr>
          <a:xfrm>
            <a:off x="650168" y="895981"/>
            <a:ext cx="3477695" cy="5060681"/>
          </a:xfrm>
        </p:spPr>
        <p:txBody>
          <a:bodyPr>
            <a:normAutofit/>
          </a:bodyPr>
          <a:lstStyle/>
          <a:p>
            <a:r>
              <a:rPr lang="zh-CN" altLang="en-US" dirty="0" smtClean="0"/>
              <a:t>穿过防火墙，入侵检测系统</a:t>
            </a:r>
            <a:endParaRPr lang="en-US" altLang="zh-CN" dirty="0" smtClean="0"/>
          </a:p>
          <a:p>
            <a:r>
              <a:rPr lang="zh-CN" altLang="en-US" dirty="0" smtClean="0"/>
              <a:t>执行增、删、改、查脚本</a:t>
            </a:r>
            <a:endParaRPr lang="en-US" altLang="zh-CN" dirty="0" smtClean="0"/>
          </a:p>
          <a:p>
            <a:r>
              <a:rPr lang="zh-CN" altLang="en-US" dirty="0" smtClean="0"/>
              <a:t>尝试输入特殊字符</a:t>
            </a:r>
            <a:endParaRPr lang="zh-CN" altLang="en-US" dirty="0"/>
          </a:p>
        </p:txBody>
      </p:sp>
      <p:pic>
        <p:nvPicPr>
          <p:cNvPr id="4" name="内容占位符 3"/>
          <p:cNvPicPr>
            <a:picLocks noChangeAspect="1"/>
          </p:cNvPicPr>
          <p:nvPr/>
        </p:nvPicPr>
        <p:blipFill>
          <a:blip r:embed="rId2">
            <a:clrChange>
              <a:clrFrom>
                <a:srgbClr val="FEFEFE"/>
              </a:clrFrom>
              <a:clrTo>
                <a:srgbClr val="FEFEFE">
                  <a:alpha val="0"/>
                </a:srgbClr>
              </a:clrTo>
            </a:clrChange>
          </a:blip>
          <a:stretch>
            <a:fillRect/>
          </a:stretch>
        </p:blipFill>
        <p:spPr bwMode="auto">
          <a:xfrm>
            <a:off x="3728254" y="757646"/>
            <a:ext cx="8208912" cy="6100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0025095"/>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dirty="0" smtClean="0"/>
              <a:t> </a:t>
            </a:r>
            <a:r>
              <a:rPr lang="zh-CN" altLang="zh-CN" dirty="0" smtClean="0"/>
              <a:t>安全性测试</a:t>
            </a:r>
            <a:r>
              <a:rPr lang="zh-CN" altLang="en-US" dirty="0" smtClean="0"/>
              <a:t>方法</a:t>
            </a:r>
            <a:endParaRPr lang="zh-CN" altLang="zh-CN" dirty="0"/>
          </a:p>
        </p:txBody>
      </p:sp>
      <p:sp>
        <p:nvSpPr>
          <p:cNvPr id="29700" name="Rectangle 3"/>
          <p:cNvSpPr>
            <a:spLocks noGrp="1" noChangeArrowheads="1"/>
          </p:cNvSpPr>
          <p:nvPr>
            <p:ph sz="half" idx="1"/>
          </p:nvPr>
        </p:nvSpPr>
        <p:spPr/>
        <p:txBody>
          <a:bodyPr/>
          <a:lstStyle/>
          <a:p>
            <a:r>
              <a:rPr lang="zh-CN" altLang="zh-CN" dirty="0" smtClean="0"/>
              <a:t>安全性测试方法</a:t>
            </a:r>
            <a:r>
              <a:rPr lang="zh-CN" altLang="en-US" dirty="0" smtClean="0"/>
              <a:t>：</a:t>
            </a:r>
            <a:endParaRPr lang="en-US" altLang="zh-CN" dirty="0" smtClean="0"/>
          </a:p>
          <a:p>
            <a:pPr lvl="1"/>
            <a:r>
              <a:rPr lang="zh-CN" altLang="zh-CN" dirty="0">
                <a:solidFill>
                  <a:srgbClr val="FF0000"/>
                </a:solidFill>
              </a:rPr>
              <a:t>功能验证</a:t>
            </a:r>
            <a:r>
              <a:rPr lang="zh-CN" altLang="zh-CN" dirty="0" smtClean="0"/>
              <a:t>：对涉及安全的软件功能，如权限管理、系统加密和认证等进行测试，验证这些功能是否有效</a:t>
            </a:r>
            <a:endParaRPr lang="en-US" altLang="zh-CN" dirty="0" smtClean="0"/>
          </a:p>
          <a:p>
            <a:pPr lvl="1"/>
            <a:r>
              <a:rPr lang="zh-CN" altLang="zh-CN" dirty="0">
                <a:solidFill>
                  <a:srgbClr val="FF0000"/>
                </a:solidFill>
              </a:rPr>
              <a:t>程序数据扫描</a:t>
            </a:r>
            <a:r>
              <a:rPr lang="zh-CN" altLang="zh-CN" dirty="0" smtClean="0"/>
              <a:t>：通过内存测试发现诸如缓冲区溢出之类的漏洞</a:t>
            </a:r>
            <a:endParaRPr lang="en-US" altLang="zh-CN" dirty="0" smtClean="0"/>
          </a:p>
          <a:p>
            <a:pPr lvl="1"/>
            <a:r>
              <a:rPr lang="zh-CN" altLang="zh-CN" dirty="0">
                <a:solidFill>
                  <a:srgbClr val="FF0000"/>
                </a:solidFill>
              </a:rPr>
              <a:t>静态测试</a:t>
            </a:r>
            <a:r>
              <a:rPr lang="zh-CN" altLang="zh-CN" dirty="0" smtClean="0"/>
              <a:t>：对源代码进行安全扫描，找出代码中的潜在安全漏洞</a:t>
            </a:r>
            <a:endParaRPr lang="en-US" altLang="zh-CN" dirty="0" smtClean="0"/>
          </a:p>
          <a:p>
            <a:pPr lvl="1"/>
            <a:r>
              <a:rPr lang="zh-CN" altLang="zh-CN" dirty="0" smtClean="0">
                <a:solidFill>
                  <a:srgbClr val="FF0000"/>
                </a:solidFill>
              </a:rPr>
              <a:t>动态测试</a:t>
            </a:r>
            <a:r>
              <a:rPr lang="zh-CN" altLang="zh-CN" dirty="0" smtClean="0"/>
              <a:t>：以人工或自动化工具模拟黑客对应用系统进行攻击性测试，找出运行时所存在的安全漏洞</a:t>
            </a:r>
            <a:endParaRPr lang="zh-CN" altLang="zh-CN" dirty="0"/>
          </a:p>
        </p:txBody>
      </p:sp>
      <p:sp>
        <p:nvSpPr>
          <p:cNvPr id="29702" name="Rectangle 6"/>
          <p:cNvSpPr>
            <a:spLocks noChangeArrowheads="1"/>
          </p:cNvSpPr>
          <p:nvPr/>
        </p:nvSpPr>
        <p:spPr bwMode="auto">
          <a:xfrm>
            <a:off x="1524001"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p>
        </p:txBody>
      </p:sp>
    </p:spTree>
    <p:extLst>
      <p:ext uri="{BB962C8B-B14F-4D97-AF65-F5344CB8AC3E}">
        <p14:creationId xmlns:p14="http://schemas.microsoft.com/office/powerpoint/2010/main" val="34506853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sz="half" idx="1"/>
          </p:nvPr>
        </p:nvSpPr>
        <p:spPr>
          <a:xfrm>
            <a:off x="600213" y="780908"/>
            <a:ext cx="9808707" cy="6077092"/>
          </a:xfrm>
        </p:spPr>
        <p:txBody>
          <a:bodyPr>
            <a:normAutofit fontScale="92500" lnSpcReduction="20000"/>
          </a:bodyPr>
          <a:lstStyle/>
          <a:p>
            <a:r>
              <a:rPr lang="zh-CN" altLang="en-US" dirty="0" smtClean="0"/>
              <a:t>集成测试的方法</a:t>
            </a:r>
            <a:endParaRPr lang="en-US" altLang="zh-CN" dirty="0" smtClean="0"/>
          </a:p>
          <a:p>
            <a:pPr lvl="1"/>
            <a:r>
              <a:rPr lang="zh-CN" altLang="en-US" dirty="0"/>
              <a:t>成</a:t>
            </a:r>
            <a:r>
              <a:rPr lang="zh-CN" altLang="en-US" dirty="0" smtClean="0"/>
              <a:t>对集成</a:t>
            </a:r>
            <a:endParaRPr lang="en-US" altLang="zh-CN" dirty="0" smtClean="0"/>
          </a:p>
          <a:p>
            <a:pPr lvl="1"/>
            <a:r>
              <a:rPr lang="zh-CN" altLang="en-US" dirty="0" smtClean="0"/>
              <a:t>邻居集成</a:t>
            </a:r>
            <a:endParaRPr lang="en-US" altLang="zh-CN" dirty="0" smtClean="0"/>
          </a:p>
          <a:p>
            <a:pPr lvl="1"/>
            <a:r>
              <a:rPr lang="zh-CN" altLang="en-US" dirty="0" smtClean="0"/>
              <a:t>基于独立路径集成</a:t>
            </a:r>
            <a:endParaRPr lang="en-US" altLang="zh-CN" dirty="0" smtClean="0"/>
          </a:p>
          <a:p>
            <a:r>
              <a:rPr lang="zh-CN" altLang="en-US" dirty="0" smtClean="0"/>
              <a:t>集成测试的遍历顺序</a:t>
            </a:r>
            <a:endParaRPr lang="en-US" altLang="zh-CN" dirty="0" smtClean="0"/>
          </a:p>
          <a:p>
            <a:pPr lvl="1"/>
            <a:r>
              <a:rPr lang="zh-CN" altLang="en-US" dirty="0" smtClean="0"/>
              <a:t>自顶向下</a:t>
            </a:r>
            <a:endParaRPr lang="en-US" altLang="zh-CN" dirty="0" smtClean="0"/>
          </a:p>
          <a:p>
            <a:pPr lvl="1"/>
            <a:r>
              <a:rPr lang="zh-CN" altLang="en-US" dirty="0" smtClean="0"/>
              <a:t>自底向上</a:t>
            </a:r>
            <a:endParaRPr lang="en-US" altLang="zh-CN" dirty="0" smtClean="0"/>
          </a:p>
          <a:p>
            <a:pPr lvl="1"/>
            <a:r>
              <a:rPr lang="zh-CN" altLang="en-US" dirty="0" smtClean="0"/>
              <a:t>混合（三明治）方法</a:t>
            </a:r>
            <a:endParaRPr lang="en-US" altLang="zh-CN" dirty="0" smtClean="0"/>
          </a:p>
          <a:p>
            <a:pPr lvl="1"/>
            <a:endParaRPr lang="en-US" altLang="zh-CN" dirty="0" smtClean="0"/>
          </a:p>
          <a:p>
            <a:pPr marL="0" indent="0">
              <a:buNone/>
            </a:pPr>
            <a:r>
              <a:rPr lang="en-US" altLang="zh-CN" dirty="0"/>
              <a:t>	</a:t>
            </a:r>
            <a:r>
              <a:rPr lang="en-US" altLang="zh-CN" dirty="0" smtClean="0"/>
              <a:t>	</a:t>
            </a:r>
            <a:endParaRPr lang="zh-CN" altLang="en-US" dirty="0"/>
          </a:p>
        </p:txBody>
      </p:sp>
      <p:pic>
        <p:nvPicPr>
          <p:cNvPr id="4" name="Picture 6" descr="8t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3938" y="1268413"/>
            <a:ext cx="4210810" cy="477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9041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网络安全相关技术</a:t>
            </a:r>
            <a:endParaRPr lang="zh-CN" altLang="en-US" dirty="0"/>
          </a:p>
        </p:txBody>
      </p:sp>
      <p:sp>
        <p:nvSpPr>
          <p:cNvPr id="3" name="内容占位符 2"/>
          <p:cNvSpPr>
            <a:spLocks noGrp="1"/>
          </p:cNvSpPr>
          <p:nvPr>
            <p:ph idx="1"/>
          </p:nvPr>
        </p:nvSpPr>
        <p:spPr>
          <a:xfrm>
            <a:off x="650167" y="895980"/>
            <a:ext cx="11035327" cy="6190620"/>
          </a:xfrm>
        </p:spPr>
        <p:txBody>
          <a:bodyPr>
            <a:normAutofit fontScale="70000" lnSpcReduction="20000"/>
          </a:bodyPr>
          <a:lstStyle/>
          <a:p>
            <a:r>
              <a:rPr lang="zh-CN" altLang="en-US" sz="3600" dirty="0">
                <a:solidFill>
                  <a:srgbClr val="FF0000"/>
                </a:solidFill>
              </a:rPr>
              <a:t>漏洞扫描</a:t>
            </a:r>
            <a:r>
              <a:rPr lang="zh-CN" altLang="en-US" sz="4000" dirty="0">
                <a:solidFill>
                  <a:srgbClr val="FF0000"/>
                </a:solidFill>
              </a:rPr>
              <a:t>：</a:t>
            </a:r>
            <a:endParaRPr lang="en-US" altLang="zh-CN" sz="4000" dirty="0">
              <a:solidFill>
                <a:srgbClr val="FF0000"/>
              </a:solidFill>
            </a:endParaRPr>
          </a:p>
          <a:p>
            <a:pPr lvl="1"/>
            <a:r>
              <a:rPr lang="zh-CN" altLang="en-US" dirty="0" smtClean="0"/>
              <a:t>对计算机系统或其他网络设备进行安全相关的检测以找出网络中存在的安全隐患和可能被利用的漏洞</a:t>
            </a:r>
            <a:endParaRPr lang="en-US" altLang="zh-CN" dirty="0" smtClean="0"/>
          </a:p>
          <a:p>
            <a:r>
              <a:rPr lang="zh-CN" altLang="en-US" sz="3600" dirty="0">
                <a:solidFill>
                  <a:srgbClr val="FF0000"/>
                </a:solidFill>
              </a:rPr>
              <a:t>防火墙技术</a:t>
            </a:r>
            <a:r>
              <a:rPr lang="zh-CN" altLang="en-US" sz="4000" dirty="0">
                <a:solidFill>
                  <a:srgbClr val="FF0000"/>
                </a:solidFill>
              </a:rPr>
              <a:t>：</a:t>
            </a:r>
            <a:endParaRPr lang="en-US" altLang="zh-CN" sz="4000" dirty="0">
              <a:solidFill>
                <a:srgbClr val="FF0000"/>
              </a:solidFill>
            </a:endParaRPr>
          </a:p>
          <a:p>
            <a:pPr lvl="1"/>
            <a:r>
              <a:rPr lang="zh-CN" altLang="en-US" dirty="0" smtClean="0"/>
              <a:t>通过在两个安全策略不同的网络之间设置防火墙来控制两个网络之间的互访行为（软件防火墙和硬件防火墙）</a:t>
            </a:r>
            <a:endParaRPr lang="en-US" altLang="zh-CN" dirty="0" smtClean="0"/>
          </a:p>
          <a:p>
            <a:r>
              <a:rPr lang="zh-CN" altLang="en-US" sz="3600" dirty="0">
                <a:solidFill>
                  <a:srgbClr val="FF0000"/>
                </a:solidFill>
              </a:rPr>
              <a:t>认证与加密技术</a:t>
            </a:r>
            <a:r>
              <a:rPr lang="zh-CN" altLang="en-US" sz="4000" dirty="0">
                <a:solidFill>
                  <a:srgbClr val="FF0000"/>
                </a:solidFill>
              </a:rPr>
              <a:t>：</a:t>
            </a:r>
            <a:endParaRPr lang="en-US" altLang="zh-CN" sz="4000" dirty="0">
              <a:solidFill>
                <a:srgbClr val="FF0000"/>
              </a:solidFill>
            </a:endParaRPr>
          </a:p>
          <a:p>
            <a:pPr lvl="1"/>
            <a:r>
              <a:rPr lang="zh-CN" altLang="en-US" dirty="0" smtClean="0"/>
              <a:t>对于敏感信息进行加密</a:t>
            </a:r>
            <a:endParaRPr lang="en-US" altLang="zh-CN" dirty="0" smtClean="0"/>
          </a:p>
          <a:p>
            <a:r>
              <a:rPr lang="zh-CN" altLang="en-US" sz="3600" dirty="0">
                <a:solidFill>
                  <a:srgbClr val="FF0000"/>
                </a:solidFill>
              </a:rPr>
              <a:t>入侵检测</a:t>
            </a:r>
            <a:r>
              <a:rPr lang="zh-CN" altLang="en-US" sz="3600" dirty="0" smtClean="0">
                <a:solidFill>
                  <a:srgbClr val="FF0000"/>
                </a:solidFill>
              </a:rPr>
              <a:t>技术</a:t>
            </a:r>
            <a:r>
              <a:rPr lang="en-US" altLang="zh-CN" sz="3600" dirty="0" smtClean="0">
                <a:solidFill>
                  <a:srgbClr val="FF0000"/>
                </a:solidFill>
              </a:rPr>
              <a:t>:</a:t>
            </a:r>
            <a:endParaRPr lang="en-US" altLang="zh-CN" sz="3600" dirty="0">
              <a:solidFill>
                <a:srgbClr val="FF0000"/>
              </a:solidFill>
            </a:endParaRPr>
          </a:p>
          <a:p>
            <a:pPr lvl="1"/>
            <a:r>
              <a:rPr lang="zh-CN" altLang="en-US" dirty="0" smtClean="0"/>
              <a:t>通过审查安全日志、审计数据、其他网络上可以获得的信息以及计算机系统中若干关键点的信息，检查网络或系统中是否存在违反安全策略的行为</a:t>
            </a:r>
            <a:r>
              <a:rPr lang="en-US" altLang="zh-CN" dirty="0" smtClean="0"/>
              <a:t/>
            </a:r>
            <a:br>
              <a:rPr lang="en-US" altLang="zh-CN" dirty="0" smtClean="0"/>
            </a:br>
            <a:r>
              <a:rPr lang="en-US" altLang="zh-CN" dirty="0" smtClean="0"/>
              <a:t>	</a:t>
            </a:r>
            <a:endParaRPr lang="zh-CN" altLang="en-US" dirty="0"/>
          </a:p>
        </p:txBody>
      </p:sp>
    </p:spTree>
    <p:extLst>
      <p:ext uri="{BB962C8B-B14F-4D97-AF65-F5344CB8AC3E}">
        <p14:creationId xmlns:p14="http://schemas.microsoft.com/office/powerpoint/2010/main" val="2212108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安全测试工具</a:t>
            </a:r>
            <a:endParaRPr lang="zh-CN" altLang="en-US" dirty="0"/>
          </a:p>
        </p:txBody>
      </p:sp>
      <p:sp>
        <p:nvSpPr>
          <p:cNvPr id="3" name="内容占位符 2"/>
          <p:cNvSpPr>
            <a:spLocks noGrp="1"/>
          </p:cNvSpPr>
          <p:nvPr>
            <p:ph idx="1"/>
          </p:nvPr>
        </p:nvSpPr>
        <p:spPr/>
        <p:txBody>
          <a:bodyPr/>
          <a:lstStyle/>
          <a:p>
            <a:r>
              <a:rPr lang="en-US" altLang="zh-CN" dirty="0" smtClean="0"/>
              <a:t>IBM Rational </a:t>
            </a:r>
            <a:r>
              <a:rPr lang="en-US" altLang="zh-CN" dirty="0" err="1" smtClean="0"/>
              <a:t>AppScan</a:t>
            </a:r>
            <a:endParaRPr lang="en-US" altLang="zh-CN" dirty="0" smtClean="0"/>
          </a:p>
          <a:p>
            <a:r>
              <a:rPr lang="en-US" altLang="zh-CN" dirty="0" err="1" smtClean="0"/>
              <a:t>Jsky</a:t>
            </a:r>
            <a:endParaRPr lang="en-US" altLang="zh-CN" dirty="0" smtClean="0"/>
          </a:p>
          <a:p>
            <a:r>
              <a:rPr lang="en-US" altLang="zh-CN" dirty="0" err="1" smtClean="0"/>
              <a:t>WebPecker</a:t>
            </a:r>
            <a:endParaRPr lang="zh-CN" altLang="en-US" dirty="0"/>
          </a:p>
        </p:txBody>
      </p:sp>
    </p:spTree>
    <p:extLst>
      <p:ext uri="{BB962C8B-B14F-4D97-AF65-F5344CB8AC3E}">
        <p14:creationId xmlns:p14="http://schemas.microsoft.com/office/powerpoint/2010/main" val="39718243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4358E77-0E1D-4EF4-A11F-132A19D80AF3}" type="slidenum">
              <a:rPr lang="en-US" altLang="zh-CN" sz="1200"/>
              <a:pPr algn="r" eaLnBrk="1" hangingPunct="1"/>
              <a:t>42</a:t>
            </a:fld>
            <a:endParaRPr lang="en-US" altLang="zh-CN" sz="1200"/>
          </a:p>
        </p:txBody>
      </p:sp>
      <p:sp>
        <p:nvSpPr>
          <p:cNvPr id="6147" name="Rectangle 2"/>
          <p:cNvSpPr>
            <a:spLocks noGrp="1" noChangeArrowheads="1"/>
          </p:cNvSpPr>
          <p:nvPr>
            <p:ph type="title"/>
          </p:nvPr>
        </p:nvSpPr>
        <p:spPr/>
        <p:txBody>
          <a:bodyPr/>
          <a:lstStyle/>
          <a:p>
            <a:r>
              <a:rPr lang="zh-CN" altLang="zh-CN" dirty="0" smtClean="0"/>
              <a:t>系统测试</a:t>
            </a:r>
            <a:endParaRPr lang="zh-CN" altLang="zh-CN" dirty="0"/>
          </a:p>
        </p:txBody>
      </p:sp>
      <p:sp>
        <p:nvSpPr>
          <p:cNvPr id="6148" name="Rectangle 3"/>
          <p:cNvSpPr>
            <a:spLocks noGrp="1" noChangeArrowheads="1"/>
          </p:cNvSpPr>
          <p:nvPr>
            <p:ph sz="half" idx="1"/>
          </p:nvPr>
        </p:nvSpPr>
        <p:spPr/>
        <p:txBody>
          <a:bodyPr>
            <a:normAutofit/>
          </a:bodyPr>
          <a:lstStyle/>
          <a:p>
            <a:r>
              <a:rPr lang="zh-CN" altLang="en-US" dirty="0" smtClean="0"/>
              <a:t>系统测试包含：</a:t>
            </a:r>
            <a:endParaRPr lang="en-US" altLang="zh-CN" dirty="0" smtClean="0"/>
          </a:p>
          <a:p>
            <a:pPr lvl="1"/>
            <a:r>
              <a:rPr lang="zh-CN" altLang="zh-CN" dirty="0" smtClean="0"/>
              <a:t>功能测试</a:t>
            </a:r>
            <a:endParaRPr lang="en-US" altLang="zh-CN" dirty="0" smtClean="0"/>
          </a:p>
          <a:p>
            <a:pPr lvl="1"/>
            <a:r>
              <a:rPr lang="zh-CN" altLang="zh-CN" dirty="0" smtClean="0"/>
              <a:t>性能测试</a:t>
            </a:r>
            <a:endParaRPr lang="en-US" altLang="zh-CN" dirty="0" smtClean="0"/>
          </a:p>
          <a:p>
            <a:pPr lvl="1"/>
            <a:r>
              <a:rPr lang="zh-CN" altLang="zh-CN" dirty="0" smtClean="0"/>
              <a:t>安全性测试</a:t>
            </a:r>
            <a:endParaRPr lang="en-US" altLang="zh-CN" dirty="0" smtClean="0"/>
          </a:p>
          <a:p>
            <a:pPr lvl="1"/>
            <a:r>
              <a:rPr lang="zh-CN" altLang="zh-CN" dirty="0" smtClean="0">
                <a:solidFill>
                  <a:srgbClr val="FF0000"/>
                </a:solidFill>
              </a:rPr>
              <a:t>兼容性测试</a:t>
            </a:r>
            <a:endParaRPr lang="en-US" altLang="zh-CN" dirty="0" smtClean="0">
              <a:solidFill>
                <a:srgbClr val="FF0000"/>
              </a:solidFill>
            </a:endParaRPr>
          </a:p>
          <a:p>
            <a:pPr lvl="1"/>
            <a:r>
              <a:rPr lang="zh-CN" altLang="en-US" dirty="0"/>
              <a:t>界面测试</a:t>
            </a:r>
            <a:endParaRPr lang="en-US" altLang="zh-CN" dirty="0"/>
          </a:p>
          <a:p>
            <a:pPr lvl="1"/>
            <a:r>
              <a:rPr lang="zh-CN" altLang="en-US" dirty="0" smtClean="0"/>
              <a:t>易用性</a:t>
            </a:r>
            <a:r>
              <a:rPr lang="zh-CN" altLang="zh-CN" dirty="0" smtClean="0"/>
              <a:t>测试</a:t>
            </a:r>
            <a:endParaRPr lang="en-US" altLang="zh-CN" dirty="0" smtClean="0"/>
          </a:p>
          <a:p>
            <a:pPr lvl="1"/>
            <a:r>
              <a:rPr lang="zh-CN" altLang="en-US" dirty="0" smtClean="0"/>
              <a:t>安装测试</a:t>
            </a:r>
            <a:endParaRPr lang="zh-CN" altLang="zh-CN" dirty="0"/>
          </a:p>
        </p:txBody>
      </p:sp>
    </p:spTree>
    <p:extLst>
      <p:ext uri="{BB962C8B-B14F-4D97-AF65-F5344CB8AC3E}">
        <p14:creationId xmlns:p14="http://schemas.microsoft.com/office/powerpoint/2010/main" val="44147348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兼容性测试</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定义：兼容性</a:t>
            </a:r>
            <a:r>
              <a:rPr lang="zh-CN" altLang="en-US" dirty="0" smtClean="0"/>
              <a:t>测试</a:t>
            </a:r>
            <a:r>
              <a:rPr lang="zh-CN" altLang="en-US" dirty="0"/>
              <a:t>是指测试软件在特定的</a:t>
            </a:r>
            <a:r>
              <a:rPr lang="zh-CN" altLang="en-US" dirty="0">
                <a:solidFill>
                  <a:srgbClr val="FF0000"/>
                </a:solidFill>
              </a:rPr>
              <a:t>硬件</a:t>
            </a:r>
            <a:r>
              <a:rPr lang="zh-CN" altLang="en-US" dirty="0"/>
              <a:t>平台上、不同的</a:t>
            </a:r>
            <a:r>
              <a:rPr lang="zh-CN" altLang="en-US" dirty="0">
                <a:solidFill>
                  <a:srgbClr val="FF0000"/>
                </a:solidFill>
              </a:rPr>
              <a:t>应用软件</a:t>
            </a:r>
            <a:r>
              <a:rPr lang="zh-CN" altLang="en-US" dirty="0"/>
              <a:t>之间、不同的</a:t>
            </a:r>
            <a:r>
              <a:rPr lang="zh-CN" altLang="en-US" dirty="0">
                <a:solidFill>
                  <a:srgbClr val="FF0000"/>
                </a:solidFill>
              </a:rPr>
              <a:t>操作系统</a:t>
            </a:r>
            <a:r>
              <a:rPr lang="zh-CN" altLang="en-US" dirty="0"/>
              <a:t>平台上、不同的</a:t>
            </a:r>
            <a:r>
              <a:rPr lang="zh-CN" altLang="en-US" dirty="0">
                <a:solidFill>
                  <a:srgbClr val="FF0000"/>
                </a:solidFill>
              </a:rPr>
              <a:t>网络</a:t>
            </a:r>
            <a:r>
              <a:rPr lang="zh-CN" altLang="en-US" dirty="0"/>
              <a:t>等环境中是否能很好地运行的</a:t>
            </a:r>
            <a:r>
              <a:rPr lang="zh-CN" altLang="en-US" dirty="0" smtClean="0"/>
              <a:t>测试</a:t>
            </a:r>
            <a:endParaRPr lang="en-US" altLang="zh-CN" dirty="0" smtClean="0"/>
          </a:p>
          <a:p>
            <a:pPr marL="168275" lvl="1" indent="0">
              <a:buNone/>
            </a:pPr>
            <a:endParaRPr lang="en-US" altLang="zh-CN" dirty="0" smtClean="0"/>
          </a:p>
        </p:txBody>
      </p:sp>
      <p:pic>
        <p:nvPicPr>
          <p:cNvPr id="4" name="图片 3" descr="2007130185026967.jpg"/>
          <p:cNvPicPr>
            <a:picLocks noChangeAspect="1"/>
          </p:cNvPicPr>
          <p:nvPr/>
        </p:nvPicPr>
        <p:blipFill rotWithShape="1">
          <a:blip r:embed="rId3">
            <a:extLst>
              <a:ext uri="{28A0092B-C50C-407E-A947-70E740481C1C}">
                <a14:useLocalDpi xmlns:a14="http://schemas.microsoft.com/office/drawing/2010/main" val="0"/>
              </a:ext>
            </a:extLst>
          </a:blip>
          <a:srcRect l="7191" t="6573" r="18630" b="6032"/>
          <a:stretch/>
        </p:blipFill>
        <p:spPr bwMode="auto">
          <a:xfrm>
            <a:off x="1983742" y="2870628"/>
            <a:ext cx="2755557" cy="3571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bwMode="auto">
          <a:xfrm>
            <a:off x="5400790" y="2498318"/>
            <a:ext cx="511256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800" b="1" baseline="0">
                <a:solidFill>
                  <a:schemeClr val="tx1"/>
                </a:solidFill>
                <a:latin typeface="楷体" panose="02010609060101010101" pitchFamily="49" charset="-122"/>
                <a:ea typeface="楷体" panose="02010609060101010101" pitchFamily="49"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800" b="1" baseline="0">
                <a:solidFill>
                  <a:schemeClr val="tx1"/>
                </a:solidFill>
                <a:latin typeface="楷体" panose="02010609060101010101" pitchFamily="49" charset="-122"/>
                <a:ea typeface="楷体" panose="02010609060101010101" pitchFamily="49"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800" b="1" baseline="0">
                <a:solidFill>
                  <a:schemeClr val="tx1"/>
                </a:solidFill>
                <a:latin typeface="楷体" panose="02010609060101010101" pitchFamily="49" charset="-122"/>
                <a:ea typeface="楷体" panose="02010609060101010101" pitchFamily="49"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2800" b="1" baseline="0">
                <a:solidFill>
                  <a:schemeClr val="tx1"/>
                </a:solidFill>
                <a:latin typeface="楷体" panose="02010609060101010101" pitchFamily="49" charset="-122"/>
                <a:ea typeface="楷体" panose="02010609060101010101" pitchFamily="49"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800">
                <a:solidFill>
                  <a:schemeClr val="tx1"/>
                </a:solidFill>
                <a:latin typeface="楷体" panose="02010609060101010101" pitchFamily="49" charset="-122"/>
                <a:ea typeface="楷体" panose="02010609060101010101" pitchFamily="49"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r>
              <a:rPr lang="zh-CN" altLang="en-US" dirty="0"/>
              <a:t>例如：</a:t>
            </a:r>
            <a:endParaRPr lang="en-US" altLang="zh-CN" dirty="0"/>
          </a:p>
          <a:p>
            <a:r>
              <a:rPr lang="zh-CN" altLang="en-US" kern="0" dirty="0"/>
              <a:t>安装</a:t>
            </a:r>
            <a:r>
              <a:rPr lang="en-US" altLang="zh-CN" kern="0" dirty="0">
                <a:latin typeface="Times New Roman" panose="02020603050405020304" pitchFamily="18" charset="0"/>
                <a:cs typeface="Times New Roman" panose="02020603050405020304" pitchFamily="18" charset="0"/>
              </a:rPr>
              <a:t>Vista</a:t>
            </a:r>
            <a:r>
              <a:rPr lang="zh-CN" altLang="en-US" kern="0" dirty="0"/>
              <a:t>系统是微软</a:t>
            </a:r>
            <a:r>
              <a:rPr lang="zh-CN" altLang="en-US" kern="0" dirty="0" smtClean="0"/>
              <a:t>花费人力</a:t>
            </a:r>
            <a:r>
              <a:rPr lang="zh-CN" altLang="en-US" kern="0" dirty="0"/>
              <a:t>、物力和财力时间最多的产品</a:t>
            </a:r>
            <a:endParaRPr lang="en-US" altLang="zh-CN" kern="0" dirty="0"/>
          </a:p>
          <a:p>
            <a:pPr lvl="1"/>
            <a:r>
              <a:rPr lang="zh-CN" altLang="en-US" kern="0" dirty="0"/>
              <a:t>使用半年仍然不能为用户接受</a:t>
            </a:r>
            <a:endParaRPr lang="en-US" altLang="zh-CN" kern="0" dirty="0"/>
          </a:p>
          <a:p>
            <a:pPr lvl="1"/>
            <a:r>
              <a:rPr lang="en-US" altLang="zh-CN" kern="0" dirty="0"/>
              <a:t>Nero</a:t>
            </a:r>
            <a:r>
              <a:rPr lang="zh-CN" altLang="en-US" kern="0" dirty="0"/>
              <a:t>刻录软件</a:t>
            </a:r>
            <a:r>
              <a:rPr lang="en-US" altLang="zh-CN" kern="0" dirty="0"/>
              <a:t>,</a:t>
            </a:r>
            <a:r>
              <a:rPr lang="zh-CN" altLang="en-US" kern="0" dirty="0"/>
              <a:t>瑞星等许多主流软件不能安装、使用</a:t>
            </a:r>
            <a:endParaRPr lang="en-US" altLang="zh-CN" kern="0" dirty="0"/>
          </a:p>
          <a:p>
            <a:pPr lvl="1"/>
            <a:endParaRPr lang="zh-CN" altLang="en-US" kern="0" dirty="0"/>
          </a:p>
        </p:txBody>
      </p:sp>
    </p:spTree>
    <p:extLst>
      <p:ext uri="{BB962C8B-B14F-4D97-AF65-F5344CB8AC3E}">
        <p14:creationId xmlns:p14="http://schemas.microsoft.com/office/powerpoint/2010/main" val="266757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兼容性测试</a:t>
            </a:r>
            <a:endParaRPr lang="zh-CN" altLang="en-US" dirty="0"/>
          </a:p>
        </p:txBody>
      </p:sp>
      <p:sp>
        <p:nvSpPr>
          <p:cNvPr id="3" name="内容占位符 2"/>
          <p:cNvSpPr>
            <a:spLocks noGrp="1"/>
          </p:cNvSpPr>
          <p:nvPr>
            <p:ph idx="1"/>
          </p:nvPr>
        </p:nvSpPr>
        <p:spPr/>
        <p:txBody>
          <a:bodyPr/>
          <a:lstStyle/>
          <a:p>
            <a:r>
              <a:rPr lang="zh-CN" altLang="en-US" dirty="0"/>
              <a:t>为什么</a:t>
            </a:r>
            <a:r>
              <a:rPr lang="zh-CN" altLang="en-US" dirty="0" smtClean="0"/>
              <a:t>进行兼容性测试</a:t>
            </a:r>
            <a:endParaRPr lang="en-US" altLang="zh-CN" dirty="0" smtClean="0"/>
          </a:p>
          <a:p>
            <a:pPr lvl="1"/>
            <a:r>
              <a:rPr lang="zh-CN" altLang="en-US" dirty="0" smtClean="0"/>
              <a:t>通用软件越来越多，保证这些通用软件支持跨</a:t>
            </a:r>
            <a:r>
              <a:rPr lang="zh-CN" altLang="en-US" dirty="0" smtClean="0">
                <a:solidFill>
                  <a:srgbClr val="FF0000"/>
                </a:solidFill>
              </a:rPr>
              <a:t>硬件</a:t>
            </a:r>
            <a:r>
              <a:rPr lang="zh-CN" altLang="en-US" dirty="0" smtClean="0"/>
              <a:t>、跨</a:t>
            </a:r>
            <a:r>
              <a:rPr lang="zh-CN" altLang="en-US" dirty="0" smtClean="0">
                <a:solidFill>
                  <a:srgbClr val="FF0000"/>
                </a:solidFill>
              </a:rPr>
              <a:t>平台</a:t>
            </a:r>
            <a:r>
              <a:rPr lang="zh-CN" altLang="en-US" dirty="0" smtClean="0"/>
              <a:t>、跨</a:t>
            </a:r>
            <a:r>
              <a:rPr lang="zh-CN" altLang="en-US" dirty="0" smtClean="0">
                <a:solidFill>
                  <a:srgbClr val="FF0000"/>
                </a:solidFill>
              </a:rPr>
              <a:t>软件</a:t>
            </a:r>
            <a:r>
              <a:rPr lang="zh-CN" altLang="en-US" dirty="0" smtClean="0"/>
              <a:t>运行</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8305056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兼容性测试标准</a:t>
            </a:r>
            <a:endParaRPr lang="zh-CN" altLang="en-US" dirty="0"/>
          </a:p>
        </p:txBody>
      </p:sp>
      <p:sp>
        <p:nvSpPr>
          <p:cNvPr id="3" name="内容占位符 2"/>
          <p:cNvSpPr>
            <a:spLocks noGrp="1"/>
          </p:cNvSpPr>
          <p:nvPr>
            <p:ph idx="1"/>
          </p:nvPr>
        </p:nvSpPr>
        <p:spPr>
          <a:xfrm>
            <a:off x="677062" y="815298"/>
            <a:ext cx="10505512" cy="5060681"/>
          </a:xfrm>
        </p:spPr>
        <p:txBody>
          <a:bodyPr>
            <a:normAutofit/>
          </a:bodyPr>
          <a:lstStyle/>
          <a:p>
            <a:r>
              <a:rPr lang="zh-CN" altLang="en-US" dirty="0" smtClean="0">
                <a:solidFill>
                  <a:srgbClr val="FF0000"/>
                </a:solidFill>
              </a:rPr>
              <a:t>向后兼容</a:t>
            </a:r>
            <a:endParaRPr lang="en-US" altLang="zh-CN" dirty="0" smtClean="0">
              <a:solidFill>
                <a:srgbClr val="FF0000"/>
              </a:solidFill>
            </a:endParaRPr>
          </a:p>
          <a:p>
            <a:pPr lvl="1"/>
            <a:r>
              <a:rPr lang="zh-CN" altLang="en-US" dirty="0" smtClean="0"/>
              <a:t>可以使用软件的以前版本</a:t>
            </a:r>
            <a:endParaRPr lang="en-US" altLang="zh-CN" dirty="0" smtClean="0"/>
          </a:p>
          <a:p>
            <a:pPr lvl="1"/>
            <a:r>
              <a:rPr lang="zh-CN" altLang="en-US" dirty="0" smtClean="0"/>
              <a:t>如：</a:t>
            </a:r>
            <a:r>
              <a:rPr lang="en-US" altLang="zh-CN" dirty="0" smtClean="0"/>
              <a:t>Office 2007/2013 </a:t>
            </a:r>
            <a:r>
              <a:rPr lang="zh-CN" altLang="en-US" dirty="0"/>
              <a:t>可以打开</a:t>
            </a:r>
            <a:r>
              <a:rPr lang="en-US" altLang="zh-CN" dirty="0"/>
              <a:t>Office </a:t>
            </a:r>
            <a:r>
              <a:rPr lang="en-US" altLang="zh-CN" dirty="0" smtClean="0"/>
              <a:t>2003</a:t>
            </a:r>
            <a:r>
              <a:rPr lang="zh-CN" altLang="en-US" dirty="0" smtClean="0"/>
              <a:t>下存储的文档</a:t>
            </a:r>
            <a:endParaRPr lang="en-US" altLang="zh-CN" dirty="0" smtClean="0"/>
          </a:p>
          <a:p>
            <a:r>
              <a:rPr lang="zh-CN" altLang="en-US" dirty="0" smtClean="0">
                <a:solidFill>
                  <a:srgbClr val="FF0000"/>
                </a:solidFill>
              </a:rPr>
              <a:t>向前兼容</a:t>
            </a:r>
            <a:endParaRPr lang="en-US" altLang="zh-CN" dirty="0" smtClean="0">
              <a:solidFill>
                <a:srgbClr val="FF0000"/>
              </a:solidFill>
            </a:endParaRPr>
          </a:p>
          <a:p>
            <a:pPr lvl="1"/>
            <a:r>
              <a:rPr lang="zh-CN" altLang="en-US" dirty="0" smtClean="0"/>
              <a:t>可以使用软件的以后版本</a:t>
            </a:r>
            <a:endParaRPr lang="en-US" altLang="zh-CN" dirty="0" smtClean="0"/>
          </a:p>
          <a:p>
            <a:pPr lvl="1"/>
            <a:r>
              <a:rPr lang="zh-CN" altLang="en-US" dirty="0" smtClean="0"/>
              <a:t>如：</a:t>
            </a:r>
            <a:r>
              <a:rPr lang="en-US" altLang="zh-CN" dirty="0" smtClean="0"/>
              <a:t>Office 2003</a:t>
            </a:r>
            <a:r>
              <a:rPr lang="zh-CN" altLang="en-US" dirty="0" smtClean="0"/>
              <a:t>可以打开</a:t>
            </a:r>
            <a:r>
              <a:rPr lang="en-US" altLang="zh-CN" dirty="0" smtClean="0"/>
              <a:t>Office2013</a:t>
            </a:r>
            <a:r>
              <a:rPr lang="zh-CN" altLang="en-US" dirty="0" smtClean="0"/>
              <a:t>存储</a:t>
            </a:r>
            <a:r>
              <a:rPr lang="zh-CN" altLang="en-US" dirty="0"/>
              <a:t>的文档</a:t>
            </a:r>
            <a:endParaRPr lang="en-US" altLang="zh-CN" dirty="0"/>
          </a:p>
          <a:p>
            <a:pPr lvl="1"/>
            <a:endParaRPr lang="zh-CN" altLang="en-US" dirty="0"/>
          </a:p>
        </p:txBody>
      </p:sp>
      <p:grpSp>
        <p:nvGrpSpPr>
          <p:cNvPr id="8" name="组合 7"/>
          <p:cNvGrpSpPr/>
          <p:nvPr/>
        </p:nvGrpSpPr>
        <p:grpSpPr>
          <a:xfrm>
            <a:off x="1807187" y="5492080"/>
            <a:ext cx="7560840" cy="739244"/>
            <a:chOff x="323528" y="5949280"/>
            <a:chExt cx="7560840" cy="739244"/>
          </a:xfrm>
        </p:grpSpPr>
        <p:sp>
          <p:nvSpPr>
            <p:cNvPr id="4" name="右箭头 3"/>
            <p:cNvSpPr/>
            <p:nvPr/>
          </p:nvSpPr>
          <p:spPr bwMode="auto">
            <a:xfrm>
              <a:off x="4427984" y="5949280"/>
              <a:ext cx="2520280" cy="288032"/>
            </a:xfrm>
            <a:prstGeom prs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3200">
                <a:latin typeface="Arial" pitchFamily="34" charset="0"/>
              </a:endParaRPr>
            </a:p>
          </p:txBody>
        </p:sp>
        <p:sp>
          <p:nvSpPr>
            <p:cNvPr id="5" name="左箭头 4"/>
            <p:cNvSpPr/>
            <p:nvPr/>
          </p:nvSpPr>
          <p:spPr bwMode="auto">
            <a:xfrm>
              <a:off x="1115616" y="5949280"/>
              <a:ext cx="3096344" cy="288032"/>
            </a:xfrm>
            <a:prstGeom prst="lef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3200">
                <a:latin typeface="Arial" pitchFamily="34" charset="0"/>
              </a:endParaRPr>
            </a:p>
          </p:txBody>
        </p:sp>
        <p:sp>
          <p:nvSpPr>
            <p:cNvPr id="6" name="文本框 5"/>
            <p:cNvSpPr txBox="1"/>
            <p:nvPr/>
          </p:nvSpPr>
          <p:spPr>
            <a:xfrm>
              <a:off x="323528" y="6165304"/>
              <a:ext cx="2304256"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旧版本  </a:t>
              </a:r>
              <a:r>
                <a:rPr lang="zh-CN" altLang="en-US" sz="2800" b="1" dirty="0">
                  <a:solidFill>
                    <a:srgbClr val="FF0000"/>
                  </a:solidFill>
                  <a:latin typeface="楷体" panose="02010609060101010101" pitchFamily="49" charset="-122"/>
                  <a:ea typeface="楷体" panose="02010609060101010101" pitchFamily="49" charset="-122"/>
                </a:rPr>
                <a:t>后</a:t>
              </a:r>
            </a:p>
          </p:txBody>
        </p:sp>
        <p:sp>
          <p:nvSpPr>
            <p:cNvPr id="7" name="文本框 6"/>
            <p:cNvSpPr txBox="1"/>
            <p:nvPr/>
          </p:nvSpPr>
          <p:spPr>
            <a:xfrm>
              <a:off x="5580112" y="6165304"/>
              <a:ext cx="2304256"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新版本  </a:t>
              </a:r>
              <a:r>
                <a:rPr lang="zh-CN" altLang="en-US" sz="2800" b="1" dirty="0">
                  <a:solidFill>
                    <a:srgbClr val="FF0000"/>
                  </a:solidFill>
                  <a:latin typeface="楷体" panose="02010609060101010101" pitchFamily="49" charset="-122"/>
                  <a:ea typeface="楷体" panose="02010609060101010101" pitchFamily="49" charset="-122"/>
                </a:rPr>
                <a:t>前</a:t>
              </a:r>
            </a:p>
          </p:txBody>
        </p:sp>
      </p:grpSp>
    </p:spTree>
    <p:extLst>
      <p:ext uri="{BB962C8B-B14F-4D97-AF65-F5344CB8AC3E}">
        <p14:creationId xmlns:p14="http://schemas.microsoft.com/office/powerpoint/2010/main" val="271180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left)">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兼容性测试举例</a:t>
            </a:r>
            <a:endParaRPr lang="zh-CN" altLang="en-US" dirty="0"/>
          </a:p>
        </p:txBody>
      </p:sp>
      <p:sp>
        <p:nvSpPr>
          <p:cNvPr id="3" name="内容占位符 2"/>
          <p:cNvSpPr>
            <a:spLocks noGrp="1"/>
          </p:cNvSpPr>
          <p:nvPr>
            <p:ph idx="1"/>
          </p:nvPr>
        </p:nvSpPr>
        <p:spPr>
          <a:xfrm>
            <a:off x="571791" y="922107"/>
            <a:ext cx="3882643" cy="5060681"/>
          </a:xfrm>
        </p:spPr>
        <p:txBody>
          <a:bodyPr/>
          <a:lstStyle/>
          <a:p>
            <a:r>
              <a:rPr lang="zh-CN" altLang="en-US" dirty="0"/>
              <a:t>向前、向后兼容举例</a:t>
            </a:r>
            <a:endParaRPr lang="en-US" altLang="zh-CN" dirty="0" smtClean="0"/>
          </a:p>
          <a:p>
            <a:pPr lvl="1"/>
            <a:r>
              <a:rPr lang="en-US" altLang="zh-CN" dirty="0" smtClean="0"/>
              <a:t>Windows Notepad</a:t>
            </a:r>
            <a:r>
              <a:rPr lang="zh-CN" altLang="en-US" dirty="0" smtClean="0"/>
              <a:t>文本编辑器</a:t>
            </a:r>
            <a:endParaRPr lang="zh-CN" altLang="en-US" dirty="0"/>
          </a:p>
        </p:txBody>
      </p:sp>
      <p:pic>
        <p:nvPicPr>
          <p:cNvPr id="4" name="图片 3"/>
          <p:cNvPicPr>
            <a:picLocks noChangeAspect="1"/>
          </p:cNvPicPr>
          <p:nvPr/>
        </p:nvPicPr>
        <p:blipFill>
          <a:blip r:embed="rId3"/>
          <a:stretch>
            <a:fillRect/>
          </a:stretch>
        </p:blipFill>
        <p:spPr>
          <a:xfrm>
            <a:off x="4890849" y="913158"/>
            <a:ext cx="6984776" cy="5304762"/>
          </a:xfrm>
          <a:prstGeom prst="rect">
            <a:avLst/>
          </a:prstGeom>
        </p:spPr>
      </p:pic>
    </p:spTree>
    <p:extLst>
      <p:ext uri="{BB962C8B-B14F-4D97-AF65-F5344CB8AC3E}">
        <p14:creationId xmlns:p14="http://schemas.microsoft.com/office/powerpoint/2010/main" val="11342935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标准和规范</a:t>
            </a:r>
            <a:endParaRPr lang="zh-CN" altLang="en-US" dirty="0"/>
          </a:p>
        </p:txBody>
      </p:sp>
      <p:sp>
        <p:nvSpPr>
          <p:cNvPr id="3" name="内容占位符 2"/>
          <p:cNvSpPr>
            <a:spLocks noGrp="1"/>
          </p:cNvSpPr>
          <p:nvPr>
            <p:ph idx="1"/>
          </p:nvPr>
        </p:nvSpPr>
        <p:spPr>
          <a:xfrm>
            <a:off x="650167" y="895981"/>
            <a:ext cx="10766385" cy="5800654"/>
          </a:xfrm>
        </p:spPr>
        <p:txBody>
          <a:bodyPr>
            <a:normAutofit lnSpcReduction="10000"/>
          </a:bodyPr>
          <a:lstStyle/>
          <a:p>
            <a:r>
              <a:rPr lang="zh-CN" altLang="en-US" dirty="0" smtClean="0">
                <a:solidFill>
                  <a:srgbClr val="FF0000"/>
                </a:solidFill>
              </a:rPr>
              <a:t>高级标准和规范</a:t>
            </a:r>
            <a:endParaRPr lang="en-US" altLang="zh-CN" dirty="0" smtClean="0">
              <a:solidFill>
                <a:srgbClr val="FF0000"/>
              </a:solidFill>
            </a:endParaRPr>
          </a:p>
          <a:p>
            <a:pPr lvl="1"/>
            <a:r>
              <a:rPr lang="zh-CN" altLang="en-US" dirty="0" smtClean="0"/>
              <a:t>遵守平台（操作系统）的标准</a:t>
            </a:r>
            <a:endParaRPr lang="en-US" altLang="zh-CN" dirty="0" smtClean="0"/>
          </a:p>
          <a:p>
            <a:pPr lvl="1"/>
            <a:r>
              <a:rPr lang="zh-CN" altLang="en-US" dirty="0" smtClean="0"/>
              <a:t>例如：</a:t>
            </a:r>
            <a:r>
              <a:rPr lang="en-US" altLang="zh-CN" dirty="0" smtClean="0"/>
              <a:t>Windows</a:t>
            </a:r>
            <a:r>
              <a:rPr lang="zh-CN" altLang="en-US" dirty="0" smtClean="0"/>
              <a:t>认证徽标，为了得到徽标，软件必须通过由独立测试实验室执行的兼容性测试</a:t>
            </a:r>
            <a:endParaRPr lang="en-US" altLang="zh-CN" dirty="0" smtClean="0"/>
          </a:p>
          <a:p>
            <a:pPr lvl="2"/>
            <a:r>
              <a:rPr lang="zh-CN" altLang="en-US" dirty="0" smtClean="0"/>
              <a:t>支持三建以上的鼠标</a:t>
            </a:r>
            <a:endParaRPr lang="en-US" altLang="zh-CN" dirty="0" smtClean="0"/>
          </a:p>
          <a:p>
            <a:pPr lvl="2"/>
            <a:r>
              <a:rPr lang="zh-CN" altLang="en-US" dirty="0" smtClean="0"/>
              <a:t>支持在</a:t>
            </a:r>
            <a:r>
              <a:rPr lang="en-US" altLang="zh-CN" dirty="0" smtClean="0"/>
              <a:t>C</a:t>
            </a:r>
            <a:r>
              <a:rPr lang="zh-CN" altLang="en-US" dirty="0" smtClean="0"/>
              <a:t>：和</a:t>
            </a:r>
            <a:r>
              <a:rPr lang="en-US" altLang="zh-CN" dirty="0" smtClean="0"/>
              <a:t>D</a:t>
            </a:r>
            <a:r>
              <a:rPr lang="zh-CN" altLang="en-US" dirty="0" smtClean="0"/>
              <a:t>：以外的磁盘上安装</a:t>
            </a:r>
            <a:endParaRPr lang="en-US" altLang="zh-CN" dirty="0" smtClean="0"/>
          </a:p>
          <a:p>
            <a:pPr lvl="2"/>
            <a:r>
              <a:rPr lang="zh-CN" altLang="en-US" dirty="0" smtClean="0"/>
              <a:t>文件名长度</a:t>
            </a:r>
            <a:endParaRPr lang="en-US" altLang="zh-CN" dirty="0" smtClean="0"/>
          </a:p>
          <a:p>
            <a:pPr lvl="2"/>
            <a:r>
              <a:rPr lang="en-US" altLang="zh-CN" dirty="0" smtClean="0"/>
              <a:t>……400</a:t>
            </a:r>
            <a:r>
              <a:rPr lang="zh-CN" altLang="en-US" dirty="0" smtClean="0"/>
              <a:t>多页标准</a:t>
            </a:r>
            <a:endParaRPr lang="en-US" altLang="zh-CN" dirty="0" smtClean="0"/>
          </a:p>
          <a:p>
            <a:r>
              <a:rPr lang="zh-CN" altLang="en-US" dirty="0" smtClean="0"/>
              <a:t>低级</a:t>
            </a:r>
            <a:r>
              <a:rPr lang="zh-CN" altLang="en-US" dirty="0"/>
              <a:t>标准</a:t>
            </a:r>
          </a:p>
          <a:p>
            <a:endParaRPr lang="en-US" altLang="zh-CN" dirty="0"/>
          </a:p>
        </p:txBody>
      </p:sp>
      <p:pic>
        <p:nvPicPr>
          <p:cNvPr id="4" name="图片 3"/>
          <p:cNvPicPr>
            <a:picLocks noChangeAspect="1"/>
          </p:cNvPicPr>
          <p:nvPr/>
        </p:nvPicPr>
        <p:blipFill>
          <a:blip r:embed="rId3"/>
          <a:stretch>
            <a:fillRect/>
          </a:stretch>
        </p:blipFill>
        <p:spPr>
          <a:xfrm>
            <a:off x="8544273" y="4005064"/>
            <a:ext cx="1228571" cy="1800000"/>
          </a:xfrm>
          <a:prstGeom prst="rect">
            <a:avLst/>
          </a:prstGeom>
        </p:spPr>
      </p:pic>
    </p:spTree>
    <p:extLst>
      <p:ext uri="{BB962C8B-B14F-4D97-AF65-F5344CB8AC3E}">
        <p14:creationId xmlns:p14="http://schemas.microsoft.com/office/powerpoint/2010/main" val="150278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标准和规范</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低级标准和规范</a:t>
            </a:r>
            <a:endParaRPr lang="en-US" altLang="zh-CN" dirty="0" smtClean="0">
              <a:solidFill>
                <a:srgbClr val="FF0000"/>
              </a:solidFill>
            </a:endParaRPr>
          </a:p>
          <a:p>
            <a:pPr lvl="1"/>
            <a:r>
              <a:rPr lang="zh-CN" altLang="en-US" dirty="0" smtClean="0"/>
              <a:t>产品本身的标准</a:t>
            </a:r>
            <a:endParaRPr lang="en-US" altLang="zh-CN" dirty="0" smtClean="0"/>
          </a:p>
          <a:p>
            <a:pPr lvl="1"/>
            <a:r>
              <a:rPr lang="zh-CN" altLang="en-US" dirty="0" smtClean="0"/>
              <a:t>例如：图形软件，需支持保存</a:t>
            </a:r>
            <a:r>
              <a:rPr lang="en-US" altLang="zh-CN" dirty="0" err="1" smtClean="0"/>
              <a:t>jpg,bmp,gif</a:t>
            </a:r>
            <a:r>
              <a:rPr lang="en-US" altLang="zh-CN" dirty="0" smtClean="0"/>
              <a:t>……</a:t>
            </a:r>
            <a:r>
              <a:rPr lang="zh-CN" altLang="en-US" dirty="0" smtClean="0"/>
              <a:t>等格式，如果不符合这些格式的标准，则无法在其他程序查看该文件</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414549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兼容性测试包括哪些方面</a:t>
            </a:r>
            <a:endParaRPr lang="zh-CN" altLang="en-US" dirty="0"/>
          </a:p>
        </p:txBody>
      </p:sp>
      <p:sp>
        <p:nvSpPr>
          <p:cNvPr id="3" name="内容占位符 2"/>
          <p:cNvSpPr>
            <a:spLocks noGrp="1"/>
          </p:cNvSpPr>
          <p:nvPr>
            <p:ph idx="1"/>
          </p:nvPr>
        </p:nvSpPr>
        <p:spPr/>
        <p:txBody>
          <a:bodyPr/>
          <a:lstStyle/>
          <a:p>
            <a:r>
              <a:rPr lang="zh-CN" altLang="en-US" dirty="0" smtClean="0"/>
              <a:t>操作系统</a:t>
            </a:r>
            <a:endParaRPr lang="en-US" altLang="zh-CN" dirty="0" smtClean="0"/>
          </a:p>
          <a:p>
            <a:r>
              <a:rPr lang="zh-CN" altLang="en-US" dirty="0" smtClean="0"/>
              <a:t>应用软件之间</a:t>
            </a:r>
            <a:endParaRPr lang="en-US" altLang="zh-CN" dirty="0" smtClean="0"/>
          </a:p>
          <a:p>
            <a:pPr lvl="1"/>
            <a:r>
              <a:rPr lang="zh-CN" altLang="en-US" dirty="0" smtClean="0"/>
              <a:t>如：不同浏览器之间</a:t>
            </a:r>
            <a:endParaRPr lang="en-US" altLang="zh-CN" dirty="0" smtClean="0"/>
          </a:p>
          <a:p>
            <a:r>
              <a:rPr lang="zh-CN" altLang="en-US" dirty="0" smtClean="0"/>
              <a:t>数据库兼容</a:t>
            </a:r>
            <a:endParaRPr lang="en-US" altLang="zh-CN" dirty="0" smtClean="0"/>
          </a:p>
          <a:p>
            <a:r>
              <a:rPr lang="zh-CN" altLang="en-US" dirty="0" smtClean="0"/>
              <a:t>软硬件配合兼容</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3590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6"/>
          <p:cNvSpPr>
            <a:spLocks noChangeArrowheads="1"/>
          </p:cNvSpPr>
          <p:nvPr/>
        </p:nvSpPr>
        <p:spPr bwMode="auto">
          <a:xfrm>
            <a:off x="1010967" y="1556791"/>
            <a:ext cx="9008244" cy="3459345"/>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理解</a:t>
            </a:r>
            <a:r>
              <a:rPr lang="zh-CN" altLang="en-US" sz="2800" b="1" dirty="0">
                <a:latin typeface="楷体" panose="02010609060101010101" pitchFamily="49" charset="-122"/>
                <a:ea typeface="楷体" panose="02010609060101010101" pitchFamily="49" charset="-122"/>
              </a:rPr>
              <a:t>系统</a:t>
            </a:r>
            <a:r>
              <a:rPr lang="zh-CN" altLang="en-US" sz="2800" b="1" dirty="0" smtClean="0">
                <a:latin typeface="楷体" panose="02010609060101010101" pitchFamily="49" charset="-122"/>
                <a:ea typeface="楷体" panose="02010609060101010101" pitchFamily="49" charset="-122"/>
              </a:rPr>
              <a:t>测试的基本概念</a:t>
            </a:r>
            <a:endParaRPr lang="en-US" altLang="zh-CN" sz="2800" b="1" dirty="0" smtClean="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掌握系统测试的过程及方法</a:t>
            </a:r>
            <a:endParaRPr lang="en-US" altLang="zh-CN" sz="2800" b="1" dirty="0">
              <a:latin typeface="楷体" panose="02010609060101010101" pitchFamily="49" charset="-122"/>
              <a:ea typeface="楷体" panose="02010609060101010101" pitchFamily="49" charset="-122"/>
            </a:endParaRPr>
          </a:p>
        </p:txBody>
      </p:sp>
      <p:sp>
        <p:nvSpPr>
          <p:cNvPr id="2" name="标题 1"/>
          <p:cNvSpPr>
            <a:spLocks noGrp="1"/>
          </p:cNvSpPr>
          <p:nvPr>
            <p:ph type="title" idx="4294967295"/>
          </p:nvPr>
        </p:nvSpPr>
        <p:spPr>
          <a:xfrm>
            <a:off x="352643" y="299837"/>
            <a:ext cx="6226175" cy="565820"/>
          </a:xfrm>
        </p:spPr>
        <p:txBody>
          <a:bodyPr>
            <a:normAutofit fontScale="90000"/>
          </a:bodyPr>
          <a:lstStyle/>
          <a:p>
            <a:r>
              <a:rPr lang="zh-CN" altLang="en-US" b="1" dirty="0"/>
              <a:t>本节教学目标</a:t>
            </a:r>
            <a:r>
              <a:rPr lang="zh-CN" altLang="zh-CN" b="1" dirty="0"/>
              <a:t/>
            </a:r>
            <a:br>
              <a:rPr lang="zh-CN" altLang="zh-CN" b="1" dirty="0"/>
            </a:br>
            <a:endParaRPr lang="zh-CN" altLang="en-US" b="1" dirty="0"/>
          </a:p>
        </p:txBody>
      </p:sp>
    </p:spTree>
    <p:extLst>
      <p:ext uri="{BB962C8B-B14F-4D97-AF65-F5344CB8AC3E}">
        <p14:creationId xmlns:p14="http://schemas.microsoft.com/office/powerpoint/2010/main" val="1978776876"/>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兼容性测试适用场景</a:t>
            </a:r>
            <a:endParaRPr lang="zh-CN" altLang="en-US" dirty="0"/>
          </a:p>
        </p:txBody>
      </p:sp>
      <p:sp>
        <p:nvSpPr>
          <p:cNvPr id="5" name="AutoShape 4" descr="mk:@MSITStore:D:\测试基础\软件测试（第2版）（英文）Software%20Testing（2nd%20Edition）.chm::/0672327988/images/0672327988/graphics/09fig01_alt.jpg;446287"/>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a:srcRect t="709" r="556" b="285"/>
          <a:stretch/>
        </p:blipFill>
        <p:spPr>
          <a:xfrm>
            <a:off x="728869" y="921971"/>
            <a:ext cx="10092078" cy="5539759"/>
          </a:xfrm>
          <a:prstGeom prst="rect">
            <a:avLst/>
          </a:prstGeom>
        </p:spPr>
      </p:pic>
    </p:spTree>
    <p:extLst>
      <p:ext uri="{BB962C8B-B14F-4D97-AF65-F5344CB8AC3E}">
        <p14:creationId xmlns:p14="http://schemas.microsoft.com/office/powerpoint/2010/main" val="1906538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兼容性测试举例</a:t>
            </a:r>
            <a:r>
              <a:rPr lang="en-US" altLang="zh-CN" dirty="0" smtClean="0"/>
              <a:t>—</a:t>
            </a:r>
            <a:r>
              <a:rPr lang="zh-CN" altLang="en-US" dirty="0" smtClean="0"/>
              <a:t>新平台兼容性测试</a:t>
            </a:r>
            <a:endParaRPr lang="zh-CN" altLang="en-US" dirty="0"/>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1693339" y="948232"/>
            <a:ext cx="8892480" cy="5328592"/>
          </a:xfrm>
          <a:prstGeom prst="rect">
            <a:avLst/>
          </a:prstGeom>
        </p:spPr>
      </p:pic>
    </p:spTree>
    <p:extLst>
      <p:ext uri="{BB962C8B-B14F-4D97-AF65-F5344CB8AC3E}">
        <p14:creationId xmlns:p14="http://schemas.microsoft.com/office/powerpoint/2010/main" val="65745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平台兼容性应用软件选择</a:t>
            </a:r>
            <a:endParaRPr lang="zh-CN" altLang="en-US" dirty="0"/>
          </a:p>
        </p:txBody>
      </p:sp>
      <p:sp>
        <p:nvSpPr>
          <p:cNvPr id="3" name="内容占位符 2"/>
          <p:cNvSpPr>
            <a:spLocks noGrp="1"/>
          </p:cNvSpPr>
          <p:nvPr>
            <p:ph idx="1"/>
          </p:nvPr>
        </p:nvSpPr>
        <p:spPr/>
        <p:txBody>
          <a:bodyPr>
            <a:normAutofit/>
          </a:bodyPr>
          <a:lstStyle/>
          <a:p>
            <a:r>
              <a:rPr lang="zh-CN" altLang="en-US" dirty="0" smtClean="0"/>
              <a:t>利用</a:t>
            </a:r>
            <a:r>
              <a:rPr lang="zh-CN" altLang="en-US" dirty="0" smtClean="0">
                <a:solidFill>
                  <a:srgbClr val="FF0000"/>
                </a:solidFill>
              </a:rPr>
              <a:t>等价类划分</a:t>
            </a:r>
            <a:r>
              <a:rPr lang="zh-CN" altLang="en-US" dirty="0" smtClean="0"/>
              <a:t>，使验证软件之间正确交互的最小有效集合</a:t>
            </a:r>
            <a:endParaRPr lang="en-US" altLang="zh-CN" dirty="0" smtClean="0"/>
          </a:p>
          <a:p>
            <a:pPr lvl="1"/>
            <a:r>
              <a:rPr lang="zh-CN" altLang="en-US" dirty="0" smtClean="0">
                <a:solidFill>
                  <a:srgbClr val="FF0000"/>
                </a:solidFill>
              </a:rPr>
              <a:t>流行程度</a:t>
            </a:r>
            <a:endParaRPr lang="en-US" altLang="zh-CN" dirty="0" smtClean="0">
              <a:solidFill>
                <a:srgbClr val="FF0000"/>
              </a:solidFill>
            </a:endParaRPr>
          </a:p>
          <a:p>
            <a:pPr lvl="2"/>
            <a:r>
              <a:rPr lang="zh-CN" altLang="en-US" dirty="0" smtClean="0"/>
              <a:t>利用销售记录选择前</a:t>
            </a:r>
            <a:r>
              <a:rPr lang="en-US" altLang="zh-CN" dirty="0" smtClean="0"/>
              <a:t>100</a:t>
            </a:r>
            <a:r>
              <a:rPr lang="zh-CN" altLang="en-US" dirty="0" smtClean="0"/>
              <a:t>或</a:t>
            </a:r>
            <a:r>
              <a:rPr lang="en-US" altLang="zh-CN" dirty="0" smtClean="0"/>
              <a:t>1000</a:t>
            </a:r>
            <a:r>
              <a:rPr lang="zh-CN" altLang="en-US" dirty="0" smtClean="0"/>
              <a:t>个最流行的程序</a:t>
            </a:r>
            <a:endParaRPr lang="en-US" altLang="zh-CN" dirty="0" smtClean="0"/>
          </a:p>
          <a:p>
            <a:pPr lvl="1"/>
            <a:r>
              <a:rPr lang="zh-CN" altLang="en-US" dirty="0" smtClean="0">
                <a:solidFill>
                  <a:srgbClr val="FF0000"/>
                </a:solidFill>
              </a:rPr>
              <a:t>年头</a:t>
            </a:r>
            <a:endParaRPr lang="en-US" altLang="zh-CN" dirty="0" smtClean="0">
              <a:solidFill>
                <a:srgbClr val="FF0000"/>
              </a:solidFill>
            </a:endParaRPr>
          </a:p>
          <a:p>
            <a:pPr lvl="2"/>
            <a:r>
              <a:rPr lang="zh-CN" altLang="en-US" dirty="0" smtClean="0"/>
              <a:t>选择近</a:t>
            </a:r>
            <a:r>
              <a:rPr lang="en-US" altLang="zh-CN" dirty="0" smtClean="0"/>
              <a:t>3</a:t>
            </a:r>
            <a:r>
              <a:rPr lang="zh-CN" altLang="en-US" dirty="0" smtClean="0"/>
              <a:t>年以内的程序和版本</a:t>
            </a:r>
            <a:endParaRPr lang="en-US" altLang="zh-CN" dirty="0" smtClean="0"/>
          </a:p>
          <a:p>
            <a:endParaRPr lang="zh-CN" altLang="en-US" dirty="0"/>
          </a:p>
        </p:txBody>
      </p:sp>
    </p:spTree>
    <p:extLst>
      <p:ext uri="{BB962C8B-B14F-4D97-AF65-F5344CB8AC3E}">
        <p14:creationId xmlns:p14="http://schemas.microsoft.com/office/powerpoint/2010/main" val="421273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平台兼容性应用软件选择</a:t>
            </a:r>
          </a:p>
        </p:txBody>
      </p:sp>
      <p:sp>
        <p:nvSpPr>
          <p:cNvPr id="3" name="内容占位符 2"/>
          <p:cNvSpPr>
            <a:spLocks noGrp="1"/>
          </p:cNvSpPr>
          <p:nvPr>
            <p:ph idx="1"/>
          </p:nvPr>
        </p:nvSpPr>
        <p:spPr/>
        <p:txBody>
          <a:bodyPr/>
          <a:lstStyle/>
          <a:p>
            <a:pPr lvl="1">
              <a:lnSpc>
                <a:spcPct val="120000"/>
              </a:lnSpc>
            </a:pPr>
            <a:r>
              <a:rPr lang="zh-CN" altLang="en-US" dirty="0">
                <a:solidFill>
                  <a:srgbClr val="FF0000"/>
                </a:solidFill>
              </a:rPr>
              <a:t>类型</a:t>
            </a:r>
            <a:endParaRPr lang="en-US" altLang="zh-CN" dirty="0">
              <a:solidFill>
                <a:srgbClr val="FF0000"/>
              </a:solidFill>
            </a:endParaRPr>
          </a:p>
          <a:p>
            <a:pPr lvl="2">
              <a:lnSpc>
                <a:spcPct val="120000"/>
              </a:lnSpc>
            </a:pPr>
            <a:r>
              <a:rPr lang="zh-CN" altLang="en-US" dirty="0"/>
              <a:t>把软件分为文字编辑、图形、音频、视频、财务、数据库、财务等等</a:t>
            </a:r>
            <a:endParaRPr lang="en-US" altLang="zh-CN" dirty="0"/>
          </a:p>
          <a:p>
            <a:pPr lvl="1">
              <a:lnSpc>
                <a:spcPct val="120000"/>
              </a:lnSpc>
            </a:pPr>
            <a:r>
              <a:rPr lang="zh-CN" altLang="en-US" dirty="0">
                <a:solidFill>
                  <a:srgbClr val="FF0000"/>
                </a:solidFill>
              </a:rPr>
              <a:t>生产厂商</a:t>
            </a:r>
            <a:endParaRPr lang="en-US" altLang="zh-CN" dirty="0">
              <a:solidFill>
                <a:srgbClr val="FF0000"/>
              </a:solidFill>
            </a:endParaRPr>
          </a:p>
          <a:p>
            <a:pPr lvl="2">
              <a:lnSpc>
                <a:spcPct val="120000"/>
              </a:lnSpc>
            </a:pPr>
            <a:r>
              <a:rPr lang="zh-CN" altLang="en-US" dirty="0"/>
              <a:t>根据制作软件的公司来选择软件</a:t>
            </a:r>
            <a:endParaRPr lang="en-US" altLang="zh-CN" dirty="0"/>
          </a:p>
          <a:p>
            <a:endParaRPr lang="zh-CN" altLang="en-US" dirty="0"/>
          </a:p>
        </p:txBody>
      </p:sp>
    </p:spTree>
    <p:extLst>
      <p:ext uri="{BB962C8B-B14F-4D97-AF65-F5344CB8AC3E}">
        <p14:creationId xmlns:p14="http://schemas.microsoft.com/office/powerpoint/2010/main" val="210673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新应用软件兼容性测试</a:t>
            </a:r>
            <a:endParaRPr lang="zh-CN" altLang="en-US" dirty="0"/>
          </a:p>
        </p:txBody>
      </p:sp>
      <p:sp>
        <p:nvSpPr>
          <p:cNvPr id="3" name="内容占位符 2"/>
          <p:cNvSpPr>
            <a:spLocks noGrp="1"/>
          </p:cNvSpPr>
          <p:nvPr>
            <p:ph idx="1"/>
          </p:nvPr>
        </p:nvSpPr>
        <p:spPr>
          <a:xfrm>
            <a:off x="650168" y="895981"/>
            <a:ext cx="3425443" cy="5060681"/>
          </a:xfrm>
        </p:spPr>
        <p:txBody>
          <a:bodyPr>
            <a:normAutofit/>
          </a:bodyPr>
          <a:lstStyle/>
          <a:p>
            <a:r>
              <a:rPr lang="zh-CN" altLang="en-US" dirty="0" smtClean="0"/>
              <a:t>决定在哪些</a:t>
            </a:r>
            <a:r>
              <a:rPr lang="zh-CN" altLang="en-US" dirty="0" smtClean="0">
                <a:solidFill>
                  <a:srgbClr val="FF0000"/>
                </a:solidFill>
              </a:rPr>
              <a:t>平台</a:t>
            </a:r>
            <a:r>
              <a:rPr lang="zh-CN" altLang="en-US" dirty="0" smtClean="0"/>
              <a:t>上测试软件</a:t>
            </a:r>
            <a:endParaRPr lang="en-US" altLang="zh-CN" dirty="0" smtClean="0"/>
          </a:p>
          <a:p>
            <a:r>
              <a:rPr lang="zh-CN" altLang="en-US" dirty="0" smtClean="0"/>
              <a:t>和什么</a:t>
            </a:r>
            <a:r>
              <a:rPr lang="zh-CN" altLang="en-US" dirty="0" smtClean="0">
                <a:solidFill>
                  <a:srgbClr val="FF0000"/>
                </a:solidFill>
              </a:rPr>
              <a:t>应用程序</a:t>
            </a:r>
            <a:r>
              <a:rPr lang="zh-CN" altLang="en-US" dirty="0" smtClean="0"/>
              <a:t>一起测试</a:t>
            </a:r>
            <a:endParaRPr lang="zh-CN" altLang="en-US" dirty="0"/>
          </a:p>
        </p:txBody>
      </p:sp>
      <p:pic>
        <p:nvPicPr>
          <p:cNvPr id="4" name="图片 3"/>
          <p:cNvPicPr>
            <a:picLocks noChangeAspect="1"/>
          </p:cNvPicPr>
          <p:nvPr/>
        </p:nvPicPr>
        <p:blipFill>
          <a:blip r:embed="rId3"/>
          <a:stretch>
            <a:fillRect/>
          </a:stretch>
        </p:blipFill>
        <p:spPr>
          <a:xfrm>
            <a:off x="4332515" y="895332"/>
            <a:ext cx="7272808" cy="5031997"/>
          </a:xfrm>
          <a:prstGeom prst="rect">
            <a:avLst/>
          </a:prstGeom>
        </p:spPr>
      </p:pic>
    </p:spTree>
    <p:extLst>
      <p:ext uri="{BB962C8B-B14F-4D97-AF65-F5344CB8AC3E}">
        <p14:creationId xmlns:p14="http://schemas.microsoft.com/office/powerpoint/2010/main" val="299742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a:defRPr/>
            </a:pPr>
            <a:r>
              <a:rPr dirty="0" smtClean="0"/>
              <a:t>兼容性测试</a:t>
            </a:r>
            <a:r>
              <a:rPr lang="en-US" altLang="zh-CN" dirty="0" smtClean="0"/>
              <a:t>—</a:t>
            </a:r>
            <a:r>
              <a:rPr dirty="0" smtClean="0"/>
              <a:t>数据</a:t>
            </a:r>
            <a:r>
              <a:rPr lang="zh-CN" altLang="en-US" dirty="0" smtClean="0"/>
              <a:t>共享</a:t>
            </a:r>
            <a:r>
              <a:rPr dirty="0" smtClean="0"/>
              <a:t>兼容性</a:t>
            </a:r>
          </a:p>
        </p:txBody>
      </p:sp>
      <p:sp>
        <p:nvSpPr>
          <p:cNvPr id="33795" name="Rectangle 6"/>
          <p:cNvSpPr>
            <a:spLocks noGrp="1" noChangeArrowheads="1"/>
          </p:cNvSpPr>
          <p:nvPr>
            <p:ph idx="1"/>
          </p:nvPr>
        </p:nvSpPr>
        <p:spPr/>
        <p:txBody>
          <a:bodyPr/>
          <a:lstStyle/>
          <a:p>
            <a:r>
              <a:rPr lang="zh-CN" altLang="en-US" dirty="0" smtClean="0"/>
              <a:t>数据兼容性指要在应用程序之间</a:t>
            </a:r>
            <a:r>
              <a:rPr lang="zh-CN" altLang="en-US" dirty="0" smtClean="0">
                <a:solidFill>
                  <a:srgbClr val="FF0000"/>
                </a:solidFill>
              </a:rPr>
              <a:t>共享数据</a:t>
            </a:r>
            <a:r>
              <a:rPr lang="zh-CN" altLang="en-US" dirty="0" smtClean="0"/>
              <a:t>，它要求支持并遵守公开的标准，允许用户与其他软件无障碍的传输数据。</a:t>
            </a:r>
          </a:p>
        </p:txBody>
      </p:sp>
      <p:pic>
        <p:nvPicPr>
          <p:cNvPr id="7" name="图片 6" descr="173634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8188" y="2383324"/>
            <a:ext cx="4922727" cy="357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右箭头 7"/>
          <p:cNvSpPr/>
          <p:nvPr/>
        </p:nvSpPr>
        <p:spPr bwMode="auto">
          <a:xfrm>
            <a:off x="5951985" y="4005065"/>
            <a:ext cx="568831" cy="538249"/>
          </a:xfrm>
          <a:prstGeom prst="right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zh-CN" altLang="en-US" sz="1900">
              <a:latin typeface="Times New Roman" panose="02020603050405020304" pitchFamily="18" charset="0"/>
            </a:endParaRPr>
          </a:p>
        </p:txBody>
      </p:sp>
      <p:pic>
        <p:nvPicPr>
          <p:cNvPr id="11" name="图片 10" descr="1736340.jpg"/>
          <p:cNvPicPr>
            <a:picLocks noChangeAspect="1"/>
          </p:cNvPicPr>
          <p:nvPr/>
        </p:nvPicPr>
        <p:blipFill>
          <a:blip r:embed="rId4">
            <a:extLst>
              <a:ext uri="{28A0092B-C50C-407E-A947-70E740481C1C}">
                <a14:useLocalDpi xmlns:a14="http://schemas.microsoft.com/office/drawing/2010/main" val="0"/>
              </a:ext>
            </a:extLst>
          </a:blip>
          <a:srcRect l="14790" r="16805" b="-2344"/>
          <a:stretch>
            <a:fillRect/>
          </a:stretch>
        </p:blipFill>
        <p:spPr bwMode="auto">
          <a:xfrm>
            <a:off x="1058686" y="2513952"/>
            <a:ext cx="4804021" cy="360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9037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par>
                          <p:cTn id="17" fill="hold" nodeType="afterGroup">
                            <p:stCondLst>
                              <p:cond delay="1000"/>
                            </p:stCondLst>
                            <p:childTnLst>
                              <p:par>
                                <p:cTn id="18" presetID="8" presetClass="entr" presetSubtype="1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amond(i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数据共享兼容性</a:t>
            </a:r>
            <a:endParaRPr lang="zh-CN" altLang="en-US" dirty="0"/>
          </a:p>
        </p:txBody>
      </p:sp>
      <p:pic>
        <p:nvPicPr>
          <p:cNvPr id="4" name="内容占位符 3"/>
          <p:cNvPicPr>
            <a:picLocks noGrp="1" noChangeAspect="1"/>
          </p:cNvPicPr>
          <p:nvPr>
            <p:ph idx="1"/>
          </p:nvPr>
        </p:nvPicPr>
        <p:blipFill>
          <a:blip r:embed="rId3"/>
          <a:stretch>
            <a:fillRect/>
          </a:stretch>
        </p:blipFill>
        <p:spPr>
          <a:xfrm>
            <a:off x="467055" y="1251432"/>
            <a:ext cx="6352381" cy="4819048"/>
          </a:xfrm>
          <a:prstGeom prst="rect">
            <a:avLst/>
          </a:prstGeom>
        </p:spPr>
      </p:pic>
      <p:sp>
        <p:nvSpPr>
          <p:cNvPr id="5" name="内容占位符 2"/>
          <p:cNvSpPr txBox="1">
            <a:spLocks/>
          </p:cNvSpPr>
          <p:nvPr/>
        </p:nvSpPr>
        <p:spPr bwMode="auto">
          <a:xfrm>
            <a:off x="7182488" y="1007502"/>
            <a:ext cx="4221385" cy="505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800" b="1" baseline="0">
                <a:solidFill>
                  <a:schemeClr val="tx1"/>
                </a:solidFill>
                <a:latin typeface="楷体" panose="02010609060101010101" pitchFamily="49" charset="-122"/>
                <a:ea typeface="楷体" panose="02010609060101010101" pitchFamily="49"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800" b="1" baseline="0">
                <a:solidFill>
                  <a:schemeClr val="tx1"/>
                </a:solidFill>
                <a:latin typeface="楷体" panose="02010609060101010101" pitchFamily="49" charset="-122"/>
                <a:ea typeface="楷体" panose="02010609060101010101" pitchFamily="49"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800" b="1" baseline="0">
                <a:solidFill>
                  <a:schemeClr val="tx1"/>
                </a:solidFill>
                <a:latin typeface="楷体" panose="02010609060101010101" pitchFamily="49" charset="-122"/>
                <a:ea typeface="楷体" panose="02010609060101010101" pitchFamily="49"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2800" b="1" baseline="0">
                <a:solidFill>
                  <a:schemeClr val="tx1"/>
                </a:solidFill>
                <a:latin typeface="楷体" panose="02010609060101010101" pitchFamily="49" charset="-122"/>
                <a:ea typeface="楷体" panose="02010609060101010101" pitchFamily="49"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800">
                <a:solidFill>
                  <a:schemeClr val="tx1"/>
                </a:solidFill>
                <a:latin typeface="楷体" panose="02010609060101010101" pitchFamily="49" charset="-122"/>
                <a:ea typeface="楷体" panose="02010609060101010101" pitchFamily="49"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r>
              <a:rPr lang="zh-CN" altLang="en-US" kern="0" dirty="0"/>
              <a:t>文件保存和读取，只有</a:t>
            </a:r>
            <a:r>
              <a:rPr lang="zh-CN" altLang="en-US" kern="0" dirty="0">
                <a:solidFill>
                  <a:srgbClr val="FF0000"/>
                </a:solidFill>
              </a:rPr>
              <a:t>符合标准</a:t>
            </a:r>
            <a:r>
              <a:rPr lang="zh-CN" altLang="en-US" kern="0" dirty="0"/>
              <a:t>才能在两台计算机上保持兼容</a:t>
            </a:r>
            <a:endParaRPr lang="en-US" altLang="zh-CN" kern="0" dirty="0"/>
          </a:p>
          <a:p>
            <a:r>
              <a:rPr lang="zh-CN" altLang="en-US" kern="0" dirty="0"/>
              <a:t>文件导出和导入是许多程序与自身以前版本、其他程序</a:t>
            </a:r>
            <a:r>
              <a:rPr lang="zh-CN" altLang="en-US" kern="0" dirty="0">
                <a:solidFill>
                  <a:srgbClr val="FF0000"/>
                </a:solidFill>
              </a:rPr>
              <a:t>保持兼容</a:t>
            </a:r>
            <a:r>
              <a:rPr lang="zh-CN" altLang="en-US" kern="0" dirty="0"/>
              <a:t>的方式</a:t>
            </a:r>
          </a:p>
        </p:txBody>
      </p:sp>
    </p:spTree>
    <p:extLst>
      <p:ext uri="{BB962C8B-B14F-4D97-AF65-F5344CB8AC3E}">
        <p14:creationId xmlns:p14="http://schemas.microsoft.com/office/powerpoint/2010/main" val="406930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数据共享兼容性</a:t>
            </a:r>
            <a:endParaRPr lang="zh-CN" altLang="en-US" dirty="0"/>
          </a:p>
        </p:txBody>
      </p:sp>
      <p:sp>
        <p:nvSpPr>
          <p:cNvPr id="3" name="内容占位符 2"/>
          <p:cNvSpPr>
            <a:spLocks noGrp="1"/>
          </p:cNvSpPr>
          <p:nvPr>
            <p:ph idx="1"/>
          </p:nvPr>
        </p:nvSpPr>
        <p:spPr/>
        <p:txBody>
          <a:bodyPr/>
          <a:lstStyle/>
          <a:p>
            <a:r>
              <a:rPr lang="zh-CN" altLang="en-US" dirty="0" smtClean="0"/>
              <a:t>数据被复制、剪切，当进行粘贴时，一些应用程序只接受</a:t>
            </a:r>
            <a:r>
              <a:rPr lang="zh-CN" altLang="en-US" dirty="0" smtClean="0">
                <a:solidFill>
                  <a:srgbClr val="FF0000"/>
                </a:solidFill>
              </a:rPr>
              <a:t>特定数据类型</a:t>
            </a:r>
            <a:r>
              <a:rPr lang="zh-CN" altLang="en-US" dirty="0" smtClean="0"/>
              <a:t>和</a:t>
            </a:r>
            <a:r>
              <a:rPr lang="zh-CN" altLang="en-US" dirty="0" smtClean="0">
                <a:solidFill>
                  <a:srgbClr val="FF0000"/>
                </a:solidFill>
              </a:rPr>
              <a:t>格式</a:t>
            </a:r>
            <a:endParaRPr lang="zh-CN" altLang="en-US" dirty="0">
              <a:solidFill>
                <a:srgbClr val="FF0000"/>
              </a:solidFill>
            </a:endParaRPr>
          </a:p>
        </p:txBody>
      </p:sp>
      <p:pic>
        <p:nvPicPr>
          <p:cNvPr id="4" name="图片 3"/>
          <p:cNvPicPr>
            <a:picLocks noChangeAspect="1"/>
          </p:cNvPicPr>
          <p:nvPr/>
        </p:nvPicPr>
        <p:blipFill>
          <a:blip r:embed="rId3"/>
          <a:stretch>
            <a:fillRect/>
          </a:stretch>
        </p:blipFill>
        <p:spPr>
          <a:xfrm>
            <a:off x="2495601" y="2636912"/>
            <a:ext cx="7262425" cy="2808312"/>
          </a:xfrm>
          <a:prstGeom prst="rect">
            <a:avLst/>
          </a:prstGeom>
        </p:spPr>
      </p:pic>
    </p:spTree>
    <p:extLst>
      <p:ext uri="{BB962C8B-B14F-4D97-AF65-F5344CB8AC3E}">
        <p14:creationId xmlns:p14="http://schemas.microsoft.com/office/powerpoint/2010/main" val="36743498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软硬件配合兼容</a:t>
            </a:r>
            <a:endParaRPr lang="zh-CN" altLang="en-US" dirty="0"/>
          </a:p>
        </p:txBody>
      </p:sp>
      <p:sp>
        <p:nvSpPr>
          <p:cNvPr id="3" name="内容占位符 2"/>
          <p:cNvSpPr>
            <a:spLocks noGrp="1"/>
          </p:cNvSpPr>
          <p:nvPr>
            <p:ph idx="1"/>
          </p:nvPr>
        </p:nvSpPr>
        <p:spPr/>
        <p:txBody>
          <a:bodyPr>
            <a:normAutofit/>
          </a:bodyPr>
          <a:lstStyle/>
          <a:p>
            <a:r>
              <a:rPr lang="zh-CN" altLang="en-US" dirty="0" smtClean="0"/>
              <a:t>新操作系统对于</a:t>
            </a:r>
            <a:r>
              <a:rPr lang="zh-CN" altLang="en-US" dirty="0" smtClean="0">
                <a:solidFill>
                  <a:srgbClr val="FF0000"/>
                </a:solidFill>
              </a:rPr>
              <a:t>主流硬件</a:t>
            </a:r>
            <a:r>
              <a:rPr lang="zh-CN" altLang="en-US" dirty="0" smtClean="0"/>
              <a:t>型号上进行兼容性测试</a:t>
            </a:r>
            <a:endParaRPr lang="en-US" altLang="zh-CN" dirty="0" smtClean="0"/>
          </a:p>
          <a:p>
            <a:r>
              <a:rPr lang="zh-CN" altLang="en-US" dirty="0" smtClean="0"/>
              <a:t>新应用软件对于主流硬件型号及</a:t>
            </a:r>
            <a:r>
              <a:rPr lang="zh-CN" altLang="en-US" dirty="0" smtClean="0">
                <a:solidFill>
                  <a:srgbClr val="FF0000"/>
                </a:solidFill>
              </a:rPr>
              <a:t>主流操作系统</a:t>
            </a:r>
            <a:r>
              <a:rPr lang="zh-CN" altLang="en-US" dirty="0" smtClean="0"/>
              <a:t>的兼容性测试</a:t>
            </a:r>
            <a:endParaRPr lang="en-US" altLang="zh-CN" dirty="0" smtClean="0"/>
          </a:p>
          <a:p>
            <a:r>
              <a:rPr lang="en-US" altLang="zh-CN" dirty="0" smtClean="0"/>
              <a:t>B/S </a:t>
            </a:r>
            <a:r>
              <a:rPr lang="zh-CN" altLang="en-US" dirty="0" smtClean="0"/>
              <a:t>架构的软件，必须考虑</a:t>
            </a:r>
            <a:r>
              <a:rPr lang="zh-CN" altLang="en-US" dirty="0" smtClean="0">
                <a:solidFill>
                  <a:srgbClr val="FF0000"/>
                </a:solidFill>
              </a:rPr>
              <a:t>浏览器</a:t>
            </a:r>
            <a:r>
              <a:rPr lang="zh-CN" altLang="en-US" dirty="0" smtClean="0"/>
              <a:t>的兼容性</a:t>
            </a:r>
            <a:endParaRPr lang="en-US" altLang="zh-CN" dirty="0" smtClean="0"/>
          </a:p>
          <a:p>
            <a:r>
              <a:rPr lang="zh-CN" altLang="en-US" dirty="0" smtClean="0"/>
              <a:t>移动端的软件，必须考虑</a:t>
            </a:r>
            <a:r>
              <a:rPr lang="zh-CN" altLang="en-US" dirty="0" smtClean="0">
                <a:solidFill>
                  <a:srgbClr val="FF0000"/>
                </a:solidFill>
              </a:rPr>
              <a:t>主流移动设备厂商</a:t>
            </a:r>
            <a:r>
              <a:rPr lang="zh-CN" altLang="en-US" dirty="0" smtClean="0"/>
              <a:t>的设备，</a:t>
            </a:r>
            <a:r>
              <a:rPr lang="zh-CN" altLang="en-US" dirty="0" smtClean="0">
                <a:solidFill>
                  <a:srgbClr val="FF0000"/>
                </a:solidFill>
              </a:rPr>
              <a:t>主流平台</a:t>
            </a:r>
            <a:r>
              <a:rPr lang="zh-CN" altLang="en-US" dirty="0" smtClean="0"/>
              <a:t>（</a:t>
            </a:r>
            <a:r>
              <a:rPr lang="en-US" altLang="zh-CN" dirty="0" err="1" smtClean="0"/>
              <a:t>Android,IOS</a:t>
            </a:r>
            <a:r>
              <a:rPr lang="zh-CN" altLang="en-US" dirty="0" smtClean="0"/>
              <a:t>等），</a:t>
            </a:r>
            <a:r>
              <a:rPr lang="zh-CN" altLang="en-US" dirty="0" smtClean="0">
                <a:solidFill>
                  <a:srgbClr val="FF0000"/>
                </a:solidFill>
              </a:rPr>
              <a:t>主流屏幕大小</a:t>
            </a:r>
            <a:r>
              <a:rPr lang="zh-CN" altLang="en-US" dirty="0" smtClean="0"/>
              <a:t>等等</a:t>
            </a:r>
            <a:endParaRPr lang="en-US" altLang="zh-CN" dirty="0" smtClean="0"/>
          </a:p>
        </p:txBody>
      </p:sp>
    </p:spTree>
    <p:extLst>
      <p:ext uri="{BB962C8B-B14F-4D97-AF65-F5344CB8AC3E}">
        <p14:creationId xmlns:p14="http://schemas.microsoft.com/office/powerpoint/2010/main" val="92566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zh-CN" dirty="0" smtClean="0"/>
              <a:t>系统测试</a:t>
            </a:r>
            <a:r>
              <a:rPr lang="zh-CN" altLang="en-US" dirty="0" smtClean="0"/>
              <a:t>概述</a:t>
            </a:r>
            <a:endParaRPr lang="zh-CN" altLang="zh-CN" dirty="0"/>
          </a:p>
        </p:txBody>
      </p:sp>
      <p:sp>
        <p:nvSpPr>
          <p:cNvPr id="6148" name="Rectangle 3"/>
          <p:cNvSpPr>
            <a:spLocks noGrp="1" noChangeArrowheads="1"/>
          </p:cNvSpPr>
          <p:nvPr>
            <p:ph sz="half" idx="1"/>
          </p:nvPr>
        </p:nvSpPr>
        <p:spPr/>
        <p:txBody>
          <a:bodyPr>
            <a:normAutofit/>
          </a:bodyPr>
          <a:lstStyle/>
          <a:p>
            <a:r>
              <a:rPr lang="zh-CN" altLang="en-US" dirty="0" smtClean="0"/>
              <a:t>系统测试包含：</a:t>
            </a:r>
            <a:endParaRPr lang="en-US" altLang="zh-CN" dirty="0" smtClean="0"/>
          </a:p>
          <a:p>
            <a:pPr lvl="1"/>
            <a:r>
              <a:rPr lang="zh-CN" altLang="zh-CN" dirty="0" smtClean="0"/>
              <a:t>功能测试</a:t>
            </a:r>
            <a:endParaRPr lang="en-US" altLang="zh-CN" dirty="0" smtClean="0"/>
          </a:p>
          <a:p>
            <a:pPr lvl="1"/>
            <a:r>
              <a:rPr lang="zh-CN" altLang="zh-CN" dirty="0" smtClean="0"/>
              <a:t>性能测试</a:t>
            </a:r>
            <a:endParaRPr lang="en-US" altLang="zh-CN" dirty="0" smtClean="0"/>
          </a:p>
          <a:p>
            <a:pPr lvl="1"/>
            <a:r>
              <a:rPr lang="zh-CN" altLang="zh-CN" dirty="0" smtClean="0"/>
              <a:t>安全性测试</a:t>
            </a:r>
            <a:endParaRPr lang="en-US" altLang="zh-CN" dirty="0" smtClean="0"/>
          </a:p>
          <a:p>
            <a:pPr lvl="1"/>
            <a:r>
              <a:rPr lang="zh-CN" altLang="zh-CN" dirty="0" smtClean="0"/>
              <a:t>兼容性测试</a:t>
            </a:r>
            <a:endParaRPr lang="en-US" altLang="zh-CN" dirty="0" smtClean="0"/>
          </a:p>
          <a:p>
            <a:pPr lvl="1"/>
            <a:r>
              <a:rPr lang="zh-CN" altLang="en-US" dirty="0">
                <a:solidFill>
                  <a:srgbClr val="FF0000"/>
                </a:solidFill>
              </a:rPr>
              <a:t>界面测试</a:t>
            </a:r>
            <a:endParaRPr lang="en-US" altLang="zh-CN" dirty="0">
              <a:solidFill>
                <a:srgbClr val="FF0000"/>
              </a:solidFill>
            </a:endParaRPr>
          </a:p>
          <a:p>
            <a:pPr lvl="1"/>
            <a:r>
              <a:rPr lang="zh-CN" altLang="en-US" dirty="0" smtClean="0"/>
              <a:t>易用性</a:t>
            </a:r>
            <a:r>
              <a:rPr lang="zh-CN" altLang="zh-CN" dirty="0" smtClean="0"/>
              <a:t>测试</a:t>
            </a:r>
            <a:endParaRPr lang="en-US" altLang="zh-CN" dirty="0" smtClean="0"/>
          </a:p>
          <a:p>
            <a:pPr lvl="1"/>
            <a:r>
              <a:rPr lang="zh-CN" altLang="en-US" dirty="0" smtClean="0"/>
              <a:t>安装测试</a:t>
            </a:r>
            <a:endParaRPr lang="zh-CN" altLang="zh-CN" dirty="0"/>
          </a:p>
        </p:txBody>
      </p:sp>
    </p:spTree>
    <p:extLst>
      <p:ext uri="{BB962C8B-B14F-4D97-AF65-F5344CB8AC3E}">
        <p14:creationId xmlns:p14="http://schemas.microsoft.com/office/powerpoint/2010/main" val="212714949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4848"/>
            <a:ext cx="12192001"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38675"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30994"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系统测试内容</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802687" y="2887547"/>
            <a:ext cx="5105401"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18" y="2682"/>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smtClean="0">
                  <a:solidFill>
                    <a:schemeClr val="tx1">
                      <a:lumMod val="10000"/>
                    </a:schemeClr>
                  </a:solidFill>
                  <a:latin typeface="楷体" pitchFamily="49" charset="-122"/>
                  <a:ea typeface="楷体" pitchFamily="49" charset="-122"/>
                </a:rPr>
                <a:t>系统测试总结</a:t>
              </a:r>
              <a:endParaRPr lang="en-US" altLang="zh-CN" sz="2800" b="1" dirty="0">
                <a:solidFill>
                  <a:schemeClr val="tx1">
                    <a:lumMod val="10000"/>
                  </a:schemeClr>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系统测试概述</a:t>
            </a:r>
            <a:r>
              <a:rPr lang="en-US" altLang="zh-CN" sz="2800" b="1" dirty="0" smtClean="0">
                <a:solidFill>
                  <a:schemeClr val="tx1">
                    <a:lumMod val="10000"/>
                  </a:schemeClr>
                </a:solidFill>
                <a:latin typeface="楷体" pitchFamily="49" charset="-122"/>
                <a:ea typeface="楷体" pitchFamily="49" charset="-122"/>
              </a:rPr>
              <a:t>	</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19288309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81"/>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用户界面测试</a:t>
            </a:r>
            <a:endParaRPr lang="zh-CN" altLang="en-US" dirty="0"/>
          </a:p>
        </p:txBody>
      </p:sp>
      <p:sp>
        <p:nvSpPr>
          <p:cNvPr id="3" name="内容占位符 2"/>
          <p:cNvSpPr>
            <a:spLocks noGrp="1"/>
          </p:cNvSpPr>
          <p:nvPr>
            <p:ph idx="1"/>
          </p:nvPr>
        </p:nvSpPr>
        <p:spPr>
          <a:xfrm>
            <a:off x="650167" y="895981"/>
            <a:ext cx="11079377" cy="5962019"/>
          </a:xfrm>
        </p:spPr>
        <p:txBody>
          <a:bodyPr>
            <a:normAutofit fontScale="92500" lnSpcReduction="20000"/>
          </a:bodyPr>
          <a:lstStyle/>
          <a:p>
            <a:pPr>
              <a:lnSpc>
                <a:spcPct val="130000"/>
              </a:lnSpc>
            </a:pPr>
            <a:r>
              <a:rPr lang="zh-CN" altLang="en-US" dirty="0"/>
              <a:t>什么是用户界面（</a:t>
            </a:r>
            <a:r>
              <a:rPr lang="en-US" altLang="zh-CN" dirty="0">
                <a:cs typeface="Times New Roman" panose="02020603050405020304" pitchFamily="18" charset="0"/>
              </a:rPr>
              <a:t>UI</a:t>
            </a:r>
            <a:r>
              <a:rPr lang="zh-CN" altLang="en-US" dirty="0"/>
              <a:t>）</a:t>
            </a:r>
            <a:endParaRPr lang="en-US" altLang="zh-CN" dirty="0" smtClean="0"/>
          </a:p>
          <a:p>
            <a:pPr lvl="1">
              <a:lnSpc>
                <a:spcPct val="130000"/>
              </a:lnSpc>
            </a:pPr>
            <a:r>
              <a:rPr lang="zh-CN" altLang="en-US" dirty="0" smtClean="0"/>
              <a:t>用于与软件程序交互的方式，</a:t>
            </a:r>
            <a:r>
              <a:rPr lang="zh-CN" altLang="zh-CN" sz="2800" dirty="0"/>
              <a:t>提供用户输入和系统</a:t>
            </a:r>
            <a:r>
              <a:rPr lang="zh-CN" altLang="zh-CN" sz="2800" dirty="0" smtClean="0"/>
              <a:t>输出</a:t>
            </a:r>
            <a:r>
              <a:rPr lang="zh-CN" altLang="en-US" dirty="0" smtClean="0"/>
              <a:t>称为用户界面</a:t>
            </a:r>
            <a:endParaRPr lang="en-US" altLang="zh-CN" dirty="0" smtClean="0"/>
          </a:p>
          <a:p>
            <a:pPr lvl="2">
              <a:lnSpc>
                <a:spcPct val="130000"/>
              </a:lnSpc>
            </a:pPr>
            <a:r>
              <a:rPr lang="zh-CN" altLang="en-US" dirty="0" smtClean="0"/>
              <a:t>网站中的页面</a:t>
            </a:r>
            <a:endParaRPr lang="en-US" altLang="zh-CN" dirty="0" smtClean="0"/>
          </a:p>
          <a:p>
            <a:pPr lvl="2">
              <a:lnSpc>
                <a:spcPct val="130000"/>
              </a:lnSpc>
            </a:pPr>
            <a:r>
              <a:rPr lang="zh-CN" altLang="en-US" dirty="0" smtClean="0"/>
              <a:t>电视机的遥控器</a:t>
            </a:r>
            <a:endParaRPr lang="en-US" altLang="zh-CN" dirty="0" smtClean="0"/>
          </a:p>
          <a:p>
            <a:pPr lvl="2">
              <a:lnSpc>
                <a:spcPct val="130000"/>
              </a:lnSpc>
            </a:pPr>
            <a:r>
              <a:rPr lang="zh-CN" altLang="en-US" dirty="0" smtClean="0"/>
              <a:t>抽油烟机按键</a:t>
            </a:r>
            <a:endParaRPr lang="en-US" altLang="zh-CN" dirty="0" smtClean="0"/>
          </a:p>
          <a:p>
            <a:pPr lvl="2">
              <a:lnSpc>
                <a:spcPct val="130000"/>
              </a:lnSpc>
            </a:pPr>
            <a:r>
              <a:rPr lang="zh-CN" altLang="en-US" dirty="0" smtClean="0"/>
              <a:t>电梯按键</a:t>
            </a:r>
            <a:endParaRPr lang="en-US" altLang="zh-CN" dirty="0"/>
          </a:p>
          <a:p>
            <a:pPr lvl="2">
              <a:lnSpc>
                <a:spcPct val="130000"/>
              </a:lnSpc>
            </a:pPr>
            <a:r>
              <a:rPr lang="zh-CN" altLang="en-US" dirty="0" smtClean="0"/>
              <a:t>早期计算机界面：触发开关和发光二极管</a:t>
            </a:r>
            <a:endParaRPr lang="en-US" altLang="zh-CN" dirty="0" smtClean="0"/>
          </a:p>
          <a:p>
            <a:pPr lvl="2">
              <a:lnSpc>
                <a:spcPct val="130000"/>
              </a:lnSpc>
            </a:pPr>
            <a:r>
              <a:rPr lang="en-US" altLang="zh-CN" dirty="0" smtClean="0"/>
              <a:t>50-60</a:t>
            </a:r>
            <a:r>
              <a:rPr lang="zh-CN" altLang="en-US" dirty="0" smtClean="0"/>
              <a:t>年代：纸带、穿孔机</a:t>
            </a:r>
            <a:endParaRPr lang="en-US" altLang="zh-CN" dirty="0" smtClean="0"/>
          </a:p>
          <a:p>
            <a:pPr lvl="2">
              <a:lnSpc>
                <a:spcPct val="130000"/>
              </a:lnSpc>
            </a:pPr>
            <a:r>
              <a:rPr lang="en-US" altLang="zh-CN" dirty="0" smtClean="0"/>
              <a:t>DOS</a:t>
            </a:r>
            <a:r>
              <a:rPr lang="zh-CN" altLang="en-US" dirty="0" smtClean="0"/>
              <a:t>窗口</a:t>
            </a:r>
            <a:endParaRPr lang="en-US" altLang="zh-CN" dirty="0" smtClean="0"/>
          </a:p>
          <a:p>
            <a:pPr lvl="2">
              <a:lnSpc>
                <a:spcPct val="130000"/>
              </a:lnSpc>
            </a:pPr>
            <a:r>
              <a:rPr lang="zh-CN" altLang="en-US" dirty="0" smtClean="0"/>
              <a:t>图形界面</a:t>
            </a:r>
            <a:endParaRPr lang="en-US" altLang="zh-CN" dirty="0" smtClean="0"/>
          </a:p>
          <a:p>
            <a:pPr>
              <a:lnSpc>
                <a:spcPct val="130000"/>
              </a:lnSpc>
            </a:pPr>
            <a:r>
              <a:rPr lang="zh-CN" altLang="en-US" dirty="0" smtClean="0"/>
              <a:t>讨论界面测试重要吗？</a:t>
            </a:r>
            <a:endParaRPr lang="en-US" altLang="zh-CN" dirty="0"/>
          </a:p>
          <a:p>
            <a:pPr lvl="1">
              <a:lnSpc>
                <a:spcPct val="130000"/>
              </a:lnSpc>
            </a:pPr>
            <a:r>
              <a:rPr lang="zh-CN" altLang="en-US" dirty="0" smtClean="0"/>
              <a:t>界面测试是用户使用的第一或第二印象，所以非常重要</a:t>
            </a:r>
            <a:endParaRPr lang="zh-CN" altLang="en-US" dirty="0"/>
          </a:p>
        </p:txBody>
      </p:sp>
    </p:spTree>
    <p:extLst>
      <p:ext uri="{BB962C8B-B14F-4D97-AF65-F5344CB8AC3E}">
        <p14:creationId xmlns:p14="http://schemas.microsoft.com/office/powerpoint/2010/main" val="139721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用户界面测试包含</a:t>
            </a:r>
            <a:endParaRPr lang="zh-CN" altLang="en-US" dirty="0"/>
          </a:p>
        </p:txBody>
      </p:sp>
      <p:sp>
        <p:nvSpPr>
          <p:cNvPr id="3" name="内容占位符 2"/>
          <p:cNvSpPr>
            <a:spLocks noGrp="1"/>
          </p:cNvSpPr>
          <p:nvPr>
            <p:ph idx="1"/>
          </p:nvPr>
        </p:nvSpPr>
        <p:spPr/>
        <p:txBody>
          <a:bodyPr>
            <a:normAutofit/>
          </a:bodyPr>
          <a:lstStyle/>
          <a:p>
            <a:r>
              <a:rPr lang="en-US" altLang="zh-CN" dirty="0" smtClean="0"/>
              <a:t>Ron Patton</a:t>
            </a:r>
            <a:r>
              <a:rPr lang="zh-CN" altLang="en-US" dirty="0" smtClean="0"/>
              <a:t>给出了有些用户界面的基本构成标准：</a:t>
            </a:r>
            <a:endParaRPr lang="en-US" altLang="zh-CN" dirty="0" smtClean="0"/>
          </a:p>
          <a:p>
            <a:pPr lvl="1"/>
            <a:r>
              <a:rPr lang="zh-CN" altLang="en-US" dirty="0" smtClean="0"/>
              <a:t>规范化</a:t>
            </a:r>
            <a:endParaRPr lang="en-US" altLang="zh-CN" dirty="0" smtClean="0"/>
          </a:p>
          <a:p>
            <a:pPr lvl="1"/>
            <a:r>
              <a:rPr lang="zh-CN" altLang="en-US" dirty="0" smtClean="0"/>
              <a:t>灵活性</a:t>
            </a:r>
            <a:endParaRPr lang="en-US" altLang="zh-CN" dirty="0" smtClean="0"/>
          </a:p>
          <a:p>
            <a:pPr lvl="1"/>
            <a:r>
              <a:rPr lang="zh-CN" altLang="en-US" dirty="0" smtClean="0"/>
              <a:t>正确性</a:t>
            </a:r>
            <a:endParaRPr lang="en-US" altLang="zh-CN" dirty="0" smtClean="0"/>
          </a:p>
          <a:p>
            <a:pPr lvl="1"/>
            <a:r>
              <a:rPr lang="zh-CN" altLang="en-US" dirty="0" smtClean="0"/>
              <a:t>直观性</a:t>
            </a:r>
            <a:endParaRPr lang="en-US" altLang="zh-CN" dirty="0" smtClean="0"/>
          </a:p>
          <a:p>
            <a:pPr lvl="1"/>
            <a:r>
              <a:rPr lang="en-US" altLang="zh-CN" dirty="0" smtClean="0"/>
              <a:t>……</a:t>
            </a:r>
            <a:endParaRPr lang="zh-CN" altLang="en-US" dirty="0"/>
          </a:p>
        </p:txBody>
      </p:sp>
    </p:spTree>
    <p:extLst>
      <p:ext uri="{BB962C8B-B14F-4D97-AF65-F5344CB8AC3E}">
        <p14:creationId xmlns:p14="http://schemas.microsoft.com/office/powerpoint/2010/main" val="37669411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规范化</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规范化</a:t>
            </a:r>
            <a:r>
              <a:rPr lang="zh-CN" altLang="en-US" dirty="0" smtClean="0"/>
              <a:t>：经过大量测试，总结出的方便用户的规则</a:t>
            </a:r>
            <a:endParaRPr lang="en-US" altLang="zh-CN" dirty="0" smtClean="0"/>
          </a:p>
          <a:p>
            <a:pPr lvl="1"/>
            <a:r>
              <a:rPr lang="zh-CN" altLang="en-US" dirty="0" smtClean="0"/>
              <a:t>第一次</a:t>
            </a:r>
            <a:r>
              <a:rPr lang="zh-CN" altLang="en-US" dirty="0" smtClean="0"/>
              <a:t>使用系统，应有“关于系统”的介绍，让用户认识系统</a:t>
            </a:r>
            <a:endParaRPr lang="en-US" altLang="zh-CN" dirty="0" smtClean="0"/>
          </a:p>
          <a:p>
            <a:pPr lvl="1"/>
            <a:r>
              <a:rPr lang="zh-CN" altLang="en-US" dirty="0" smtClean="0"/>
              <a:t>应有代表应用程序的正确图标</a:t>
            </a:r>
            <a:endParaRPr lang="en-US" altLang="zh-CN" dirty="0" smtClean="0"/>
          </a:p>
          <a:p>
            <a:pPr lvl="1"/>
            <a:r>
              <a:rPr lang="zh-CN" altLang="en-US" dirty="0" smtClean="0"/>
              <a:t>所有屏幕、对话框应有与内容相对应的正确图标</a:t>
            </a:r>
            <a:endParaRPr lang="en-US" altLang="zh-CN" dirty="0" smtClean="0"/>
          </a:p>
          <a:p>
            <a:pPr lvl="1"/>
            <a:r>
              <a:rPr lang="zh-CN" altLang="en-US" dirty="0" smtClean="0"/>
              <a:t>可在</a:t>
            </a:r>
            <a:r>
              <a:rPr lang="en-US" altLang="zh-CN" dirty="0" smtClean="0"/>
              <a:t>Windows </a:t>
            </a:r>
            <a:r>
              <a:rPr lang="zh-CN" altLang="en-US" dirty="0" smtClean="0"/>
              <a:t>的任务条和状态条中显示应用程序（</a:t>
            </a:r>
            <a:r>
              <a:rPr lang="en-US" altLang="zh-CN" dirty="0" smtClean="0"/>
              <a:t>C/S</a:t>
            </a:r>
            <a:r>
              <a:rPr lang="zh-CN" altLang="en-US" dirty="0" smtClean="0"/>
              <a:t>）</a:t>
            </a:r>
            <a:endParaRPr lang="en-US" altLang="zh-CN" dirty="0" smtClean="0"/>
          </a:p>
          <a:p>
            <a:pPr lvl="1"/>
            <a:r>
              <a:rPr lang="zh-CN" altLang="en-US" dirty="0" smtClean="0"/>
              <a:t>注意数据显示的规范性，如数据精度、时间及日期显示格式</a:t>
            </a:r>
            <a:endParaRPr lang="zh-CN" altLang="en-US" dirty="0"/>
          </a:p>
        </p:txBody>
      </p:sp>
    </p:spTree>
    <p:extLst>
      <p:ext uri="{BB962C8B-B14F-4D97-AF65-F5344CB8AC3E}">
        <p14:creationId xmlns:p14="http://schemas.microsoft.com/office/powerpoint/2010/main" val="367753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灵活性</a:t>
            </a:r>
            <a:endParaRPr lang="zh-CN" altLang="en-US" dirty="0"/>
          </a:p>
        </p:txBody>
      </p:sp>
      <p:sp>
        <p:nvSpPr>
          <p:cNvPr id="3" name="内容占位符 2"/>
          <p:cNvSpPr>
            <a:spLocks noGrp="1"/>
          </p:cNvSpPr>
          <p:nvPr>
            <p:ph idx="1"/>
          </p:nvPr>
        </p:nvSpPr>
        <p:spPr>
          <a:xfrm>
            <a:off x="6529246" y="895981"/>
            <a:ext cx="5123794" cy="5615178"/>
          </a:xfrm>
        </p:spPr>
        <p:txBody>
          <a:bodyPr/>
          <a:lstStyle/>
          <a:p>
            <a:r>
              <a:rPr lang="zh-CN" altLang="en-US" dirty="0" smtClean="0"/>
              <a:t>灵活性是</a:t>
            </a:r>
            <a:r>
              <a:rPr lang="zh-CN" altLang="en-US" dirty="0" smtClean="0"/>
              <a:t>对于熟练用户而言，如变换皮肤、变换界面字体等。但灵活性与稳定性往往相互矛盾</a:t>
            </a:r>
            <a:endParaRPr lang="zh-CN" altLang="en-US" dirty="0"/>
          </a:p>
        </p:txBody>
      </p:sp>
      <p:pic>
        <p:nvPicPr>
          <p:cNvPr id="4" name="图片 3"/>
          <p:cNvPicPr>
            <a:picLocks noChangeAspect="1"/>
          </p:cNvPicPr>
          <p:nvPr/>
        </p:nvPicPr>
        <p:blipFill rotWithShape="1">
          <a:blip r:embed="rId2"/>
          <a:srcRect l="1236" t="2940" r="830" b="1936"/>
          <a:stretch/>
        </p:blipFill>
        <p:spPr>
          <a:xfrm>
            <a:off x="569626" y="1064302"/>
            <a:ext cx="5866628" cy="5021705"/>
          </a:xfrm>
          <a:prstGeom prst="rect">
            <a:avLst/>
          </a:prstGeom>
        </p:spPr>
      </p:pic>
    </p:spTree>
    <p:extLst>
      <p:ext uri="{BB962C8B-B14F-4D97-AF65-F5344CB8AC3E}">
        <p14:creationId xmlns:p14="http://schemas.microsoft.com/office/powerpoint/2010/main" val="22601841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正确性</a:t>
            </a:r>
            <a:endParaRPr lang="zh-CN" altLang="en-US" dirty="0"/>
          </a:p>
        </p:txBody>
      </p:sp>
      <p:sp>
        <p:nvSpPr>
          <p:cNvPr id="3" name="内容占位符 2"/>
          <p:cNvSpPr>
            <a:spLocks noGrp="1"/>
          </p:cNvSpPr>
          <p:nvPr>
            <p:ph idx="1"/>
          </p:nvPr>
        </p:nvSpPr>
        <p:spPr>
          <a:xfrm>
            <a:off x="665159" y="701108"/>
            <a:ext cx="10505512" cy="5894564"/>
          </a:xfrm>
        </p:spPr>
        <p:txBody>
          <a:bodyPr>
            <a:normAutofit fontScale="92500" lnSpcReduction="20000"/>
          </a:bodyPr>
          <a:lstStyle/>
          <a:p>
            <a:r>
              <a:rPr lang="zh-CN" altLang="en-US" dirty="0" smtClean="0"/>
              <a:t>界面显示内容的准确性</a:t>
            </a: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smtClean="0"/>
          </a:p>
          <a:p>
            <a:r>
              <a:rPr lang="zh-CN" altLang="en-US" dirty="0" smtClean="0"/>
              <a:t>操作</a:t>
            </a:r>
            <a:r>
              <a:rPr lang="zh-CN" altLang="en-US" dirty="0"/>
              <a:t>处理的正确性</a:t>
            </a:r>
            <a:endParaRPr lang="en-US" altLang="zh-CN" dirty="0"/>
          </a:p>
          <a:p>
            <a:pPr lvl="1"/>
            <a:r>
              <a:rPr lang="zh-CN" altLang="en-US" dirty="0"/>
              <a:t>例：某系统提示信息：</a:t>
            </a:r>
            <a:endParaRPr lang="en-US" altLang="zh-CN" dirty="0"/>
          </a:p>
          <a:p>
            <a:pPr marL="914400" lvl="2" indent="0">
              <a:buNone/>
            </a:pPr>
            <a:r>
              <a:rPr lang="en-US" altLang="zh-CN" dirty="0" err="1">
                <a:cs typeface="Times New Roman" panose="02020603050405020304" pitchFamily="18" charset="0"/>
              </a:rPr>
              <a:t>Error:Keyboard</a:t>
            </a:r>
            <a:r>
              <a:rPr lang="en-US" altLang="zh-CN" dirty="0">
                <a:cs typeface="Times New Roman" panose="02020603050405020304" pitchFamily="18" charset="0"/>
              </a:rPr>
              <a:t> not </a:t>
            </a:r>
            <a:r>
              <a:rPr lang="en-US" altLang="zh-CN" dirty="0" err="1">
                <a:cs typeface="Times New Roman" panose="02020603050405020304" pitchFamily="18" charset="0"/>
              </a:rPr>
              <a:t>found.Press</a:t>
            </a:r>
            <a:r>
              <a:rPr lang="en-US" altLang="zh-CN" dirty="0">
                <a:cs typeface="Times New Roman" panose="02020603050405020304" pitchFamily="18" charset="0"/>
              </a:rPr>
              <a:t> F1 to continue</a:t>
            </a:r>
          </a:p>
          <a:p>
            <a:endParaRPr lang="zh-CN" altLang="en-US" dirty="0"/>
          </a:p>
        </p:txBody>
      </p:sp>
      <p:pic>
        <p:nvPicPr>
          <p:cNvPr id="4" name="图片 3"/>
          <p:cNvPicPr>
            <a:picLocks noChangeAspect="1"/>
          </p:cNvPicPr>
          <p:nvPr/>
        </p:nvPicPr>
        <p:blipFill>
          <a:blip r:embed="rId2"/>
          <a:stretch>
            <a:fillRect/>
          </a:stretch>
        </p:blipFill>
        <p:spPr>
          <a:xfrm>
            <a:off x="6400210" y="1484473"/>
            <a:ext cx="4028571" cy="2209524"/>
          </a:xfrm>
          <a:prstGeom prst="rect">
            <a:avLst/>
          </a:prstGeom>
        </p:spPr>
      </p:pic>
      <p:pic>
        <p:nvPicPr>
          <p:cNvPr id="5" name="图片 4"/>
          <p:cNvPicPr>
            <a:picLocks noChangeAspect="1"/>
          </p:cNvPicPr>
          <p:nvPr/>
        </p:nvPicPr>
        <p:blipFill>
          <a:blip r:embed="rId3"/>
          <a:stretch>
            <a:fillRect/>
          </a:stretch>
        </p:blipFill>
        <p:spPr>
          <a:xfrm>
            <a:off x="494673" y="1424067"/>
            <a:ext cx="5591331" cy="3193375"/>
          </a:xfrm>
          <a:prstGeom prst="rect">
            <a:avLst/>
          </a:prstGeom>
        </p:spPr>
      </p:pic>
    </p:spTree>
    <p:extLst>
      <p:ext uri="{BB962C8B-B14F-4D97-AF65-F5344CB8AC3E}">
        <p14:creationId xmlns:p14="http://schemas.microsoft.com/office/powerpoint/2010/main" val="319246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直观性</a:t>
            </a:r>
            <a:endParaRPr lang="zh-CN" altLang="en-US" dirty="0"/>
          </a:p>
        </p:txBody>
      </p:sp>
      <p:sp>
        <p:nvSpPr>
          <p:cNvPr id="3" name="内容占位符 2"/>
          <p:cNvSpPr>
            <a:spLocks noGrp="1"/>
          </p:cNvSpPr>
          <p:nvPr>
            <p:ph idx="1"/>
          </p:nvPr>
        </p:nvSpPr>
        <p:spPr>
          <a:xfrm>
            <a:off x="650168" y="895981"/>
            <a:ext cx="11222042" cy="5060681"/>
          </a:xfrm>
        </p:spPr>
        <p:txBody>
          <a:bodyPr/>
          <a:lstStyle/>
          <a:p>
            <a:r>
              <a:rPr lang="zh-CN" altLang="en-US" dirty="0" smtClean="0"/>
              <a:t>直观性反映</a:t>
            </a:r>
            <a:r>
              <a:rPr lang="zh-CN" altLang="en-US" dirty="0" smtClean="0">
                <a:solidFill>
                  <a:srgbClr val="FF0000"/>
                </a:solidFill>
              </a:rPr>
              <a:t>用户学习掌握该软件所耗费的时间</a:t>
            </a:r>
            <a:r>
              <a:rPr lang="zh-CN" altLang="en-US" dirty="0" smtClean="0"/>
              <a:t>及在具体业务流程上的简化，即：</a:t>
            </a:r>
            <a:endParaRPr lang="en-US" altLang="zh-CN" dirty="0" smtClean="0"/>
          </a:p>
          <a:p>
            <a:pPr marL="0" indent="0">
              <a:buNone/>
            </a:pPr>
            <a:r>
              <a:rPr lang="en-US" altLang="zh-CN" dirty="0" smtClean="0"/>
              <a:t>1</a:t>
            </a:r>
            <a:r>
              <a:rPr lang="zh-CN" altLang="en-US" dirty="0" smtClean="0"/>
              <a:t>）</a:t>
            </a:r>
            <a:r>
              <a:rPr lang="zh-CN" altLang="en-US" dirty="0" smtClean="0">
                <a:solidFill>
                  <a:srgbClr val="FF0000"/>
                </a:solidFill>
              </a:rPr>
              <a:t>易见</a:t>
            </a:r>
            <a:r>
              <a:rPr lang="zh-CN" altLang="en-US" dirty="0" smtClean="0"/>
              <a:t>：用户凭直觉观察就知道设备的状态，以及提供可采取的行动</a:t>
            </a:r>
            <a:endParaRPr lang="en-US" altLang="zh-CN" dirty="0" smtClean="0"/>
          </a:p>
          <a:p>
            <a:pPr marL="0" indent="0">
              <a:buNone/>
            </a:pPr>
            <a:r>
              <a:rPr lang="en-US" altLang="zh-CN" dirty="0" smtClean="0"/>
              <a:t>2</a:t>
            </a:r>
            <a:r>
              <a:rPr lang="zh-CN" altLang="en-US" dirty="0" smtClean="0"/>
              <a:t>）</a:t>
            </a:r>
            <a:r>
              <a:rPr lang="zh-CN" altLang="en-US" dirty="0" smtClean="0">
                <a:solidFill>
                  <a:srgbClr val="FF0000"/>
                </a:solidFill>
              </a:rPr>
              <a:t>易学</a:t>
            </a:r>
            <a:r>
              <a:rPr lang="zh-CN" altLang="en-US" dirty="0" smtClean="0"/>
              <a:t>：用户不查阅帮助文档，就能对一个陌生的产品有清晰的认识</a:t>
            </a:r>
            <a:endParaRPr lang="en-US" altLang="zh-CN" dirty="0" smtClean="0"/>
          </a:p>
          <a:p>
            <a:pPr marL="0" indent="0">
              <a:buNone/>
            </a:pPr>
            <a:r>
              <a:rPr lang="en-US" altLang="zh-CN" dirty="0" smtClean="0"/>
              <a:t>3</a:t>
            </a:r>
            <a:r>
              <a:rPr lang="zh-CN" altLang="en-US" dirty="0" smtClean="0"/>
              <a:t>）</a:t>
            </a:r>
            <a:r>
              <a:rPr lang="zh-CN" altLang="en-US" dirty="0" smtClean="0">
                <a:solidFill>
                  <a:srgbClr val="FF0000"/>
                </a:solidFill>
              </a:rPr>
              <a:t>易用</a:t>
            </a:r>
            <a:r>
              <a:rPr lang="zh-CN" altLang="en-US" dirty="0" smtClean="0"/>
              <a:t>：用户不查阅帮助文档，就能使用软件</a:t>
            </a:r>
            <a:endParaRPr lang="en-US" altLang="zh-CN" dirty="0" smtClean="0"/>
          </a:p>
          <a:p>
            <a:pPr marL="0" indent="0">
              <a:buNone/>
            </a:pPr>
            <a:endParaRPr lang="zh-CN" altLang="en-US" dirty="0"/>
          </a:p>
        </p:txBody>
      </p:sp>
      <p:pic>
        <p:nvPicPr>
          <p:cNvPr id="1026" name="Picture 2" descr="https://ss1.bdstatic.com/70cFuXSh_Q1YnxGkpoWK1HF6hhy/it/u=3584769319,2786570012&amp;fm=117&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093" y="4784360"/>
            <a:ext cx="209550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1.bdstatic.com/70cFuXSh_Q1YnxGkpoWK1HF6hhy/it/u=846825040,644498251&amp;fm=117&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312" y="4511492"/>
            <a:ext cx="2095500" cy="2095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n.sinaimg.cn/games/crawl/20170104/NCaD-fxzczff378372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120" y="4414467"/>
            <a:ext cx="3936740" cy="220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07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wipe(left)">
                                      <p:cBhvr>
                                        <p:cTn id="31" dur="500"/>
                                        <p:tgtEl>
                                          <p:spTgt spid="10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28"/>
                                        </p:tgtEl>
                                        <p:attrNameLst>
                                          <p:attrName>style.visibility</p:attrName>
                                        </p:attrNameLst>
                                      </p:cBhvr>
                                      <p:to>
                                        <p:strVal val="visible"/>
                                      </p:to>
                                    </p:set>
                                    <p:animEffect transition="in" filter="wipe(left)">
                                      <p:cBhvr>
                                        <p:cTn id="36" dur="500"/>
                                        <p:tgtEl>
                                          <p:spTgt spid="10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30"/>
                                        </p:tgtEl>
                                        <p:attrNameLst>
                                          <p:attrName>style.visibility</p:attrName>
                                        </p:attrNameLst>
                                      </p:cBhvr>
                                      <p:to>
                                        <p:strVal val="visible"/>
                                      </p:to>
                                    </p:set>
                                    <p:animEffect transition="in" filter="wipe(left)">
                                      <p:cBhvr>
                                        <p:cTn id="4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舒适性</a:t>
            </a:r>
            <a:endParaRPr lang="zh-CN" altLang="en-US" dirty="0"/>
          </a:p>
        </p:txBody>
      </p:sp>
      <p:sp>
        <p:nvSpPr>
          <p:cNvPr id="3" name="内容占位符 2"/>
          <p:cNvSpPr>
            <a:spLocks noGrp="1"/>
          </p:cNvSpPr>
          <p:nvPr>
            <p:ph idx="1"/>
          </p:nvPr>
        </p:nvSpPr>
        <p:spPr>
          <a:xfrm>
            <a:off x="590207" y="895981"/>
            <a:ext cx="10505512" cy="5060681"/>
          </a:xfrm>
        </p:spPr>
        <p:txBody>
          <a:bodyPr>
            <a:normAutofit lnSpcReduction="10000"/>
          </a:bodyPr>
          <a:lstStyle/>
          <a:p>
            <a:r>
              <a:rPr lang="zh-CN" altLang="en-US" dirty="0" smtClean="0"/>
              <a:t>舒适性是个模糊的概念，典型的舒适性指标包括：</a:t>
            </a:r>
            <a:endParaRPr lang="en-US" altLang="zh-CN" dirty="0" smtClean="0"/>
          </a:p>
          <a:p>
            <a:pPr marL="0" indent="0">
              <a:buNone/>
            </a:pPr>
            <a:r>
              <a:rPr lang="en-US" altLang="zh-CN" dirty="0" smtClean="0"/>
              <a:t>1</a:t>
            </a:r>
            <a:r>
              <a:rPr lang="zh-CN" altLang="en-US" dirty="0" smtClean="0"/>
              <a:t>）内容的友好性</a:t>
            </a:r>
            <a:endParaRPr lang="en-US" altLang="zh-CN" dirty="0" smtClean="0"/>
          </a:p>
          <a:p>
            <a:pPr marL="0" indent="0">
              <a:buNone/>
            </a:pPr>
            <a:r>
              <a:rPr lang="en-US" altLang="zh-CN" dirty="0" smtClean="0"/>
              <a:t>2</a:t>
            </a:r>
            <a:r>
              <a:rPr lang="zh-CN" altLang="en-US" dirty="0" smtClean="0"/>
              <a:t>）提示信息的指导性</a:t>
            </a:r>
            <a:endParaRPr lang="en-US" altLang="zh-CN" dirty="0" smtClean="0"/>
          </a:p>
          <a:p>
            <a:pPr marL="0" indent="0">
              <a:buNone/>
            </a:pPr>
            <a:r>
              <a:rPr lang="en-US" altLang="zh-CN" dirty="0" smtClean="0"/>
              <a:t>3</a:t>
            </a:r>
            <a:r>
              <a:rPr lang="zh-CN" altLang="en-US" dirty="0" smtClean="0"/>
              <a:t>）界面美观协调（注意：颜色搭配，少用大红、</a:t>
            </a:r>
            <a:endParaRPr lang="en-US" altLang="zh-CN" dirty="0" smtClean="0"/>
          </a:p>
          <a:p>
            <a:pPr marL="0" indent="0">
              <a:buNone/>
            </a:pPr>
            <a:r>
              <a:rPr lang="zh-CN" altLang="en-US" dirty="0" smtClean="0"/>
              <a:t>大绿等深色）</a:t>
            </a:r>
            <a:endParaRPr lang="en-US" altLang="zh-CN" dirty="0" smtClean="0"/>
          </a:p>
          <a:p>
            <a:pPr marL="0" indent="0">
              <a:buNone/>
            </a:pPr>
            <a:r>
              <a:rPr lang="en-US" altLang="zh-CN" dirty="0" smtClean="0"/>
              <a:t>4</a:t>
            </a:r>
            <a:r>
              <a:rPr lang="zh-CN" altLang="en-US" dirty="0" smtClean="0"/>
              <a:t>）菜单快捷键中使用快捷方式与用户习惯保持</a:t>
            </a:r>
            <a:endParaRPr lang="en-US" altLang="zh-CN" dirty="0" smtClean="0"/>
          </a:p>
          <a:p>
            <a:pPr marL="0" indent="0">
              <a:buNone/>
            </a:pPr>
            <a:r>
              <a:rPr lang="zh-CN" altLang="en-US" dirty="0" smtClean="0"/>
              <a:t>一致</a:t>
            </a:r>
            <a:endParaRPr lang="en-US" altLang="zh-CN" dirty="0" smtClean="0"/>
          </a:p>
          <a:p>
            <a:pPr marL="0" indent="0">
              <a:buNone/>
            </a:pPr>
            <a:endParaRPr lang="zh-CN" altLang="en-US" dirty="0"/>
          </a:p>
        </p:txBody>
      </p:sp>
      <p:pic>
        <p:nvPicPr>
          <p:cNvPr id="2050" name="Picture 2" descr="https://gss0.baidu.com/-vo3dSag_xI4khGko9WTAnF6hhy/zhidao/pic/item/63d0f703918fa0ec8dd3f2b8219759ee3d6ddb6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0048" y="869429"/>
            <a:ext cx="3462736" cy="598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70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up)">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其他</a:t>
            </a:r>
            <a:endParaRPr lang="zh-CN" altLang="en-US" dirty="0"/>
          </a:p>
        </p:txBody>
      </p:sp>
      <p:sp>
        <p:nvSpPr>
          <p:cNvPr id="3" name="内容占位符 2"/>
          <p:cNvSpPr>
            <a:spLocks noGrp="1"/>
          </p:cNvSpPr>
          <p:nvPr>
            <p:ph idx="1"/>
          </p:nvPr>
        </p:nvSpPr>
        <p:spPr/>
        <p:txBody>
          <a:bodyPr/>
          <a:lstStyle/>
          <a:p>
            <a:r>
              <a:rPr lang="zh-CN" altLang="en-US" dirty="0"/>
              <a:t>实用性</a:t>
            </a:r>
            <a:endParaRPr lang="en-US" altLang="zh-CN" dirty="0"/>
          </a:p>
          <a:p>
            <a:r>
              <a:rPr lang="zh-CN" altLang="en-US" dirty="0"/>
              <a:t>一致性</a:t>
            </a:r>
            <a:endParaRPr lang="en-US" altLang="zh-CN" dirty="0"/>
          </a:p>
          <a:p>
            <a:r>
              <a:rPr lang="zh-CN" altLang="en-US" dirty="0" smtClean="0"/>
              <a:t>帮助文档</a:t>
            </a:r>
            <a:endParaRPr lang="en-US" altLang="zh-CN" dirty="0" smtClean="0"/>
          </a:p>
          <a:p>
            <a:r>
              <a:rPr lang="zh-CN" altLang="en-US" dirty="0" smtClean="0"/>
              <a:t>独特性</a:t>
            </a:r>
            <a:endParaRPr lang="zh-CN" altLang="en-US" dirty="0"/>
          </a:p>
        </p:txBody>
      </p:sp>
    </p:spTree>
    <p:extLst>
      <p:ext uri="{BB962C8B-B14F-4D97-AF65-F5344CB8AC3E}">
        <p14:creationId xmlns:p14="http://schemas.microsoft.com/office/powerpoint/2010/main" val="13217818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zh-CN" dirty="0" smtClean="0"/>
              <a:t>系统测试</a:t>
            </a:r>
            <a:r>
              <a:rPr lang="zh-CN" altLang="en-US" dirty="0" smtClean="0"/>
              <a:t>概述</a:t>
            </a:r>
            <a:endParaRPr lang="zh-CN" altLang="zh-CN" dirty="0"/>
          </a:p>
        </p:txBody>
      </p:sp>
      <p:sp>
        <p:nvSpPr>
          <p:cNvPr id="6148" name="Rectangle 3"/>
          <p:cNvSpPr>
            <a:spLocks noGrp="1" noChangeArrowheads="1"/>
          </p:cNvSpPr>
          <p:nvPr>
            <p:ph sz="half" idx="1"/>
          </p:nvPr>
        </p:nvSpPr>
        <p:spPr/>
        <p:txBody>
          <a:bodyPr>
            <a:normAutofit/>
          </a:bodyPr>
          <a:lstStyle/>
          <a:p>
            <a:r>
              <a:rPr lang="zh-CN" altLang="en-US" dirty="0" smtClean="0"/>
              <a:t>系统测试包含：</a:t>
            </a:r>
            <a:endParaRPr lang="en-US" altLang="zh-CN" dirty="0" smtClean="0"/>
          </a:p>
          <a:p>
            <a:pPr lvl="1"/>
            <a:r>
              <a:rPr lang="zh-CN" altLang="zh-CN" dirty="0" smtClean="0"/>
              <a:t>功能测试</a:t>
            </a:r>
            <a:endParaRPr lang="en-US" altLang="zh-CN" dirty="0" smtClean="0"/>
          </a:p>
          <a:p>
            <a:pPr lvl="1"/>
            <a:r>
              <a:rPr lang="zh-CN" altLang="zh-CN" dirty="0" smtClean="0"/>
              <a:t>性能测试</a:t>
            </a:r>
            <a:endParaRPr lang="en-US" altLang="zh-CN" dirty="0" smtClean="0"/>
          </a:p>
          <a:p>
            <a:pPr lvl="1"/>
            <a:r>
              <a:rPr lang="zh-CN" altLang="zh-CN" dirty="0" smtClean="0"/>
              <a:t>安全性测试</a:t>
            </a:r>
            <a:endParaRPr lang="en-US" altLang="zh-CN" dirty="0" smtClean="0"/>
          </a:p>
          <a:p>
            <a:pPr lvl="1"/>
            <a:r>
              <a:rPr lang="zh-CN" altLang="zh-CN" dirty="0" smtClean="0"/>
              <a:t>兼容性测试</a:t>
            </a:r>
            <a:endParaRPr lang="en-US" altLang="zh-CN" dirty="0" smtClean="0"/>
          </a:p>
          <a:p>
            <a:pPr lvl="1"/>
            <a:r>
              <a:rPr lang="zh-CN" altLang="en-US" dirty="0"/>
              <a:t>界面测试</a:t>
            </a:r>
            <a:endParaRPr lang="en-US" altLang="zh-CN" dirty="0"/>
          </a:p>
          <a:p>
            <a:pPr lvl="1"/>
            <a:r>
              <a:rPr lang="zh-CN" altLang="en-US" dirty="0" smtClean="0">
                <a:solidFill>
                  <a:srgbClr val="FF0000"/>
                </a:solidFill>
              </a:rPr>
              <a:t>易用性</a:t>
            </a:r>
            <a:r>
              <a:rPr lang="zh-CN" altLang="zh-CN" dirty="0" smtClean="0">
                <a:solidFill>
                  <a:srgbClr val="FF0000"/>
                </a:solidFill>
              </a:rPr>
              <a:t>测试</a:t>
            </a:r>
            <a:endParaRPr lang="en-US" altLang="zh-CN" dirty="0" smtClean="0">
              <a:solidFill>
                <a:srgbClr val="FF0000"/>
              </a:solidFill>
            </a:endParaRPr>
          </a:p>
          <a:p>
            <a:pPr lvl="1"/>
            <a:r>
              <a:rPr lang="zh-CN" altLang="en-US" dirty="0" smtClean="0"/>
              <a:t>安装测试</a:t>
            </a:r>
            <a:endParaRPr lang="zh-CN" altLang="zh-CN" dirty="0"/>
          </a:p>
        </p:txBody>
      </p:sp>
    </p:spTree>
    <p:extLst>
      <p:ext uri="{BB962C8B-B14F-4D97-AF65-F5344CB8AC3E}">
        <p14:creationId xmlns:p14="http://schemas.microsoft.com/office/powerpoint/2010/main" val="385617801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易用性测试</a:t>
            </a:r>
            <a:endParaRPr lang="zh-CN" altLang="en-US" dirty="0"/>
          </a:p>
        </p:txBody>
      </p:sp>
      <p:sp>
        <p:nvSpPr>
          <p:cNvPr id="3" name="内容占位符 2"/>
          <p:cNvSpPr>
            <a:spLocks noGrp="1"/>
          </p:cNvSpPr>
          <p:nvPr>
            <p:ph idx="1"/>
          </p:nvPr>
        </p:nvSpPr>
        <p:spPr/>
        <p:txBody>
          <a:bodyPr/>
          <a:lstStyle/>
          <a:p>
            <a:r>
              <a:rPr lang="zh-CN" altLang="en-US" dirty="0"/>
              <a:t>为什么进行易用性测试</a:t>
            </a:r>
            <a:endParaRPr lang="en-US" altLang="zh-CN" dirty="0" smtClean="0"/>
          </a:p>
          <a:p>
            <a:pPr lvl="1"/>
            <a:r>
              <a:rPr lang="zh-CN" altLang="en-US" dirty="0" smtClean="0"/>
              <a:t>在缺陷定义的第</a:t>
            </a:r>
            <a:r>
              <a:rPr lang="en-US" altLang="zh-CN" dirty="0" smtClean="0"/>
              <a:t>5</a:t>
            </a:r>
            <a:r>
              <a:rPr lang="zh-CN" altLang="en-US" dirty="0" smtClean="0"/>
              <a:t>条规则规定：软件难以理</a:t>
            </a:r>
            <a:r>
              <a:rPr lang="en-US" altLang="zh-CN" dirty="0" smtClean="0"/>
              <a:t/>
            </a:r>
            <a:br>
              <a:rPr lang="en-US" altLang="zh-CN" dirty="0" smtClean="0"/>
            </a:br>
            <a:r>
              <a:rPr lang="zh-CN" altLang="en-US" dirty="0" smtClean="0"/>
              <a:t>解，不易使用，运行缓慢或者</a:t>
            </a:r>
            <a:r>
              <a:rPr lang="en-US" altLang="zh-CN" dirty="0" smtClean="0"/>
              <a:t>—</a:t>
            </a:r>
            <a:r>
              <a:rPr lang="zh-CN" altLang="en-US" dirty="0" smtClean="0"/>
              <a:t>从测试员的角度看</a:t>
            </a:r>
            <a:r>
              <a:rPr lang="en-US" altLang="zh-CN" dirty="0" smtClean="0"/>
              <a:t>——</a:t>
            </a:r>
            <a:r>
              <a:rPr lang="zh-CN" altLang="en-US" dirty="0" smtClean="0"/>
              <a:t>最终用户认为不好</a:t>
            </a:r>
            <a:endParaRPr lang="en-US" altLang="zh-CN" dirty="0" smtClean="0"/>
          </a:p>
          <a:p>
            <a:endParaRPr lang="zh-CN" altLang="en-US" dirty="0"/>
          </a:p>
        </p:txBody>
      </p:sp>
    </p:spTree>
    <p:extLst>
      <p:ext uri="{BB962C8B-B14F-4D97-AF65-F5344CB8AC3E}">
        <p14:creationId xmlns:p14="http://schemas.microsoft.com/office/powerpoint/2010/main" val="6626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zh-CN" dirty="0" smtClean="0"/>
              <a:t>系统测试</a:t>
            </a:r>
            <a:r>
              <a:rPr lang="zh-CN" altLang="en-US" dirty="0" smtClean="0"/>
              <a:t>概述</a:t>
            </a:r>
            <a:endParaRPr lang="zh-CN" altLang="zh-CN" dirty="0"/>
          </a:p>
        </p:txBody>
      </p:sp>
      <p:sp>
        <p:nvSpPr>
          <p:cNvPr id="5124" name="Rectangle 3"/>
          <p:cNvSpPr>
            <a:spLocks noGrp="1" noChangeArrowheads="1"/>
          </p:cNvSpPr>
          <p:nvPr>
            <p:ph sz="half" idx="1"/>
          </p:nvPr>
        </p:nvSpPr>
        <p:spPr/>
        <p:txBody>
          <a:bodyPr>
            <a:normAutofit/>
          </a:bodyPr>
          <a:lstStyle/>
          <a:p>
            <a:r>
              <a:rPr lang="zh-CN" altLang="en-US" dirty="0" smtClean="0"/>
              <a:t>如果产品</a:t>
            </a:r>
            <a:r>
              <a:rPr lang="en-US" altLang="zh-CN" dirty="0" smtClean="0"/>
              <a:t>/</a:t>
            </a:r>
            <a:r>
              <a:rPr lang="zh-CN" altLang="en-US" dirty="0" smtClean="0"/>
              <a:t>项目经过了单元测试、集成测试，是否还需要系统测试？</a:t>
            </a:r>
            <a:endParaRPr lang="en-US" altLang="zh-CN" dirty="0" smtClean="0"/>
          </a:p>
          <a:p>
            <a:r>
              <a:rPr lang="zh-CN" altLang="en-US" dirty="0" smtClean="0"/>
              <a:t>系统测试包含什么？</a:t>
            </a:r>
            <a:endParaRPr lang="en-US" altLang="zh-CN" dirty="0" smtClean="0"/>
          </a:p>
          <a:p>
            <a:r>
              <a:rPr lang="zh-CN" altLang="zh-CN" dirty="0" smtClean="0"/>
              <a:t>系统测试是公司和项目组最关心的测试阶段，在任何情况下都必须执行，一般由测试经理统一组织和制订</a:t>
            </a:r>
            <a:r>
              <a:rPr lang="zh-CN" altLang="zh-CN" dirty="0" smtClean="0">
                <a:solidFill>
                  <a:srgbClr val="FF0000"/>
                </a:solidFill>
              </a:rPr>
              <a:t>系统测试计划</a:t>
            </a:r>
            <a:r>
              <a:rPr lang="zh-CN" altLang="zh-CN" dirty="0" smtClean="0"/>
              <a:t>，</a:t>
            </a:r>
            <a:r>
              <a:rPr lang="zh-CN" altLang="zh-CN" smtClean="0"/>
              <a:t>其他测试人员</a:t>
            </a:r>
            <a:r>
              <a:rPr lang="zh-CN" altLang="zh-CN" dirty="0" smtClean="0"/>
              <a:t>分别负责测试的</a:t>
            </a:r>
            <a:r>
              <a:rPr lang="zh-CN" altLang="zh-CN" dirty="0" smtClean="0">
                <a:solidFill>
                  <a:srgbClr val="FF0000"/>
                </a:solidFill>
              </a:rPr>
              <a:t>分析、设计、实施和执行</a:t>
            </a:r>
            <a:endParaRPr lang="en-US" altLang="zh-CN" dirty="0" smtClean="0">
              <a:solidFill>
                <a:srgbClr val="FF0000"/>
              </a:solidFill>
            </a:endParaRPr>
          </a:p>
        </p:txBody>
      </p:sp>
    </p:spTree>
    <p:extLst>
      <p:ext uri="{BB962C8B-B14F-4D97-AF65-F5344CB8AC3E}">
        <p14:creationId xmlns:p14="http://schemas.microsoft.com/office/powerpoint/2010/main" val="3698997180"/>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易用性测试</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10039" y="838456"/>
            <a:ext cx="10419899" cy="5903237"/>
          </a:xfrm>
          <a:prstGeom prst="rect">
            <a:avLst/>
          </a:prstGeom>
        </p:spPr>
      </p:pic>
    </p:spTree>
    <p:extLst>
      <p:ext uri="{BB962C8B-B14F-4D97-AF65-F5344CB8AC3E}">
        <p14:creationId xmlns:p14="http://schemas.microsoft.com/office/powerpoint/2010/main" val="23526321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易用性测试</a:t>
            </a:r>
            <a:endParaRPr lang="zh-CN" altLang="en-US" dirty="0"/>
          </a:p>
        </p:txBody>
      </p:sp>
      <p:sp>
        <p:nvSpPr>
          <p:cNvPr id="3" name="内容占位符 2"/>
          <p:cNvSpPr>
            <a:spLocks noGrp="1"/>
          </p:cNvSpPr>
          <p:nvPr>
            <p:ph idx="1"/>
          </p:nvPr>
        </p:nvSpPr>
        <p:spPr>
          <a:xfrm>
            <a:off x="635178" y="746079"/>
            <a:ext cx="10779832" cy="5962019"/>
          </a:xfrm>
        </p:spPr>
        <p:txBody>
          <a:bodyPr>
            <a:normAutofit/>
          </a:bodyPr>
          <a:lstStyle/>
          <a:p>
            <a:r>
              <a:rPr lang="zh-CN" altLang="en-US" dirty="0" smtClean="0">
                <a:solidFill>
                  <a:srgbClr val="FF0000"/>
                </a:solidFill>
              </a:rPr>
              <a:t>易</a:t>
            </a:r>
            <a:r>
              <a:rPr lang="zh-CN" altLang="en-US" dirty="0">
                <a:solidFill>
                  <a:srgbClr val="FF0000"/>
                </a:solidFill>
              </a:rPr>
              <a:t>理解性</a:t>
            </a:r>
          </a:p>
          <a:p>
            <a:pPr lvl="1"/>
            <a:r>
              <a:rPr lang="zh-CN" altLang="en-US" dirty="0"/>
              <a:t>软件产品使用户能理解软件是否合适以及如何能将软件用于特定的任务和使用条件的能力。 注</a:t>
            </a:r>
            <a:r>
              <a:rPr lang="en-US" altLang="zh-CN" dirty="0"/>
              <a:t>:</a:t>
            </a:r>
            <a:r>
              <a:rPr lang="zh-CN" altLang="en-US" dirty="0"/>
              <a:t>这要依赖于软件提供的文档和初始</a:t>
            </a:r>
            <a:r>
              <a:rPr lang="zh-CN" altLang="en-US" dirty="0" smtClean="0"/>
              <a:t>印象</a:t>
            </a:r>
            <a:endParaRPr lang="zh-CN" altLang="en-US" dirty="0"/>
          </a:p>
          <a:p>
            <a:r>
              <a:rPr lang="zh-CN" altLang="en-US" dirty="0" smtClean="0">
                <a:solidFill>
                  <a:srgbClr val="FF0000"/>
                </a:solidFill>
              </a:rPr>
              <a:t>易学</a:t>
            </a:r>
            <a:r>
              <a:rPr lang="zh-CN" altLang="en-US" dirty="0">
                <a:solidFill>
                  <a:srgbClr val="FF0000"/>
                </a:solidFill>
              </a:rPr>
              <a:t>性</a:t>
            </a:r>
          </a:p>
          <a:p>
            <a:pPr lvl="1"/>
            <a:r>
              <a:rPr lang="zh-CN" altLang="en-US" dirty="0"/>
              <a:t>软件产品使用户能学习其应用的</a:t>
            </a:r>
            <a:r>
              <a:rPr lang="zh-CN" altLang="en-US" dirty="0" smtClean="0"/>
              <a:t>能力</a:t>
            </a:r>
            <a:endParaRPr lang="zh-CN" altLang="en-US" dirty="0"/>
          </a:p>
          <a:p>
            <a:endParaRPr lang="zh-CN" altLang="en-US" dirty="0"/>
          </a:p>
        </p:txBody>
      </p:sp>
    </p:spTree>
    <p:extLst>
      <p:ext uri="{BB962C8B-B14F-4D97-AF65-F5344CB8AC3E}">
        <p14:creationId xmlns:p14="http://schemas.microsoft.com/office/powerpoint/2010/main" val="311370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易用性测试</a:t>
            </a:r>
            <a:endParaRPr lang="zh-CN" altLang="en-US" dirty="0"/>
          </a:p>
        </p:txBody>
      </p:sp>
      <p:sp>
        <p:nvSpPr>
          <p:cNvPr id="3" name="内容占位符 2"/>
          <p:cNvSpPr>
            <a:spLocks noGrp="1"/>
          </p:cNvSpPr>
          <p:nvPr>
            <p:ph idx="1"/>
          </p:nvPr>
        </p:nvSpPr>
        <p:spPr>
          <a:xfrm>
            <a:off x="650167" y="895981"/>
            <a:ext cx="10594095" cy="5962019"/>
          </a:xfrm>
        </p:spPr>
        <p:txBody>
          <a:bodyPr>
            <a:normAutofit/>
          </a:bodyPr>
          <a:lstStyle/>
          <a:p>
            <a:r>
              <a:rPr lang="zh-CN" altLang="en-US" dirty="0" smtClean="0">
                <a:solidFill>
                  <a:srgbClr val="FF0000"/>
                </a:solidFill>
              </a:rPr>
              <a:t>易</a:t>
            </a:r>
            <a:r>
              <a:rPr lang="zh-CN" altLang="en-US" dirty="0">
                <a:solidFill>
                  <a:srgbClr val="FF0000"/>
                </a:solidFill>
              </a:rPr>
              <a:t>操作性</a:t>
            </a:r>
          </a:p>
          <a:p>
            <a:pPr lvl="1"/>
            <a:r>
              <a:rPr lang="zh-CN" altLang="en-US" dirty="0"/>
              <a:t>软件产品使用户能操作和控制它的能力</a:t>
            </a:r>
          </a:p>
          <a:p>
            <a:r>
              <a:rPr lang="zh-CN" altLang="en-US" dirty="0" smtClean="0">
                <a:solidFill>
                  <a:srgbClr val="FF0000"/>
                </a:solidFill>
              </a:rPr>
              <a:t>吸引性</a:t>
            </a:r>
            <a:endParaRPr lang="zh-CN" altLang="en-US" dirty="0">
              <a:solidFill>
                <a:srgbClr val="FF0000"/>
              </a:solidFill>
            </a:endParaRPr>
          </a:p>
          <a:p>
            <a:pPr lvl="1"/>
            <a:r>
              <a:rPr lang="zh-CN" altLang="en-US" dirty="0" smtClean="0"/>
              <a:t>软件产品吸引用户的能力 。 注</a:t>
            </a:r>
            <a:r>
              <a:rPr lang="en-US" altLang="zh-CN" dirty="0" smtClean="0"/>
              <a:t>:</a:t>
            </a:r>
            <a:r>
              <a:rPr lang="zh-CN" altLang="en-US" dirty="0" smtClean="0"/>
              <a:t>这涉及到软件旨在使自身对用户</a:t>
            </a:r>
            <a:r>
              <a:rPr lang="zh-CN" altLang="en-US" dirty="0"/>
              <a:t>更具吸引力的属性，例如颜色的</a:t>
            </a:r>
            <a:r>
              <a:rPr lang="zh-CN" altLang="en-US" dirty="0" smtClean="0"/>
              <a:t>使用</a:t>
            </a:r>
            <a:r>
              <a:rPr lang="zh-CN" altLang="en-US" dirty="0"/>
              <a:t>和图形化设计的特征。</a:t>
            </a:r>
          </a:p>
          <a:p>
            <a:r>
              <a:rPr lang="zh-CN" altLang="en-US" dirty="0" smtClean="0">
                <a:solidFill>
                  <a:srgbClr val="FF0000"/>
                </a:solidFill>
              </a:rPr>
              <a:t>易</a:t>
            </a:r>
            <a:r>
              <a:rPr lang="zh-CN" altLang="en-US" dirty="0">
                <a:solidFill>
                  <a:srgbClr val="FF0000"/>
                </a:solidFill>
              </a:rPr>
              <a:t>用性的依从性</a:t>
            </a:r>
          </a:p>
          <a:p>
            <a:pPr lvl="1"/>
            <a:r>
              <a:rPr lang="zh-CN" altLang="en-US" dirty="0"/>
              <a:t>软件产品遵循与易用性相关的标准、约定、风格指南或法规的能力</a:t>
            </a:r>
          </a:p>
          <a:p>
            <a:endParaRPr lang="zh-CN" altLang="en-US" dirty="0"/>
          </a:p>
        </p:txBody>
      </p:sp>
    </p:spTree>
    <p:extLst>
      <p:ext uri="{BB962C8B-B14F-4D97-AF65-F5344CB8AC3E}">
        <p14:creationId xmlns:p14="http://schemas.microsoft.com/office/powerpoint/2010/main" val="294148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辅助选项测试</a:t>
            </a:r>
            <a:endParaRPr lang="zh-CN" altLang="en-US" dirty="0"/>
          </a:p>
        </p:txBody>
      </p:sp>
      <p:sp>
        <p:nvSpPr>
          <p:cNvPr id="3" name="内容占位符 2"/>
          <p:cNvSpPr>
            <a:spLocks noGrp="1"/>
          </p:cNvSpPr>
          <p:nvPr>
            <p:ph idx="1"/>
          </p:nvPr>
        </p:nvSpPr>
        <p:spPr/>
        <p:txBody>
          <a:bodyPr/>
          <a:lstStyle/>
          <a:p>
            <a:r>
              <a:rPr lang="zh-CN" altLang="en-US" dirty="0" smtClean="0"/>
              <a:t>易用性测试中的一个严肃主题是辅助选项测试，也就是为有残疾障碍的人测试</a:t>
            </a:r>
            <a:endParaRPr lang="en-US" altLang="zh-CN" dirty="0" smtClean="0"/>
          </a:p>
          <a:p>
            <a:pPr lvl="1"/>
            <a:r>
              <a:rPr lang="zh-CN" altLang="en-US" dirty="0" smtClean="0"/>
              <a:t>视力损伤</a:t>
            </a:r>
            <a:endParaRPr lang="en-US" altLang="zh-CN" dirty="0" smtClean="0"/>
          </a:p>
          <a:p>
            <a:pPr lvl="1"/>
            <a:r>
              <a:rPr lang="zh-CN" altLang="en-US" dirty="0" smtClean="0"/>
              <a:t>听力损伤</a:t>
            </a:r>
            <a:endParaRPr lang="en-US" altLang="zh-CN" dirty="0" smtClean="0"/>
          </a:p>
          <a:p>
            <a:pPr lvl="1"/>
            <a:r>
              <a:rPr lang="zh-CN" altLang="en-US" dirty="0" smtClean="0"/>
              <a:t>运动损伤</a:t>
            </a:r>
            <a:endParaRPr lang="en-US" altLang="zh-CN" dirty="0" smtClean="0"/>
          </a:p>
          <a:p>
            <a:pPr lvl="1"/>
            <a:r>
              <a:rPr lang="zh-CN" altLang="en-US" dirty="0" smtClean="0"/>
              <a:t>认知和语言障碍</a:t>
            </a:r>
            <a:endParaRPr lang="zh-CN" altLang="en-US" dirty="0"/>
          </a:p>
        </p:txBody>
      </p:sp>
    </p:spTree>
    <p:extLst>
      <p:ext uri="{BB962C8B-B14F-4D97-AF65-F5344CB8AC3E}">
        <p14:creationId xmlns:p14="http://schemas.microsoft.com/office/powerpoint/2010/main" val="110783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软件中的辅助特性</a:t>
            </a:r>
            <a:endParaRPr lang="zh-CN" altLang="en-US" dirty="0"/>
          </a:p>
        </p:txBody>
      </p:sp>
      <p:sp>
        <p:nvSpPr>
          <p:cNvPr id="3" name="内容占位符 2"/>
          <p:cNvSpPr>
            <a:spLocks noGrp="1"/>
          </p:cNvSpPr>
          <p:nvPr>
            <p:ph idx="1"/>
          </p:nvPr>
        </p:nvSpPr>
        <p:spPr/>
        <p:txBody>
          <a:bodyPr>
            <a:normAutofit/>
          </a:bodyPr>
          <a:lstStyle/>
          <a:p>
            <a:r>
              <a:rPr lang="zh-CN" altLang="en-US" dirty="0" smtClean="0"/>
              <a:t>软件可以有两种方式提供辅助</a:t>
            </a:r>
            <a:endParaRPr lang="en-US" altLang="zh-CN" dirty="0" smtClean="0"/>
          </a:p>
          <a:p>
            <a:pPr lvl="1"/>
            <a:r>
              <a:rPr lang="zh-CN" altLang="en-US" dirty="0"/>
              <a:t>操作系统内置</a:t>
            </a:r>
            <a:endParaRPr lang="en-US" altLang="zh-CN" dirty="0"/>
          </a:p>
          <a:p>
            <a:pPr lvl="1"/>
            <a:r>
              <a:rPr lang="zh-CN" altLang="en-US" dirty="0" smtClean="0"/>
              <a:t>平台</a:t>
            </a:r>
            <a:endParaRPr lang="en-US" altLang="zh-CN" dirty="0" smtClean="0"/>
          </a:p>
          <a:p>
            <a:r>
              <a:rPr lang="zh-CN" altLang="en-US" dirty="0" smtClean="0"/>
              <a:t>软件本身需要遵守启用辅助选项</a:t>
            </a:r>
            <a:endParaRPr lang="en-US" altLang="zh-CN" dirty="0" smtClean="0"/>
          </a:p>
          <a:p>
            <a:pPr lvl="1"/>
            <a:r>
              <a:rPr lang="zh-CN" altLang="en-US" dirty="0" smtClean="0"/>
              <a:t>遵守与键盘、鼠标、声卡和显示器通信的平台标准</a:t>
            </a:r>
            <a:endParaRPr lang="en-US" altLang="zh-CN" dirty="0" smtClean="0"/>
          </a:p>
          <a:p>
            <a:pPr lvl="1"/>
            <a:r>
              <a:rPr lang="zh-CN" altLang="en-US" dirty="0" smtClean="0"/>
              <a:t>如果被测软件本身就是平台，就需要定义、编制和测试自己的辅助选项</a:t>
            </a:r>
            <a:endParaRPr lang="zh-CN" altLang="en-US" dirty="0"/>
          </a:p>
        </p:txBody>
      </p:sp>
    </p:spTree>
    <p:extLst>
      <p:ext uri="{BB962C8B-B14F-4D97-AF65-F5344CB8AC3E}">
        <p14:creationId xmlns:p14="http://schemas.microsoft.com/office/powerpoint/2010/main" val="31622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Times New Roman" panose="02020603050405020304" pitchFamily="18" charset="0"/>
                <a:cs typeface="Times New Roman" panose="02020603050405020304" pitchFamily="18" charset="0"/>
              </a:rPr>
              <a:t>Windows </a:t>
            </a:r>
            <a:r>
              <a:rPr lang="zh-CN" altLang="en-US" dirty="0" smtClean="0"/>
              <a:t>提供的辅助选项</a:t>
            </a:r>
            <a:endParaRPr lang="zh-CN" altLang="en-US" dirty="0"/>
          </a:p>
        </p:txBody>
      </p:sp>
      <p:sp>
        <p:nvSpPr>
          <p:cNvPr id="3" name="内容占位符 2"/>
          <p:cNvSpPr>
            <a:spLocks noGrp="1"/>
          </p:cNvSpPr>
          <p:nvPr>
            <p:ph idx="1"/>
          </p:nvPr>
        </p:nvSpPr>
        <p:spPr>
          <a:xfrm>
            <a:off x="650168" y="895981"/>
            <a:ext cx="4901546" cy="5570133"/>
          </a:xfrm>
        </p:spPr>
        <p:txBody>
          <a:bodyPr>
            <a:normAutofit lnSpcReduction="10000"/>
          </a:bodyPr>
          <a:lstStyle/>
          <a:p>
            <a:r>
              <a:rPr lang="zh-CN" altLang="en-US" dirty="0" smtClean="0"/>
              <a:t>粘贴键</a:t>
            </a:r>
            <a:endParaRPr lang="en-US" altLang="zh-CN" dirty="0" smtClean="0"/>
          </a:p>
          <a:p>
            <a:r>
              <a:rPr lang="zh-CN" altLang="en-US" dirty="0" smtClean="0"/>
              <a:t>筛选键</a:t>
            </a:r>
            <a:endParaRPr lang="en-US" altLang="zh-CN" dirty="0" smtClean="0"/>
          </a:p>
          <a:p>
            <a:r>
              <a:rPr lang="zh-CN" altLang="en-US" dirty="0" smtClean="0"/>
              <a:t>切换键</a:t>
            </a:r>
            <a:endParaRPr lang="en-US" altLang="zh-CN" dirty="0" smtClean="0"/>
          </a:p>
          <a:p>
            <a:r>
              <a:rPr lang="zh-CN" altLang="en-US" dirty="0" smtClean="0"/>
              <a:t>声音卫士（每当系统发出声音时，给出警告）</a:t>
            </a:r>
            <a:endParaRPr lang="en-US" altLang="zh-CN" dirty="0" smtClean="0"/>
          </a:p>
          <a:p>
            <a:r>
              <a:rPr lang="zh-CN" altLang="en-US" dirty="0" smtClean="0"/>
              <a:t>声音显示（让程序显示其声音或讲话的标题，需要在软件中编制）</a:t>
            </a:r>
            <a:endParaRPr lang="zh-CN" altLang="en-US" dirty="0"/>
          </a:p>
        </p:txBody>
      </p:sp>
      <p:pic>
        <p:nvPicPr>
          <p:cNvPr id="4" name="图片 3"/>
          <p:cNvPicPr>
            <a:picLocks noChangeAspect="1"/>
          </p:cNvPicPr>
          <p:nvPr/>
        </p:nvPicPr>
        <p:blipFill>
          <a:blip r:embed="rId2"/>
          <a:stretch>
            <a:fillRect/>
          </a:stretch>
        </p:blipFill>
        <p:spPr>
          <a:xfrm>
            <a:off x="6125451" y="817281"/>
            <a:ext cx="4752528" cy="5763425"/>
          </a:xfrm>
          <a:prstGeom prst="rect">
            <a:avLst/>
          </a:prstGeom>
        </p:spPr>
      </p:pic>
    </p:spTree>
    <p:extLst>
      <p:ext uri="{BB962C8B-B14F-4D97-AF65-F5344CB8AC3E}">
        <p14:creationId xmlns:p14="http://schemas.microsoft.com/office/powerpoint/2010/main" val="129184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Times New Roman" panose="02020603050405020304" pitchFamily="18" charset="0"/>
                <a:cs typeface="Times New Roman" panose="02020603050405020304" pitchFamily="18" charset="0"/>
              </a:rPr>
              <a:t>Windows</a:t>
            </a:r>
            <a:r>
              <a:rPr lang="en-US" altLang="zh-CN" dirty="0"/>
              <a:t> </a:t>
            </a:r>
            <a:r>
              <a:rPr lang="zh-CN" altLang="en-US" dirty="0"/>
              <a:t>提供的辅助选项</a:t>
            </a:r>
          </a:p>
        </p:txBody>
      </p:sp>
      <p:sp>
        <p:nvSpPr>
          <p:cNvPr id="3" name="内容占位符 2"/>
          <p:cNvSpPr>
            <a:spLocks noGrp="1"/>
          </p:cNvSpPr>
          <p:nvPr>
            <p:ph idx="1"/>
          </p:nvPr>
        </p:nvSpPr>
        <p:spPr/>
        <p:txBody>
          <a:bodyPr/>
          <a:lstStyle/>
          <a:p>
            <a:pPr>
              <a:lnSpc>
                <a:spcPct val="100000"/>
              </a:lnSpc>
            </a:pPr>
            <a:r>
              <a:rPr lang="zh-CN" altLang="en-US" dirty="0" smtClean="0"/>
              <a:t>高对比度（利于实例损伤者阅读而设计的颜色和字体）</a:t>
            </a:r>
            <a:endParaRPr lang="en-US" altLang="zh-CN" dirty="0" smtClean="0"/>
          </a:p>
          <a:p>
            <a:pPr>
              <a:lnSpc>
                <a:spcPct val="100000"/>
              </a:lnSpc>
            </a:pPr>
            <a:r>
              <a:rPr lang="zh-CN" altLang="en-US" dirty="0" smtClean="0"/>
              <a:t>鼠标键：允许用键盘来代替鼠标操作</a:t>
            </a:r>
            <a:endParaRPr lang="en-US" altLang="zh-CN" dirty="0" smtClean="0"/>
          </a:p>
          <a:p>
            <a:pPr>
              <a:lnSpc>
                <a:spcPct val="100000"/>
              </a:lnSpc>
            </a:pPr>
            <a:r>
              <a:rPr lang="zh-CN" altLang="en-US" dirty="0" smtClean="0"/>
              <a:t>串行键：设置通信接口读取来自外部非键盘设备的击键</a:t>
            </a:r>
            <a:endParaRPr lang="zh-CN" altLang="en-US" dirty="0"/>
          </a:p>
        </p:txBody>
      </p:sp>
      <p:pic>
        <p:nvPicPr>
          <p:cNvPr id="4" name="图片 3"/>
          <p:cNvPicPr>
            <a:picLocks noChangeAspect="1"/>
          </p:cNvPicPr>
          <p:nvPr/>
        </p:nvPicPr>
        <p:blipFill>
          <a:blip r:embed="rId2"/>
          <a:stretch>
            <a:fillRect/>
          </a:stretch>
        </p:blipFill>
        <p:spPr>
          <a:xfrm>
            <a:off x="4040263" y="2702551"/>
            <a:ext cx="6120680" cy="3921632"/>
          </a:xfrm>
          <a:prstGeom prst="rect">
            <a:avLst/>
          </a:prstGeom>
        </p:spPr>
      </p:pic>
    </p:spTree>
    <p:extLst>
      <p:ext uri="{BB962C8B-B14F-4D97-AF65-F5344CB8AC3E}">
        <p14:creationId xmlns:p14="http://schemas.microsoft.com/office/powerpoint/2010/main" val="84164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内置辅助选项详情</a:t>
            </a:r>
            <a:endParaRPr lang="zh-CN" altLang="en-US" dirty="0"/>
          </a:p>
        </p:txBody>
      </p:sp>
      <p:sp>
        <p:nvSpPr>
          <p:cNvPr id="3" name="内容占位符 2"/>
          <p:cNvSpPr>
            <a:spLocks noGrp="1"/>
          </p:cNvSpPr>
          <p:nvPr>
            <p:ph idx="1"/>
          </p:nvPr>
        </p:nvSpPr>
        <p:spPr/>
        <p:txBody>
          <a:bodyPr/>
          <a:lstStyle/>
          <a:p>
            <a:r>
              <a:rPr lang="en-US" altLang="zh-CN" dirty="0" smtClean="0"/>
              <a:t>www.microsoft.com/enable</a:t>
            </a:r>
          </a:p>
          <a:p>
            <a:r>
              <a:rPr lang="en-US" altLang="zh-CN" dirty="0" smtClean="0"/>
              <a:t>www.apple.com/accessibility</a:t>
            </a:r>
            <a:endParaRPr lang="en-US" altLang="zh-CN" dirty="0"/>
          </a:p>
          <a:p>
            <a:r>
              <a:rPr lang="en-US" altLang="zh-CN" dirty="0" smtClean="0"/>
              <a:t>www.linux.org/docs/ldp/howto/Accessibility-HOWTO</a:t>
            </a:r>
            <a:endParaRPr lang="en-US" altLang="zh-CN" dirty="0"/>
          </a:p>
          <a:p>
            <a:endParaRPr lang="zh-CN" altLang="en-US" dirty="0"/>
          </a:p>
        </p:txBody>
      </p:sp>
    </p:spTree>
    <p:extLst>
      <p:ext uri="{BB962C8B-B14F-4D97-AF65-F5344CB8AC3E}">
        <p14:creationId xmlns:p14="http://schemas.microsoft.com/office/powerpoint/2010/main" val="18728753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zh-CN" dirty="0" smtClean="0"/>
              <a:t>系统测试</a:t>
            </a:r>
            <a:r>
              <a:rPr lang="zh-CN" altLang="en-US" dirty="0" smtClean="0"/>
              <a:t>概述</a:t>
            </a:r>
            <a:endParaRPr lang="zh-CN" altLang="zh-CN" dirty="0"/>
          </a:p>
        </p:txBody>
      </p:sp>
      <p:sp>
        <p:nvSpPr>
          <p:cNvPr id="6148" name="Rectangle 3"/>
          <p:cNvSpPr>
            <a:spLocks noGrp="1" noChangeArrowheads="1"/>
          </p:cNvSpPr>
          <p:nvPr>
            <p:ph sz="half" idx="1"/>
          </p:nvPr>
        </p:nvSpPr>
        <p:spPr/>
        <p:txBody>
          <a:bodyPr/>
          <a:lstStyle/>
          <a:p>
            <a:r>
              <a:rPr lang="zh-CN" altLang="en-US" dirty="0" smtClean="0"/>
              <a:t>系统测试包含：</a:t>
            </a:r>
            <a:endParaRPr lang="en-US" altLang="zh-CN" dirty="0" smtClean="0"/>
          </a:p>
          <a:p>
            <a:pPr lvl="1"/>
            <a:r>
              <a:rPr lang="zh-CN" altLang="zh-CN" dirty="0" smtClean="0"/>
              <a:t>功能测试</a:t>
            </a:r>
            <a:endParaRPr lang="en-US" altLang="zh-CN" dirty="0" smtClean="0"/>
          </a:p>
          <a:p>
            <a:pPr lvl="1"/>
            <a:r>
              <a:rPr lang="zh-CN" altLang="zh-CN" dirty="0" smtClean="0"/>
              <a:t>性能测试</a:t>
            </a:r>
            <a:endParaRPr lang="en-US" altLang="zh-CN" dirty="0" smtClean="0"/>
          </a:p>
          <a:p>
            <a:pPr lvl="1"/>
            <a:r>
              <a:rPr lang="zh-CN" altLang="zh-CN" dirty="0" smtClean="0"/>
              <a:t>安全性测试</a:t>
            </a:r>
            <a:endParaRPr lang="en-US" altLang="zh-CN" dirty="0" smtClean="0"/>
          </a:p>
          <a:p>
            <a:pPr lvl="1"/>
            <a:r>
              <a:rPr lang="zh-CN" altLang="zh-CN" dirty="0" smtClean="0"/>
              <a:t>兼容性测试</a:t>
            </a:r>
            <a:endParaRPr lang="en-US" altLang="zh-CN" dirty="0" smtClean="0"/>
          </a:p>
          <a:p>
            <a:pPr lvl="1"/>
            <a:r>
              <a:rPr lang="zh-CN" altLang="en-US" dirty="0" smtClean="0"/>
              <a:t>界面测试</a:t>
            </a:r>
            <a:endParaRPr lang="en-US" altLang="zh-CN" dirty="0" smtClean="0"/>
          </a:p>
          <a:p>
            <a:pPr lvl="1"/>
            <a:r>
              <a:rPr lang="zh-CN" altLang="en-US" dirty="0"/>
              <a:t>易</a:t>
            </a:r>
            <a:r>
              <a:rPr lang="zh-CN" altLang="en-US" dirty="0" smtClean="0"/>
              <a:t>用性</a:t>
            </a:r>
            <a:r>
              <a:rPr lang="zh-CN" altLang="zh-CN" dirty="0" smtClean="0"/>
              <a:t>测试</a:t>
            </a:r>
            <a:endParaRPr lang="en-US" altLang="zh-CN" dirty="0" smtClean="0"/>
          </a:p>
          <a:p>
            <a:pPr lvl="1"/>
            <a:r>
              <a:rPr lang="zh-CN" altLang="en-US" dirty="0" smtClean="0">
                <a:solidFill>
                  <a:srgbClr val="FF0000"/>
                </a:solidFill>
              </a:rPr>
              <a:t>安装测试</a:t>
            </a:r>
            <a:endParaRPr lang="zh-CN" altLang="zh-CN" dirty="0">
              <a:solidFill>
                <a:srgbClr val="FF0000"/>
              </a:solidFill>
            </a:endParaRPr>
          </a:p>
        </p:txBody>
      </p:sp>
    </p:spTree>
    <p:extLst>
      <p:ext uri="{BB962C8B-B14F-4D97-AF65-F5344CB8AC3E}">
        <p14:creationId xmlns:p14="http://schemas.microsoft.com/office/powerpoint/2010/main" val="385646455"/>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CN" dirty="0" smtClean="0"/>
              <a:t> </a:t>
            </a:r>
            <a:r>
              <a:rPr lang="zh-CN" altLang="en-US" dirty="0" smtClean="0"/>
              <a:t>安装测试</a:t>
            </a:r>
            <a:r>
              <a:rPr lang="en-US" altLang="zh-CN" dirty="0"/>
              <a:t>(Installation Testing</a:t>
            </a:r>
            <a:r>
              <a:rPr lang="en-US" altLang="zh-CN" dirty="0" smtClean="0"/>
              <a:t>)</a:t>
            </a:r>
            <a:r>
              <a:rPr lang="zh-CN" altLang="en-US" dirty="0" smtClean="0"/>
              <a:t>概述</a:t>
            </a:r>
            <a:endParaRPr lang="zh-CN" altLang="zh-CN" dirty="0"/>
          </a:p>
        </p:txBody>
      </p:sp>
      <p:sp>
        <p:nvSpPr>
          <p:cNvPr id="37892" name="Rectangle 3"/>
          <p:cNvSpPr>
            <a:spLocks noGrp="1" noChangeArrowheads="1"/>
          </p:cNvSpPr>
          <p:nvPr>
            <p:ph sz="half" idx="1"/>
          </p:nvPr>
        </p:nvSpPr>
        <p:spPr/>
        <p:txBody>
          <a:bodyPr/>
          <a:lstStyle/>
          <a:p>
            <a:r>
              <a:rPr lang="zh-CN" altLang="en-US" dirty="0">
                <a:solidFill>
                  <a:srgbClr val="FF0000"/>
                </a:solidFill>
              </a:rPr>
              <a:t>定义</a:t>
            </a:r>
            <a:r>
              <a:rPr lang="zh-CN" altLang="en-US" dirty="0" smtClean="0"/>
              <a:t>：</a:t>
            </a:r>
            <a:r>
              <a:rPr lang="zh-CN" altLang="zh-CN" dirty="0" smtClean="0"/>
              <a:t>是指广义的安装测试，包括安装和卸载</a:t>
            </a:r>
            <a:endParaRPr lang="en-US" altLang="zh-CN" dirty="0" smtClean="0"/>
          </a:p>
          <a:p>
            <a:r>
              <a:rPr lang="zh-CN" altLang="zh-CN" dirty="0"/>
              <a:t>安装前的</a:t>
            </a:r>
            <a:r>
              <a:rPr lang="zh-CN" altLang="zh-CN" dirty="0">
                <a:solidFill>
                  <a:srgbClr val="FF0000"/>
                </a:solidFill>
              </a:rPr>
              <a:t>测试</a:t>
            </a:r>
            <a:r>
              <a:rPr lang="zh-CN" altLang="zh-CN" dirty="0" smtClean="0">
                <a:solidFill>
                  <a:srgbClr val="FF0000"/>
                </a:solidFill>
              </a:rPr>
              <a:t>重点</a:t>
            </a:r>
            <a:r>
              <a:rPr lang="zh-CN" altLang="en-US" dirty="0" smtClean="0">
                <a:solidFill>
                  <a:srgbClr val="FF0000"/>
                </a:solidFill>
              </a:rPr>
              <a:t>：</a:t>
            </a:r>
            <a:endParaRPr lang="en-US" altLang="zh-CN" dirty="0">
              <a:solidFill>
                <a:srgbClr val="FF0000"/>
              </a:solidFill>
            </a:endParaRPr>
          </a:p>
          <a:p>
            <a:pPr lvl="1"/>
            <a:r>
              <a:rPr lang="zh-CN" altLang="zh-CN" dirty="0"/>
              <a:t>是否需要</a:t>
            </a:r>
            <a:r>
              <a:rPr lang="zh-CN" altLang="zh-CN" dirty="0" smtClean="0"/>
              <a:t>专业人员</a:t>
            </a:r>
            <a:r>
              <a:rPr lang="zh-CN" altLang="zh-CN" dirty="0"/>
              <a:t>安装</a:t>
            </a:r>
          </a:p>
          <a:p>
            <a:pPr lvl="1"/>
            <a:r>
              <a:rPr lang="zh-CN" altLang="zh-CN" dirty="0"/>
              <a:t>确认打包程序的特性，确认对安装环境是否有限制和要求，不同的打包发布程序支持的系统不一样，且至少应在标准配置和最低配置条件下进行安装测试</a:t>
            </a:r>
          </a:p>
          <a:p>
            <a:endParaRPr lang="zh-CN" altLang="zh-CN" dirty="0"/>
          </a:p>
        </p:txBody>
      </p:sp>
      <p:sp>
        <p:nvSpPr>
          <p:cNvPr id="37894" name="Rectangle 6"/>
          <p:cNvSpPr>
            <a:spLocks noChangeArrowheads="1"/>
          </p:cNvSpPr>
          <p:nvPr/>
        </p:nvSpPr>
        <p:spPr bwMode="auto">
          <a:xfrm>
            <a:off x="1524001"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p>
        </p:txBody>
      </p:sp>
    </p:spTree>
    <p:extLst>
      <p:ext uri="{BB962C8B-B14F-4D97-AF65-F5344CB8AC3E}">
        <p14:creationId xmlns:p14="http://schemas.microsoft.com/office/powerpoint/2010/main" val="495352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anim calcmode="lin" valueType="num">
                                      <p:cBhvr additive="base">
                                        <p:cTn id="7" dur="500" fill="hold"/>
                                        <p:tgtEl>
                                          <p:spTgt spid="3789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2">
                                            <p:txEl>
                                              <p:pRg st="2" end="2"/>
                                            </p:txEl>
                                          </p:spTgt>
                                        </p:tgtEl>
                                        <p:attrNameLst>
                                          <p:attrName>style.visibility</p:attrName>
                                        </p:attrNameLst>
                                      </p:cBhvr>
                                      <p:to>
                                        <p:strVal val="visible"/>
                                      </p:to>
                                    </p:set>
                                    <p:anim calcmode="lin" valueType="num">
                                      <p:cBhvr additive="base">
                                        <p:cTn id="13" dur="5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2">
                                            <p:txEl>
                                              <p:pRg st="3" end="3"/>
                                            </p:txEl>
                                          </p:spTgt>
                                        </p:tgtEl>
                                        <p:attrNameLst>
                                          <p:attrName>style.visibility</p:attrName>
                                        </p:attrNameLst>
                                      </p:cBhvr>
                                      <p:to>
                                        <p:strVal val="visible"/>
                                      </p:to>
                                    </p:set>
                                    <p:anim calcmode="lin" valueType="num">
                                      <p:cBhvr additive="base">
                                        <p:cTn id="19" dur="500" fill="hold"/>
                                        <p:tgtEl>
                                          <p:spTgt spid="3789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4848"/>
            <a:ext cx="12192001"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38675"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30994"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FF0000"/>
                  </a:solidFill>
                  <a:latin typeface="楷体" pitchFamily="49" charset="-122"/>
                  <a:ea typeface="楷体" pitchFamily="49" charset="-122"/>
                </a:rPr>
                <a:t>系统测试内容</a:t>
              </a:r>
              <a:endParaRPr lang="en-US" altLang="zh-CN" sz="2800" b="1" dirty="0">
                <a:solidFill>
                  <a:srgbClr val="FF0000"/>
                </a:solidFill>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802687" y="2887547"/>
            <a:ext cx="5105401"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18" y="2682"/>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smtClean="0">
                  <a:solidFill>
                    <a:schemeClr val="tx1">
                      <a:lumMod val="10000"/>
                    </a:schemeClr>
                  </a:solidFill>
                  <a:latin typeface="楷体" pitchFamily="49" charset="-122"/>
                  <a:ea typeface="楷体" pitchFamily="49" charset="-122"/>
                </a:rPr>
                <a:t>系统测试总结</a:t>
              </a:r>
              <a:endParaRPr lang="en-US" altLang="zh-CN" sz="2800" b="1" dirty="0">
                <a:solidFill>
                  <a:schemeClr val="tx1">
                    <a:lumMod val="10000"/>
                  </a:schemeClr>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系统测试概述</a:t>
            </a:r>
            <a:r>
              <a:rPr lang="en-US" altLang="zh-CN" sz="2800" b="1" dirty="0" smtClean="0">
                <a:solidFill>
                  <a:schemeClr val="tx1">
                    <a:lumMod val="10000"/>
                  </a:schemeClr>
                </a:solidFill>
                <a:latin typeface="楷体" pitchFamily="49" charset="-122"/>
                <a:ea typeface="楷体" pitchFamily="49" charset="-122"/>
              </a:rPr>
              <a:t>	</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1120028916"/>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zh-CN" dirty="0" smtClean="0"/>
              <a:t> </a:t>
            </a:r>
            <a:r>
              <a:rPr lang="zh-CN" altLang="en-US" dirty="0" smtClean="0"/>
              <a:t>安装测试</a:t>
            </a:r>
            <a:endParaRPr lang="zh-CN" altLang="zh-CN" dirty="0"/>
          </a:p>
        </p:txBody>
      </p:sp>
      <p:sp>
        <p:nvSpPr>
          <p:cNvPr id="39940" name="Rectangle 3"/>
          <p:cNvSpPr>
            <a:spLocks noGrp="1" noChangeArrowheads="1"/>
          </p:cNvSpPr>
          <p:nvPr>
            <p:ph sz="half" idx="1"/>
          </p:nvPr>
        </p:nvSpPr>
        <p:spPr/>
        <p:txBody>
          <a:bodyPr/>
          <a:lstStyle/>
          <a:p>
            <a:r>
              <a:rPr lang="zh-CN" altLang="zh-CN" dirty="0" smtClean="0"/>
              <a:t>安装过程中的</a:t>
            </a:r>
            <a:r>
              <a:rPr lang="zh-CN" altLang="zh-CN" dirty="0">
                <a:solidFill>
                  <a:srgbClr val="FF0000"/>
                </a:solidFill>
              </a:rPr>
              <a:t>测试重点</a:t>
            </a:r>
            <a:endParaRPr lang="en-US" altLang="zh-CN" dirty="0">
              <a:solidFill>
                <a:srgbClr val="FF0000"/>
              </a:solidFill>
            </a:endParaRPr>
          </a:p>
          <a:p>
            <a:r>
              <a:rPr lang="zh-CN" altLang="zh-CN" dirty="0">
                <a:solidFill>
                  <a:srgbClr val="FF0000"/>
                </a:solidFill>
              </a:rPr>
              <a:t>正常安装应</a:t>
            </a:r>
            <a:r>
              <a:rPr lang="zh-CN" altLang="zh-CN" dirty="0" smtClean="0">
                <a:solidFill>
                  <a:srgbClr val="FF0000"/>
                </a:solidFill>
              </a:rPr>
              <a:t>注意</a:t>
            </a:r>
            <a:r>
              <a:rPr lang="zh-CN" altLang="en-US" dirty="0" smtClean="0">
                <a:solidFill>
                  <a:srgbClr val="FF0000"/>
                </a:solidFill>
              </a:rPr>
              <a:t>：</a:t>
            </a:r>
            <a:endParaRPr lang="en-US" altLang="zh-CN" dirty="0">
              <a:solidFill>
                <a:srgbClr val="FF0000"/>
              </a:solidFill>
            </a:endParaRPr>
          </a:p>
          <a:p>
            <a:pPr lvl="1"/>
            <a:r>
              <a:rPr lang="zh-CN" altLang="zh-CN" dirty="0" smtClean="0"/>
              <a:t>安装过程与安装手册中描述的所有步骤保持一致，包括所有界面、提示信息等内容</a:t>
            </a:r>
          </a:p>
          <a:p>
            <a:pPr lvl="1"/>
            <a:r>
              <a:rPr lang="zh-CN" altLang="zh-CN" dirty="0" smtClean="0"/>
              <a:t>安装过程应符合一般的安装流程，否则应关注哪些步骤被省去，是否对应有默认设置，是否满足大部分用户的意愿或硬件配置</a:t>
            </a:r>
          </a:p>
          <a:p>
            <a:pPr lvl="1"/>
            <a:r>
              <a:rPr lang="zh-CN" altLang="zh-CN" dirty="0" smtClean="0"/>
              <a:t>测试安装过程中的所有默认和典型选项</a:t>
            </a:r>
            <a:endParaRPr lang="zh-CN" altLang="zh-CN" dirty="0"/>
          </a:p>
        </p:txBody>
      </p:sp>
      <p:sp>
        <p:nvSpPr>
          <p:cNvPr id="39942" name="Rectangle 6"/>
          <p:cNvSpPr>
            <a:spLocks noChangeArrowheads="1"/>
          </p:cNvSpPr>
          <p:nvPr/>
        </p:nvSpPr>
        <p:spPr bwMode="auto">
          <a:xfrm>
            <a:off x="1524001"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p>
        </p:txBody>
      </p:sp>
    </p:spTree>
    <p:extLst>
      <p:ext uri="{BB962C8B-B14F-4D97-AF65-F5344CB8AC3E}">
        <p14:creationId xmlns:p14="http://schemas.microsoft.com/office/powerpoint/2010/main" val="3471940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40">
                                            <p:txEl>
                                              <p:pRg st="2" end="2"/>
                                            </p:txEl>
                                          </p:spTgt>
                                        </p:tgtEl>
                                        <p:attrNameLst>
                                          <p:attrName>style.visibility</p:attrName>
                                        </p:attrNameLst>
                                      </p:cBhvr>
                                      <p:to>
                                        <p:strVal val="visible"/>
                                      </p:to>
                                    </p:set>
                                    <p:anim calcmode="lin" valueType="num">
                                      <p:cBhvr additive="base">
                                        <p:cTn id="19"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40">
                                            <p:txEl>
                                              <p:pRg st="3" end="3"/>
                                            </p:txEl>
                                          </p:spTgt>
                                        </p:tgtEl>
                                        <p:attrNameLst>
                                          <p:attrName>style.visibility</p:attrName>
                                        </p:attrNameLst>
                                      </p:cBhvr>
                                      <p:to>
                                        <p:strVal val="visible"/>
                                      </p:to>
                                    </p:set>
                                    <p:anim calcmode="lin" valueType="num">
                                      <p:cBhvr additive="base">
                                        <p:cTn id="25"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940">
                                            <p:txEl>
                                              <p:pRg st="4" end="4"/>
                                            </p:txEl>
                                          </p:spTgt>
                                        </p:tgtEl>
                                        <p:attrNameLst>
                                          <p:attrName>style.visibility</p:attrName>
                                        </p:attrNameLst>
                                      </p:cBhvr>
                                      <p:to>
                                        <p:strVal val="visible"/>
                                      </p:to>
                                    </p:set>
                                    <p:anim calcmode="lin" valueType="num">
                                      <p:cBhvr additive="base">
                                        <p:cTn id="31"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dirty="0" smtClean="0"/>
              <a:t> </a:t>
            </a:r>
            <a:r>
              <a:rPr lang="zh-CN" altLang="en-US" dirty="0" smtClean="0"/>
              <a:t>安装测试</a:t>
            </a:r>
            <a:endParaRPr lang="zh-CN" altLang="zh-CN" dirty="0"/>
          </a:p>
        </p:txBody>
      </p:sp>
      <p:sp>
        <p:nvSpPr>
          <p:cNvPr id="40964" name="Rectangle 3"/>
          <p:cNvSpPr>
            <a:spLocks noGrp="1" noChangeArrowheads="1"/>
          </p:cNvSpPr>
          <p:nvPr>
            <p:ph sz="half" idx="1"/>
          </p:nvPr>
        </p:nvSpPr>
        <p:spPr/>
        <p:txBody>
          <a:bodyPr/>
          <a:lstStyle/>
          <a:p>
            <a:r>
              <a:rPr lang="zh-CN" altLang="zh-CN" dirty="0" smtClean="0"/>
              <a:t>安装过程中的</a:t>
            </a:r>
            <a:r>
              <a:rPr lang="zh-CN" altLang="zh-CN" dirty="0">
                <a:solidFill>
                  <a:srgbClr val="FF0000"/>
                </a:solidFill>
              </a:rPr>
              <a:t>测试重点</a:t>
            </a:r>
            <a:endParaRPr lang="en-US" altLang="zh-CN" dirty="0">
              <a:solidFill>
                <a:srgbClr val="FF0000"/>
              </a:solidFill>
            </a:endParaRPr>
          </a:p>
          <a:p>
            <a:r>
              <a:rPr lang="zh-CN" altLang="zh-CN" dirty="0" smtClean="0"/>
              <a:t>正常安装应注意（续）</a:t>
            </a:r>
          </a:p>
          <a:p>
            <a:pPr lvl="1"/>
            <a:r>
              <a:rPr lang="zh-CN" altLang="zh-CN" dirty="0" smtClean="0"/>
              <a:t>测试各种安装组合</a:t>
            </a:r>
            <a:r>
              <a:rPr lang="en-US" altLang="zh-CN" dirty="0" smtClean="0"/>
              <a:t>(</a:t>
            </a:r>
            <a:r>
              <a:rPr lang="zh-CN" altLang="zh-CN" dirty="0" smtClean="0"/>
              <a:t>包括参数、控件执行顺序、产品组件、产品组件安装顺序等的组合</a:t>
            </a:r>
            <a:r>
              <a:rPr lang="en-US" altLang="zh-CN" dirty="0" smtClean="0"/>
              <a:t>)</a:t>
            </a:r>
            <a:endParaRPr lang="zh-CN" altLang="zh-CN" dirty="0" smtClean="0"/>
          </a:p>
          <a:p>
            <a:pPr lvl="1"/>
            <a:r>
              <a:rPr lang="zh-CN" altLang="zh-CN" dirty="0" smtClean="0"/>
              <a:t>安装过程是否简单，容易掌握</a:t>
            </a:r>
          </a:p>
          <a:p>
            <a:pPr lvl="1"/>
            <a:r>
              <a:rPr lang="zh-CN" altLang="zh-CN" dirty="0" smtClean="0"/>
              <a:t>安装过程中应有明显、合理的操作提示</a:t>
            </a:r>
          </a:p>
          <a:p>
            <a:pPr lvl="1"/>
            <a:r>
              <a:rPr lang="zh-CN" altLang="zh-CN" dirty="0" smtClean="0"/>
              <a:t>应验证软件使用许可证号或注册码</a:t>
            </a:r>
          </a:p>
          <a:p>
            <a:pPr lvl="1"/>
            <a:r>
              <a:rPr lang="zh-CN" altLang="zh-CN" dirty="0" smtClean="0"/>
              <a:t>应能识别大部分硬件</a:t>
            </a:r>
            <a:endParaRPr lang="zh-CN" altLang="zh-CN" dirty="0"/>
          </a:p>
        </p:txBody>
      </p:sp>
      <p:sp>
        <p:nvSpPr>
          <p:cNvPr id="40966" name="Rectangle 6"/>
          <p:cNvSpPr>
            <a:spLocks noChangeArrowheads="1"/>
          </p:cNvSpPr>
          <p:nvPr/>
        </p:nvSpPr>
        <p:spPr bwMode="auto">
          <a:xfrm>
            <a:off x="1524001"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p>
        </p:txBody>
      </p:sp>
    </p:spTree>
    <p:extLst>
      <p:ext uri="{BB962C8B-B14F-4D97-AF65-F5344CB8AC3E}">
        <p14:creationId xmlns:p14="http://schemas.microsoft.com/office/powerpoint/2010/main" val="3826697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 calcmode="lin" valueType="num">
                                      <p:cBhvr additive="base">
                                        <p:cTn id="7" dur="500" fill="hold"/>
                                        <p:tgtEl>
                                          <p:spTgt spid="409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4">
                                            <p:txEl>
                                              <p:pRg st="1" end="1"/>
                                            </p:txEl>
                                          </p:spTgt>
                                        </p:tgtEl>
                                        <p:attrNameLst>
                                          <p:attrName>style.visibility</p:attrName>
                                        </p:attrNameLst>
                                      </p:cBhvr>
                                      <p:to>
                                        <p:strVal val="visible"/>
                                      </p:to>
                                    </p:set>
                                    <p:anim calcmode="lin" valueType="num">
                                      <p:cBhvr additive="base">
                                        <p:cTn id="13"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4">
                                            <p:txEl>
                                              <p:pRg st="2" end="2"/>
                                            </p:txEl>
                                          </p:spTgt>
                                        </p:tgtEl>
                                        <p:attrNameLst>
                                          <p:attrName>style.visibility</p:attrName>
                                        </p:attrNameLst>
                                      </p:cBhvr>
                                      <p:to>
                                        <p:strVal val="visible"/>
                                      </p:to>
                                    </p:set>
                                    <p:anim calcmode="lin" valueType="num">
                                      <p:cBhvr additive="base">
                                        <p:cTn id="19"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pRg st="3" end="3"/>
                                            </p:txEl>
                                          </p:spTgt>
                                        </p:tgtEl>
                                        <p:attrNameLst>
                                          <p:attrName>style.visibility</p:attrName>
                                        </p:attrNameLst>
                                      </p:cBhvr>
                                      <p:to>
                                        <p:strVal val="visible"/>
                                      </p:to>
                                    </p:set>
                                    <p:anim calcmode="lin" valueType="num">
                                      <p:cBhvr additive="base">
                                        <p:cTn id="25" dur="500" fill="hold"/>
                                        <p:tgtEl>
                                          <p:spTgt spid="409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4">
                                            <p:txEl>
                                              <p:pRg st="4" end="4"/>
                                            </p:txEl>
                                          </p:spTgt>
                                        </p:tgtEl>
                                        <p:attrNameLst>
                                          <p:attrName>style.visibility</p:attrName>
                                        </p:attrNameLst>
                                      </p:cBhvr>
                                      <p:to>
                                        <p:strVal val="visible"/>
                                      </p:to>
                                    </p:set>
                                    <p:anim calcmode="lin" valueType="num">
                                      <p:cBhvr additive="base">
                                        <p:cTn id="31" dur="500" fill="hold"/>
                                        <p:tgtEl>
                                          <p:spTgt spid="4096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64">
                                            <p:txEl>
                                              <p:pRg st="5" end="5"/>
                                            </p:txEl>
                                          </p:spTgt>
                                        </p:tgtEl>
                                        <p:attrNameLst>
                                          <p:attrName>style.visibility</p:attrName>
                                        </p:attrNameLst>
                                      </p:cBhvr>
                                      <p:to>
                                        <p:strVal val="visible"/>
                                      </p:to>
                                    </p:set>
                                    <p:anim calcmode="lin" valueType="num">
                                      <p:cBhvr additive="base">
                                        <p:cTn id="37" dur="500" fill="hold"/>
                                        <p:tgtEl>
                                          <p:spTgt spid="4096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0964">
                                            <p:txEl>
                                              <p:pRg st="6" end="6"/>
                                            </p:txEl>
                                          </p:spTgt>
                                        </p:tgtEl>
                                        <p:attrNameLst>
                                          <p:attrName>style.visibility</p:attrName>
                                        </p:attrNameLst>
                                      </p:cBhvr>
                                      <p:to>
                                        <p:strVal val="visible"/>
                                      </p:to>
                                    </p:set>
                                    <p:anim calcmode="lin" valueType="num">
                                      <p:cBhvr additive="base">
                                        <p:cTn id="43" dur="500" fill="hold"/>
                                        <p:tgtEl>
                                          <p:spTgt spid="4096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zh-CN" dirty="0" smtClean="0"/>
              <a:t> </a:t>
            </a:r>
            <a:r>
              <a:rPr lang="zh-CN" altLang="en-US" dirty="0" smtClean="0"/>
              <a:t>安装测试</a:t>
            </a:r>
            <a:endParaRPr lang="zh-CN" altLang="zh-CN" dirty="0"/>
          </a:p>
        </p:txBody>
      </p:sp>
      <p:sp>
        <p:nvSpPr>
          <p:cNvPr id="41988" name="Rectangle 3"/>
          <p:cNvSpPr>
            <a:spLocks noGrp="1" noChangeArrowheads="1"/>
          </p:cNvSpPr>
          <p:nvPr>
            <p:ph sz="half" idx="1"/>
          </p:nvPr>
        </p:nvSpPr>
        <p:spPr/>
        <p:txBody>
          <a:bodyPr/>
          <a:lstStyle/>
          <a:p>
            <a:r>
              <a:rPr lang="zh-CN" altLang="zh-CN" dirty="0" smtClean="0"/>
              <a:t>安装过程中的</a:t>
            </a:r>
            <a:r>
              <a:rPr lang="zh-CN" altLang="zh-CN" dirty="0">
                <a:solidFill>
                  <a:srgbClr val="FF0000"/>
                </a:solidFill>
              </a:rPr>
              <a:t>测试重点</a:t>
            </a:r>
            <a:endParaRPr lang="en-US" altLang="zh-CN" dirty="0">
              <a:solidFill>
                <a:srgbClr val="FF0000"/>
              </a:solidFill>
            </a:endParaRPr>
          </a:p>
          <a:p>
            <a:r>
              <a:rPr lang="zh-CN" altLang="zh-CN" dirty="0" smtClean="0"/>
              <a:t>安装中的异常应注意</a:t>
            </a:r>
            <a:endParaRPr lang="en-US" altLang="zh-CN" dirty="0" smtClean="0"/>
          </a:p>
          <a:p>
            <a:pPr lvl="1"/>
            <a:r>
              <a:rPr lang="zh-CN" altLang="zh-CN" dirty="0" smtClean="0"/>
              <a:t>测试安装空间不足的情况</a:t>
            </a:r>
            <a:endParaRPr lang="en-US" altLang="zh-CN" dirty="0" smtClean="0"/>
          </a:p>
          <a:p>
            <a:pPr lvl="1"/>
            <a:r>
              <a:rPr lang="zh-CN" altLang="zh-CN" dirty="0" smtClean="0"/>
              <a:t>测试异常配置或状态</a:t>
            </a:r>
            <a:r>
              <a:rPr lang="en-US" altLang="zh-CN" dirty="0" smtClean="0"/>
              <a:t>(</a:t>
            </a:r>
            <a:r>
              <a:rPr lang="zh-CN" altLang="zh-CN" dirty="0" smtClean="0"/>
              <a:t>非法和不合理配置</a:t>
            </a:r>
            <a:r>
              <a:rPr lang="en-US" altLang="zh-CN" dirty="0" smtClean="0"/>
              <a:t>)</a:t>
            </a:r>
            <a:r>
              <a:rPr lang="zh-CN" altLang="zh-CN" dirty="0" smtClean="0"/>
              <a:t>，如断电、数据库终止、断网等</a:t>
            </a:r>
            <a:endParaRPr lang="en-US" altLang="zh-CN" dirty="0" smtClean="0"/>
          </a:p>
          <a:p>
            <a:pPr lvl="1"/>
            <a:r>
              <a:rPr lang="zh-CN" altLang="zh-CN" dirty="0" smtClean="0"/>
              <a:t>安装过程中应允许终止，终止安装后应能确保系统恢复原状。安装软件不应破坏系统原有的系统文件，否则一旦停止安装将造成原有系统无法正常使用</a:t>
            </a:r>
            <a:endParaRPr lang="zh-CN" altLang="zh-CN" dirty="0"/>
          </a:p>
        </p:txBody>
      </p:sp>
      <p:sp>
        <p:nvSpPr>
          <p:cNvPr id="41990" name="Rectangle 6"/>
          <p:cNvSpPr>
            <a:spLocks noChangeArrowheads="1"/>
          </p:cNvSpPr>
          <p:nvPr/>
        </p:nvSpPr>
        <p:spPr bwMode="auto">
          <a:xfrm>
            <a:off x="1524001"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p>
        </p:txBody>
      </p:sp>
    </p:spTree>
    <p:extLst>
      <p:ext uri="{BB962C8B-B14F-4D97-AF65-F5344CB8AC3E}">
        <p14:creationId xmlns:p14="http://schemas.microsoft.com/office/powerpoint/2010/main" val="18829057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fill="hold"/>
                                        <p:tgtEl>
                                          <p:spTgt spid="41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8">
                                            <p:txEl>
                                              <p:pRg st="1" end="1"/>
                                            </p:txEl>
                                          </p:spTgt>
                                        </p:tgtEl>
                                        <p:attrNameLst>
                                          <p:attrName>style.visibility</p:attrName>
                                        </p:attrNameLst>
                                      </p:cBhvr>
                                      <p:to>
                                        <p:strVal val="visible"/>
                                      </p:to>
                                    </p:set>
                                    <p:anim calcmode="lin" valueType="num">
                                      <p:cBhvr additive="base">
                                        <p:cTn id="13"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8">
                                            <p:txEl>
                                              <p:pRg st="2" end="2"/>
                                            </p:txEl>
                                          </p:spTgt>
                                        </p:tgtEl>
                                        <p:attrNameLst>
                                          <p:attrName>style.visibility</p:attrName>
                                        </p:attrNameLst>
                                      </p:cBhvr>
                                      <p:to>
                                        <p:strVal val="visible"/>
                                      </p:to>
                                    </p:set>
                                    <p:anim calcmode="lin" valueType="num">
                                      <p:cBhvr additive="base">
                                        <p:cTn id="19"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8">
                                            <p:txEl>
                                              <p:pRg st="3" end="3"/>
                                            </p:txEl>
                                          </p:spTgt>
                                        </p:tgtEl>
                                        <p:attrNameLst>
                                          <p:attrName>style.visibility</p:attrName>
                                        </p:attrNameLst>
                                      </p:cBhvr>
                                      <p:to>
                                        <p:strVal val="visible"/>
                                      </p:to>
                                    </p:set>
                                    <p:anim calcmode="lin" valueType="num">
                                      <p:cBhvr additive="base">
                                        <p:cTn id="25"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988">
                                            <p:txEl>
                                              <p:pRg st="4" end="4"/>
                                            </p:txEl>
                                          </p:spTgt>
                                        </p:tgtEl>
                                        <p:attrNameLst>
                                          <p:attrName>style.visibility</p:attrName>
                                        </p:attrNameLst>
                                      </p:cBhvr>
                                      <p:to>
                                        <p:strVal val="visible"/>
                                      </p:to>
                                    </p:set>
                                    <p:anim calcmode="lin" valueType="num">
                                      <p:cBhvr additive="base">
                                        <p:cTn id="31" dur="500" fill="hold"/>
                                        <p:tgtEl>
                                          <p:spTgt spid="4198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zh-CN" dirty="0" smtClean="0"/>
              <a:t> </a:t>
            </a:r>
            <a:r>
              <a:rPr lang="zh-CN" altLang="en-US" dirty="0" smtClean="0"/>
              <a:t>安装测试</a:t>
            </a:r>
            <a:endParaRPr lang="zh-CN" altLang="zh-CN" dirty="0"/>
          </a:p>
        </p:txBody>
      </p:sp>
      <p:sp>
        <p:nvSpPr>
          <p:cNvPr id="43012" name="Rectangle 3"/>
          <p:cNvSpPr>
            <a:spLocks noGrp="1" noChangeArrowheads="1"/>
          </p:cNvSpPr>
          <p:nvPr>
            <p:ph sz="half" idx="1"/>
          </p:nvPr>
        </p:nvSpPr>
        <p:spPr/>
        <p:txBody>
          <a:bodyPr/>
          <a:lstStyle/>
          <a:p>
            <a:r>
              <a:rPr lang="zh-CN" altLang="zh-CN" dirty="0" smtClean="0"/>
              <a:t>安装后的</a:t>
            </a:r>
            <a:r>
              <a:rPr lang="zh-CN" altLang="zh-CN" dirty="0">
                <a:solidFill>
                  <a:srgbClr val="FF0000"/>
                </a:solidFill>
              </a:rPr>
              <a:t>测试重点</a:t>
            </a:r>
            <a:endParaRPr lang="en-US" altLang="zh-CN" dirty="0">
              <a:solidFill>
                <a:srgbClr val="FF0000"/>
              </a:solidFill>
            </a:endParaRPr>
          </a:p>
          <a:p>
            <a:pPr lvl="1"/>
            <a:r>
              <a:rPr lang="zh-CN" altLang="zh-CN" dirty="0" smtClean="0"/>
              <a:t>能否产生正确的目录结构和文件，文件属性是否正确</a:t>
            </a:r>
          </a:p>
          <a:p>
            <a:pPr lvl="1"/>
            <a:r>
              <a:rPr lang="zh-CN" altLang="zh-CN" dirty="0" smtClean="0"/>
              <a:t>动态链接库是否正确</a:t>
            </a:r>
          </a:p>
          <a:p>
            <a:pPr lvl="1"/>
            <a:r>
              <a:rPr lang="zh-CN" altLang="zh-CN" dirty="0" smtClean="0"/>
              <a:t>软件能否正确运行</a:t>
            </a:r>
          </a:p>
          <a:p>
            <a:pPr lvl="1"/>
            <a:r>
              <a:rPr lang="zh-CN" altLang="zh-CN" dirty="0" smtClean="0"/>
              <a:t>是否产生多余的目录结构、文件、注册表信息、快捷方式等</a:t>
            </a:r>
            <a:endParaRPr lang="en-US" altLang="zh-CN" dirty="0"/>
          </a:p>
        </p:txBody>
      </p:sp>
      <p:sp>
        <p:nvSpPr>
          <p:cNvPr id="43014" name="Rectangle 6"/>
          <p:cNvSpPr>
            <a:spLocks noChangeArrowheads="1"/>
          </p:cNvSpPr>
          <p:nvPr/>
        </p:nvSpPr>
        <p:spPr bwMode="auto">
          <a:xfrm>
            <a:off x="1524001"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p>
        </p:txBody>
      </p:sp>
    </p:spTree>
    <p:extLst>
      <p:ext uri="{BB962C8B-B14F-4D97-AF65-F5344CB8AC3E}">
        <p14:creationId xmlns:p14="http://schemas.microsoft.com/office/powerpoint/2010/main" val="427169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 calcmode="lin" valueType="num">
                                      <p:cBhvr additive="base">
                                        <p:cTn id="7" dur="500" fill="hold"/>
                                        <p:tgtEl>
                                          <p:spTgt spid="430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2">
                                            <p:txEl>
                                              <p:pRg st="1" end="1"/>
                                            </p:txEl>
                                          </p:spTgt>
                                        </p:tgtEl>
                                        <p:attrNameLst>
                                          <p:attrName>style.visibility</p:attrName>
                                        </p:attrNameLst>
                                      </p:cBhvr>
                                      <p:to>
                                        <p:strVal val="visible"/>
                                      </p:to>
                                    </p:set>
                                    <p:anim calcmode="lin" valueType="num">
                                      <p:cBhvr additive="base">
                                        <p:cTn id="13" dur="500" fill="hold"/>
                                        <p:tgtEl>
                                          <p:spTgt spid="430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xEl>
                                              <p:pRg st="2" end="2"/>
                                            </p:txEl>
                                          </p:spTgt>
                                        </p:tgtEl>
                                        <p:attrNameLst>
                                          <p:attrName>style.visibility</p:attrName>
                                        </p:attrNameLst>
                                      </p:cBhvr>
                                      <p:to>
                                        <p:strVal val="visible"/>
                                      </p:to>
                                    </p:set>
                                    <p:anim calcmode="lin" valueType="num">
                                      <p:cBhvr additive="base">
                                        <p:cTn id="19" dur="500" fill="hold"/>
                                        <p:tgtEl>
                                          <p:spTgt spid="430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2">
                                            <p:txEl>
                                              <p:pRg st="3" end="3"/>
                                            </p:txEl>
                                          </p:spTgt>
                                        </p:tgtEl>
                                        <p:attrNameLst>
                                          <p:attrName>style.visibility</p:attrName>
                                        </p:attrNameLst>
                                      </p:cBhvr>
                                      <p:to>
                                        <p:strVal val="visible"/>
                                      </p:to>
                                    </p:set>
                                    <p:anim calcmode="lin" valueType="num">
                                      <p:cBhvr additive="base">
                                        <p:cTn id="25" dur="500" fill="hold"/>
                                        <p:tgtEl>
                                          <p:spTgt spid="430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2">
                                            <p:txEl>
                                              <p:pRg st="4" end="4"/>
                                            </p:txEl>
                                          </p:spTgt>
                                        </p:tgtEl>
                                        <p:attrNameLst>
                                          <p:attrName>style.visibility</p:attrName>
                                        </p:attrNameLst>
                                      </p:cBhvr>
                                      <p:to>
                                        <p:strVal val="visible"/>
                                      </p:to>
                                    </p:set>
                                    <p:anim calcmode="lin" valueType="num">
                                      <p:cBhvr additive="base">
                                        <p:cTn id="31" dur="500" fill="hold"/>
                                        <p:tgtEl>
                                          <p:spTgt spid="430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zh-CN" dirty="0" smtClean="0"/>
              <a:t> </a:t>
            </a:r>
            <a:r>
              <a:rPr lang="zh-CN" altLang="en-US" dirty="0" smtClean="0"/>
              <a:t>安装测试</a:t>
            </a:r>
            <a:endParaRPr lang="zh-CN" altLang="zh-CN" dirty="0"/>
          </a:p>
        </p:txBody>
      </p:sp>
      <p:sp>
        <p:nvSpPr>
          <p:cNvPr id="44036" name="Rectangle 3"/>
          <p:cNvSpPr>
            <a:spLocks noGrp="1" noChangeArrowheads="1"/>
          </p:cNvSpPr>
          <p:nvPr>
            <p:ph sz="half" idx="1"/>
          </p:nvPr>
        </p:nvSpPr>
        <p:spPr/>
        <p:txBody>
          <a:bodyPr/>
          <a:lstStyle/>
          <a:p>
            <a:r>
              <a:rPr lang="zh-CN" altLang="zh-CN" dirty="0" smtClean="0"/>
              <a:t>安装后的</a:t>
            </a:r>
            <a:r>
              <a:rPr lang="zh-CN" altLang="zh-CN" dirty="0">
                <a:solidFill>
                  <a:srgbClr val="FF0000"/>
                </a:solidFill>
              </a:rPr>
              <a:t>测试重点（续）</a:t>
            </a:r>
            <a:endParaRPr lang="en-US" altLang="zh-CN" dirty="0">
              <a:solidFill>
                <a:srgbClr val="FF0000"/>
              </a:solidFill>
            </a:endParaRPr>
          </a:p>
          <a:p>
            <a:pPr lvl="1"/>
            <a:r>
              <a:rPr lang="zh-CN" altLang="zh-CN" dirty="0" smtClean="0"/>
              <a:t>安装后系统是否对其他应用程序造成不正常影响</a:t>
            </a:r>
            <a:r>
              <a:rPr lang="en-US" altLang="zh-CN" dirty="0" smtClean="0"/>
              <a:t>(</a:t>
            </a:r>
            <a:r>
              <a:rPr lang="zh-CN" altLang="zh-CN" dirty="0" smtClean="0"/>
              <a:t>如操作系统、应用软件等</a:t>
            </a:r>
            <a:r>
              <a:rPr lang="en-US" altLang="zh-CN" dirty="0" smtClean="0"/>
              <a:t>)</a:t>
            </a:r>
            <a:endParaRPr lang="zh-CN" altLang="zh-CN" dirty="0" smtClean="0"/>
          </a:p>
          <a:p>
            <a:pPr lvl="1"/>
            <a:r>
              <a:rPr lang="en-US" altLang="zh-CN" dirty="0" smtClean="0"/>
              <a:t>Web</a:t>
            </a:r>
            <a:r>
              <a:rPr lang="zh-CN" altLang="zh-CN" dirty="0" smtClean="0"/>
              <a:t>服务是否有冲突</a:t>
            </a:r>
          </a:p>
          <a:p>
            <a:pPr lvl="1"/>
            <a:r>
              <a:rPr lang="zh-CN" altLang="zh-CN" dirty="0" smtClean="0"/>
              <a:t>系统升级后原有应用程序能否正常运行</a:t>
            </a:r>
          </a:p>
          <a:p>
            <a:pPr lvl="1"/>
            <a:r>
              <a:rPr lang="zh-CN" altLang="zh-CN" dirty="0" smtClean="0"/>
              <a:t>软件卸载后所有占用的资源、文件、目录、快捷方式等内容都应予以清除，且不应影响到基础的系统文件，不影响系统应保留的用户数据及其他软件的使用</a:t>
            </a:r>
            <a:endParaRPr lang="zh-CN" altLang="zh-CN" dirty="0"/>
          </a:p>
        </p:txBody>
      </p:sp>
      <p:sp>
        <p:nvSpPr>
          <p:cNvPr id="44038" name="Rectangle 6"/>
          <p:cNvSpPr>
            <a:spLocks noChangeArrowheads="1"/>
          </p:cNvSpPr>
          <p:nvPr/>
        </p:nvSpPr>
        <p:spPr bwMode="auto">
          <a:xfrm>
            <a:off x="1524001"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p>
        </p:txBody>
      </p:sp>
    </p:spTree>
    <p:extLst>
      <p:ext uri="{BB962C8B-B14F-4D97-AF65-F5344CB8AC3E}">
        <p14:creationId xmlns:p14="http://schemas.microsoft.com/office/powerpoint/2010/main" val="4183180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 calcmode="lin" valueType="num">
                                      <p:cBhvr additive="base">
                                        <p:cTn id="7" dur="500" fill="hold"/>
                                        <p:tgtEl>
                                          <p:spTgt spid="440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6">
                                            <p:txEl>
                                              <p:pRg st="1" end="1"/>
                                            </p:txEl>
                                          </p:spTgt>
                                        </p:tgtEl>
                                        <p:attrNameLst>
                                          <p:attrName>style.visibility</p:attrName>
                                        </p:attrNameLst>
                                      </p:cBhvr>
                                      <p:to>
                                        <p:strVal val="visible"/>
                                      </p:to>
                                    </p:set>
                                    <p:anim calcmode="lin" valueType="num">
                                      <p:cBhvr additive="base">
                                        <p:cTn id="13" dur="500" fill="hold"/>
                                        <p:tgtEl>
                                          <p:spTgt spid="440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6">
                                            <p:txEl>
                                              <p:pRg st="2" end="2"/>
                                            </p:txEl>
                                          </p:spTgt>
                                        </p:tgtEl>
                                        <p:attrNameLst>
                                          <p:attrName>style.visibility</p:attrName>
                                        </p:attrNameLst>
                                      </p:cBhvr>
                                      <p:to>
                                        <p:strVal val="visible"/>
                                      </p:to>
                                    </p:set>
                                    <p:anim calcmode="lin" valueType="num">
                                      <p:cBhvr additive="base">
                                        <p:cTn id="19" dur="500" fill="hold"/>
                                        <p:tgtEl>
                                          <p:spTgt spid="4403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036">
                                            <p:txEl>
                                              <p:pRg st="3" end="3"/>
                                            </p:txEl>
                                          </p:spTgt>
                                        </p:tgtEl>
                                        <p:attrNameLst>
                                          <p:attrName>style.visibility</p:attrName>
                                        </p:attrNameLst>
                                      </p:cBhvr>
                                      <p:to>
                                        <p:strVal val="visible"/>
                                      </p:to>
                                    </p:set>
                                    <p:anim calcmode="lin" valueType="num">
                                      <p:cBhvr additive="base">
                                        <p:cTn id="25" dur="500" fill="hold"/>
                                        <p:tgtEl>
                                          <p:spTgt spid="440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036">
                                            <p:txEl>
                                              <p:pRg st="4" end="4"/>
                                            </p:txEl>
                                          </p:spTgt>
                                        </p:tgtEl>
                                        <p:attrNameLst>
                                          <p:attrName>style.visibility</p:attrName>
                                        </p:attrNameLst>
                                      </p:cBhvr>
                                      <p:to>
                                        <p:strVal val="visible"/>
                                      </p:to>
                                    </p:set>
                                    <p:anim calcmode="lin" valueType="num">
                                      <p:cBhvr additive="base">
                                        <p:cTn id="31" dur="500" fill="hold"/>
                                        <p:tgtEl>
                                          <p:spTgt spid="4403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4848"/>
            <a:ext cx="12192001"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38675"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30994"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系统测试内容</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802687" y="2887547"/>
            <a:ext cx="5105401"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18" y="2682"/>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smtClean="0">
                  <a:solidFill>
                    <a:srgbClr val="FF0000"/>
                  </a:solidFill>
                  <a:latin typeface="楷体" pitchFamily="49" charset="-122"/>
                  <a:ea typeface="楷体" pitchFamily="49" charset="-122"/>
                </a:rPr>
                <a:t>系统测试总结</a:t>
              </a:r>
              <a:endParaRPr lang="en-US" altLang="zh-CN" sz="2800" b="1" dirty="0">
                <a:solidFill>
                  <a:srgbClr val="FF0000"/>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系统测试概述</a:t>
            </a:r>
            <a:r>
              <a:rPr lang="en-US" altLang="zh-CN" sz="2800" b="1" dirty="0" smtClean="0">
                <a:solidFill>
                  <a:schemeClr val="tx1">
                    <a:lumMod val="10000"/>
                  </a:schemeClr>
                </a:solidFill>
                <a:latin typeface="楷体" pitchFamily="49" charset="-122"/>
                <a:ea typeface="楷体" pitchFamily="49" charset="-122"/>
              </a:rPr>
              <a:t>	</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2484418448"/>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系统测试总结</a:t>
            </a:r>
            <a:endParaRPr lang="zh-CN" altLang="en-US" dirty="0"/>
          </a:p>
        </p:txBody>
      </p:sp>
      <p:sp>
        <p:nvSpPr>
          <p:cNvPr id="3" name="内容占位符 2"/>
          <p:cNvSpPr>
            <a:spLocks noGrp="1"/>
          </p:cNvSpPr>
          <p:nvPr>
            <p:ph sz="half" idx="1"/>
          </p:nvPr>
        </p:nvSpPr>
        <p:spPr>
          <a:xfrm>
            <a:off x="825500" y="860424"/>
            <a:ext cx="10416242" cy="5730875"/>
          </a:xfrm>
        </p:spPr>
        <p:txBody>
          <a:bodyPr/>
          <a:lstStyle/>
          <a:p>
            <a:r>
              <a:rPr lang="zh-CN" altLang="en-US" dirty="0" smtClean="0"/>
              <a:t>系统测试是整个测试环节中比较重要的环节，涉及的测试面</a:t>
            </a:r>
            <a:r>
              <a:rPr lang="zh-CN" altLang="en-US" dirty="0"/>
              <a:t>较广</a:t>
            </a:r>
            <a:endParaRPr lang="en-US" altLang="zh-CN" dirty="0" smtClean="0"/>
          </a:p>
          <a:p>
            <a:r>
              <a:rPr lang="zh-CN" altLang="en-US" dirty="0" smtClean="0"/>
              <a:t>系统测试包含：功能、性能、安全、兼容、界面、易用、安装等方面的测试</a:t>
            </a:r>
            <a:endParaRPr lang="en-US" altLang="zh-CN" dirty="0" smtClean="0"/>
          </a:p>
          <a:p>
            <a:r>
              <a:rPr lang="zh-CN" altLang="en-US" dirty="0" smtClean="0"/>
              <a:t>根据不同的被测系统，选择的侧重点不同</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28483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系统测试概述</a:t>
            </a:r>
            <a:endParaRPr lang="en-US" altLang="zh-CN" dirty="0" smtClean="0"/>
          </a:p>
          <a:p>
            <a:r>
              <a:rPr lang="zh-CN" altLang="en-US" dirty="0" smtClean="0"/>
              <a:t>系统测试内容</a:t>
            </a:r>
            <a:endParaRPr lang="en-US" altLang="zh-CN" dirty="0"/>
          </a:p>
          <a:p>
            <a:r>
              <a:rPr lang="zh-CN" altLang="en-US" dirty="0" smtClean="0"/>
              <a:t>系统测试总结</a:t>
            </a:r>
            <a:endParaRPr lang="en-US" altLang="zh-CN" dirty="0" smtClean="0"/>
          </a:p>
        </p:txBody>
      </p:sp>
      <p:sp>
        <p:nvSpPr>
          <p:cNvPr id="3" name="标题 2"/>
          <p:cNvSpPr>
            <a:spLocks noGrp="1"/>
          </p:cNvSpPr>
          <p:nvPr>
            <p:ph type="title" idx="4294967295"/>
          </p:nvPr>
        </p:nvSpPr>
        <p:spPr/>
        <p:txBody>
          <a:bodyPr>
            <a:normAutofit/>
          </a:bodyPr>
          <a:lstStyle/>
          <a:p>
            <a:r>
              <a:rPr lang="zh-CN" altLang="en-US" dirty="0" smtClean="0"/>
              <a:t>内容总结</a:t>
            </a:r>
            <a:endParaRPr lang="zh-CN" altLang="en-US" dirty="0"/>
          </a:p>
        </p:txBody>
      </p:sp>
    </p:spTree>
    <p:extLst>
      <p:ext uri="{BB962C8B-B14F-4D97-AF65-F5344CB8AC3E}">
        <p14:creationId xmlns:p14="http://schemas.microsoft.com/office/powerpoint/2010/main" val="35136138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68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 </a:t>
            </a:r>
            <a:r>
              <a:rPr lang="zh-CN" altLang="en-US" dirty="0" smtClean="0"/>
              <a:t>系统测试</a:t>
            </a:r>
            <a:r>
              <a:rPr lang="zh-CN" altLang="zh-CN" dirty="0" smtClean="0"/>
              <a:t>概述</a:t>
            </a:r>
            <a:endParaRPr lang="zh-CN" altLang="zh-CN" dirty="0"/>
          </a:p>
        </p:txBody>
      </p:sp>
      <p:sp>
        <p:nvSpPr>
          <p:cNvPr id="7172" name="Rectangle 3"/>
          <p:cNvSpPr>
            <a:spLocks noGrp="1" noChangeArrowheads="1"/>
          </p:cNvSpPr>
          <p:nvPr>
            <p:ph sz="half" idx="1"/>
          </p:nvPr>
        </p:nvSpPr>
        <p:spPr/>
        <p:txBody>
          <a:bodyPr>
            <a:normAutofit fontScale="92500" lnSpcReduction="20000"/>
          </a:bodyPr>
          <a:lstStyle/>
          <a:p>
            <a:r>
              <a:rPr lang="zh-CN" altLang="en-US" dirty="0" smtClean="0">
                <a:solidFill>
                  <a:srgbClr val="FF0000"/>
                </a:solidFill>
              </a:rPr>
              <a:t>什么是系统测试</a:t>
            </a:r>
            <a:r>
              <a:rPr lang="zh-CN" altLang="en-US" dirty="0"/>
              <a:t>？</a:t>
            </a:r>
            <a:endParaRPr lang="en-US" altLang="zh-CN" dirty="0" smtClean="0"/>
          </a:p>
          <a:p>
            <a:pPr lvl="1"/>
            <a:r>
              <a:rPr lang="zh-CN" altLang="en-US" dirty="0" smtClean="0"/>
              <a:t>例如：</a:t>
            </a:r>
            <a:endParaRPr lang="en-US" altLang="zh-CN" dirty="0" smtClean="0"/>
          </a:p>
          <a:p>
            <a:pPr lvl="2"/>
            <a:r>
              <a:rPr lang="zh-CN" altLang="en-US" dirty="0" smtClean="0"/>
              <a:t>手机软件完成集成测试后，将其植入相应硬件做整体测试</a:t>
            </a:r>
            <a:endParaRPr lang="en-US" altLang="zh-CN" dirty="0" smtClean="0"/>
          </a:p>
          <a:p>
            <a:pPr lvl="2"/>
            <a:r>
              <a:rPr lang="zh-CN" altLang="en-US" dirty="0" smtClean="0"/>
              <a:t>图书馆借书软件完成集成测试后，将其植入借书系统的硬件做整体测试</a:t>
            </a:r>
            <a:endParaRPr lang="en-US" altLang="zh-CN" dirty="0" smtClean="0"/>
          </a:p>
          <a:p>
            <a:pPr lvl="1"/>
            <a:r>
              <a:rPr lang="zh-CN" altLang="en-US" dirty="0" smtClean="0">
                <a:solidFill>
                  <a:srgbClr val="FF0000"/>
                </a:solidFill>
              </a:rPr>
              <a:t>定义</a:t>
            </a:r>
            <a:r>
              <a:rPr lang="zh-CN" altLang="en-US" dirty="0" smtClean="0"/>
              <a:t>：</a:t>
            </a:r>
            <a:r>
              <a:rPr lang="zh-CN" altLang="zh-CN" dirty="0" smtClean="0"/>
              <a:t>系统测试就是将经过良好的集成测试的软件系统，作为整个计算机系统的一部分，与计算机</a:t>
            </a:r>
            <a:r>
              <a:rPr lang="zh-CN" altLang="zh-CN" dirty="0" smtClean="0">
                <a:solidFill>
                  <a:srgbClr val="FF0000"/>
                </a:solidFill>
              </a:rPr>
              <a:t>硬件</a:t>
            </a:r>
            <a:r>
              <a:rPr lang="zh-CN" altLang="zh-CN" dirty="0" smtClean="0"/>
              <a:t>、</a:t>
            </a:r>
            <a:r>
              <a:rPr lang="zh-CN" altLang="zh-CN" dirty="0" smtClean="0">
                <a:solidFill>
                  <a:srgbClr val="FF0000"/>
                </a:solidFill>
              </a:rPr>
              <a:t>外部设备</a:t>
            </a:r>
            <a:r>
              <a:rPr lang="zh-CN" altLang="zh-CN" dirty="0" smtClean="0"/>
              <a:t>、</a:t>
            </a:r>
            <a:r>
              <a:rPr lang="zh-CN" altLang="zh-CN" dirty="0" smtClean="0">
                <a:solidFill>
                  <a:srgbClr val="FF0000"/>
                </a:solidFill>
              </a:rPr>
              <a:t>支持软件</a:t>
            </a:r>
            <a:r>
              <a:rPr lang="zh-CN" altLang="zh-CN" dirty="0" smtClean="0"/>
              <a:t>、</a:t>
            </a:r>
            <a:r>
              <a:rPr lang="zh-CN" altLang="zh-CN" smtClean="0">
                <a:solidFill>
                  <a:srgbClr val="FF0000"/>
                </a:solidFill>
              </a:rPr>
              <a:t>数据</a:t>
            </a:r>
            <a:r>
              <a:rPr lang="zh-CN" altLang="zh-CN" smtClean="0"/>
              <a:t>及</a:t>
            </a:r>
            <a:r>
              <a:rPr lang="zh-CN" altLang="zh-CN" smtClean="0">
                <a:solidFill>
                  <a:srgbClr val="FF0000"/>
                </a:solidFill>
              </a:rPr>
              <a:t>人员</a:t>
            </a:r>
            <a:r>
              <a:rPr lang="zh-CN" altLang="zh-CN" dirty="0" smtClean="0"/>
              <a:t>等其他系统元素结合在一起，在实际使用</a:t>
            </a:r>
            <a:r>
              <a:rPr lang="en-US" altLang="zh-CN" dirty="0" smtClean="0"/>
              <a:t>(</a:t>
            </a:r>
            <a:r>
              <a:rPr lang="zh-CN" altLang="zh-CN" dirty="0" smtClean="0"/>
              <a:t>运行</a:t>
            </a:r>
            <a:r>
              <a:rPr lang="en-US" altLang="zh-CN" dirty="0" smtClean="0"/>
              <a:t>)</a:t>
            </a:r>
            <a:r>
              <a:rPr lang="zh-CN" altLang="zh-CN" dirty="0" smtClean="0"/>
              <a:t>环境下对计算机系统进行一系列的严格测试来发现软件中的潜在缺陷，保证系统交付给用户之后能够正常使用</a:t>
            </a:r>
            <a:endParaRPr lang="en-US" altLang="zh-CN" dirty="0"/>
          </a:p>
        </p:txBody>
      </p:sp>
    </p:spTree>
    <p:extLst>
      <p:ext uri="{BB962C8B-B14F-4D97-AF65-F5344CB8AC3E}">
        <p14:creationId xmlns:p14="http://schemas.microsoft.com/office/powerpoint/2010/main" val="198073432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12925</TotalTime>
  <Words>6115</Words>
  <Application>Microsoft Office PowerPoint</Application>
  <PresentationFormat>宽屏</PresentationFormat>
  <Paragraphs>637</Paragraphs>
  <Slides>88</Slides>
  <Notes>46</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88</vt:i4>
      </vt:variant>
    </vt:vector>
  </HeadingPairs>
  <TitlesOfParts>
    <vt:vector size="98" baseType="lpstr">
      <vt:lpstr>等线</vt:lpstr>
      <vt:lpstr>楷体</vt:lpstr>
      <vt:lpstr>宋体</vt:lpstr>
      <vt:lpstr>Arial</vt:lpstr>
      <vt:lpstr>Calibri</vt:lpstr>
      <vt:lpstr>Consolas</vt:lpstr>
      <vt:lpstr>Lucida Console</vt:lpstr>
      <vt:lpstr>Times New Roman</vt:lpstr>
      <vt:lpstr>Verdana</vt:lpstr>
      <vt:lpstr>Office Theme</vt:lpstr>
      <vt:lpstr>PowerPoint 演示文稿</vt:lpstr>
      <vt:lpstr>内容回顾</vt:lpstr>
      <vt:lpstr>内容回顾</vt:lpstr>
      <vt:lpstr>内容回顾</vt:lpstr>
      <vt:lpstr>本节教学目标 </vt:lpstr>
      <vt:lpstr>PowerPoint 演示文稿</vt:lpstr>
      <vt:lpstr>系统测试概述</vt:lpstr>
      <vt:lpstr>PowerPoint 演示文稿</vt:lpstr>
      <vt:lpstr> 系统测试概述</vt:lpstr>
      <vt:lpstr>系统测试概述</vt:lpstr>
      <vt:lpstr> 功能测试</vt:lpstr>
      <vt:lpstr> 功能测试举例</vt:lpstr>
      <vt:lpstr> 功能测试举例</vt:lpstr>
      <vt:lpstr> 功能测试举例</vt:lpstr>
      <vt:lpstr> 功能测试举例</vt:lpstr>
      <vt:lpstr> 功能测试举例</vt:lpstr>
      <vt:lpstr> 功能测试举例</vt:lpstr>
      <vt:lpstr> 功能测试举例</vt:lpstr>
      <vt:lpstr>系统测试概述</vt:lpstr>
      <vt:lpstr> 性能测试概述</vt:lpstr>
      <vt:lpstr> 性能测试主要内容</vt:lpstr>
      <vt:lpstr>性能测试举例</vt:lpstr>
      <vt:lpstr> 性能测试主要内容</vt:lpstr>
      <vt:lpstr> 性能测试主要内容</vt:lpstr>
      <vt:lpstr> 性能测试主要内容</vt:lpstr>
      <vt:lpstr> 性能测试主要内容</vt:lpstr>
      <vt:lpstr>系统测试概述</vt:lpstr>
      <vt:lpstr> 安全性测试概述</vt:lpstr>
      <vt:lpstr>黑客攻击系统的动机</vt:lpstr>
      <vt:lpstr>黑客攻击系统的动机</vt:lpstr>
      <vt:lpstr>黑客攻击的动机</vt:lpstr>
      <vt:lpstr>常见安全问题举例</vt:lpstr>
      <vt:lpstr>跨站脚本（XSS,Cross-site Scripting）攻击</vt:lpstr>
      <vt:lpstr>跨站脚本（XSS,Cross-site Scripting）攻击</vt:lpstr>
      <vt:lpstr>缓冲区溢出</vt:lpstr>
      <vt:lpstr>缓冲区溢出</vt:lpstr>
      <vt:lpstr>SQL注入</vt:lpstr>
      <vt:lpstr>SQL注入</vt:lpstr>
      <vt:lpstr> 安全性测试方法</vt:lpstr>
      <vt:lpstr>网络安全相关技术</vt:lpstr>
      <vt:lpstr>安全测试工具</vt:lpstr>
      <vt:lpstr>系统测试</vt:lpstr>
      <vt:lpstr>兼容性测试</vt:lpstr>
      <vt:lpstr>兼容性测试</vt:lpstr>
      <vt:lpstr>兼容性测试标准</vt:lpstr>
      <vt:lpstr>兼容性测试举例</vt:lpstr>
      <vt:lpstr>标准和规范</vt:lpstr>
      <vt:lpstr>标准和规范</vt:lpstr>
      <vt:lpstr>兼容性测试包括哪些方面</vt:lpstr>
      <vt:lpstr>兼容性测试适用场景</vt:lpstr>
      <vt:lpstr>兼容性测试举例—新平台兼容性测试</vt:lpstr>
      <vt:lpstr>平台兼容性应用软件选择</vt:lpstr>
      <vt:lpstr>平台兼容性应用软件选择</vt:lpstr>
      <vt:lpstr>新应用软件兼容性测试</vt:lpstr>
      <vt:lpstr>兼容性测试—数据共享兼容性</vt:lpstr>
      <vt:lpstr>数据共享兼容性</vt:lpstr>
      <vt:lpstr>数据共享兼容性</vt:lpstr>
      <vt:lpstr>软硬件配合兼容</vt:lpstr>
      <vt:lpstr>系统测试概述</vt:lpstr>
      <vt:lpstr>用户界面测试</vt:lpstr>
      <vt:lpstr>用户界面测试包含</vt:lpstr>
      <vt:lpstr>规范化</vt:lpstr>
      <vt:lpstr>灵活性</vt:lpstr>
      <vt:lpstr>正确性</vt:lpstr>
      <vt:lpstr>直观性</vt:lpstr>
      <vt:lpstr>舒适性</vt:lpstr>
      <vt:lpstr>其他</vt:lpstr>
      <vt:lpstr>系统测试概述</vt:lpstr>
      <vt:lpstr>易用性测试</vt:lpstr>
      <vt:lpstr>易用性测试</vt:lpstr>
      <vt:lpstr>易用性测试</vt:lpstr>
      <vt:lpstr>易用性测试</vt:lpstr>
      <vt:lpstr>辅助选项测试</vt:lpstr>
      <vt:lpstr>软件中的辅助特性</vt:lpstr>
      <vt:lpstr>Windows 提供的辅助选项</vt:lpstr>
      <vt:lpstr>Windows 提供的辅助选项</vt:lpstr>
      <vt:lpstr>内置辅助选项详情</vt:lpstr>
      <vt:lpstr>系统测试概述</vt:lpstr>
      <vt:lpstr> 安装测试(Installation Testing)概述</vt:lpstr>
      <vt:lpstr> 安装测试</vt:lpstr>
      <vt:lpstr> 安装测试</vt:lpstr>
      <vt:lpstr> 安装测试</vt:lpstr>
      <vt:lpstr> 安装测试</vt:lpstr>
      <vt:lpstr> 安装测试</vt:lpstr>
      <vt:lpstr>PowerPoint 演示文稿</vt:lpstr>
      <vt:lpstr>系统测试总结</vt:lpstr>
      <vt:lpstr>内容总结</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928</cp:revision>
  <dcterms:created xsi:type="dcterms:W3CDTF">2015-11-26T12:54:06Z</dcterms:created>
  <dcterms:modified xsi:type="dcterms:W3CDTF">2017-06-14T21:58:18Z</dcterms:modified>
</cp:coreProperties>
</file>