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handoutMasterIdLst>
    <p:handoutMasterId r:id="rId13"/>
  </p:handoutMasterIdLst>
  <p:sldIdLst>
    <p:sldId id="262" r:id="rId2"/>
    <p:sldId id="396" r:id="rId3"/>
    <p:sldId id="573" r:id="rId4"/>
    <p:sldId id="655" r:id="rId5"/>
    <p:sldId id="656" r:id="rId6"/>
    <p:sldId id="657" r:id="rId7"/>
    <p:sldId id="658" r:id="rId8"/>
    <p:sldId id="659" r:id="rId9"/>
    <p:sldId id="660" r:id="rId10"/>
    <p:sldId id="28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75CE"/>
    <a:srgbClr val="DDEEFC"/>
    <a:srgbClr val="F2F2F2"/>
    <a:srgbClr val="F1F5FB"/>
    <a:srgbClr val="006ECC"/>
    <a:srgbClr val="03A6FF"/>
    <a:srgbClr val="B8DBF6"/>
    <a:srgbClr val="F6F6F6"/>
    <a:srgbClr val="0073D2"/>
    <a:srgbClr val="3D7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74" autoAdjust="0"/>
    <p:restoredTop sz="93157" autoAdjust="0"/>
  </p:normalViewPr>
  <p:slideViewPr>
    <p:cSldViewPr snapToGrid="0" showGuides="1">
      <p:cViewPr varScale="1">
        <p:scale>
          <a:sx n="76" d="100"/>
          <a:sy n="76" d="100"/>
        </p:scale>
        <p:origin x="126" y="180"/>
      </p:cViewPr>
      <p:guideLst>
        <p:guide orient="horz" pos="2160"/>
        <p:guide pos="3840"/>
      </p:guideLst>
    </p:cSldViewPr>
  </p:slideViewPr>
  <p:outlineViewPr>
    <p:cViewPr>
      <p:scale>
        <a:sx n="33" d="100"/>
        <a:sy n="33" d="100"/>
      </p:scale>
      <p:origin x="0" y="-2418"/>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A77729-C0AC-409E-827F-6575C816C891}" type="datetimeFigureOut">
              <a:rPr lang="zh-CN" altLang="en-US" smtClean="0"/>
              <a:t>2017/6/14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AA665A-DE80-481F-8946-39E91B67CD87}" type="slidenum">
              <a:rPr lang="zh-CN" altLang="en-US" smtClean="0"/>
              <a:t>‹#›</a:t>
            </a:fld>
            <a:endParaRPr lang="zh-CN" altLang="en-US"/>
          </a:p>
        </p:txBody>
      </p:sp>
    </p:spTree>
    <p:extLst>
      <p:ext uri="{BB962C8B-B14F-4D97-AF65-F5344CB8AC3E}">
        <p14:creationId xmlns:p14="http://schemas.microsoft.com/office/powerpoint/2010/main" val="136114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2</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311217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2017/6/14</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2017/6/14</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600201"/>
            <a:ext cx="10972800" cy="4525963"/>
          </a:xfrm>
          <a:prstGeom prst="rect">
            <a:avLst/>
          </a:prstGeom>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9CA3A77D-823D-48D3-A755-3744EBA39511}" type="datetimeFigureOut">
              <a:rPr lang="zh-CN" altLang="en-US"/>
              <a:pPr>
                <a:defRPr/>
              </a:pPr>
              <a:t>2017/6/14</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1043517" y="6527801"/>
            <a:ext cx="465667" cy="207963"/>
          </a:xfrm>
          <a:prstGeom prst="rect">
            <a:avLst/>
          </a:prstGeom>
        </p:spPr>
        <p:txBody>
          <a:bodyPr/>
          <a:lstStyle>
            <a:lvl1pPr>
              <a:defRPr/>
            </a:lvl1pPr>
          </a:lstStyle>
          <a:p>
            <a:pPr>
              <a:defRPr/>
            </a:pPr>
            <a:fld id="{8269E723-BC6C-4ED8-9BE1-1F179F6B24E3}" type="slidenum">
              <a:rPr lang="zh-CN" altLang="en-US"/>
              <a:pPr>
                <a:defRPr/>
              </a:pPr>
              <a:t>‹#›</a:t>
            </a:fld>
            <a:endParaRPr lang="zh-CN" altLang="en-US"/>
          </a:p>
        </p:txBody>
      </p:sp>
    </p:spTree>
    <p:extLst>
      <p:ext uri="{BB962C8B-B14F-4D97-AF65-F5344CB8AC3E}">
        <p14:creationId xmlns:p14="http://schemas.microsoft.com/office/powerpoint/2010/main" val="42321750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236532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447945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004699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2249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40758031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016948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8021440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6859288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335847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1216126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8898661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4677462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13163735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20124205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76709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6649177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楷体" pitchFamily="49" charset="-122"/>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911425" y="1052736"/>
            <a:ext cx="10221383" cy="4641850"/>
          </a:xfrm>
        </p:spPr>
        <p:txBody>
          <a:bodyPr/>
          <a:lstStyle>
            <a:lvl1pPr>
              <a:lnSpc>
                <a:spcPct val="150000"/>
              </a:lnSpc>
              <a:defRPr sz="2800">
                <a:latin typeface="楷体" pitchFamily="49" charset="-122"/>
                <a:ea typeface="楷体" pitchFamily="49" charset="-122"/>
              </a:defRPr>
            </a:lvl1pPr>
            <a:lvl2pPr>
              <a:lnSpc>
                <a:spcPct val="150000"/>
              </a:lnSpc>
              <a:defRPr sz="2400">
                <a:solidFill>
                  <a:schemeClr val="tx1"/>
                </a:solidFill>
                <a:latin typeface="楷体" pitchFamily="49" charset="-122"/>
                <a:ea typeface="楷体" pitchFamily="49" charset="-122"/>
              </a:defRPr>
            </a:lvl2pPr>
            <a:lvl3pPr>
              <a:lnSpc>
                <a:spcPct val="150000"/>
              </a:lnSpc>
              <a:defRPr sz="3600">
                <a:solidFill>
                  <a:schemeClr val="tx1"/>
                </a:solidFill>
                <a:latin typeface="楷体" pitchFamily="49" charset="-122"/>
                <a:ea typeface="楷体" pitchFamily="49" charset="-122"/>
              </a:defRPr>
            </a:lvl3pPr>
            <a:lvl4pPr>
              <a:lnSpc>
                <a:spcPct val="150000"/>
              </a:lnSpc>
              <a:defRPr sz="3600">
                <a:solidFill>
                  <a:schemeClr val="tx1"/>
                </a:solidFill>
                <a:latin typeface="楷体" pitchFamily="49" charset="-122"/>
                <a:ea typeface="楷体" pitchFamily="49" charset="-122"/>
              </a:defRPr>
            </a:lvl4pPr>
            <a:lvl5pPr>
              <a:lnSpc>
                <a:spcPct val="150000"/>
              </a:lnSpc>
              <a:defRPr sz="3600">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509540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lvl1pPr>
              <a:defRPr baseline="0"/>
            </a:lvl1p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normAutofit/>
          </a:bodyPr>
          <a:lstStyle>
            <a:lvl1pPr>
              <a:defRPr sz="2800" baseline="0"/>
            </a:lvl1pPr>
            <a:lvl2pPr>
              <a:defRPr sz="2800" baseline="0"/>
            </a:lvl2pPr>
            <a:lvl3pPr>
              <a:defRPr sz="2800" baseline="0"/>
            </a:lvl3pPr>
            <a:lvl4pPr>
              <a:defRPr sz="2800" baseline="0"/>
            </a:lvl4pPr>
            <a:lvl5pPr>
              <a:defRPr sz="2800"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54118959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23085372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3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37959993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3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70159162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Tree>
    <p:extLst>
      <p:ext uri="{BB962C8B-B14F-4D97-AF65-F5344CB8AC3E}">
        <p14:creationId xmlns:p14="http://schemas.microsoft.com/office/powerpoint/2010/main" val="13590871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6777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0"/>
            <a:ext cx="10515600" cy="6778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957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17811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957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17811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2017/6/14</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2017/6/14</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2017/6/14</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2017/6/14</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2017/6/14</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2017/6/14</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37"/>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图片 8"/>
          <p:cNvPicPr>
            <a:picLocks noChangeAspect="1"/>
          </p:cNvPicPr>
          <p:nvPr userDrawn="1"/>
        </p:nvPicPr>
        <p:blipFill>
          <a:blip r:embed="rId38">
            <a:extLst>
              <a:ext uri="{28A0092B-C50C-407E-A947-70E740481C1C}">
                <a14:useLocalDpi xmlns:a14="http://schemas.microsoft.com/office/drawing/2010/main" val="0"/>
              </a:ext>
            </a:extLst>
          </a:blip>
          <a:stretch>
            <a:fillRect/>
          </a:stretch>
        </p:blipFill>
        <p:spPr>
          <a:xfrm>
            <a:off x="0" y="787400"/>
            <a:ext cx="12192000" cy="4330700"/>
          </a:xfrm>
          <a:prstGeom prst="rect">
            <a:avLst/>
          </a:prstGeom>
        </p:spPr>
      </p:pic>
      <p:sp>
        <p:nvSpPr>
          <p:cNvPr id="2" name="Title Placeholder 1"/>
          <p:cNvSpPr>
            <a:spLocks noGrp="1"/>
          </p:cNvSpPr>
          <p:nvPr>
            <p:ph type="title"/>
          </p:nvPr>
        </p:nvSpPr>
        <p:spPr>
          <a:xfrm>
            <a:off x="772885" y="-68853"/>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063624"/>
            <a:ext cx="10515600" cy="54768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47" r:id="rId30"/>
    <p:sldLayoutId id="2147483748" r:id="rId31"/>
    <p:sldLayoutId id="2147483749" r:id="rId32"/>
    <p:sldLayoutId id="2147483750" r:id="rId33"/>
    <p:sldLayoutId id="2147483751" r:id="rId34"/>
    <p:sldLayoutId id="2147483752" r:id="rId35"/>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10610850" y="4864100"/>
            <a:ext cx="519178" cy="152421"/>
          </a:xfrm>
          <a:prstGeom prst="rect">
            <a:avLst/>
          </a:prstGeom>
        </p:spPr>
      </p:pic>
      <p:sp>
        <p:nvSpPr>
          <p:cNvPr id="8" name="文本框 7"/>
          <p:cNvSpPr txBox="1"/>
          <p:nvPr/>
        </p:nvSpPr>
        <p:spPr>
          <a:xfrm>
            <a:off x="1123066" y="3556294"/>
            <a:ext cx="7246234" cy="584775"/>
          </a:xfrm>
          <a:prstGeom prst="rect">
            <a:avLst/>
          </a:prstGeom>
          <a:noFill/>
        </p:spPr>
        <p:txBody>
          <a:bodyPr wrap="square" rtlCol="0">
            <a:spAutoFit/>
          </a:bodyPr>
          <a:lstStyle/>
          <a:p>
            <a:r>
              <a:rPr lang="en-US" altLang="zh-CN" sz="3200" b="1" dirty="0" smtClean="0">
                <a:solidFill>
                  <a:schemeClr val="bg1"/>
                </a:solidFill>
                <a:latin typeface="楷体" panose="02010609060101010101" pitchFamily="49" charset="-122"/>
                <a:ea typeface="楷体" panose="02010609060101010101" pitchFamily="49" charset="-122"/>
              </a:rPr>
              <a:t>3.4 </a:t>
            </a:r>
            <a:r>
              <a:rPr lang="zh-CN" altLang="en-US" sz="3200" b="1" dirty="0" smtClean="0">
                <a:solidFill>
                  <a:schemeClr val="bg1"/>
                </a:solidFill>
                <a:latin typeface="楷体" panose="02010609060101010101" pitchFamily="49" charset="-122"/>
                <a:ea typeface="楷体" panose="02010609060101010101" pitchFamily="49" charset="-122"/>
              </a:rPr>
              <a:t>关于测试阶段需要知道的其他知识</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35" name="文本框 34"/>
          <p:cNvSpPr txBox="1"/>
          <p:nvPr/>
        </p:nvSpPr>
        <p:spPr>
          <a:xfrm>
            <a:off x="944869" y="2614178"/>
            <a:ext cx="5588389"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第三部分 软件测试应用</a:t>
            </a:r>
            <a:endParaRPr lang="zh-CN" altLang="en-US" sz="40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
                                        </p:tgtEl>
                                        <p:attrNameLst>
                                          <p:attrName>ppt_y</p:attrName>
                                        </p:attrNameLst>
                                      </p:cBhvr>
                                      <p:tavLst>
                                        <p:tav tm="0">
                                          <p:val>
                                            <p:strVal val="#ppt_y"/>
                                          </p:val>
                                        </p:tav>
                                        <p:tav tm="100000">
                                          <p:val>
                                            <p:strVal val="#ppt_y"/>
                                          </p:val>
                                        </p:tav>
                                      </p:tavLst>
                                    </p:anim>
                                    <p:anim calcmode="lin" valueType="num">
                                      <p:cBhvr>
                                        <p:cTn id="9"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5"/>
                                        </p:tgtEl>
                                        <p:attrNameLst>
                                          <p:attrName>style.visibility</p:attrName>
                                        </p:attrNameLst>
                                      </p:cBhvr>
                                      <p:to>
                                        <p:strVal val="visible"/>
                                      </p:to>
                                    </p:set>
                                    <p:anim calcmode="lin" valueType="num">
                                      <p:cBhvr>
                                        <p:cTn id="14"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
                                        </p:tgtEl>
                                        <p:attrNameLst>
                                          <p:attrName>ppt_y</p:attrName>
                                        </p:attrNameLst>
                                      </p:cBhvr>
                                      <p:tavLst>
                                        <p:tav tm="0">
                                          <p:val>
                                            <p:strVal val="#ppt_y"/>
                                          </p:val>
                                        </p:tav>
                                        <p:tav tm="100000">
                                          <p:val>
                                            <p:strVal val="#ppt_y"/>
                                          </p:val>
                                        </p:tav>
                                      </p:tavLst>
                                    </p:anim>
                                    <p:anim calcmode="lin" valueType="num">
                                      <p:cBhvr>
                                        <p:cTn id="16"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6"/>
          <p:cNvSpPr>
            <a:spLocks noChangeArrowheads="1"/>
          </p:cNvSpPr>
          <p:nvPr/>
        </p:nvSpPr>
        <p:spPr bwMode="auto">
          <a:xfrm>
            <a:off x="1010967" y="1556791"/>
            <a:ext cx="9008244" cy="3459345"/>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理解回归测试的基本概念及做法</a:t>
            </a:r>
            <a:endParaRPr lang="en-US" altLang="zh-CN" sz="2800" b="1" dirty="0" smtClean="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理解验收测试的基本概念及做法</a:t>
            </a:r>
            <a:endParaRPr lang="en-US" altLang="zh-CN" sz="2800" b="1" dirty="0">
              <a:latin typeface="楷体" panose="02010609060101010101" pitchFamily="49" charset="-122"/>
              <a:ea typeface="楷体" panose="02010609060101010101" pitchFamily="49" charset="-122"/>
            </a:endParaRPr>
          </a:p>
        </p:txBody>
      </p:sp>
      <p:sp>
        <p:nvSpPr>
          <p:cNvPr id="2" name="标题 1"/>
          <p:cNvSpPr>
            <a:spLocks noGrp="1"/>
          </p:cNvSpPr>
          <p:nvPr>
            <p:ph type="title" idx="4294967295"/>
          </p:nvPr>
        </p:nvSpPr>
        <p:spPr>
          <a:xfrm>
            <a:off x="352643" y="299837"/>
            <a:ext cx="6226175" cy="565820"/>
          </a:xfrm>
        </p:spPr>
        <p:txBody>
          <a:bodyPr>
            <a:normAutofit fontScale="90000"/>
          </a:bodyPr>
          <a:lstStyle/>
          <a:p>
            <a:r>
              <a:rPr lang="zh-CN" altLang="en-US" b="1" dirty="0"/>
              <a:t>本节教学目标</a:t>
            </a:r>
            <a:r>
              <a:rPr lang="zh-CN" altLang="zh-CN" b="1" dirty="0"/>
              <a:t/>
            </a:r>
            <a:br>
              <a:rPr lang="zh-CN" altLang="zh-CN" b="1" dirty="0"/>
            </a:br>
            <a:endParaRPr lang="zh-CN" altLang="en-US" b="1" dirty="0"/>
          </a:p>
        </p:txBody>
      </p:sp>
    </p:spTree>
    <p:extLst>
      <p:ext uri="{BB962C8B-B14F-4D97-AF65-F5344CB8AC3E}">
        <p14:creationId xmlns:p14="http://schemas.microsoft.com/office/powerpoint/2010/main" val="197877687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4848"/>
            <a:ext cx="12192001"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38675"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30994"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0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验收测试</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6" name="Group 238"/>
          <p:cNvGrpSpPr>
            <a:grpSpLocks/>
          </p:cNvGrpSpPr>
          <p:nvPr/>
        </p:nvGrpSpPr>
        <p:grpSpPr bwMode="auto">
          <a:xfrm>
            <a:off x="2802687" y="2887547"/>
            <a:ext cx="5105401" cy="682628"/>
            <a:chOff x="1248" y="2582"/>
            <a:chExt cx="3216" cy="430"/>
          </a:xfrm>
        </p:grpSpPr>
        <p:sp>
          <p:nvSpPr>
            <p:cNvPr id="6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9" name="Text Box 241"/>
            <p:cNvSpPr txBox="1">
              <a:spLocks noChangeArrowheads="1"/>
            </p:cNvSpPr>
            <p:nvPr/>
          </p:nvSpPr>
          <p:spPr bwMode="gray">
            <a:xfrm>
              <a:off x="1858" y="2682"/>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defRPr/>
              </a:pPr>
              <a:r>
                <a:rPr lang="zh-CN" altLang="en-US" sz="2800" b="1" dirty="0" smtClean="0">
                  <a:solidFill>
                    <a:schemeClr val="tx1">
                      <a:lumMod val="10000"/>
                    </a:schemeClr>
                  </a:solidFill>
                  <a:latin typeface="楷体" pitchFamily="49" charset="-122"/>
                  <a:ea typeface="楷体" pitchFamily="49" charset="-122"/>
                </a:rPr>
                <a:t>其他测试概念</a:t>
              </a:r>
              <a:endParaRPr lang="en-US" altLang="zh-CN" sz="2800" b="1" dirty="0">
                <a:solidFill>
                  <a:schemeClr val="tx1">
                    <a:lumMod val="10000"/>
                  </a:schemeClr>
                </a:solidFill>
                <a:latin typeface="楷体" pitchFamily="49" charset="-122"/>
                <a:ea typeface="楷体" pitchFamily="49" charset="-122"/>
              </a:endParaRPr>
            </a:p>
          </p:txBody>
        </p:sp>
        <p:sp>
          <p:nvSpPr>
            <p:cNvPr id="70" name="Text Box 242"/>
            <p:cNvSpPr txBox="1">
              <a:spLocks noChangeArrowheads="1"/>
            </p:cNvSpPr>
            <p:nvPr/>
          </p:nvSpPr>
          <p:spPr bwMode="gray">
            <a:xfrm>
              <a:off x="1305" y="2582"/>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回归测试</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19288309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81"/>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8936" y="864552"/>
            <a:ext cx="10333264" cy="5244147"/>
          </a:xfrm>
        </p:spPr>
        <p:txBody>
          <a:bodyPr>
            <a:normAutofit/>
          </a:bodyPr>
          <a:lstStyle/>
          <a:p>
            <a:r>
              <a:rPr lang="zh-CN" altLang="en-US" dirty="0" smtClean="0"/>
              <a:t>定义：</a:t>
            </a:r>
            <a:r>
              <a:rPr lang="zh-CN" altLang="en-US" dirty="0"/>
              <a:t>是软件测试的一种，旨在检验软件原有功能在修改</a:t>
            </a:r>
            <a:r>
              <a:rPr lang="zh-CN" altLang="en-US" dirty="0" smtClean="0"/>
              <a:t>后是否正确，并且其他功能有没有受到影响</a:t>
            </a:r>
            <a:endParaRPr lang="en-US" altLang="zh-CN" dirty="0" smtClean="0"/>
          </a:p>
          <a:p>
            <a:endParaRPr lang="en-US" altLang="zh-CN" dirty="0" smtClean="0"/>
          </a:p>
          <a:p>
            <a:endParaRPr lang="zh-CN" altLang="en-US" dirty="0"/>
          </a:p>
        </p:txBody>
      </p:sp>
      <p:sp>
        <p:nvSpPr>
          <p:cNvPr id="3" name="标题 2"/>
          <p:cNvSpPr>
            <a:spLocks noGrp="1"/>
          </p:cNvSpPr>
          <p:nvPr>
            <p:ph type="title" idx="4294967295"/>
          </p:nvPr>
        </p:nvSpPr>
        <p:spPr/>
        <p:txBody>
          <a:bodyPr>
            <a:normAutofit/>
          </a:bodyPr>
          <a:lstStyle/>
          <a:p>
            <a:r>
              <a:rPr lang="zh-CN" altLang="en-US" dirty="0" smtClean="0"/>
              <a:t>回归测试</a:t>
            </a:r>
            <a:endParaRPr lang="zh-CN" altLang="en-US" dirty="0"/>
          </a:p>
        </p:txBody>
      </p:sp>
      <p:pic>
        <p:nvPicPr>
          <p:cNvPr id="4" name="图片 3"/>
          <p:cNvPicPr>
            <a:picLocks noChangeAspect="1"/>
          </p:cNvPicPr>
          <p:nvPr/>
        </p:nvPicPr>
        <p:blipFill>
          <a:blip r:embed="rId2"/>
          <a:stretch>
            <a:fillRect/>
          </a:stretch>
        </p:blipFill>
        <p:spPr>
          <a:xfrm>
            <a:off x="1278491" y="2093585"/>
            <a:ext cx="8602109" cy="4637057"/>
          </a:xfrm>
          <a:prstGeom prst="rect">
            <a:avLst/>
          </a:prstGeom>
        </p:spPr>
      </p:pic>
    </p:spTree>
    <p:extLst>
      <p:ext uri="{BB962C8B-B14F-4D97-AF65-F5344CB8AC3E}">
        <p14:creationId xmlns:p14="http://schemas.microsoft.com/office/powerpoint/2010/main" val="714430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514350" indent="-514350">
              <a:buFont typeface="+mj-lt"/>
              <a:buAutoNum type="arabicPeriod"/>
            </a:pPr>
            <a:r>
              <a:rPr lang="zh-CN" altLang="en-US" dirty="0"/>
              <a:t>识别出软件中被修改的</a:t>
            </a:r>
            <a:r>
              <a:rPr lang="zh-CN" altLang="en-US" dirty="0" smtClean="0"/>
              <a:t>部分</a:t>
            </a:r>
            <a:endParaRPr lang="en-US" altLang="zh-CN" dirty="0" smtClean="0"/>
          </a:p>
          <a:p>
            <a:pPr marL="514350" indent="-514350">
              <a:buFont typeface="+mj-lt"/>
              <a:buAutoNum type="arabicPeriod"/>
            </a:pPr>
            <a:r>
              <a:rPr lang="zh-CN" altLang="en-US" dirty="0" smtClean="0"/>
              <a:t>识别由于此修改对软件造成哪些影响</a:t>
            </a:r>
            <a:endParaRPr lang="zh-CN" altLang="en-US" dirty="0"/>
          </a:p>
          <a:p>
            <a:pPr marL="514350" indent="-514350">
              <a:buFont typeface="+mj-lt"/>
              <a:buAutoNum type="arabicPeriod"/>
            </a:pPr>
            <a:r>
              <a:rPr lang="zh-CN" altLang="en-US" dirty="0"/>
              <a:t>从原基线测试用例库“</a:t>
            </a:r>
            <a:r>
              <a:rPr lang="en-US" altLang="zh-CN" dirty="0"/>
              <a:t>T”</a:t>
            </a:r>
            <a:r>
              <a:rPr lang="zh-CN" altLang="en-US" dirty="0"/>
              <a:t>中</a:t>
            </a:r>
            <a:r>
              <a:rPr lang="zh-CN" altLang="en-US" dirty="0" smtClean="0"/>
              <a:t>，找出能够验证此次修改模块的测试用例</a:t>
            </a:r>
            <a:r>
              <a:rPr lang="zh-CN" altLang="en-US" dirty="0"/>
              <a:t>，创建新的基线测试用例库“</a:t>
            </a:r>
            <a:r>
              <a:rPr lang="en-US" altLang="zh-CN" dirty="0"/>
              <a:t>TN</a:t>
            </a:r>
            <a:r>
              <a:rPr lang="en-US" altLang="zh-CN" dirty="0" smtClean="0"/>
              <a:t>”</a:t>
            </a:r>
            <a:r>
              <a:rPr lang="zh-CN" altLang="en-US" dirty="0" smtClean="0"/>
              <a:t>（需要增加或修改必要的测试用例）</a:t>
            </a:r>
            <a:endParaRPr lang="en-US" altLang="zh-CN" dirty="0" smtClean="0"/>
          </a:p>
          <a:p>
            <a:pPr marL="514350" indent="-514350">
              <a:buFont typeface="+mj-lt"/>
              <a:buAutoNum type="arabicPeriod"/>
            </a:pPr>
            <a:r>
              <a:rPr lang="zh-CN" altLang="en-US" dirty="0" smtClean="0"/>
              <a:t>当此次回归测试依然有问题，需要开发人员继续修改，继续做回归测试（即重复</a:t>
            </a:r>
            <a:r>
              <a:rPr lang="en-US" altLang="zh-CN" dirty="0" smtClean="0"/>
              <a:t>1——3</a:t>
            </a:r>
            <a:r>
              <a:rPr lang="zh-CN" altLang="en-US" dirty="0" smtClean="0"/>
              <a:t>步骤）</a:t>
            </a:r>
            <a:endParaRPr lang="en-US" altLang="zh-CN" dirty="0"/>
          </a:p>
          <a:p>
            <a:pPr marL="0" indent="0">
              <a:buNone/>
            </a:pPr>
            <a:endParaRPr lang="zh-CN" altLang="en-US" dirty="0"/>
          </a:p>
        </p:txBody>
      </p:sp>
      <p:sp>
        <p:nvSpPr>
          <p:cNvPr id="3" name="标题 2"/>
          <p:cNvSpPr>
            <a:spLocks noGrp="1"/>
          </p:cNvSpPr>
          <p:nvPr>
            <p:ph type="title" idx="4294967295"/>
          </p:nvPr>
        </p:nvSpPr>
        <p:spPr/>
        <p:txBody>
          <a:bodyPr>
            <a:normAutofit/>
          </a:bodyPr>
          <a:lstStyle/>
          <a:p>
            <a:r>
              <a:rPr lang="zh-CN" altLang="en-US" dirty="0" smtClean="0"/>
              <a:t>回归测试过程</a:t>
            </a:r>
            <a:endParaRPr lang="zh-CN" altLang="en-US" dirty="0"/>
          </a:p>
        </p:txBody>
      </p:sp>
    </p:spTree>
    <p:extLst>
      <p:ext uri="{BB962C8B-B14F-4D97-AF65-F5344CB8AC3E}">
        <p14:creationId xmlns:p14="http://schemas.microsoft.com/office/powerpoint/2010/main" val="276385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验收测试：是</a:t>
            </a:r>
            <a:r>
              <a:rPr lang="zh-CN" altLang="en-US" dirty="0"/>
              <a:t>指</a:t>
            </a:r>
            <a:r>
              <a:rPr lang="zh-CN" altLang="en-US" dirty="0" smtClean="0">
                <a:solidFill>
                  <a:srgbClr val="FF0000"/>
                </a:solidFill>
              </a:rPr>
              <a:t>确认</a:t>
            </a:r>
            <a:r>
              <a:rPr lang="zh-CN" altLang="en-US" dirty="0" smtClean="0"/>
              <a:t>系统</a:t>
            </a:r>
            <a:r>
              <a:rPr lang="zh-CN" altLang="en-US" dirty="0"/>
              <a:t>是否</a:t>
            </a:r>
            <a:r>
              <a:rPr lang="zh-CN" altLang="en-US" dirty="0" smtClean="0"/>
              <a:t>符合</a:t>
            </a:r>
            <a:r>
              <a:rPr lang="zh-CN" altLang="en-US" dirty="0" smtClean="0">
                <a:solidFill>
                  <a:srgbClr val="FF0000"/>
                </a:solidFill>
              </a:rPr>
              <a:t>需求规格说明</a:t>
            </a:r>
            <a:r>
              <a:rPr lang="zh-CN" altLang="en-US" dirty="0" smtClean="0"/>
              <a:t>的测试</a:t>
            </a:r>
            <a:endParaRPr lang="en-US" altLang="zh-CN" dirty="0" smtClean="0"/>
          </a:p>
          <a:p>
            <a:r>
              <a:rPr lang="zh-CN" altLang="en-US" dirty="0" smtClean="0"/>
              <a:t>参与人员：用户、测试人员（质量保证人员）、开发人员等</a:t>
            </a:r>
            <a:endParaRPr lang="en-US" altLang="zh-CN" dirty="0" smtClean="0"/>
          </a:p>
          <a:p>
            <a:endParaRPr lang="en-US" altLang="zh-CN" dirty="0" smtClean="0"/>
          </a:p>
          <a:p>
            <a:endParaRPr lang="zh-CN" altLang="en-US" dirty="0"/>
          </a:p>
        </p:txBody>
      </p:sp>
      <p:sp>
        <p:nvSpPr>
          <p:cNvPr id="3" name="标题 2"/>
          <p:cNvSpPr>
            <a:spLocks noGrp="1"/>
          </p:cNvSpPr>
          <p:nvPr>
            <p:ph type="title" idx="4294967295"/>
          </p:nvPr>
        </p:nvSpPr>
        <p:spPr/>
        <p:txBody>
          <a:bodyPr>
            <a:normAutofit/>
          </a:bodyPr>
          <a:lstStyle/>
          <a:p>
            <a:r>
              <a:rPr lang="zh-CN" altLang="en-US" dirty="0" smtClean="0"/>
              <a:t>验收测试</a:t>
            </a:r>
            <a:endParaRPr lang="zh-CN" altLang="en-US" dirty="0"/>
          </a:p>
        </p:txBody>
      </p:sp>
      <p:pic>
        <p:nvPicPr>
          <p:cNvPr id="2050" name="Picture 2" descr="Image result for 验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2594758"/>
            <a:ext cx="2740025" cy="412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34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8736" y="813753"/>
            <a:ext cx="10815864" cy="4641850"/>
          </a:xfrm>
        </p:spPr>
        <p:txBody>
          <a:bodyPr>
            <a:normAutofit/>
          </a:bodyPr>
          <a:lstStyle/>
          <a:p>
            <a:r>
              <a:rPr lang="en-US" altLang="zh-CN" dirty="0" smtClean="0">
                <a:solidFill>
                  <a:srgbClr val="FF0000"/>
                </a:solidFill>
              </a:rPr>
              <a:t>α</a:t>
            </a:r>
            <a:r>
              <a:rPr lang="zh-CN" altLang="en-US" dirty="0" smtClean="0">
                <a:solidFill>
                  <a:srgbClr val="FF0000"/>
                </a:solidFill>
              </a:rPr>
              <a:t>测试</a:t>
            </a:r>
            <a:r>
              <a:rPr lang="zh-CN" altLang="en-US" dirty="0" smtClean="0"/>
              <a:t>：</a:t>
            </a:r>
            <a:r>
              <a:rPr lang="zh-CN" altLang="en-US" dirty="0"/>
              <a:t>是指确认一系统是否符合设计规格或契约之需求内容的</a:t>
            </a:r>
            <a:r>
              <a:rPr lang="zh-CN" altLang="en-US" dirty="0" smtClean="0"/>
              <a:t>测试</a:t>
            </a:r>
            <a:endParaRPr lang="en-US" altLang="zh-CN" dirty="0" smtClean="0"/>
          </a:p>
          <a:p>
            <a:r>
              <a:rPr lang="zh-CN" altLang="en-US" dirty="0"/>
              <a:t>经过</a:t>
            </a:r>
            <a:r>
              <a:rPr lang="en-US" altLang="zh-CN" dirty="0"/>
              <a:t>α</a:t>
            </a:r>
            <a:r>
              <a:rPr lang="zh-CN" altLang="en-US" dirty="0"/>
              <a:t>测试调整的软件产品称为</a:t>
            </a:r>
            <a:r>
              <a:rPr lang="en-US" altLang="zh-CN" dirty="0"/>
              <a:t>β</a:t>
            </a:r>
            <a:r>
              <a:rPr lang="zh-CN" altLang="en-US" dirty="0"/>
              <a:t>版本</a:t>
            </a:r>
            <a:br>
              <a:rPr lang="zh-CN" altLang="en-US" dirty="0"/>
            </a:br>
            <a:r>
              <a:rPr lang="en-US" altLang="zh-CN" b="0" dirty="0">
                <a:solidFill>
                  <a:srgbClr val="FF0000"/>
                </a:solidFill>
              </a:rPr>
              <a:t>β</a:t>
            </a:r>
            <a:r>
              <a:rPr lang="zh-CN" altLang="en-US" dirty="0" smtClean="0">
                <a:solidFill>
                  <a:srgbClr val="FF0000"/>
                </a:solidFill>
              </a:rPr>
              <a:t>测试</a:t>
            </a:r>
            <a:r>
              <a:rPr lang="zh-CN" altLang="en-US" dirty="0" smtClean="0"/>
              <a:t>：用户方试用测试（可以找第三方，也可以找正式的用户）</a:t>
            </a:r>
            <a:endParaRPr lang="zh-CN" altLang="en-US" dirty="0"/>
          </a:p>
        </p:txBody>
      </p:sp>
      <p:sp>
        <p:nvSpPr>
          <p:cNvPr id="3" name="标题 2"/>
          <p:cNvSpPr>
            <a:spLocks noGrp="1"/>
          </p:cNvSpPr>
          <p:nvPr>
            <p:ph type="title" idx="4294967295"/>
          </p:nvPr>
        </p:nvSpPr>
        <p:spPr/>
        <p:txBody>
          <a:bodyPr>
            <a:normAutofit/>
          </a:bodyPr>
          <a:lstStyle/>
          <a:p>
            <a:r>
              <a:rPr lang="zh-CN" altLang="en-US" dirty="0" smtClean="0"/>
              <a:t>关于测试过程中其他概念</a:t>
            </a:r>
            <a:endParaRPr lang="zh-CN" altLang="en-US" dirty="0"/>
          </a:p>
        </p:txBody>
      </p:sp>
      <p:pic>
        <p:nvPicPr>
          <p:cNvPr id="1026" name="Picture 2" descr="Image result for α测式"/>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60" t="20905" r="9345" b="21886"/>
          <a:stretch/>
        </p:blipFill>
        <p:spPr bwMode="auto">
          <a:xfrm>
            <a:off x="1752600" y="4190530"/>
            <a:ext cx="9093200" cy="224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3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定义：这</a:t>
            </a:r>
            <a:r>
              <a:rPr lang="zh-CN" altLang="en-US" dirty="0"/>
              <a:t>一术语源自硬件行业。对一个硬件或硬件组件进行更改或修复后，直接给设备加电。如果没有冒烟，则该组件就通过了测试。在软件中，“冒烟测试”这一术语描述的是在将代码更改嵌入到产品的源树中之前对这些更改进行验证的过程</a:t>
            </a:r>
          </a:p>
        </p:txBody>
      </p:sp>
      <p:sp>
        <p:nvSpPr>
          <p:cNvPr id="3" name="标题 2"/>
          <p:cNvSpPr>
            <a:spLocks noGrp="1"/>
          </p:cNvSpPr>
          <p:nvPr>
            <p:ph type="title" idx="4294967295"/>
          </p:nvPr>
        </p:nvSpPr>
        <p:spPr/>
        <p:txBody>
          <a:bodyPr>
            <a:normAutofit/>
          </a:bodyPr>
          <a:lstStyle/>
          <a:p>
            <a:r>
              <a:rPr lang="zh-CN" altLang="en-US" dirty="0" smtClean="0"/>
              <a:t>冒烟测试</a:t>
            </a:r>
            <a:endParaRPr lang="zh-CN" altLang="en-US" dirty="0"/>
          </a:p>
        </p:txBody>
      </p:sp>
      <p:sp>
        <p:nvSpPr>
          <p:cNvPr id="4" name="AutoShape 2" descr="Image result for 电路板"/>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电路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3470275"/>
            <a:ext cx="57150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777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做法：</a:t>
            </a:r>
            <a:endParaRPr lang="en-US" altLang="zh-CN" dirty="0" smtClean="0"/>
          </a:p>
          <a:p>
            <a:pPr lvl="1"/>
            <a:r>
              <a:rPr lang="zh-CN" altLang="en-US" dirty="0" smtClean="0"/>
              <a:t>选取系统中重要功能，重要使用流程等进行测试</a:t>
            </a:r>
            <a:endParaRPr lang="en-US" altLang="zh-CN" dirty="0" smtClean="0"/>
          </a:p>
          <a:p>
            <a:r>
              <a:rPr lang="zh-CN" altLang="en-US" dirty="0" smtClean="0"/>
              <a:t>使用场景：</a:t>
            </a:r>
            <a:endParaRPr lang="en-US" altLang="zh-CN" dirty="0" smtClean="0"/>
          </a:p>
          <a:p>
            <a:pPr lvl="1"/>
            <a:r>
              <a:rPr lang="zh-CN" altLang="en-US" dirty="0" smtClean="0"/>
              <a:t>发布上线后</a:t>
            </a:r>
            <a:endParaRPr lang="en-US" altLang="zh-CN" dirty="0" smtClean="0"/>
          </a:p>
          <a:p>
            <a:pPr lvl="1"/>
            <a:r>
              <a:rPr lang="zh-CN" altLang="en-US" dirty="0" smtClean="0"/>
              <a:t>提交给用户前等</a:t>
            </a:r>
            <a:endParaRPr lang="zh-CN" altLang="en-US" dirty="0"/>
          </a:p>
        </p:txBody>
      </p:sp>
      <p:sp>
        <p:nvSpPr>
          <p:cNvPr id="3" name="标题 2"/>
          <p:cNvSpPr>
            <a:spLocks noGrp="1"/>
          </p:cNvSpPr>
          <p:nvPr>
            <p:ph type="title" idx="4294967295"/>
          </p:nvPr>
        </p:nvSpPr>
        <p:spPr/>
        <p:txBody>
          <a:bodyPr>
            <a:normAutofit/>
          </a:bodyPr>
          <a:lstStyle/>
          <a:p>
            <a:r>
              <a:rPr lang="zh-CN" altLang="en-US" dirty="0" smtClean="0"/>
              <a:t>冒烟测试</a:t>
            </a:r>
            <a:endParaRPr lang="zh-CN" altLang="en-US" dirty="0"/>
          </a:p>
        </p:txBody>
      </p:sp>
    </p:spTree>
    <p:extLst>
      <p:ext uri="{BB962C8B-B14F-4D97-AF65-F5344CB8AC3E}">
        <p14:creationId xmlns:p14="http://schemas.microsoft.com/office/powerpoint/2010/main" val="26500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10183</TotalTime>
  <Words>303</Words>
  <Application>Microsoft Office PowerPoint</Application>
  <PresentationFormat>宽屏</PresentationFormat>
  <Paragraphs>35</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黑体</vt:lpstr>
      <vt:lpstr>楷体</vt:lpstr>
      <vt:lpstr>宋体</vt:lpstr>
      <vt:lpstr>Arial</vt:lpstr>
      <vt:lpstr>Calibri</vt:lpstr>
      <vt:lpstr>Lucida Console</vt:lpstr>
      <vt:lpstr>Times New Roman</vt:lpstr>
      <vt:lpstr>Office Theme</vt:lpstr>
      <vt:lpstr>PowerPoint 演示文稿</vt:lpstr>
      <vt:lpstr>本节教学目标 </vt:lpstr>
      <vt:lpstr>PowerPoint 演示文稿</vt:lpstr>
      <vt:lpstr>回归测试</vt:lpstr>
      <vt:lpstr>回归测试过程</vt:lpstr>
      <vt:lpstr>验收测试</vt:lpstr>
      <vt:lpstr>关于测试过程中其他概念</vt:lpstr>
      <vt:lpstr>冒烟测试</vt:lpstr>
      <vt:lpstr>冒烟测试</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789</cp:revision>
  <dcterms:created xsi:type="dcterms:W3CDTF">2015-11-26T12:54:06Z</dcterms:created>
  <dcterms:modified xsi:type="dcterms:W3CDTF">2017-06-14T08:24:31Z</dcterms:modified>
</cp:coreProperties>
</file>