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262" r:id="rId2"/>
    <p:sldId id="396" r:id="rId3"/>
    <p:sldId id="573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2" r:id="rId12"/>
    <p:sldId id="583" r:id="rId13"/>
    <p:sldId id="584" r:id="rId14"/>
    <p:sldId id="585" r:id="rId15"/>
    <p:sldId id="581" r:id="rId16"/>
    <p:sldId id="592" r:id="rId17"/>
    <p:sldId id="591" r:id="rId18"/>
    <p:sldId id="587" r:id="rId19"/>
    <p:sldId id="588" r:id="rId20"/>
    <p:sldId id="593" r:id="rId21"/>
    <p:sldId id="589" r:id="rId22"/>
    <p:sldId id="590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DDEEFC"/>
    <a:srgbClr val="F2F2F2"/>
    <a:srgbClr val="F1F5FB"/>
    <a:srgbClr val="006ECC"/>
    <a:srgbClr val="03A6FF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35" autoAdjust="0"/>
    <p:restoredTop sz="93157" autoAdjust="0"/>
  </p:normalViewPr>
  <p:slideViewPr>
    <p:cSldViewPr snapToGrid="0" showGuides="1">
      <p:cViewPr varScale="1">
        <p:scale>
          <a:sx n="61" d="100"/>
          <a:sy n="61" d="100"/>
        </p:scale>
        <p:origin x="84" y="4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7729-C0AC-409E-827F-6575C816C891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665A-DE80-481F-8946-39E91B67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4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217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7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65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79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4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4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80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4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8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1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86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4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24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0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4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3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9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9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143081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19985" y="922107"/>
            <a:ext cx="10221383" cy="46418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</p:spTree>
    <p:extLst>
      <p:ext uri="{BB962C8B-B14F-4D97-AF65-F5344CB8AC3E}">
        <p14:creationId xmlns:p14="http://schemas.microsoft.com/office/powerpoint/2010/main" val="13590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77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2885" y="-68853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47" r:id="rId30"/>
    <p:sldLayoutId id="2147483748" r:id="rId31"/>
    <p:sldLayoutId id="2147483749" r:id="rId32"/>
    <p:sldLayoutId id="2147483750" r:id="rId33"/>
    <p:sldLayoutId id="2147483751" r:id="rId34"/>
    <p:sldLayoutId id="2147483752" r:id="rId3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it.vutbr.cz/study/courses/ITS/public/ieee829.html#7" TargetMode="External"/><Relationship Id="rId13" Type="http://schemas.openxmlformats.org/officeDocument/2006/relationships/hyperlink" Target="http://www.fit.vutbr.cz/study/courses/ITS/public/ieee829.html#12" TargetMode="External"/><Relationship Id="rId18" Type="http://schemas.openxmlformats.org/officeDocument/2006/relationships/hyperlink" Target="http://www.fit.vutbr.cz/study/courses/ITS/public/ieee829.html#17" TargetMode="External"/><Relationship Id="rId3" Type="http://schemas.openxmlformats.org/officeDocument/2006/relationships/hyperlink" Target="http://www.fit.vutbr.cz/study/courses/ITS/public/ieee829.html#2" TargetMode="External"/><Relationship Id="rId21" Type="http://schemas.openxmlformats.org/officeDocument/2006/relationships/image" Target="../media/image7.png"/><Relationship Id="rId7" Type="http://schemas.openxmlformats.org/officeDocument/2006/relationships/hyperlink" Target="http://www.fit.vutbr.cz/study/courses/ITS/public/ieee829.html#6" TargetMode="External"/><Relationship Id="rId12" Type="http://schemas.openxmlformats.org/officeDocument/2006/relationships/hyperlink" Target="http://www.fit.vutbr.cz/study/courses/ITS/public/ieee829.html#11" TargetMode="External"/><Relationship Id="rId17" Type="http://schemas.openxmlformats.org/officeDocument/2006/relationships/hyperlink" Target="http://www.fit.vutbr.cz/study/courses/ITS/public/ieee829.html#16" TargetMode="External"/><Relationship Id="rId2" Type="http://schemas.openxmlformats.org/officeDocument/2006/relationships/hyperlink" Target="http://www.fit.vutbr.cz/study/courses/ITS/public/ieee829.html#1" TargetMode="External"/><Relationship Id="rId16" Type="http://schemas.openxmlformats.org/officeDocument/2006/relationships/hyperlink" Target="http://www.fit.vutbr.cz/study/courses/ITS/public/ieee829.html#15" TargetMode="External"/><Relationship Id="rId20" Type="http://schemas.openxmlformats.org/officeDocument/2006/relationships/hyperlink" Target="http://www.fit.vutbr.cz/study/courses/ITS/public/ieee829.html#19" TargetMode="External"/><Relationship Id="rId1" Type="http://schemas.openxmlformats.org/officeDocument/2006/relationships/slideLayout" Target="../slideLayouts/slideLayout34.xml"/><Relationship Id="rId6" Type="http://schemas.openxmlformats.org/officeDocument/2006/relationships/hyperlink" Target="http://www.fit.vutbr.cz/study/courses/ITS/public/ieee829.html#5" TargetMode="External"/><Relationship Id="rId11" Type="http://schemas.openxmlformats.org/officeDocument/2006/relationships/hyperlink" Target="http://www.fit.vutbr.cz/study/courses/ITS/public/ieee829.html#10" TargetMode="External"/><Relationship Id="rId5" Type="http://schemas.openxmlformats.org/officeDocument/2006/relationships/hyperlink" Target="http://www.fit.vutbr.cz/study/courses/ITS/public/ieee829.html#4" TargetMode="External"/><Relationship Id="rId15" Type="http://schemas.openxmlformats.org/officeDocument/2006/relationships/hyperlink" Target="http://www.fit.vutbr.cz/study/courses/ITS/public/ieee829.html#14" TargetMode="External"/><Relationship Id="rId10" Type="http://schemas.openxmlformats.org/officeDocument/2006/relationships/hyperlink" Target="http://www.fit.vutbr.cz/study/courses/ITS/public/ieee829.html#9" TargetMode="External"/><Relationship Id="rId19" Type="http://schemas.openxmlformats.org/officeDocument/2006/relationships/hyperlink" Target="http://www.fit.vutbr.cz/study/courses/ITS/public/ieee829.html#18" TargetMode="External"/><Relationship Id="rId4" Type="http://schemas.openxmlformats.org/officeDocument/2006/relationships/hyperlink" Target="http://www.fit.vutbr.cz/study/courses/ITS/public/ieee829.html#3" TargetMode="External"/><Relationship Id="rId9" Type="http://schemas.openxmlformats.org/officeDocument/2006/relationships/hyperlink" Target="http://www.fit.vutbr.cz/study/courses/ITS/public/ieee829.html#8" TargetMode="External"/><Relationship Id="rId14" Type="http://schemas.openxmlformats.org/officeDocument/2006/relationships/hyperlink" Target="http://www.fit.vutbr.cz/study/courses/ITS/public/ieee829.html#13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23066" y="3556294"/>
            <a:ext cx="7246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3.5 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测试文档书写方法</a:t>
            </a:r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5588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第三部分 软件测试应用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Step5:</a:t>
            </a:r>
            <a:r>
              <a:rPr lang="zh-CN" altLang="en-US" dirty="0" smtClean="0"/>
              <a:t>写出需要的资源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包含人力资源和软硬件资源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测试计划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890" y="2862419"/>
            <a:ext cx="5117710" cy="38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Step6:</a:t>
            </a:r>
            <a:r>
              <a:rPr lang="zh-CN" altLang="en-US" dirty="0" smtClean="0"/>
              <a:t>写出测试过程中可能的风险和依赖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58583" y="145142"/>
            <a:ext cx="8301567" cy="40798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测试计划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95" y="2200857"/>
            <a:ext cx="6361905" cy="4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7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Step7:</a:t>
            </a:r>
            <a:r>
              <a:rPr lang="zh-CN" altLang="en-US" dirty="0" smtClean="0"/>
              <a:t>写出你将如何测试以及测试完成后会有哪些可交付成果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58583" y="145142"/>
            <a:ext cx="8301567" cy="40798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测试计划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585" y="1798924"/>
            <a:ext cx="5971429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Step8:</a:t>
            </a:r>
            <a:r>
              <a:rPr lang="zh-CN" altLang="en-US" dirty="0" smtClean="0"/>
              <a:t>列出哪些功能不测试，以及不测试的原因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58583" y="145142"/>
            <a:ext cx="8301567" cy="40798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测试计划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414" y="2067209"/>
            <a:ext cx="6228571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2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Step9:</a:t>
            </a:r>
            <a:r>
              <a:rPr lang="zh-CN" altLang="en-US" dirty="0" smtClean="0"/>
              <a:t>写出测试策略和将要使用的工具以及收集的信息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58583" y="145142"/>
            <a:ext cx="8301567" cy="40798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测试计划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414" y="2230719"/>
            <a:ext cx="6228571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Step10:</a:t>
            </a:r>
            <a:r>
              <a:rPr lang="zh-CN" altLang="en-US" dirty="0" smtClean="0"/>
              <a:t>制定通过或失败的标准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测试计划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285" y="2057681"/>
            <a:ext cx="6371429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Step11:</a:t>
            </a:r>
            <a:r>
              <a:rPr lang="zh-CN" altLang="en-US" dirty="0" smtClean="0"/>
              <a:t>列出在测试期间将产生的文件清单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测试计划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976" y="2368824"/>
            <a:ext cx="6219048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测试报告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测试计划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3328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2"/>
            <a:ext cx="10221383" cy="5688647"/>
          </a:xfrm>
        </p:spPr>
        <p:txBody>
          <a:bodyPr/>
          <a:lstStyle/>
          <a:p>
            <a:r>
              <a:rPr lang="zh-CN" altLang="en-US" dirty="0" smtClean="0"/>
              <a:t>什么是测试报告</a:t>
            </a:r>
            <a:endParaRPr lang="en-US" altLang="zh-CN" dirty="0" smtClean="0"/>
          </a:p>
          <a:p>
            <a:pPr lvl="1"/>
            <a:r>
              <a:rPr lang="zh-CN" altLang="en-US" dirty="0"/>
              <a:t>测试报告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test </a:t>
            </a:r>
            <a:r>
              <a:rPr lang="en-US" altLang="zh-CN" dirty="0"/>
              <a:t>report</a:t>
            </a:r>
            <a:r>
              <a:rPr lang="zh-CN" altLang="en-US" dirty="0"/>
              <a:t>）就是把测试的</a:t>
            </a:r>
            <a:r>
              <a:rPr lang="zh-CN" altLang="en-US" dirty="0">
                <a:solidFill>
                  <a:srgbClr val="FF0000"/>
                </a:solidFill>
              </a:rPr>
              <a:t>过程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结果</a:t>
            </a:r>
            <a:r>
              <a:rPr lang="zh-CN" altLang="en-US" dirty="0"/>
              <a:t>写成文档，对</a:t>
            </a:r>
            <a:r>
              <a:rPr lang="zh-CN" altLang="en-US" dirty="0">
                <a:solidFill>
                  <a:srgbClr val="FF0000"/>
                </a:solidFill>
              </a:rPr>
              <a:t>发现</a:t>
            </a:r>
            <a:r>
              <a:rPr lang="zh-CN" altLang="en-US" dirty="0"/>
              <a:t>的问题和</a:t>
            </a:r>
            <a:r>
              <a:rPr lang="zh-CN" altLang="en-US" dirty="0">
                <a:solidFill>
                  <a:srgbClr val="FF0000"/>
                </a:solidFill>
              </a:rPr>
              <a:t>缺陷</a:t>
            </a:r>
            <a:r>
              <a:rPr lang="zh-CN" altLang="en-US" dirty="0"/>
              <a:t>进行分析，为纠正软件的存在的质量问题提供</a:t>
            </a:r>
            <a:r>
              <a:rPr lang="zh-CN" altLang="en-US" dirty="0">
                <a:solidFill>
                  <a:srgbClr val="FF0000"/>
                </a:solidFill>
              </a:rPr>
              <a:t>依据</a:t>
            </a:r>
            <a:r>
              <a:rPr lang="zh-CN" altLang="en-US" dirty="0"/>
              <a:t>，同时为软件</a:t>
            </a:r>
            <a:r>
              <a:rPr lang="zh-CN" altLang="en-US" dirty="0">
                <a:solidFill>
                  <a:srgbClr val="FF0000"/>
                </a:solidFill>
              </a:rPr>
              <a:t>验收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交付</a:t>
            </a:r>
            <a:r>
              <a:rPr lang="zh-CN" altLang="en-US" dirty="0" smtClean="0"/>
              <a:t>打下基础</a:t>
            </a:r>
            <a:endParaRPr lang="en-US" altLang="zh-CN" dirty="0" smtClean="0"/>
          </a:p>
          <a:p>
            <a:r>
              <a:rPr lang="zh-CN" altLang="en-US" dirty="0" smtClean="0"/>
              <a:t>什么情况写测试报告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测试完毕或一个阶段完毕，需要写出测试报告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43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5237" y="877253"/>
            <a:ext cx="947964" cy="4641850"/>
          </a:xfrm>
        </p:spPr>
        <p:txBody>
          <a:bodyPr/>
          <a:lstStyle/>
          <a:p>
            <a:r>
              <a:rPr lang="zh-CN" altLang="en-US" dirty="0" smtClean="0"/>
              <a:t>怎样写测试报告（实例）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测试报告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9600" y="818035"/>
            <a:ext cx="3644900" cy="5938365"/>
          </a:xfrm>
          <a:prstGeom prst="rect">
            <a:avLst/>
          </a:prstGeom>
          <a:noFill/>
          <a:ln w="9525">
            <a:solidFill>
              <a:srgbClr val="FF9E1D"/>
            </a:solidFill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142" y="773147"/>
            <a:ext cx="4662358" cy="599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10967" y="1556791"/>
            <a:ext cx="9008244" cy="345934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理解测试计划和测试报告书写的意义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掌握测试计划和测试报告的书写方式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2643" y="299837"/>
            <a:ext cx="6226175" cy="5658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本节教学目标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8776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测试报告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0" y="857486"/>
            <a:ext cx="10990211" cy="5559079"/>
          </a:xfrm>
          <a:prstGeom prst="rect">
            <a:avLst/>
          </a:prstGeom>
        </p:spPr>
      </p:pic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11049000" y="864553"/>
            <a:ext cx="1143000" cy="4641850"/>
          </a:xfrm>
        </p:spPr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3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893301" y="864553"/>
            <a:ext cx="1143000" cy="4641850"/>
          </a:xfrm>
        </p:spPr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测试报告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t="7473"/>
          <a:stretch>
            <a:fillRect/>
          </a:stretch>
        </p:blipFill>
        <p:spPr bwMode="auto">
          <a:xfrm>
            <a:off x="820760" y="840656"/>
            <a:ext cx="6837237" cy="5826844"/>
          </a:xfrm>
          <a:prstGeom prst="rect">
            <a:avLst/>
          </a:prstGeom>
          <a:noFill/>
          <a:ln w="9525">
            <a:solidFill>
              <a:srgbClr val="FF9E1D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831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测试计划：定义、书写方法</a:t>
            </a:r>
            <a:endParaRPr lang="en-US" altLang="zh-CN" dirty="0" smtClean="0"/>
          </a:p>
          <a:p>
            <a:r>
              <a:rPr lang="zh-CN" altLang="en-US" dirty="0" smtClean="0"/>
              <a:t>测试报告：定义、书写方法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87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测试报告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测试计划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8309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什么是测试计划</a:t>
            </a:r>
            <a:r>
              <a:rPr lang="en-US" altLang="zh-CN" dirty="0" smtClean="0"/>
              <a:t>	</a:t>
            </a:r>
          </a:p>
          <a:p>
            <a:pPr lvl="1"/>
            <a:r>
              <a:rPr lang="zh-CN" altLang="en-US" dirty="0" smtClean="0"/>
              <a:t>测试计划</a:t>
            </a:r>
            <a:r>
              <a:rPr lang="en-US" altLang="zh-CN" dirty="0"/>
              <a:t>Testing plan</a:t>
            </a:r>
            <a:r>
              <a:rPr lang="zh-CN" altLang="en-US" dirty="0"/>
              <a:t>，描述了要进行的测试活动的</a:t>
            </a:r>
            <a:r>
              <a:rPr lang="zh-CN" altLang="en-US" dirty="0">
                <a:solidFill>
                  <a:srgbClr val="FF0000"/>
                </a:solidFill>
              </a:rPr>
              <a:t>范围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资源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进度</a:t>
            </a:r>
            <a:r>
              <a:rPr lang="zh-CN" altLang="en-US" dirty="0"/>
              <a:t>的</a:t>
            </a:r>
            <a:r>
              <a:rPr lang="zh-CN" altLang="en-US" dirty="0" smtClean="0"/>
              <a:t>文档。它</a:t>
            </a:r>
            <a:r>
              <a:rPr lang="zh-CN" altLang="en-US" dirty="0"/>
              <a:t>确定测试项、被测特性、测试任务、谁执行任务、各种可能的风险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为什么制定测试计划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方便团队成员开展工作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作为管理的依据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95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8236" y="839153"/>
            <a:ext cx="5558063" cy="4641850"/>
          </a:xfrm>
        </p:spPr>
        <p:txBody>
          <a:bodyPr/>
          <a:lstStyle/>
          <a:p>
            <a:r>
              <a:rPr lang="zh-CN" altLang="en-US" dirty="0" smtClean="0"/>
              <a:t>怎样写测试计划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测试计划</a:t>
            </a:r>
            <a:endParaRPr lang="zh-CN" altLang="en-US" dirty="0"/>
          </a:p>
        </p:txBody>
      </p:sp>
      <p:sp>
        <p:nvSpPr>
          <p:cNvPr id="6" name="爆炸形 2 5"/>
          <p:cNvSpPr/>
          <p:nvPr/>
        </p:nvSpPr>
        <p:spPr>
          <a:xfrm>
            <a:off x="1591129" y="1934391"/>
            <a:ext cx="8940800" cy="3543300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点子大家谈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3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7" y="864552"/>
            <a:ext cx="9774463" cy="5815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Step1:</a:t>
            </a:r>
            <a:r>
              <a:rPr lang="zh-CN" altLang="en-US" dirty="0" smtClean="0"/>
              <a:t>了解基础知识</a:t>
            </a:r>
            <a:endParaRPr lang="en-US" altLang="zh-CN" dirty="0" smtClean="0"/>
          </a:p>
          <a:p>
            <a:pPr marL="1428750" lvl="2" indent="-514350">
              <a:buFont typeface="+mj-lt"/>
              <a:buAutoNum type="arabicPeriod"/>
            </a:pPr>
            <a:r>
              <a:rPr lang="zh-CN" altLang="en-US" dirty="0" smtClean="0"/>
              <a:t>了解测试覆盖率</a:t>
            </a:r>
            <a:endParaRPr lang="en-US" altLang="zh-CN" dirty="0" smtClean="0"/>
          </a:p>
          <a:p>
            <a:pPr marL="1428750" lvl="2" indent="-514350">
              <a:buFont typeface="+mj-lt"/>
              <a:buAutoNum type="arabicPeriod"/>
            </a:pPr>
            <a:r>
              <a:rPr lang="zh-CN" altLang="en-US" dirty="0" smtClean="0"/>
              <a:t>了解测试方法</a:t>
            </a:r>
            <a:endParaRPr lang="en-US" altLang="zh-CN" dirty="0" smtClean="0"/>
          </a:p>
          <a:p>
            <a:pPr marL="1428750" lvl="2" indent="-514350">
              <a:buFont typeface="+mj-lt"/>
              <a:buAutoNum type="arabicPeriod"/>
            </a:pPr>
            <a:r>
              <a:rPr lang="zh-CN" altLang="en-US" dirty="0" smtClean="0"/>
              <a:t>了解任务大致分配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测试计划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991" y="3352800"/>
            <a:ext cx="440774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Step2:</a:t>
            </a:r>
            <a:r>
              <a:rPr lang="zh-CN" altLang="en-US" dirty="0" smtClean="0"/>
              <a:t>查阅并</a:t>
            </a:r>
            <a:r>
              <a:rPr lang="zh-CN" altLang="en-US" dirty="0" smtClean="0"/>
              <a:t>熟悉标准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文档</a:t>
            </a:r>
            <a:r>
              <a:rPr lang="en-US" altLang="zh-CN" dirty="0" smtClean="0"/>
              <a:t>(</a:t>
            </a:r>
            <a:r>
              <a:rPr lang="en-US" altLang="zh-CN" dirty="0"/>
              <a:t>IEEE 829 </a:t>
            </a:r>
            <a:r>
              <a:rPr lang="en-US" altLang="zh-CN" dirty="0" smtClean="0"/>
              <a:t>Format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5236937" y="813752"/>
            <a:ext cx="7628163" cy="594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0" dirty="0" smtClean="0"/>
              <a:t>1. </a:t>
            </a:r>
            <a:r>
              <a:rPr lang="en-US" altLang="zh-CN" b="0" dirty="0" smtClean="0">
                <a:hlinkClick r:id="rId2"/>
              </a:rPr>
              <a:t>Test Plan Identifier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2. </a:t>
            </a:r>
            <a:r>
              <a:rPr lang="en-US" altLang="zh-CN" b="0" dirty="0" smtClean="0">
                <a:hlinkClick r:id="rId3"/>
              </a:rPr>
              <a:t>References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3. </a:t>
            </a:r>
            <a:r>
              <a:rPr lang="en-US" altLang="zh-CN" b="0" dirty="0" smtClean="0">
                <a:hlinkClick r:id="rId4"/>
              </a:rPr>
              <a:t>Introduction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4. </a:t>
            </a:r>
            <a:r>
              <a:rPr lang="en-US" altLang="zh-CN" b="0" dirty="0" smtClean="0">
                <a:hlinkClick r:id="rId5"/>
              </a:rPr>
              <a:t>Test Items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5. </a:t>
            </a:r>
            <a:r>
              <a:rPr lang="en-US" altLang="zh-CN" b="0" dirty="0" smtClean="0">
                <a:hlinkClick r:id="rId6"/>
              </a:rPr>
              <a:t>Software Risk Issues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6. </a:t>
            </a:r>
            <a:r>
              <a:rPr lang="en-US" altLang="zh-CN" b="0" dirty="0" smtClean="0">
                <a:hlinkClick r:id="rId7"/>
              </a:rPr>
              <a:t>Features to be Tested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7. </a:t>
            </a:r>
            <a:r>
              <a:rPr lang="en-US" altLang="zh-CN" b="0" dirty="0" smtClean="0">
                <a:hlinkClick r:id="rId8"/>
              </a:rPr>
              <a:t>Features not to be Tested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8. </a:t>
            </a:r>
            <a:r>
              <a:rPr lang="en-US" altLang="zh-CN" b="0" dirty="0" smtClean="0">
                <a:hlinkClick r:id="rId9"/>
              </a:rPr>
              <a:t>Approach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9. </a:t>
            </a:r>
            <a:r>
              <a:rPr lang="en-US" altLang="zh-CN" b="0" dirty="0" smtClean="0">
                <a:hlinkClick r:id="rId10"/>
              </a:rPr>
              <a:t>Item Pass/Fail Criteria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10. </a:t>
            </a:r>
            <a:r>
              <a:rPr lang="en-US" altLang="zh-CN" b="0" dirty="0" smtClean="0">
                <a:hlinkClick r:id="rId11"/>
              </a:rPr>
              <a:t>Suspension Criteria and Resumption Requirements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11. </a:t>
            </a:r>
            <a:r>
              <a:rPr lang="en-US" altLang="zh-CN" b="0" dirty="0" smtClean="0">
                <a:hlinkClick r:id="rId12"/>
              </a:rPr>
              <a:t>Test Deliverables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12. </a:t>
            </a:r>
            <a:r>
              <a:rPr lang="en-US" altLang="zh-CN" b="0" dirty="0" smtClean="0">
                <a:hlinkClick r:id="rId13"/>
              </a:rPr>
              <a:t>Remaining Test Tasks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13. </a:t>
            </a:r>
            <a:r>
              <a:rPr lang="en-US" altLang="zh-CN" b="0" dirty="0" smtClean="0">
                <a:hlinkClick r:id="rId14"/>
              </a:rPr>
              <a:t>Environmental Needs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14. </a:t>
            </a:r>
            <a:r>
              <a:rPr lang="en-US" altLang="zh-CN" b="0" dirty="0" smtClean="0">
                <a:hlinkClick r:id="rId15"/>
              </a:rPr>
              <a:t>Staffing and Training Needs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15. </a:t>
            </a:r>
            <a:r>
              <a:rPr lang="en-US" altLang="zh-CN" b="0" dirty="0" smtClean="0">
                <a:hlinkClick r:id="rId16"/>
              </a:rPr>
              <a:t>Responsibilities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16. </a:t>
            </a:r>
            <a:r>
              <a:rPr lang="en-US" altLang="zh-CN" b="0" dirty="0" smtClean="0">
                <a:hlinkClick r:id="rId17"/>
              </a:rPr>
              <a:t>Schedule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17. </a:t>
            </a:r>
            <a:r>
              <a:rPr lang="en-US" altLang="zh-CN" b="0" dirty="0" smtClean="0">
                <a:hlinkClick r:id="rId18"/>
              </a:rPr>
              <a:t>Planning Risks and Contingencies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18. </a:t>
            </a:r>
            <a:r>
              <a:rPr lang="en-US" altLang="zh-CN" b="0" dirty="0" smtClean="0">
                <a:hlinkClick r:id="rId19"/>
              </a:rPr>
              <a:t>Approvals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19. </a:t>
            </a:r>
            <a:r>
              <a:rPr lang="en-US" altLang="zh-CN" b="0" dirty="0" smtClean="0">
                <a:hlinkClick r:id="rId20"/>
              </a:rPr>
              <a:t>Glossary</a:t>
            </a:r>
            <a:endParaRPr lang="zh-CN" altLang="en-US" dirty="0"/>
          </a:p>
        </p:txBody>
      </p:sp>
      <p:sp>
        <p:nvSpPr>
          <p:cNvPr id="6" name="五边形 5"/>
          <p:cNvSpPr/>
          <p:nvPr/>
        </p:nvSpPr>
        <p:spPr>
          <a:xfrm>
            <a:off x="1054100" y="2451100"/>
            <a:ext cx="3581400" cy="774700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Test Plan Template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600" y="3454400"/>
            <a:ext cx="4432300" cy="33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1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Step3:</a:t>
            </a:r>
            <a:r>
              <a:rPr lang="zh-CN" altLang="en-US" dirty="0" smtClean="0"/>
              <a:t>书写说明（包含简单的摘要、目标、范围、时间表等）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测试计划</a:t>
            </a:r>
            <a:endParaRPr lang="zh-CN" altLang="en-US" dirty="0"/>
          </a:p>
        </p:txBody>
      </p:sp>
      <p:sp>
        <p:nvSpPr>
          <p:cNvPr id="4" name="AutoShape 2" descr="Image titled Write a Test Plan Step 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0" y="2705099"/>
            <a:ext cx="4927600" cy="375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Step4:</a:t>
            </a:r>
            <a:r>
              <a:rPr lang="zh-CN" altLang="en-US" dirty="0" smtClean="0"/>
              <a:t>定义目标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定义哪些测试哪些不测试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常见的包括：模块测试、集成测试、系统测试等等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测试计划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481" y="2773595"/>
            <a:ext cx="6295238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0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10756</TotalTime>
  <Words>305</Words>
  <Application>Microsoft Office PowerPoint</Application>
  <PresentationFormat>宽屏</PresentationFormat>
  <Paragraphs>71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黑体</vt:lpstr>
      <vt:lpstr>楷体</vt:lpstr>
      <vt:lpstr>宋体</vt:lpstr>
      <vt:lpstr>Arial</vt:lpstr>
      <vt:lpstr>Calibri</vt:lpstr>
      <vt:lpstr>Lucida Console</vt:lpstr>
      <vt:lpstr>Times New Roman</vt:lpstr>
      <vt:lpstr>Office Theme</vt:lpstr>
      <vt:lpstr>PowerPoint 演示文稿</vt:lpstr>
      <vt:lpstr>本节教学目标 </vt:lpstr>
      <vt:lpstr>PowerPoint 演示文稿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PowerPoint 演示文稿</vt:lpstr>
      <vt:lpstr>测试报告</vt:lpstr>
      <vt:lpstr>测试报告</vt:lpstr>
      <vt:lpstr>测试报告</vt:lpstr>
      <vt:lpstr>测试报告</vt:lpstr>
      <vt:lpstr>内容总结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833</cp:revision>
  <dcterms:created xsi:type="dcterms:W3CDTF">2015-11-26T12:54:06Z</dcterms:created>
  <dcterms:modified xsi:type="dcterms:W3CDTF">2017-06-16T03:24:14Z</dcterms:modified>
</cp:coreProperties>
</file>