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sldIdLst>
    <p:sldId id="256" r:id="rId3"/>
    <p:sldId id="667" r:id="rId4"/>
    <p:sldId id="681" r:id="rId6"/>
    <p:sldId id="682" r:id="rId7"/>
    <p:sldId id="683" r:id="rId8"/>
    <p:sldId id="684" r:id="rId9"/>
    <p:sldId id="685" r:id="rId10"/>
    <p:sldId id="680" r:id="rId11"/>
    <p:sldId id="688" r:id="rId12"/>
    <p:sldId id="618" r:id="rId13"/>
  </p:sldIdLst>
  <p:sldSz cx="9144000" cy="6858000" type="screen4x3"/>
  <p:notesSz cx="6794500" cy="9918700"/>
  <p:defaultTextStyle>
    <a:defPPr>
      <a:defRPr lang="en-US"/>
    </a:defPPr>
    <a:lvl1pPr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6" autoAdjust="0"/>
  </p:normalViewPr>
  <p:slideViewPr>
    <p:cSldViewPr>
      <p:cViewPr>
        <p:scale>
          <a:sx n="60" d="100"/>
          <a:sy n="60" d="100"/>
        </p:scale>
        <p:origin x="-258" y="-318"/>
      </p:cViewPr>
      <p:guideLst>
        <p:guide orient="horz" pos="2180"/>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smtClean="0"/>
              <a:t>Click to edit Master text styles</a:t>
            </a:r>
            <a:endParaRPr lang="pt-PT" altLang="en-US" noProof="0" smtClean="0"/>
          </a:p>
          <a:p>
            <a:pPr lvl="1"/>
            <a:r>
              <a:rPr lang="pt-PT" altLang="en-US" noProof="0" smtClean="0"/>
              <a:t>Second level</a:t>
            </a:r>
            <a:endParaRPr lang="pt-PT" altLang="en-US" noProof="0" smtClean="0"/>
          </a:p>
          <a:p>
            <a:pPr lvl="2"/>
            <a:r>
              <a:rPr lang="pt-PT" altLang="en-US" noProof="0" smtClean="0"/>
              <a:t>Third level</a:t>
            </a:r>
            <a:endParaRPr lang="pt-PT" altLang="en-US" noProof="0" smtClean="0"/>
          </a:p>
          <a:p>
            <a:pPr lvl="3"/>
            <a:r>
              <a:rPr lang="pt-PT" altLang="en-US" noProof="0" smtClean="0"/>
              <a:t>Fourth level</a:t>
            </a:r>
            <a:endParaRPr lang="pt-PT" altLang="en-US" noProof="0" smtClean="0"/>
          </a:p>
          <a:p>
            <a:pPr lvl="4"/>
            <a:r>
              <a:rPr lang="pt-PT" altLang="en-US" noProof="0" smtClean="0"/>
              <a:t>Fifth level</a:t>
            </a:r>
            <a:endParaRPr lang="pt-PT" altLang="en-US" noProof="0" smtClean="0"/>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fld id="{9F881EA6-9217-4A53-BC39-24988C79B76B}" type="slidenum">
              <a:rPr lang="pt-PT" altLang="en-US"/>
            </a:fld>
            <a:endParaRPr lang="pt-P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所谓的向上转型，通俗地说就是子类转型成父类</a:t>
            </a:r>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向上转型：子类引用的对象转换为父类类型称为向上转型。通俗地说就是是将子类对象转为父类对象。</a:t>
            </a:r>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定义一个父类类型的引用指向一个子类的对象既可以使用子类强大的功能，又可以抽取父类的共性。</a:t>
            </a:r>
            <a:endParaRPr lang="zh-CN" altLang="en-US" smtClean="0">
              <a:latin typeface="Arial" panose="020B0604020202020204" pitchFamily="34" charset="0"/>
            </a:endParaRPr>
          </a:p>
          <a:p>
            <a:r>
              <a:rPr lang="zh-CN" altLang="en-US" smtClean="0">
                <a:latin typeface="Arial" panose="020B0604020202020204" pitchFamily="34" charset="0"/>
              </a:rPr>
              <a:t>　　所以，父类类型的引用可以调用父类中定义的所有属性和方法，而对于子类中定义而父类中没有的方法，是不能被调用的；</a:t>
            </a:r>
            <a:endParaRPr lang="zh-CN" altLang="en-US" smtClean="0">
              <a:latin typeface="Arial" panose="020B0604020202020204" pitchFamily="34" charset="0"/>
            </a:endParaRPr>
          </a:p>
          <a:p>
            <a:r>
              <a:rPr lang="zh-CN" altLang="en-US" smtClean="0">
                <a:latin typeface="Arial" panose="020B0604020202020204" pitchFamily="34" charset="0"/>
              </a:rPr>
              <a:t>         因此b.name调用父类的属性! b.eat方法父类中没有，报错！</a:t>
            </a:r>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　    父类中的一个方法只有在在父类中定义而在子类中没有重写的情况下，才可以被父类类型的引用调用；</a:t>
            </a:r>
            <a:endParaRPr lang="zh-CN" altLang="en-US" smtClean="0">
              <a:latin typeface="Arial" panose="020B0604020202020204" pitchFamily="34" charset="0"/>
            </a:endParaRPr>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6A787C8-1A34-4182-A81A-416F89EA205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0352AC7-C676-4112-A897-F765B585C77B}"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mtClean="0">
                <a:latin typeface="Arial" panose="020B0604020202020204" pitchFamily="34" charset="0"/>
              </a:rPr>
              <a:t>不能把父类对象引用赋给子类对象引用变量。例：</a:t>
            </a:r>
            <a:r>
              <a:rPr lang="en-US" altLang="zh-CN" smtClean="0">
                <a:latin typeface="Arial" panose="020B0604020202020204" pitchFamily="34" charset="0"/>
              </a:rPr>
              <a:t>Teacher teacher=new person ();</a:t>
            </a:r>
            <a:r>
              <a:rPr lang="zh-CN" altLang="en-US" smtClean="0">
                <a:latin typeface="Arial" panose="020B0604020202020204" pitchFamily="34" charset="0"/>
              </a:rPr>
              <a:t>会出错。在</a:t>
            </a:r>
            <a:r>
              <a:rPr lang="en-US" altLang="zh-CN" smtClean="0">
                <a:latin typeface="Arial" panose="020B0604020202020204" pitchFamily="34" charset="0"/>
              </a:rPr>
              <a:t>java</a:t>
            </a:r>
            <a:r>
              <a:rPr lang="zh-CN" altLang="en-US" smtClean="0">
                <a:latin typeface="Arial" panose="020B0604020202020204" pitchFamily="34" charset="0"/>
              </a:rPr>
              <a:t>里面，向上转型是自动进行的，但是向下转型却不是，需要我们自己定义强制进行。</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256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305BE6AC-52E4-4C23-B0AE-2633E988B96F}"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35BECAEE-E4E5-4028-900F-BB26B1067FA9}"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fld>
            <a:endParaRPr lang="pt-PT" altLang="zh-CN" sz="120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smtClean="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b="1" dirty="0" smtClean="0">
                <a:solidFill>
                  <a:srgbClr val="A50021"/>
                </a:solidFill>
                <a:latin typeface="华文新魏" pitchFamily="2" charset="-122"/>
                <a:ea typeface="华文新魏" pitchFamily="2" charset="-122"/>
              </a:rPr>
              <a:t>多态</a:t>
            </a:r>
            <a:br>
              <a:rPr lang="zh-CN" altLang="en-US" dirty="0" smtClean="0">
                <a:ea typeface="宋体" panose="02010600030101010101" pitchFamily="2" charset="-122"/>
              </a:rPr>
            </a:br>
            <a:endParaRPr lang="zh-CN" altLang="en-US" dirty="0" smtClean="0">
              <a:ea typeface="宋体" panose="02010600030101010101"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spcBef>
                <a:spcPct val="0"/>
              </a:spcBef>
              <a:buFontTx/>
              <a:buNone/>
            </a:pPr>
            <a:r>
              <a:rPr lang="zh-CN" altLang="en-US" sz="2400" b="1" smtClean="0">
                <a:latin typeface="华文新魏" pitchFamily="2" charset="-122"/>
                <a:ea typeface="华文新魏" pitchFamily="2" charset="-122"/>
              </a:rPr>
              <a:t>孙丽萍</a:t>
            </a:r>
            <a:endParaRPr lang="zh-CN" altLang="en-US" sz="2400" b="1"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899592"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smtClean="0">
                <a:solidFill>
                  <a:srgbClr val="C00000"/>
                </a:solidFill>
                <a:ea typeface="宋体" panose="02010600030101010101" pitchFamily="2" charset="-122"/>
              </a:rPr>
              <a:t>Thank You</a:t>
            </a:r>
            <a:endParaRPr lang="zh-CN" altLang="en-US" sz="5400" b="1" smtClean="0">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　　　　　　　　　</a:t>
            </a:r>
            <a:endParaRPr lang="zh-CN" altLang="en-US" dirty="0" smtClean="0"/>
          </a:p>
        </p:txBody>
      </p:sp>
      <p:sp>
        <p:nvSpPr>
          <p:cNvPr id="7171" name="内容占位符 2"/>
          <p:cNvSpPr>
            <a:spLocks noGrp="1"/>
          </p:cNvSpPr>
          <p:nvPr>
            <p:ph idx="1"/>
          </p:nvPr>
        </p:nvSpPr>
        <p:spPr/>
        <p:txBody>
          <a:bodyPr/>
          <a:lstStyle/>
          <a:p>
            <a:r>
              <a:rPr lang="zh-CN" altLang="en-US" smtClean="0">
                <a:sym typeface="Arial" panose="020B0604020202020204" pitchFamily="34" charset="0"/>
              </a:rPr>
              <a:t>多态的概念</a:t>
            </a:r>
            <a:endParaRPr lang="en-US" altLang="zh-CN" smtClean="0">
              <a:sym typeface="Arial" panose="020B0604020202020204" pitchFamily="34" charset="0"/>
            </a:endParaRPr>
          </a:p>
          <a:p>
            <a:r>
              <a:rPr lang="zh-CN" altLang="en-US" smtClean="0">
                <a:sym typeface="Arial" panose="020B0604020202020204" pitchFamily="34" charset="0"/>
              </a:rPr>
              <a:t>多态的实现</a:t>
            </a:r>
            <a:endParaRPr lang="en-US" altLang="zh-CN" dirty="0" smtClean="0">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多态的概念</a:t>
            </a:r>
            <a:endParaRPr lang="zh-CN" altLang="en-US" smtClean="0"/>
          </a:p>
        </p:txBody>
      </p:sp>
      <p:sp>
        <p:nvSpPr>
          <p:cNvPr id="14339" name="内容占位符 2"/>
          <p:cNvSpPr>
            <a:spLocks noGrp="1"/>
          </p:cNvSpPr>
          <p:nvPr>
            <p:ph idx="1"/>
          </p:nvPr>
        </p:nvSpPr>
        <p:spPr/>
        <p:txBody>
          <a:bodyPr/>
          <a:lstStyle/>
          <a:p>
            <a:r>
              <a:rPr lang="zh-CN" altLang="en-US" smtClean="0"/>
              <a:t>多态：发送消息给某个对象，让该对象自行决定响应何种行为。</a:t>
            </a:r>
            <a:endParaRPr lang="en-US" altLang="zh-CN" smtClean="0"/>
          </a:p>
          <a:p>
            <a:r>
              <a:rPr lang="zh-CN" altLang="en-US" smtClean="0"/>
              <a:t>多态是通过方法的重载、重写实现的，要了解</a:t>
            </a:r>
            <a:r>
              <a:rPr lang="en-US" altLang="zh-CN" smtClean="0"/>
              <a:t>Java</a:t>
            </a:r>
            <a:r>
              <a:rPr lang="zh-CN" altLang="en-US" smtClean="0"/>
              <a:t>中的多态必须先了解“向上转型”。</a:t>
            </a:r>
            <a:endParaRPr lang="en-US" altLang="zh-CN" smtClean="0"/>
          </a:p>
          <a:p>
            <a:pPr lvl="1"/>
            <a:r>
              <a:rPr lang="zh-CN" altLang="en-US" smtClean="0"/>
              <a:t>定义了一个子类</a:t>
            </a:r>
            <a:r>
              <a:rPr lang="en-US" altLang="zh-CN" smtClean="0"/>
              <a:t>Teacher</a:t>
            </a:r>
            <a:r>
              <a:rPr lang="zh-CN" altLang="en-US" smtClean="0"/>
              <a:t>，继承自</a:t>
            </a:r>
            <a:r>
              <a:rPr lang="en-US" altLang="zh-CN" smtClean="0"/>
              <a:t>Person</a:t>
            </a:r>
            <a:r>
              <a:rPr lang="zh-CN" altLang="en-US" smtClean="0"/>
              <a:t>。</a:t>
            </a:r>
            <a:endParaRPr lang="en-US" altLang="zh-CN" smtClean="0"/>
          </a:p>
          <a:p>
            <a:pPr lvl="2"/>
            <a:r>
              <a:rPr lang="zh-CN" altLang="en-US" smtClean="0"/>
              <a:t>通过</a:t>
            </a:r>
            <a:r>
              <a:rPr lang="en-US" altLang="zh-CN" smtClean="0"/>
              <a:t>Teacher teacher = new Teacher()</a:t>
            </a:r>
            <a:r>
              <a:rPr lang="zh-CN" altLang="en-US" smtClean="0"/>
              <a:t>实例化</a:t>
            </a:r>
            <a:r>
              <a:rPr lang="en-US" altLang="zh-CN" smtClean="0"/>
              <a:t>Teacher</a:t>
            </a:r>
            <a:r>
              <a:rPr lang="zh-CN" altLang="en-US" smtClean="0"/>
              <a:t>对象；</a:t>
            </a:r>
            <a:endParaRPr lang="en-US" altLang="zh-CN" smtClean="0"/>
          </a:p>
          <a:p>
            <a:pPr lvl="2"/>
            <a:r>
              <a:rPr lang="zh-CN" altLang="en-US" smtClean="0"/>
              <a:t>通过</a:t>
            </a:r>
            <a:r>
              <a:rPr lang="en-US" altLang="zh-CN" smtClean="0"/>
              <a:t>Person p= new Teacher();</a:t>
            </a:r>
            <a:r>
              <a:rPr lang="zh-CN" altLang="en-US" smtClean="0"/>
              <a:t>表示定义了一个</a:t>
            </a:r>
            <a:r>
              <a:rPr lang="en-US" altLang="zh-CN" smtClean="0"/>
              <a:t>Person</a:t>
            </a:r>
            <a:r>
              <a:rPr lang="zh-CN" altLang="en-US" smtClean="0"/>
              <a:t>类型的引用，指向新建的</a:t>
            </a:r>
            <a:r>
              <a:rPr lang="en-US" altLang="zh-CN" smtClean="0"/>
              <a:t>Teacher</a:t>
            </a:r>
            <a:r>
              <a:rPr lang="zh-CN" altLang="en-US" smtClean="0"/>
              <a:t>类型的对象，这就称为</a:t>
            </a:r>
            <a:r>
              <a:rPr lang="en-US" altLang="zh-CN" smtClean="0"/>
              <a:t>”</a:t>
            </a:r>
            <a:r>
              <a:rPr lang="zh-CN" altLang="en-US" smtClean="0"/>
              <a:t>向上转型</a:t>
            </a:r>
            <a:r>
              <a:rPr lang="en-US" altLang="zh-CN" smtClean="0"/>
              <a:t>”</a:t>
            </a:r>
            <a:r>
              <a:rPr lang="zh-CN" altLang="en-US" smtClean="0"/>
              <a:t>；</a:t>
            </a:r>
            <a:endParaRPr lang="en-US" altLang="zh-CN" smtClean="0"/>
          </a:p>
          <a:p>
            <a:pPr lvl="1"/>
            <a:r>
              <a:rPr lang="en-US" altLang="zh-CN" smtClean="0"/>
              <a:t>“</a:t>
            </a:r>
            <a:r>
              <a:rPr lang="zh-CN" altLang="en-US" smtClean="0"/>
              <a:t>向上转型</a:t>
            </a:r>
            <a:r>
              <a:rPr lang="en-US" altLang="zh-CN" smtClean="0"/>
              <a:t>”</a:t>
            </a:r>
            <a:r>
              <a:rPr lang="zh-CN" altLang="en-US" smtClean="0"/>
              <a:t>既可以使用子类强大的功能，又可以抽取父类的共性。</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fade">
                                      <p:cBhvr>
                                        <p:cTn id="7" dur="1000"/>
                                        <p:tgtEl>
                                          <p:spTgt spid="14339">
                                            <p:txEl>
                                              <p:pRg st="2" end="2"/>
                                            </p:txEl>
                                          </p:spTgt>
                                        </p:tgtEl>
                                      </p:cBhvr>
                                    </p:animEffect>
                                    <p:anim calcmode="lin" valueType="num">
                                      <p:cBhvr>
                                        <p:cTn id="8"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fade">
                                      <p:cBhvr>
                                        <p:cTn id="12" dur="1000"/>
                                        <p:tgtEl>
                                          <p:spTgt spid="14339">
                                            <p:txEl>
                                              <p:pRg st="3" end="3"/>
                                            </p:txEl>
                                          </p:spTgt>
                                        </p:tgtEl>
                                      </p:cBhvr>
                                    </p:animEffect>
                                    <p:anim calcmode="lin" valueType="num">
                                      <p:cBhvr>
                                        <p:cTn id="13"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fade">
                                      <p:cBhvr>
                                        <p:cTn id="17" dur="1000"/>
                                        <p:tgtEl>
                                          <p:spTgt spid="14339">
                                            <p:txEl>
                                              <p:pRg st="4" end="4"/>
                                            </p:txEl>
                                          </p:spTgt>
                                        </p:tgtEl>
                                      </p:cBhvr>
                                    </p:animEffect>
                                    <p:anim calcmode="lin" valueType="num">
                                      <p:cBhvr>
                                        <p:cTn id="18"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fade">
                                      <p:cBhvr>
                                        <p:cTn id="22" dur="1000"/>
                                        <p:tgtEl>
                                          <p:spTgt spid="14339">
                                            <p:txEl>
                                              <p:pRg st="5" end="5"/>
                                            </p:txEl>
                                          </p:spTgt>
                                        </p:tgtEl>
                                      </p:cBhvr>
                                    </p:animEffect>
                                    <p:anim calcmode="lin" valueType="num">
                                      <p:cBhvr>
                                        <p:cTn id="23"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1349375" y="2133600"/>
            <a:ext cx="5976938" cy="4591050"/>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1800" kern="0" dirty="0" smtClean="0"/>
              <a:t>class Person{</a:t>
            </a:r>
            <a:endParaRPr lang="en-US" altLang="zh-CN" sz="1800" kern="0" dirty="0" smtClean="0"/>
          </a:p>
          <a:p>
            <a:pPr marL="457200" lvl="1" indent="0">
              <a:buFontTx/>
              <a:buNone/>
              <a:defRPr/>
            </a:pPr>
            <a:r>
              <a:rPr lang="en-US" altLang="zh-CN" sz="1800" kern="0" dirty="0" smtClean="0"/>
              <a:t>private String name;</a:t>
            </a:r>
            <a:endParaRPr lang="en-US" altLang="zh-CN" sz="1800" kern="0" dirty="0" smtClean="0"/>
          </a:p>
          <a:p>
            <a:pPr marL="457200" lvl="1" indent="0">
              <a:buFontTx/>
              <a:buNone/>
              <a:defRPr/>
            </a:pPr>
            <a:r>
              <a:rPr lang="en-US" altLang="zh-CN" sz="1800" kern="0" dirty="0" smtClean="0"/>
              <a:t>public  void display() { </a:t>
            </a:r>
            <a:endParaRPr lang="en-US" altLang="zh-CN" sz="1800" kern="0" dirty="0" smtClean="0"/>
          </a:p>
          <a:p>
            <a:pPr marL="457200" lvl="1" indent="0">
              <a:buFontTx/>
              <a:buNone/>
              <a:defRPr/>
            </a:pPr>
            <a:r>
              <a:rPr lang="en-US" altLang="zh-CN" sz="1800" kern="0" dirty="0" smtClean="0"/>
              <a:t>    </a:t>
            </a:r>
            <a:r>
              <a:rPr lang="en-US" altLang="zh-CN" sz="1800" kern="0" dirty="0" err="1" smtClean="0"/>
              <a:t>System.out.println</a:t>
            </a:r>
            <a:r>
              <a:rPr lang="en-US" altLang="zh-CN" sz="1800" kern="0" dirty="0" smtClean="0"/>
              <a:t>(</a:t>
            </a:r>
            <a:r>
              <a:rPr lang="en-US" altLang="zh-CN" sz="1800" dirty="0"/>
              <a:t>"</a:t>
            </a:r>
            <a:r>
              <a:rPr lang="en-US" altLang="zh-CN" sz="1800" kern="0" dirty="0" smtClean="0"/>
              <a:t>Person display</a:t>
            </a:r>
            <a:r>
              <a:rPr lang="en-US" altLang="zh-CN" sz="1800" dirty="0"/>
              <a:t>"</a:t>
            </a:r>
            <a:r>
              <a:rPr lang="en-US" altLang="zh-CN" sz="1800" kern="0" dirty="0" smtClean="0"/>
              <a:t>);</a:t>
            </a:r>
            <a:endParaRPr lang="en-US" altLang="zh-CN" sz="1800" kern="0" dirty="0" smtClean="0"/>
          </a:p>
          <a:p>
            <a:pPr marL="457200" lvl="1" indent="0">
              <a:buFontTx/>
              <a:buNone/>
              <a:defRPr/>
            </a:pPr>
            <a:r>
              <a:rPr lang="en-US" altLang="zh-CN" sz="1800" kern="0" dirty="0" smtClean="0"/>
              <a:t>}</a:t>
            </a:r>
            <a:endParaRPr lang="en-US" altLang="zh-CN" sz="1800" kern="0" dirty="0" smtClean="0"/>
          </a:p>
          <a:p>
            <a:pPr marL="0" indent="0">
              <a:buFontTx/>
              <a:buNone/>
              <a:defRPr/>
            </a:pPr>
            <a:r>
              <a:rPr lang="en-US" altLang="zh-CN" sz="1800" kern="0" dirty="0" smtClean="0"/>
              <a:t>}</a:t>
            </a:r>
            <a:endParaRPr lang="en-US" altLang="zh-CN" sz="1800" kern="0" dirty="0" smtClean="0"/>
          </a:p>
          <a:p>
            <a:pPr marL="0" indent="0">
              <a:buFontTx/>
              <a:buNone/>
              <a:defRPr/>
            </a:pPr>
            <a:r>
              <a:rPr lang="en-US" altLang="zh-CN" sz="1800" kern="0" dirty="0" smtClean="0"/>
              <a:t>class Teacher extends Person {</a:t>
            </a:r>
            <a:endParaRPr lang="en-US" altLang="zh-CN" sz="1800" kern="0" dirty="0" smtClean="0"/>
          </a:p>
          <a:p>
            <a:pPr marL="457200" lvl="1" indent="0">
              <a:buFontTx/>
              <a:buNone/>
              <a:defRPr/>
            </a:pPr>
            <a:r>
              <a:rPr lang="en-US" altLang="zh-CN" sz="1800" kern="0" dirty="0" smtClean="0"/>
              <a:t>public void display() {</a:t>
            </a:r>
            <a:endParaRPr lang="en-US" altLang="zh-CN" sz="1800" kern="0" dirty="0" smtClean="0"/>
          </a:p>
          <a:p>
            <a:pPr marL="457200" lvl="1" indent="0">
              <a:buFontTx/>
              <a:buNone/>
              <a:defRPr/>
            </a:pPr>
            <a:r>
              <a:rPr lang="en-US" altLang="zh-CN" sz="1800" kern="0" dirty="0" smtClean="0"/>
              <a:t>    </a:t>
            </a:r>
            <a:r>
              <a:rPr lang="en-US" altLang="zh-CN" sz="1800" kern="0" dirty="0" err="1" smtClean="0"/>
              <a:t>System.out.println</a:t>
            </a:r>
            <a:r>
              <a:rPr lang="en-US" altLang="zh-CN" sz="1800" kern="0" dirty="0" smtClean="0"/>
              <a:t>(</a:t>
            </a:r>
            <a:r>
              <a:rPr lang="en-US" altLang="zh-CN" sz="1800" dirty="0"/>
              <a:t>"</a:t>
            </a:r>
            <a:r>
              <a:rPr lang="en-US" altLang="zh-CN" sz="1800" kern="0" dirty="0" smtClean="0"/>
              <a:t>Teacher display</a:t>
            </a:r>
            <a:r>
              <a:rPr lang="en-US" altLang="zh-CN" sz="1800" dirty="0"/>
              <a:t>"</a:t>
            </a:r>
            <a:r>
              <a:rPr lang="en-US" altLang="zh-CN" sz="1800" kern="0" dirty="0" smtClean="0"/>
              <a:t>);</a:t>
            </a:r>
            <a:endParaRPr lang="en-US" altLang="zh-CN" sz="1800" kern="0" dirty="0" smtClean="0"/>
          </a:p>
          <a:p>
            <a:pPr marL="457200" lvl="1" indent="0">
              <a:buFontTx/>
              <a:buNone/>
              <a:defRPr/>
            </a:pPr>
            <a:r>
              <a:rPr lang="en-US" altLang="zh-CN" sz="1800" kern="0" dirty="0" smtClean="0"/>
              <a:t>}</a:t>
            </a:r>
            <a:endParaRPr lang="en-US" altLang="zh-CN" sz="1800" kern="0" dirty="0" smtClean="0"/>
          </a:p>
          <a:p>
            <a:pPr marL="457200" lvl="1" indent="0">
              <a:buFontTx/>
              <a:buNone/>
              <a:defRPr/>
            </a:pPr>
            <a:r>
              <a:rPr lang="en-US" altLang="zh-CN" sz="1800" kern="0" dirty="0" smtClean="0"/>
              <a:t>public void </a:t>
            </a:r>
            <a:r>
              <a:rPr lang="en-US" altLang="zh-CN" sz="1800" kern="0" dirty="0" err="1" smtClean="0"/>
              <a:t>displayEx</a:t>
            </a:r>
            <a:r>
              <a:rPr lang="en-US" altLang="zh-CN" sz="1800" kern="0" dirty="0" smtClean="0"/>
              <a:t> {</a:t>
            </a:r>
            <a:endParaRPr lang="en-US" altLang="zh-CN" sz="1800" kern="0" dirty="0" smtClean="0"/>
          </a:p>
          <a:p>
            <a:pPr marL="457200" lvl="1" indent="0">
              <a:buFontTx/>
              <a:buNone/>
              <a:defRPr/>
            </a:pPr>
            <a:r>
              <a:rPr lang="en-US" altLang="zh-CN" sz="1800" kern="0" dirty="0"/>
              <a:t> </a:t>
            </a:r>
            <a:r>
              <a:rPr lang="en-US" altLang="zh-CN" sz="1800" kern="0" dirty="0" smtClean="0"/>
              <a:t>   </a:t>
            </a:r>
            <a:r>
              <a:rPr lang="en-US" altLang="zh-CN" sz="1800" kern="0" dirty="0" err="1" smtClean="0"/>
              <a:t>System.out.println</a:t>
            </a:r>
            <a:r>
              <a:rPr lang="en-US" altLang="zh-CN" sz="1800" kern="0" dirty="0" smtClean="0"/>
              <a:t>(</a:t>
            </a:r>
            <a:r>
              <a:rPr lang="en-US" altLang="zh-CN" sz="1800" dirty="0"/>
              <a:t>"</a:t>
            </a:r>
            <a:r>
              <a:rPr lang="en-US" altLang="zh-CN" sz="1800" kern="0" dirty="0" smtClean="0"/>
              <a:t>Extend from Person</a:t>
            </a:r>
            <a:r>
              <a:rPr lang="en-US" altLang="zh-CN" sz="1800" dirty="0"/>
              <a:t>"</a:t>
            </a:r>
            <a:r>
              <a:rPr lang="en-US" altLang="zh-CN" sz="1800" kern="0" dirty="0" smtClean="0"/>
              <a:t>);</a:t>
            </a:r>
            <a:endParaRPr lang="en-US" altLang="zh-CN" sz="1800" kern="0" dirty="0" smtClean="0"/>
          </a:p>
          <a:p>
            <a:pPr marL="457200" lvl="1" indent="0">
              <a:buFontTx/>
              <a:buNone/>
              <a:defRPr/>
            </a:pPr>
            <a:r>
              <a:rPr lang="en-US" altLang="zh-CN" sz="1800" kern="0" dirty="0" smtClean="0"/>
              <a:t>}</a:t>
            </a:r>
            <a:endParaRPr lang="en-US" altLang="zh-CN" sz="1800" kern="0" dirty="0" smtClean="0"/>
          </a:p>
          <a:p>
            <a:pPr marL="0" indent="0">
              <a:buFontTx/>
              <a:buNone/>
              <a:defRPr/>
            </a:pPr>
            <a:r>
              <a:rPr lang="en-US" altLang="zh-CN" sz="1800" kern="0" dirty="0" smtClean="0"/>
              <a:t>}</a:t>
            </a:r>
            <a:endParaRPr lang="en-US" altLang="zh-CN" sz="1800" kern="0" dirty="0" smtClean="0"/>
          </a:p>
        </p:txBody>
      </p:sp>
      <p:sp>
        <p:nvSpPr>
          <p:cNvPr id="5" name="Rectangle 4"/>
          <p:cNvSpPr txBox="1">
            <a:spLocks noChangeArrowheads="1"/>
          </p:cNvSpPr>
          <p:nvPr/>
        </p:nvSpPr>
        <p:spPr bwMode="auto">
          <a:xfrm>
            <a:off x="2051050" y="2679208"/>
            <a:ext cx="6049963" cy="2592387"/>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2000" kern="0" dirty="0" smtClean="0">
                <a:ea typeface="宋体" panose="02010600030101010101" pitchFamily="2" charset="-122"/>
              </a:rPr>
              <a:t>public class Test{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public static void main(String[] </a:t>
            </a:r>
            <a:r>
              <a:rPr lang="en-US" altLang="zh-CN" sz="2000" kern="0" dirty="0" err="1" smtClean="0">
                <a:ea typeface="宋体" panose="02010600030101010101" pitchFamily="2" charset="-122"/>
              </a:rPr>
              <a:t>args</a:t>
            </a:r>
            <a:r>
              <a:rPr lang="en-US" altLang="zh-CN" sz="2000" kern="0" dirty="0" smtClean="0">
                <a:ea typeface="宋体" panose="02010600030101010101" pitchFamily="2" charset="-122"/>
              </a:rPr>
              <a: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Person </a:t>
            </a:r>
            <a:r>
              <a:rPr lang="en-US" altLang="zh-CN" sz="2000" kern="0" dirty="0" err="1" smtClean="0">
                <a:ea typeface="宋体" panose="02010600030101010101" pitchFamily="2" charset="-122"/>
              </a:rPr>
              <a:t>person</a:t>
            </a:r>
            <a:r>
              <a:rPr lang="en-US" altLang="zh-CN" sz="2000" kern="0" dirty="0" smtClean="0">
                <a:ea typeface="宋体" panose="02010600030101010101" pitchFamily="2" charset="-122"/>
              </a:rPr>
              <a:t> = new Teacher(); //</a:t>
            </a:r>
            <a:r>
              <a:rPr lang="zh-CN" altLang="en-US" sz="2000" kern="0" dirty="0" smtClean="0">
                <a:ea typeface="宋体" panose="02010600030101010101" pitchFamily="2" charset="-122"/>
              </a:rPr>
              <a:t>向上转型</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a:t>
            </a:r>
            <a:r>
              <a:rPr lang="en-US" altLang="zh-CN" sz="2000" kern="0" dirty="0" err="1" smtClean="0">
                <a:ea typeface="宋体" panose="02010600030101010101" pitchFamily="2" charset="-122"/>
              </a:rPr>
              <a:t>person.display</a:t>
            </a:r>
            <a:r>
              <a:rPr lang="en-US" altLang="zh-CN" sz="2000" kern="0" dirty="0" smtClean="0">
                <a:ea typeface="宋体" panose="02010600030101010101" pitchFamily="2" charset="-122"/>
              </a:rPr>
              <a:t>();</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        </a:t>
            </a:r>
            <a:r>
              <a:rPr lang="en-US" altLang="zh-CN" sz="2000" kern="0" dirty="0" err="1" smtClean="0">
                <a:ea typeface="宋体" panose="02010600030101010101" pitchFamily="2" charset="-122"/>
              </a:rPr>
              <a:t>person.displayEx</a:t>
            </a:r>
            <a:r>
              <a:rPr lang="en-US" altLang="zh-CN" sz="2000" kern="0" dirty="0" smtClean="0">
                <a:ea typeface="宋体" panose="02010600030101010101" pitchFamily="2" charset="-122"/>
              </a:rPr>
              <a:t>();</a:t>
            </a:r>
            <a:r>
              <a:rPr lang="en-US" altLang="zh-CN" sz="2000" kern="0" dirty="0" smtClean="0">
                <a:solidFill>
                  <a:srgbClr val="FF0000"/>
                </a:solidFill>
                <a:ea typeface="宋体" panose="02010600030101010101" pitchFamily="2" charset="-122"/>
              </a:rPr>
              <a:t>//</a:t>
            </a:r>
            <a:r>
              <a:rPr lang="zh-CN" altLang="en-US" sz="2000" kern="0" dirty="0" smtClean="0">
                <a:solidFill>
                  <a:srgbClr val="FF0000"/>
                </a:solidFill>
                <a:ea typeface="宋体" panose="02010600030101010101" pitchFamily="2" charset="-122"/>
              </a:rPr>
              <a:t>编译错误</a:t>
            </a:r>
            <a:endParaRPr lang="en-US" altLang="zh-CN" sz="2000" kern="0" dirty="0" smtClean="0">
              <a:solidFill>
                <a:srgbClr val="FF0000"/>
              </a:solidFill>
              <a:ea typeface="宋体" panose="02010600030101010101" pitchFamily="2" charset="-122"/>
            </a:endParaRPr>
          </a:p>
          <a:p>
            <a:pPr marL="0" indent="0">
              <a:buFontTx/>
              <a:buNone/>
              <a:defRPr/>
            </a:pPr>
            <a:r>
              <a:rPr lang="en-US" altLang="zh-CN" sz="2000" kern="0" dirty="0" smtClean="0">
                <a:ea typeface="宋体" panose="02010600030101010101" pitchFamily="2" charset="-122"/>
              </a:rPr>
              <a:t>    }</a:t>
            </a:r>
            <a:endParaRPr lang="en-US" altLang="zh-CN" sz="2000" kern="0" dirty="0" smtClean="0">
              <a:ea typeface="宋体" panose="02010600030101010101" pitchFamily="2" charset="-122"/>
            </a:endParaRPr>
          </a:p>
          <a:p>
            <a:pPr marL="0" indent="0">
              <a:buFontTx/>
              <a:buNone/>
              <a:defRPr/>
            </a:pPr>
            <a:r>
              <a:rPr lang="en-US" altLang="zh-CN" sz="2000" kern="0" dirty="0" smtClean="0">
                <a:ea typeface="宋体" panose="02010600030101010101" pitchFamily="2" charset="-122"/>
              </a:rPr>
              <a:t>}</a:t>
            </a:r>
            <a:endParaRPr lang="en-US" altLang="zh-CN" sz="2000" kern="0" dirty="0">
              <a:ea typeface="宋体" panose="02010600030101010101" pitchFamily="2" charset="-122"/>
            </a:endParaRPr>
          </a:p>
        </p:txBody>
      </p:sp>
      <p:sp>
        <p:nvSpPr>
          <p:cNvPr id="15362" name="标题 1"/>
          <p:cNvSpPr>
            <a:spLocks noGrp="1"/>
          </p:cNvSpPr>
          <p:nvPr>
            <p:ph type="title"/>
          </p:nvPr>
        </p:nvSpPr>
        <p:spPr/>
        <p:txBody>
          <a:bodyPr/>
          <a:lstStyle/>
          <a:p>
            <a:r>
              <a:rPr lang="zh-CN" altLang="en-US" smtClean="0"/>
              <a:t>多态的实现</a:t>
            </a:r>
            <a:endParaRPr lang="zh-CN" altLang="en-US" smtClean="0"/>
          </a:p>
        </p:txBody>
      </p:sp>
      <p:sp>
        <p:nvSpPr>
          <p:cNvPr id="15363" name="内容占位符 1"/>
          <p:cNvSpPr>
            <a:spLocks noGrp="1"/>
          </p:cNvSpPr>
          <p:nvPr>
            <p:ph idx="1"/>
          </p:nvPr>
        </p:nvSpPr>
        <p:spPr/>
        <p:txBody>
          <a:bodyPr/>
          <a:lstStyle/>
          <a:p>
            <a:r>
              <a:rPr lang="zh-CN" altLang="en-US" smtClean="0"/>
              <a:t>通过将子类对象引用赋值给超类对象引用变量来实现动态方法调用。 </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多态的实现</a:t>
            </a:r>
            <a:endParaRPr lang="zh-CN" altLang="en-US" smtClean="0"/>
          </a:p>
        </p:txBody>
      </p:sp>
      <p:sp>
        <p:nvSpPr>
          <p:cNvPr id="2" name="内容占位符 1"/>
          <p:cNvSpPr>
            <a:spLocks noGrp="1"/>
          </p:cNvSpPr>
          <p:nvPr>
            <p:ph idx="1"/>
          </p:nvPr>
        </p:nvSpPr>
        <p:spPr/>
        <p:txBody>
          <a:bodyPr/>
          <a:lstStyle/>
          <a:p>
            <a:r>
              <a:rPr lang="zh-CN" altLang="en-US" smtClean="0"/>
              <a:t>思考：为什么子类的类型的对象实例可以赋给父类引用？</a:t>
            </a:r>
            <a:endParaRPr lang="en-US" altLang="zh-CN" smtClean="0"/>
          </a:p>
          <a:p>
            <a:pPr lvl="1"/>
            <a:r>
              <a:rPr lang="zh-CN" altLang="en-US" smtClean="0"/>
              <a:t>自动实现向上转型。通过</a:t>
            </a:r>
            <a:r>
              <a:rPr lang="en-US" altLang="zh-CN" smtClean="0"/>
              <a:t>Person person = new Teacher();</a:t>
            </a:r>
            <a:r>
              <a:rPr lang="zh-CN" altLang="en-US" smtClean="0"/>
              <a:t>语句，编译器自动将子类实例向上移动，成为通用类型</a:t>
            </a:r>
            <a:r>
              <a:rPr lang="en-US" altLang="zh-CN" smtClean="0"/>
              <a:t>Person</a:t>
            </a:r>
            <a:r>
              <a:rPr lang="zh-CN" altLang="en-US" smtClean="0"/>
              <a:t>。</a:t>
            </a:r>
            <a:endParaRPr lang="en-US" altLang="zh-CN" smtClean="0"/>
          </a:p>
          <a:p>
            <a:r>
              <a:rPr lang="zh-CN" altLang="en-US" smtClean="0"/>
              <a:t>思考： </a:t>
            </a:r>
            <a:r>
              <a:rPr lang="en-US" altLang="zh-CN" smtClean="0"/>
              <a:t>person.display();</a:t>
            </a:r>
            <a:r>
              <a:rPr lang="zh-CN" altLang="en-US" smtClean="0"/>
              <a:t>将执行子类还是父类定义的方法？ </a:t>
            </a:r>
            <a:endParaRPr lang="en-US" altLang="zh-CN" smtClean="0"/>
          </a:p>
          <a:p>
            <a:pPr lvl="1"/>
            <a:r>
              <a:rPr lang="zh-CN" altLang="en-US" smtClean="0"/>
              <a:t>子类的。在运行时期，将根据</a:t>
            </a:r>
            <a:r>
              <a:rPr lang="en-US" altLang="zh-CN" smtClean="0"/>
              <a:t>person</a:t>
            </a:r>
            <a:r>
              <a:rPr lang="zh-CN" altLang="en-US" smtClean="0"/>
              <a:t>这个对象引用实际的类型来获取对应的方法。所以才有多态性。一个基类的对象引用，被赋予不同的子类对象引用，执行该方法时，将表现出不同的行为。</a:t>
            </a:r>
            <a:endParaRPr lang="en-US" altLang="zh-CN" smtClean="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多态的实现</a:t>
            </a:r>
            <a:endParaRPr lang="zh-CN" altLang="en-US" smtClean="0"/>
          </a:p>
        </p:txBody>
      </p:sp>
      <p:sp>
        <p:nvSpPr>
          <p:cNvPr id="16387" name="内容占位符 2"/>
          <p:cNvSpPr>
            <a:spLocks noGrp="1"/>
          </p:cNvSpPr>
          <p:nvPr>
            <p:ph idx="1"/>
          </p:nvPr>
        </p:nvSpPr>
        <p:spPr/>
        <p:txBody>
          <a:bodyPr/>
          <a:lstStyle/>
          <a:p>
            <a:r>
              <a:rPr lang="zh-CN" altLang="en-US" smtClean="0"/>
              <a:t>对于父类中定义的方法，如果子类中重写了该方法，那么父类类型的引用将会调用子类中的定义的这个方法，这就是动态连接。</a:t>
            </a:r>
            <a:endParaRPr lang="en-US" altLang="zh-CN" smtClean="0"/>
          </a:p>
          <a:p>
            <a:r>
              <a:rPr lang="zh-CN" altLang="en-US" smtClean="0"/>
              <a:t>父类中的一个方法只有在在父类中定义而在子类中没有重写的情况下，才可以被父类类型的引用调用。</a:t>
            </a:r>
            <a:endParaRPr lang="en-US" altLang="zh-CN" smtClean="0"/>
          </a:p>
          <a:p>
            <a:r>
              <a:rPr lang="zh-CN" altLang="en-US" smtClean="0"/>
              <a:t>对于子类中定义而父类中没有的方法，它是无可奈何的。</a:t>
            </a:r>
            <a:endParaRPr lang="en-US" altLang="zh-CN" smtClean="0"/>
          </a:p>
          <a:p>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多态的实现</a:t>
            </a:r>
            <a:endParaRPr lang="zh-CN" altLang="en-US" smtClean="0"/>
          </a:p>
        </p:txBody>
      </p:sp>
      <p:sp>
        <p:nvSpPr>
          <p:cNvPr id="9" name="Rectangle 4"/>
          <p:cNvSpPr txBox="1">
            <a:spLocks noGrp="1" noChangeArrowheads="1"/>
          </p:cNvSpPr>
          <p:nvPr>
            <p:ph idx="1"/>
          </p:nvPr>
        </p:nvSpPr>
        <p:spPr/>
        <p:txBody>
          <a:bodyPr/>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altLang="zh-CN" dirty="0"/>
          </a:p>
        </p:txBody>
      </p:sp>
      <p:sp>
        <p:nvSpPr>
          <p:cNvPr id="7" name="Rectangle 4"/>
          <p:cNvSpPr txBox="1">
            <a:spLocks noChangeArrowheads="1"/>
          </p:cNvSpPr>
          <p:nvPr/>
        </p:nvSpPr>
        <p:spPr bwMode="auto">
          <a:xfrm>
            <a:off x="324838" y="1052736"/>
            <a:ext cx="5083175" cy="5184576"/>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1400" kern="0" dirty="0"/>
              <a:t>class </a:t>
            </a:r>
            <a:r>
              <a:rPr lang="en-US" altLang="zh-CN" sz="1400" kern="0" dirty="0" smtClean="0"/>
              <a:t>Person {</a:t>
            </a:r>
            <a:endParaRPr lang="en-US" altLang="zh-CN" sz="1400" kern="0" dirty="0"/>
          </a:p>
          <a:p>
            <a:pPr marL="457200" lvl="1" indent="0">
              <a:buFontTx/>
              <a:buNone/>
              <a:defRPr/>
            </a:pPr>
            <a:r>
              <a:rPr lang="en-US" altLang="zh-CN" sz="1400" kern="0" dirty="0"/>
              <a:t>private String name;</a:t>
            </a:r>
            <a:endParaRPr lang="en-US" altLang="zh-CN" sz="1400" kern="0" dirty="0"/>
          </a:p>
          <a:p>
            <a:pPr marL="457200" lvl="1" indent="0">
              <a:buFontTx/>
              <a:buNone/>
              <a:defRPr/>
            </a:pPr>
            <a:r>
              <a:rPr lang="en-US" altLang="zh-CN" sz="1400" kern="0" dirty="0"/>
              <a:t>public  void display</a:t>
            </a:r>
            <a:r>
              <a:rPr lang="en-US" altLang="zh-CN" sz="1400" kern="0" dirty="0" smtClean="0"/>
              <a:t>() { </a:t>
            </a:r>
            <a:endParaRPr lang="en-US" altLang="zh-CN" sz="1400" kern="0" dirty="0"/>
          </a:p>
          <a:p>
            <a:pPr marL="457200" lvl="1" indent="0">
              <a:buFontTx/>
              <a:buNone/>
              <a:defRPr/>
            </a:pPr>
            <a:r>
              <a:rPr lang="en-US" altLang="zh-CN" sz="1400" kern="0" dirty="0"/>
              <a:t>    </a:t>
            </a:r>
            <a:r>
              <a:rPr lang="en-US" altLang="zh-CN" sz="1400" kern="0" dirty="0" err="1" smtClean="0"/>
              <a:t>System.out.println</a:t>
            </a:r>
            <a:r>
              <a:rPr lang="en-US" altLang="zh-CN" sz="1400" kern="0" dirty="0" smtClean="0"/>
              <a:t>(</a:t>
            </a:r>
            <a:r>
              <a:rPr lang="en-US" altLang="zh-CN" sz="1400" dirty="0"/>
              <a:t>"</a:t>
            </a:r>
            <a:r>
              <a:rPr lang="en-US" altLang="zh-CN" sz="1400" kern="0" dirty="0" smtClean="0"/>
              <a:t>Person display</a:t>
            </a:r>
            <a:r>
              <a:rPr lang="en-US" altLang="zh-CN" sz="1400" dirty="0"/>
              <a:t>"</a:t>
            </a:r>
            <a:r>
              <a:rPr lang="en-US" altLang="zh-CN" sz="1400" kern="0" dirty="0" smtClean="0"/>
              <a:t>);</a:t>
            </a:r>
            <a:endParaRPr lang="en-US" altLang="zh-CN" sz="1400" kern="0" dirty="0"/>
          </a:p>
          <a:p>
            <a:pPr marL="457200" lvl="1" indent="0">
              <a:buFontTx/>
              <a:buNone/>
              <a:defRPr/>
            </a:pPr>
            <a:r>
              <a:rPr lang="en-US" altLang="zh-CN" sz="1400" kern="0" dirty="0"/>
              <a:t>}</a:t>
            </a:r>
            <a:endParaRPr lang="en-US" altLang="zh-CN" sz="1400" kern="0" dirty="0"/>
          </a:p>
          <a:p>
            <a:pPr marL="0" indent="0">
              <a:buFontTx/>
              <a:buNone/>
              <a:defRPr/>
            </a:pPr>
            <a:r>
              <a:rPr lang="en-US" altLang="zh-CN" sz="1400" kern="0" dirty="0"/>
              <a:t>}</a:t>
            </a:r>
            <a:endParaRPr lang="en-US" altLang="zh-CN" sz="1400" kern="0" dirty="0"/>
          </a:p>
          <a:p>
            <a:pPr marL="0" indent="0">
              <a:buFontTx/>
              <a:buNone/>
              <a:defRPr/>
            </a:pPr>
            <a:r>
              <a:rPr lang="en-US" altLang="zh-CN" sz="1400" kern="0" dirty="0"/>
              <a:t>class Teacher extends </a:t>
            </a:r>
            <a:r>
              <a:rPr lang="en-US" altLang="zh-CN" sz="1400" kern="0" dirty="0" smtClean="0"/>
              <a:t>Person {</a:t>
            </a:r>
            <a:endParaRPr lang="en-US" altLang="zh-CN" sz="1400" kern="0" dirty="0"/>
          </a:p>
          <a:p>
            <a:pPr marL="457200" lvl="1" indent="0">
              <a:buFontTx/>
              <a:buNone/>
              <a:defRPr/>
            </a:pPr>
            <a:r>
              <a:rPr lang="en-US" altLang="zh-CN" sz="1400" kern="0" dirty="0"/>
              <a:t>public void display</a:t>
            </a:r>
            <a:r>
              <a:rPr lang="en-US" altLang="zh-CN" sz="1400" kern="0" dirty="0" smtClean="0"/>
              <a:t>() {</a:t>
            </a:r>
            <a:endParaRPr lang="en-US" altLang="zh-CN" sz="1400" kern="0" dirty="0"/>
          </a:p>
          <a:p>
            <a:pPr marL="457200" lvl="1" indent="0">
              <a:buFontTx/>
              <a:buNone/>
              <a:defRPr/>
            </a:pPr>
            <a:r>
              <a:rPr lang="en-US" altLang="zh-CN" sz="1400" kern="0" dirty="0"/>
              <a:t>    </a:t>
            </a:r>
            <a:r>
              <a:rPr lang="en-US" altLang="zh-CN" sz="1400" kern="0" dirty="0" err="1" smtClean="0"/>
              <a:t>System.out.println</a:t>
            </a:r>
            <a:r>
              <a:rPr lang="en-US" altLang="zh-CN" sz="1400" kern="0" dirty="0" smtClean="0"/>
              <a:t>(</a:t>
            </a:r>
            <a:r>
              <a:rPr lang="en-US" altLang="zh-CN" sz="1400" dirty="0"/>
              <a:t>"</a:t>
            </a:r>
            <a:r>
              <a:rPr lang="en-US" altLang="zh-CN" sz="1400" kern="0" dirty="0" smtClean="0"/>
              <a:t>Teacher display</a:t>
            </a:r>
            <a:r>
              <a:rPr lang="en-US" altLang="zh-CN" sz="1400" dirty="0"/>
              <a:t>"</a:t>
            </a:r>
            <a:r>
              <a:rPr lang="en-US" altLang="zh-CN" sz="1400" kern="0" dirty="0" smtClean="0"/>
              <a:t>);</a:t>
            </a:r>
            <a:endParaRPr lang="en-US" altLang="zh-CN" sz="1400" kern="0" dirty="0"/>
          </a:p>
          <a:p>
            <a:pPr marL="457200" lvl="1" indent="0">
              <a:buFontTx/>
              <a:buNone/>
              <a:defRPr/>
            </a:pPr>
            <a:r>
              <a:rPr lang="en-US" altLang="zh-CN" sz="1400" kern="0" dirty="0"/>
              <a:t>}</a:t>
            </a:r>
            <a:endParaRPr lang="en-US" altLang="zh-CN" sz="1400" kern="0" dirty="0"/>
          </a:p>
          <a:p>
            <a:pPr marL="0" indent="0">
              <a:buFontTx/>
              <a:buNone/>
              <a:defRPr/>
            </a:pPr>
            <a:r>
              <a:rPr lang="en-US" altLang="zh-CN" sz="1400" kern="0" smtClean="0"/>
              <a:t>}</a:t>
            </a:r>
            <a:endParaRPr lang="en-US" altLang="zh-CN" sz="1400" kern="0" dirty="0"/>
          </a:p>
          <a:p>
            <a:pPr marL="0" indent="0">
              <a:buFontTx/>
              <a:buNone/>
              <a:defRPr/>
            </a:pPr>
            <a:r>
              <a:rPr lang="en-US" altLang="zh-CN" sz="1400" dirty="0"/>
              <a:t>class </a:t>
            </a:r>
            <a:r>
              <a:rPr lang="en-US" altLang="zh-CN" sz="1400" dirty="0">
                <a:ea typeface="宋体" panose="02010600030101010101" pitchFamily="2" charset="-122"/>
              </a:rPr>
              <a:t>Student </a:t>
            </a:r>
            <a:r>
              <a:rPr lang="en-US" altLang="zh-CN" sz="1400" dirty="0"/>
              <a:t>extends Person{</a:t>
            </a:r>
            <a:endParaRPr lang="en-US" altLang="zh-CN" sz="1400" dirty="0"/>
          </a:p>
          <a:p>
            <a:pPr marL="457200" lvl="1" indent="0">
              <a:buFontTx/>
              <a:buNone/>
              <a:defRPr/>
            </a:pPr>
            <a:r>
              <a:rPr lang="en-US" altLang="zh-CN" sz="1400" dirty="0"/>
              <a:t>public void display(){</a:t>
            </a:r>
            <a:endParaRPr lang="en-US" altLang="zh-CN" sz="1400" dirty="0"/>
          </a:p>
          <a:p>
            <a:pPr marL="457200" lvl="1" indent="0">
              <a:buFontTx/>
              <a:buNone/>
              <a:defRPr/>
            </a:pPr>
            <a:r>
              <a:rPr lang="en-US" altLang="zh-CN" sz="1400" dirty="0"/>
              <a:t>    </a:t>
            </a:r>
            <a:r>
              <a:rPr lang="en-US" altLang="zh-CN" sz="1400" dirty="0" err="1" smtClean="0"/>
              <a:t>System.out.println</a:t>
            </a:r>
            <a:r>
              <a:rPr lang="en-US" altLang="zh-CN" sz="1400" dirty="0" smtClean="0"/>
              <a:t>(</a:t>
            </a:r>
            <a:r>
              <a:rPr lang="en-US" altLang="zh-CN" sz="1400" dirty="0"/>
              <a:t>"</a:t>
            </a:r>
            <a:r>
              <a:rPr lang="en-US" altLang="zh-CN" sz="1400" dirty="0" smtClean="0">
                <a:ea typeface="宋体" panose="02010600030101010101" pitchFamily="2" charset="-122"/>
              </a:rPr>
              <a:t>Student </a:t>
            </a:r>
            <a:r>
              <a:rPr lang="en-US" altLang="zh-CN" sz="1400" dirty="0" smtClean="0"/>
              <a:t>display</a:t>
            </a:r>
            <a:r>
              <a:rPr lang="en-US" altLang="zh-CN" sz="1400" dirty="0"/>
              <a:t>"</a:t>
            </a:r>
            <a:r>
              <a:rPr lang="en-US" altLang="zh-CN" sz="1400" dirty="0" smtClean="0"/>
              <a:t>);</a:t>
            </a:r>
            <a:endParaRPr lang="en-US" altLang="zh-CN" sz="1400" dirty="0"/>
          </a:p>
          <a:p>
            <a:pPr marL="457200" lvl="1" indent="0">
              <a:buFontTx/>
              <a:buNone/>
              <a:defRPr/>
            </a:pPr>
            <a:r>
              <a:rPr lang="en-US" altLang="zh-CN" sz="1400" dirty="0"/>
              <a:t>}</a:t>
            </a:r>
            <a:endParaRPr lang="en-US" altLang="zh-CN" sz="1400" dirty="0"/>
          </a:p>
          <a:p>
            <a:pPr marL="457200" lvl="1" indent="0">
              <a:buFontTx/>
              <a:buNone/>
              <a:defRPr/>
            </a:pPr>
            <a:r>
              <a:rPr lang="en-US" altLang="zh-CN" sz="1400" dirty="0"/>
              <a:t>public void </a:t>
            </a:r>
            <a:r>
              <a:rPr lang="en-US" altLang="zh-CN" sz="1400" dirty="0" err="1"/>
              <a:t>displayEx</a:t>
            </a:r>
            <a:r>
              <a:rPr lang="en-US" altLang="zh-CN" sz="1400" dirty="0"/>
              <a:t>{</a:t>
            </a:r>
            <a:endParaRPr lang="en-US" altLang="zh-CN" sz="1400" dirty="0"/>
          </a:p>
          <a:p>
            <a:pPr marL="457200" lvl="1" indent="0">
              <a:buFontTx/>
              <a:buNone/>
              <a:defRPr/>
            </a:pPr>
            <a:r>
              <a:rPr lang="en-US" altLang="zh-CN" sz="1400" dirty="0"/>
              <a:t>    </a:t>
            </a:r>
            <a:r>
              <a:rPr lang="en-US" altLang="zh-CN" sz="1400" dirty="0" err="1" smtClean="0"/>
              <a:t>System.out.println</a:t>
            </a:r>
            <a:r>
              <a:rPr lang="en-US" altLang="zh-CN" sz="1400" dirty="0" smtClean="0"/>
              <a:t>(</a:t>
            </a:r>
            <a:r>
              <a:rPr lang="en-US" altLang="zh-CN" sz="1400" dirty="0"/>
              <a:t>"</a:t>
            </a:r>
            <a:r>
              <a:rPr lang="en-US" altLang="zh-CN" sz="1400" dirty="0" smtClean="0"/>
              <a:t>Extend </a:t>
            </a:r>
            <a:r>
              <a:rPr lang="en-US" altLang="zh-CN" sz="1400" dirty="0"/>
              <a:t>from </a:t>
            </a:r>
            <a:r>
              <a:rPr lang="en-US" altLang="zh-CN" sz="1400" dirty="0" smtClean="0"/>
              <a:t>Person</a:t>
            </a:r>
            <a:r>
              <a:rPr lang="en-US" altLang="zh-CN" sz="1400" dirty="0"/>
              <a:t>"</a:t>
            </a:r>
            <a:r>
              <a:rPr lang="en-US" altLang="zh-CN" sz="1400" dirty="0" smtClean="0"/>
              <a:t>);</a:t>
            </a:r>
            <a:endParaRPr lang="en-US" altLang="zh-CN" sz="1400" dirty="0"/>
          </a:p>
          <a:p>
            <a:pPr marL="457200" lvl="1" indent="0">
              <a:buFontTx/>
              <a:buNone/>
              <a:defRPr/>
            </a:pPr>
            <a:r>
              <a:rPr lang="en-US" altLang="zh-CN" sz="1400" dirty="0"/>
              <a:t>}</a:t>
            </a:r>
            <a:endParaRPr lang="en-US" altLang="zh-CN" sz="1400" dirty="0"/>
          </a:p>
          <a:p>
            <a:pPr marL="0" indent="0">
              <a:buFontTx/>
              <a:buNone/>
              <a:defRPr/>
            </a:pPr>
            <a:r>
              <a:rPr lang="en-US" altLang="zh-CN" sz="1400" dirty="0"/>
              <a:t>}</a:t>
            </a:r>
            <a:endParaRPr lang="en-US" altLang="zh-CN" sz="1400" dirty="0"/>
          </a:p>
        </p:txBody>
      </p:sp>
      <p:sp>
        <p:nvSpPr>
          <p:cNvPr id="3" name="矩形 2"/>
          <p:cNvSpPr/>
          <p:nvPr/>
        </p:nvSpPr>
        <p:spPr>
          <a:xfrm>
            <a:off x="5866321" y="4247273"/>
            <a:ext cx="1947862" cy="584200"/>
          </a:xfrm>
          <a:prstGeom prst="rect">
            <a:avLst/>
          </a:prstGeom>
          <a:solidFill>
            <a:srgbClr val="FFCC99"/>
          </a:solidFill>
          <a:ln>
            <a:solidFill>
              <a:schemeClr val="bg1"/>
            </a:solidFill>
          </a:ln>
        </p:spPr>
        <p:txBody>
          <a:bodyPr>
            <a:spAutoFit/>
          </a:bodyPr>
          <a:lstStyle/>
          <a:p>
            <a:pPr>
              <a:defRPr/>
            </a:pPr>
            <a:r>
              <a:rPr lang="en-US" altLang="zh-CN" sz="1600" dirty="0">
                <a:solidFill>
                  <a:schemeClr val="tx1"/>
                </a:solidFill>
                <a:latin typeface="Arial" panose="020B0604020202020204" pitchFamily="34" charset="0"/>
                <a:ea typeface="宋体" panose="02010600030101010101" pitchFamily="2" charset="-122"/>
              </a:rPr>
              <a:t>Teacher display</a:t>
            </a:r>
            <a:endParaRPr lang="en-US" altLang="zh-CN" sz="1600" dirty="0">
              <a:solidFill>
                <a:schemeClr val="tx1"/>
              </a:solidFill>
              <a:latin typeface="Arial" panose="020B0604020202020204" pitchFamily="34" charset="0"/>
              <a:ea typeface="宋体" panose="02010600030101010101" pitchFamily="2" charset="-122"/>
            </a:endParaRPr>
          </a:p>
          <a:p>
            <a:pPr>
              <a:defRPr/>
            </a:pPr>
            <a:r>
              <a:rPr lang="en-US" altLang="zh-CN" sz="1600" dirty="0">
                <a:solidFill>
                  <a:schemeClr val="tx1"/>
                </a:solidFill>
                <a:latin typeface="Arial" panose="020B0604020202020204" pitchFamily="34" charset="0"/>
                <a:ea typeface="宋体" panose="02010600030101010101" pitchFamily="2" charset="-122"/>
              </a:rPr>
              <a:t>Student display</a:t>
            </a:r>
            <a:endParaRPr lang="en-US" altLang="zh-CN" dirty="0">
              <a:solidFill>
                <a:schemeClr val="tx1"/>
              </a:solidFill>
              <a:latin typeface="Arial" panose="020B0604020202020204" pitchFamily="34" charset="0"/>
              <a:ea typeface="宋体" panose="02010600030101010101" pitchFamily="2" charset="-122"/>
            </a:endParaRPr>
          </a:p>
        </p:txBody>
      </p:sp>
      <p:sp>
        <p:nvSpPr>
          <p:cNvPr id="8" name="Rectangle 4"/>
          <p:cNvSpPr txBox="1">
            <a:spLocks noChangeArrowheads="1"/>
          </p:cNvSpPr>
          <p:nvPr/>
        </p:nvSpPr>
        <p:spPr bwMode="auto">
          <a:xfrm>
            <a:off x="4788024" y="1055926"/>
            <a:ext cx="4104456" cy="2304256"/>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altLang="zh-CN" sz="1600"/>
              <a:t>public class Test{</a:t>
            </a:r>
            <a:endParaRPr lang="en-US" altLang="zh-CN" sz="1600"/>
          </a:p>
          <a:p>
            <a:pPr marL="0" indent="0">
              <a:buNone/>
            </a:pPr>
            <a:r>
              <a:rPr lang="en-US" altLang="zh-CN" sz="1600"/>
              <a:t>    public static void main(String[] args){</a:t>
            </a:r>
            <a:endParaRPr lang="en-US" altLang="zh-CN" sz="1600"/>
          </a:p>
          <a:p>
            <a:pPr marL="0" indent="0">
              <a:buNone/>
            </a:pPr>
            <a:r>
              <a:rPr lang="en-US" altLang="zh-CN" sz="1600"/>
              <a:t>        Person p1 = new Teacher();</a:t>
            </a:r>
            <a:endParaRPr lang="en-US" altLang="zh-CN" sz="1600"/>
          </a:p>
          <a:p>
            <a:pPr marL="0" indent="0">
              <a:buNone/>
            </a:pPr>
            <a:r>
              <a:rPr lang="en-US" altLang="zh-CN" sz="1600"/>
              <a:t>        Person p2 = new Student();</a:t>
            </a:r>
            <a:endParaRPr lang="en-US" altLang="zh-CN" sz="1600"/>
          </a:p>
          <a:p>
            <a:pPr marL="0" indent="0">
              <a:buNone/>
            </a:pPr>
            <a:r>
              <a:rPr lang="en-US" altLang="zh-CN" sz="1600"/>
              <a:t>        p1.display();</a:t>
            </a:r>
            <a:endParaRPr lang="en-US" altLang="zh-CN" sz="1600"/>
          </a:p>
          <a:p>
            <a:pPr marL="0" indent="0">
              <a:buNone/>
            </a:pPr>
            <a:r>
              <a:rPr lang="en-US" altLang="zh-CN" sz="1600"/>
              <a:t>        p2.display();</a:t>
            </a:r>
            <a:endParaRPr lang="en-US" altLang="zh-CN" sz="1600"/>
          </a:p>
          <a:p>
            <a:pPr marL="0" indent="0">
              <a:buNone/>
            </a:pPr>
            <a:r>
              <a:rPr lang="en-US" altLang="zh-CN" sz="1600"/>
              <a:t>    }</a:t>
            </a:r>
            <a:endParaRPr lang="en-US" altLang="zh-CN" sz="1600"/>
          </a:p>
          <a:p>
            <a:pPr marL="0" indent="0">
              <a:buNone/>
            </a:pPr>
            <a:r>
              <a:rPr lang="en-US" altLang="zh-CN" sz="1600"/>
              <a:t>}</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3"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r>
              <a:rPr lang="zh-CN" altLang="en-US" smtClean="0"/>
              <a:t>多态的概念</a:t>
            </a:r>
            <a:endParaRPr lang="en-US" altLang="zh-CN" smtClean="0"/>
          </a:p>
          <a:p>
            <a:r>
              <a:rPr lang="zh-CN" altLang="en-US" smtClean="0"/>
              <a:t>多态的实现</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r>
              <a:rPr lang="zh-CN" altLang="en-US"/>
              <a:t>定义类：</a:t>
            </a:r>
            <a:endParaRPr lang="zh-CN" altLang="en-US"/>
          </a:p>
          <a:p>
            <a:pPr lvl="1"/>
            <a:r>
              <a:rPr lang="en-US" altLang="zh-CN"/>
              <a:t>Animal(</a:t>
            </a:r>
            <a:r>
              <a:t>抽象类</a:t>
            </a:r>
            <a:r>
              <a:rPr lang="en-US" altLang="zh-CN"/>
              <a:t>)</a:t>
            </a:r>
            <a:endParaRPr lang="en-US" altLang="zh-CN"/>
          </a:p>
          <a:p>
            <a:pPr lvl="2"/>
            <a:r>
              <a:rPr lang="en-US" altLang="zh-CN" sz="1800"/>
              <a:t>eat  (</a:t>
            </a:r>
            <a:r>
              <a:rPr sz="1800"/>
              <a:t>抽象</a:t>
            </a:r>
            <a:r>
              <a:rPr lang="en-US" altLang="zh-CN" sz="1800"/>
              <a:t>)</a:t>
            </a:r>
            <a:endParaRPr lang="en-US" altLang="zh-CN" sz="1330"/>
          </a:p>
          <a:p>
            <a:pPr lvl="1"/>
            <a:r>
              <a:t>子类：</a:t>
            </a:r>
            <a:r>
              <a:rPr lang="en-US" altLang="zh-CN"/>
              <a:t>Cat</a:t>
            </a:r>
            <a:endParaRPr lang="en-US" altLang="zh-CN"/>
          </a:p>
          <a:p>
            <a:pPr lvl="2"/>
            <a:r>
              <a:rPr lang="en-US" altLang="zh-CN"/>
              <a:t>eat</a:t>
            </a:r>
            <a:r>
              <a:t>：实现</a:t>
            </a:r>
            <a:r>
              <a:rPr lang="en-US" altLang="zh-CN"/>
              <a:t>Animal</a:t>
            </a:r>
            <a:r>
              <a:t>中的抽象方法，输出</a:t>
            </a:r>
            <a:r>
              <a:rPr lang="en-US" altLang="zh-CN"/>
              <a:t>“</a:t>
            </a:r>
            <a:r>
              <a:t>吃鱼</a:t>
            </a:r>
            <a:r>
              <a:rPr lang="en-US" altLang="zh-CN"/>
              <a:t>”</a:t>
            </a:r>
            <a:endParaRPr lang="en-US" altLang="zh-CN" sz="1800"/>
          </a:p>
          <a:p>
            <a:pPr lvl="2"/>
            <a:r>
              <a:rPr lang="en-US" altLang="zh-CN" sz="1800"/>
              <a:t>catchMouse</a:t>
            </a:r>
            <a:r>
              <a:rPr sz="1800"/>
              <a:t>：输出</a:t>
            </a:r>
            <a:r>
              <a:rPr lang="en-US" altLang="zh-CN" sz="1800"/>
              <a:t>“</a:t>
            </a:r>
            <a:r>
              <a:rPr sz="1800"/>
              <a:t>捉老鼠</a:t>
            </a:r>
            <a:r>
              <a:rPr lang="en-US" altLang="zh-CN" sz="1800"/>
              <a:t>”</a:t>
            </a:r>
            <a:endParaRPr lang="en-US" altLang="zh-CN" sz="1800"/>
          </a:p>
          <a:p>
            <a:pPr lvl="1"/>
            <a:r>
              <a:rPr>
                <a:sym typeface="+mn-ea"/>
              </a:rPr>
              <a:t>子类：Dog </a:t>
            </a:r>
            <a:endParaRPr>
              <a:sym typeface="+mn-ea"/>
            </a:endParaRPr>
          </a:p>
          <a:p>
            <a:pPr lvl="2"/>
            <a:r>
              <a:rPr lang="en-US" altLang="zh-CN" sz="2000">
                <a:sym typeface="+mn-ea"/>
              </a:rPr>
              <a:t>eat</a:t>
            </a:r>
            <a:r>
              <a:rPr sz="2000">
                <a:sym typeface="+mn-ea"/>
              </a:rPr>
              <a:t>：实现</a:t>
            </a:r>
            <a:r>
              <a:rPr lang="en-US" altLang="zh-CN" sz="2000">
                <a:sym typeface="+mn-ea"/>
              </a:rPr>
              <a:t>Animal</a:t>
            </a:r>
            <a:r>
              <a:rPr sz="2000">
                <a:sym typeface="+mn-ea"/>
              </a:rPr>
              <a:t>中的抽象方法，输出</a:t>
            </a:r>
            <a:r>
              <a:rPr lang="en-US" altLang="zh-CN" sz="2000">
                <a:sym typeface="+mn-ea"/>
              </a:rPr>
              <a:t>“</a:t>
            </a:r>
            <a:r>
              <a:rPr sz="2000">
                <a:sym typeface="+mn-ea"/>
              </a:rPr>
              <a:t>吃骨头</a:t>
            </a:r>
            <a:r>
              <a:rPr lang="en-US" altLang="zh-CN" sz="2000">
                <a:sym typeface="+mn-ea"/>
              </a:rPr>
              <a:t>”</a:t>
            </a:r>
            <a:endParaRPr lang="en-US" altLang="zh-CN" sz="2000"/>
          </a:p>
          <a:p>
            <a:pPr lvl="2"/>
            <a:r>
              <a:rPr lang="en-US" altLang="zh-CN" sz="2000">
                <a:sym typeface="+mn-ea"/>
              </a:rPr>
              <a:t>mindhouse</a:t>
            </a:r>
            <a:r>
              <a:rPr sz="2000">
                <a:sym typeface="+mn-ea"/>
              </a:rPr>
              <a:t>：输出</a:t>
            </a:r>
            <a:r>
              <a:rPr lang="en-US" altLang="zh-CN" sz="2000">
                <a:sym typeface="+mn-ea"/>
              </a:rPr>
              <a:t>“</a:t>
            </a:r>
            <a:r>
              <a:rPr sz="2000">
                <a:sym typeface="+mn-ea"/>
              </a:rPr>
              <a:t>看家</a:t>
            </a:r>
            <a:r>
              <a:rPr lang="en-US" altLang="zh-CN" sz="2000">
                <a:sym typeface="+mn-ea"/>
              </a:rPr>
              <a:t>”</a:t>
            </a:r>
            <a:endParaRPr lang="en-US" altLang="zh-CN" sz="2000">
              <a:sym typeface="+mn-ea"/>
            </a:endParaRPr>
          </a:p>
          <a:p>
            <a:pPr lvl="1"/>
            <a:r>
              <a:rPr>
                <a:sym typeface="+mn-ea"/>
              </a:rPr>
              <a:t>测试类：</a:t>
            </a:r>
            <a:r>
              <a:rPr lang="en-US" altLang="zh-CN">
                <a:sym typeface="+mn-ea"/>
              </a:rPr>
              <a:t>Test</a:t>
            </a:r>
            <a:endParaRPr lang="en-US" altLang="zh-CN">
              <a:sym typeface="+mn-ea"/>
            </a:endParaRPr>
          </a:p>
          <a:p>
            <a:pPr lvl="2"/>
            <a:r>
              <a:rPr>
                <a:sym typeface="+mn-ea"/>
              </a:rPr>
              <a:t>用父类引用指向子类对象</a:t>
            </a:r>
            <a:endParaRPr>
              <a:sym typeface="+mn-ea"/>
            </a:endParaRPr>
          </a:p>
          <a:p>
            <a:pPr lvl="2"/>
            <a:r>
              <a:rPr>
                <a:sym typeface="+mn-ea"/>
              </a:rPr>
              <a:t>多态测试</a:t>
            </a:r>
            <a:endParaRPr>
              <a:sym typeface="+mn-ea"/>
            </a:endParaRPr>
          </a:p>
        </p:txBody>
      </p:sp>
    </p:spTree>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1858</Words>
  <Application>WPS 演示</Application>
  <PresentationFormat>全屏显示(4:3)</PresentationFormat>
  <Paragraphs>117</Paragraphs>
  <Slides>10</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宋体</vt:lpstr>
      <vt:lpstr>Wingdings</vt:lpstr>
      <vt:lpstr>华文新魏</vt:lpstr>
      <vt:lpstr>微软雅黑</vt:lpstr>
      <vt:lpstr>3_Default Design</vt:lpstr>
      <vt:lpstr>多态 </vt:lpstr>
      <vt:lpstr>讲授思路　　　　　　　　　</vt:lpstr>
      <vt:lpstr>多态的概念</vt:lpstr>
      <vt:lpstr>多态的实现</vt:lpstr>
      <vt:lpstr>多态的实现</vt:lpstr>
      <vt:lpstr>多态的实现</vt:lpstr>
      <vt:lpstr>多态的实现</vt:lpstr>
      <vt:lpstr>总结　　　　　　　　　</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dc:creator/>
  <cp:lastModifiedBy>lenovo</cp:lastModifiedBy>
  <cp:revision>71</cp:revision>
  <dcterms:created xsi:type="dcterms:W3CDTF">2017-01-10T07:47:00Z</dcterms:created>
  <dcterms:modified xsi:type="dcterms:W3CDTF">2017-04-12T00:39:10Z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2052-10.1.0.6382</vt:lpwstr>
  </property>
</Properties>
</file>