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375" r:id="rId4"/>
    <p:sldId id="432" r:id="rId6"/>
    <p:sldId id="382" r:id="rId7"/>
    <p:sldId id="419" r:id="rId8"/>
    <p:sldId id="430" r:id="rId9"/>
    <p:sldId id="413" r:id="rId10"/>
    <p:sldId id="439" r:id="rId11"/>
    <p:sldId id="438" r:id="rId12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85766" autoAdjust="0"/>
  </p:normalViewPr>
  <p:slideViewPr>
    <p:cSldViewPr>
      <p:cViewPr varScale="1">
        <p:scale>
          <a:sx n="86" d="100"/>
          <a:sy n="86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中的八种基本数据类型本身只能表示一种数值，为了能将基本类型视为对象来处理</a:t>
            </a:r>
            <a:r>
              <a:rPr lang="en-US" altLang="zh-CN" smtClean="0"/>
              <a:t>,</a:t>
            </a:r>
            <a:r>
              <a:rPr lang="zh-CN" altLang="en-US" smtClean="0"/>
              <a:t>并能连接相关的方法，</a:t>
            </a:r>
            <a:r>
              <a:rPr lang="en-US" altLang="zh-CN" smtClean="0"/>
              <a:t>Java</a:t>
            </a:r>
            <a:r>
              <a:rPr lang="zh-CN" altLang="en-US" smtClean="0"/>
              <a:t>为每个基本类型提供了包装类。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的八种基本数据类型对应的包装器类分别为：</a:t>
            </a:r>
            <a:r>
              <a:rPr lang="en-US" altLang="zh-CN" smtClean="0"/>
              <a:t>Byte</a:t>
            </a:r>
            <a:r>
              <a:rPr lang="zh-CN" altLang="en-US" smtClean="0"/>
              <a:t>，</a:t>
            </a:r>
            <a:r>
              <a:rPr lang="en-US" altLang="zh-CN" smtClean="0"/>
              <a:t>Short</a:t>
            </a:r>
            <a:r>
              <a:rPr lang="zh-CN" altLang="en-US" smtClean="0"/>
              <a:t>，</a:t>
            </a:r>
            <a:r>
              <a:rPr lang="en-US" altLang="zh-CN" smtClean="0"/>
              <a:t>Character</a:t>
            </a:r>
            <a:r>
              <a:rPr lang="zh-CN" altLang="en-US" smtClean="0"/>
              <a:t>，</a:t>
            </a:r>
            <a:r>
              <a:rPr lang="en-US" altLang="zh-CN" smtClean="0"/>
              <a:t>Integer</a:t>
            </a:r>
            <a:r>
              <a:rPr lang="zh-CN" altLang="en-US" smtClean="0"/>
              <a:t>，</a:t>
            </a:r>
            <a:r>
              <a:rPr lang="en-US" altLang="zh-CN" smtClean="0"/>
              <a:t>Long</a:t>
            </a:r>
            <a:r>
              <a:rPr lang="zh-CN" altLang="en-US" smtClean="0"/>
              <a:t>，</a:t>
            </a:r>
            <a:r>
              <a:rPr lang="en-US" altLang="zh-CN" smtClean="0"/>
              <a:t>Float</a:t>
            </a:r>
            <a:r>
              <a:rPr lang="zh-CN" altLang="en-US" smtClean="0"/>
              <a:t>，</a:t>
            </a:r>
            <a:r>
              <a:rPr lang="en-US" altLang="zh-CN" smtClean="0"/>
              <a:t>Double</a:t>
            </a:r>
            <a:r>
              <a:rPr lang="zh-CN" altLang="en-US" smtClean="0"/>
              <a:t>，</a:t>
            </a:r>
            <a:r>
              <a:rPr lang="en-US" altLang="zh-CN" smtClean="0"/>
              <a:t> Boolean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可以直接处理基本数据类型，但在有些情况下需要将其作为对象来处理</a:t>
            </a:r>
            <a:r>
              <a:rPr lang="en-US" altLang="zh-CN" smtClean="0"/>
              <a:t>,</a:t>
            </a:r>
            <a:r>
              <a:rPr lang="zh-CN" altLang="en-US" smtClean="0"/>
              <a:t>这时就需要将其转化为包装器类型，在一定的场合，运用</a:t>
            </a:r>
            <a:r>
              <a:rPr lang="en-US" altLang="zh-CN" smtClean="0"/>
              <a:t>Java</a:t>
            </a:r>
            <a:r>
              <a:rPr lang="zh-CN" altLang="en-US" smtClean="0"/>
              <a:t>包装器类来解决问题，能大大提高编程效率。</a:t>
            </a:r>
            <a:endParaRPr lang="en-US" altLang="zh-CN" smtClean="0"/>
          </a:p>
          <a:p>
            <a:r>
              <a:rPr lang="zh-CN" altLang="en-US" smtClean="0"/>
              <a:t>创建包装器类型对象的两种方式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构造方法：</a:t>
            </a:r>
            <a:r>
              <a:rPr lang="en-US" altLang="zh-CN" smtClean="0"/>
              <a:t>new;</a:t>
            </a:r>
            <a:endParaRPr lang="en-US" altLang="zh-CN" smtClean="0"/>
          </a:p>
          <a:p>
            <a:pPr lvl="2"/>
            <a:r>
              <a:rPr lang="en-US" altLang="zh-CN" smtClean="0"/>
              <a:t>Integer i = new Integer(1);</a:t>
            </a:r>
            <a:endParaRPr lang="en-US" altLang="zh-CN" smtClean="0"/>
          </a:p>
          <a:p>
            <a:pPr lvl="1"/>
            <a:r>
              <a:rPr lang="zh-CN" altLang="en-US" smtClean="0"/>
              <a:t>调用包装器类型的</a:t>
            </a:r>
            <a:r>
              <a:rPr lang="en-US" altLang="zh-CN" smtClean="0"/>
              <a:t>valueOf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pPr lvl="2"/>
            <a:r>
              <a:rPr lang="en-US" altLang="zh-CN" smtClean="0"/>
              <a:t>Double d = Double.valueOf(3.14);</a:t>
            </a:r>
            <a:endParaRPr lang="en-US" altLang="zh-CN" smtClean="0"/>
          </a:p>
          <a:p>
            <a:r>
              <a:rPr lang="zh-CN" altLang="en-US" smtClean="0"/>
              <a:t>包装器类型对象共同的特点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对象一旦赋值，其值不能再改变。</a:t>
            </a:r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有时也需要将包装器类型对象转换为基本数据类型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1600" y="1844824"/>
          <a:ext cx="7343775" cy="3667125"/>
        </p:xfrm>
        <a:graphic>
          <a:graphicData uri="http://schemas.openxmlformats.org/drawingml/2006/table">
            <a:tbl>
              <a:tblPr/>
              <a:tblGrid>
                <a:gridCol w="3671887"/>
                <a:gridCol w="3671888"/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Java</a:t>
            </a:r>
            <a:r>
              <a:rPr lang="zh-CN" altLang="zh-CN" smtClean="0"/>
              <a:t>中一些运算或程序</a:t>
            </a:r>
            <a:r>
              <a:rPr lang="zh-CN" altLang="en-US" smtClean="0"/>
              <a:t>对数据类型是有限制的，比如：</a:t>
            </a:r>
            <a:r>
              <a:rPr lang="en-US" altLang="zh-CN" smtClean="0"/>
              <a:t>++/--</a:t>
            </a:r>
            <a:r>
              <a:rPr lang="zh-CN" altLang="en-US" smtClean="0"/>
              <a:t>操作符只能操作基本类型数据，集合中只能存放包装器类型对象等等。</a:t>
            </a:r>
            <a:endParaRPr lang="en-US" altLang="zh-CN" smtClean="0"/>
          </a:p>
          <a:p>
            <a:r>
              <a:rPr lang="zh-CN" altLang="en-US" smtClean="0"/>
              <a:t>思考：如何对</a:t>
            </a:r>
            <a:r>
              <a:rPr lang="en-US" altLang="zh-CN" smtClean="0"/>
              <a:t>Integer</a:t>
            </a:r>
            <a:r>
              <a:rPr lang="zh-CN" altLang="en-US" smtClean="0"/>
              <a:t>类型的数据进行</a:t>
            </a:r>
            <a:r>
              <a:rPr lang="en-US" altLang="zh-CN" smtClean="0"/>
              <a:t>++/--</a:t>
            </a:r>
            <a:r>
              <a:rPr lang="zh-CN" altLang="en-US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971600" y="3356992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x++;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手动装箱和拆箱</a:t>
            </a:r>
            <a:r>
              <a:rPr lang="zh-CN" altLang="zh-CN" smtClean="0"/>
              <a:t>的操作是很繁琐的</a:t>
            </a:r>
            <a:r>
              <a:rPr lang="zh-CN" altLang="en-US" smtClean="0"/>
              <a:t>，</a:t>
            </a:r>
            <a:r>
              <a:rPr lang="en-US" altLang="zh-CN" smtClean="0"/>
              <a:t>JDK1.5</a:t>
            </a:r>
            <a:r>
              <a:rPr lang="zh-CN" altLang="zh-CN" smtClean="0"/>
              <a:t>版本之后</a:t>
            </a:r>
            <a:r>
              <a:rPr lang="zh-CN" altLang="en-US" smtClean="0"/>
              <a:t>为了方便程序员的开发，</a:t>
            </a:r>
            <a:r>
              <a:rPr lang="en-US" altLang="zh-CN" smtClean="0"/>
              <a:t>Java</a:t>
            </a:r>
            <a:r>
              <a:rPr lang="zh-CN" altLang="en-US" smtClean="0"/>
              <a:t>提供了自动装箱机制来解决类似的麻烦。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Integer</a:t>
            </a:r>
            <a:r>
              <a:rPr lang="zh-CN" altLang="en-US" smtClean="0"/>
              <a:t>类型数据</a:t>
            </a:r>
            <a:r>
              <a:rPr lang="en-US" altLang="zh-CN" smtClean="0"/>
              <a:t>++/--</a:t>
            </a:r>
            <a:r>
              <a:rPr lang="zh-CN" altLang="en-US" smtClean="0"/>
              <a:t>操作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3460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8514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之前和之后所引用的内存地址不同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773008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738688" y="4379551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Integer y = new Integer (567);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x =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y.intValue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x++;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演示</Application>
  <PresentationFormat>全屏显示(4:3)</PresentationFormat>
  <Paragraphs>95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华文新魏</vt:lpstr>
      <vt:lpstr>微软雅黑</vt:lpstr>
      <vt:lpstr>Courier New</vt:lpstr>
      <vt:lpstr>Times New Roman</vt:lpstr>
      <vt:lpstr>3_Default Design</vt:lpstr>
      <vt:lpstr>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701</cp:revision>
  <dcterms:created xsi:type="dcterms:W3CDTF">2006-10-06T15:46:00Z</dcterms:created>
  <dcterms:modified xsi:type="dcterms:W3CDTF">2017-04-12T00:13:37Z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