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71" r:id="rId3"/>
    <p:sldId id="256" r:id="rId5"/>
    <p:sldId id="510" r:id="rId6"/>
    <p:sldId id="516" r:id="rId7"/>
    <p:sldId id="573" r:id="rId8"/>
    <p:sldId id="634" r:id="rId9"/>
    <p:sldId id="518" r:id="rId10"/>
    <p:sldId id="635" r:id="rId11"/>
    <p:sldId id="569" r:id="rId12"/>
    <p:sldId id="575" r:id="rId13"/>
    <p:sldId id="519" r:id="rId14"/>
    <p:sldId id="564" r:id="rId15"/>
    <p:sldId id="565" r:id="rId16"/>
    <p:sldId id="604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78" r:id="rId26"/>
    <p:sldId id="579" r:id="rId27"/>
    <p:sldId id="580" r:id="rId28"/>
    <p:sldId id="581" r:id="rId29"/>
    <p:sldId id="582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577" r:id="rId44"/>
    <p:sldId id="568" r:id="rId45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8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Relationship Id="rId3" Type="http://schemas.openxmlformats.org/officeDocument/2006/relationships/hyperlink" Target="http://zhidao.baidu.com/search?word=%D5%C6%C9%CF%B5%E7%C4%D4&amp;fr=qb_search_ex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6" Type="http://schemas.openxmlformats.org/officeDocument/2006/relationships/hyperlink" Target="http://baike.baidu.com/view/7125.htm" TargetMode="External"/><Relationship Id="rId5" Type="http://schemas.openxmlformats.org/officeDocument/2006/relationships/hyperlink" Target="http://baike.baidu.com/view/1507.htm" TargetMode="External"/><Relationship Id="rId4" Type="http://schemas.openxmlformats.org/officeDocument/2006/relationships/hyperlink" Target="http://baike.baidu.com/view/160728.htm" TargetMode="External"/><Relationship Id="rId3" Type="http://schemas.openxmlformats.org/officeDocument/2006/relationships/hyperlink" Target="http://zhidao.baidu.com/search?word=%D5%C6%C9%CF%B5%E7%C4%D4&amp;fr=qb_search_ex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11165.htm" TargetMode="External"/><Relationship Id="rId8" Type="http://schemas.openxmlformats.org/officeDocument/2006/relationships/hyperlink" Target="http://baike.baidu.com/view/469855.htm" TargetMode="External"/><Relationship Id="rId7" Type="http://schemas.openxmlformats.org/officeDocument/2006/relationships/hyperlink" Target="http://baike.baidu.com/view/209644.htm" TargetMode="External"/><Relationship Id="rId6" Type="http://schemas.openxmlformats.org/officeDocument/2006/relationships/hyperlink" Target="http://baike.baidu.com/view/974364.htm" TargetMode="External"/><Relationship Id="rId5" Type="http://schemas.openxmlformats.org/officeDocument/2006/relationships/hyperlink" Target="http://baike.baidu.com/view/58664.htm" TargetMode="External"/><Relationship Id="rId4" Type="http://schemas.openxmlformats.org/officeDocument/2006/relationships/hyperlink" Target="http://baike.baidu.com/view/9793.htm" TargetMode="External"/><Relationship Id="rId3" Type="http://schemas.openxmlformats.org/officeDocument/2006/relationships/hyperlink" Target="http://baike.baidu.com/view/1061350.htm" TargetMode="External"/><Relationship Id="rId22" Type="http://schemas.openxmlformats.org/officeDocument/2006/relationships/hyperlink" Target="http://baike.baidu.com/view/25278.htm" TargetMode="External"/><Relationship Id="rId21" Type="http://schemas.openxmlformats.org/officeDocument/2006/relationships/hyperlink" Target="http://baike.baidu.com/view/880.htm" TargetMode="External"/><Relationship Id="rId20" Type="http://schemas.openxmlformats.org/officeDocument/2006/relationships/hyperlink" Target="http://baike.baidu.com/view/3281.htm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baike.baidu.com/view/16068.htm" TargetMode="External"/><Relationship Id="rId18" Type="http://schemas.openxmlformats.org/officeDocument/2006/relationships/hyperlink" Target="http://baike.baidu.com/view/160708.htm" TargetMode="External"/><Relationship Id="rId17" Type="http://schemas.openxmlformats.org/officeDocument/2006/relationships/hyperlink" Target="http://baike.baidu.com/view/374952.htm" TargetMode="External"/><Relationship Id="rId16" Type="http://schemas.openxmlformats.org/officeDocument/2006/relationships/hyperlink" Target="http://baike.baidu.com/view/592964.htm" TargetMode="External"/><Relationship Id="rId15" Type="http://schemas.openxmlformats.org/officeDocument/2006/relationships/hyperlink" Target="http://baike.baidu.com/view/1132.htm" TargetMode="External"/><Relationship Id="rId14" Type="http://schemas.openxmlformats.org/officeDocument/2006/relationships/hyperlink" Target="http://baike.baidu.com/view/29.htm" TargetMode="External"/><Relationship Id="rId13" Type="http://schemas.openxmlformats.org/officeDocument/2006/relationships/hyperlink" Target="http://baike.baidu.com/view/552871.htm" TargetMode="External"/><Relationship Id="rId12" Type="http://schemas.openxmlformats.org/officeDocument/2006/relationships/hyperlink" Target="http://baike.baidu.com/view/24856.htm" TargetMode="External"/><Relationship Id="rId11" Type="http://schemas.openxmlformats.org/officeDocument/2006/relationships/hyperlink" Target="http://baike.baidu.com/view/15020.htm" TargetMode="External"/><Relationship Id="rId10" Type="http://schemas.openxmlformats.org/officeDocument/2006/relationships/hyperlink" Target="http://baike.baidu.com/view/3912.htm" TargetMode="Externa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5" Type="http://schemas.openxmlformats.org/officeDocument/2006/relationships/hyperlink" Target="http://baike.baidu.com/view/7125.htm" TargetMode="External"/><Relationship Id="rId4" Type="http://schemas.openxmlformats.org/officeDocument/2006/relationships/hyperlink" Target="http://baike.baidu.com/view/1507.htm" TargetMode="External"/><Relationship Id="rId3" Type="http://schemas.openxmlformats.org/officeDocument/2006/relationships/hyperlink" Target="http://baike.baidu.com/view/160728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javaSE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基础知识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javaEE 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应用开发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 ME </a:t>
            </a:r>
            <a:r>
              <a:rPr lang="zh-CN" altLang="en-US" smtClean="0">
                <a:latin typeface="Arial" panose="020B0604020202020204" pitchFamily="34" charset="0"/>
              </a:rPr>
              <a:t>：做游戏开发的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体系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JAVA&amp;ECLIPSE(8</a:t>
            </a:r>
            <a:r>
              <a:rPr lang="zh-CN" altLang="en-US" smtClean="0">
                <a:latin typeface="Arial" panose="020B0604020202020204" pitchFamily="34" charset="0"/>
              </a:rPr>
              <a:t>张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分为三个体系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平台标准版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smtClean="0">
                <a:latin typeface="Arial" panose="020B0604020202020204" pitchFamily="34" charset="0"/>
              </a:rPr>
              <a:t>(Java 2 Platform,Enterprise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平台企业版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平台微型版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桌面应用开发</a:t>
            </a:r>
            <a:r>
              <a:rPr lang="en-US" altLang="zh-CN" smtClean="0">
                <a:latin typeface="Arial" panose="020B0604020202020204" pitchFamily="34" charset="0"/>
              </a:rPr>
              <a:t>(Java</a:t>
            </a:r>
            <a:r>
              <a:rPr lang="zh-CN" altLang="en-US" smtClean="0">
                <a:latin typeface="Arial" panose="020B0604020202020204" pitchFamily="34" charset="0"/>
              </a:rPr>
              <a:t>核心、基础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JavaSE(Java Standard Edition)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企业级应用开发：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手机等移动产品开发：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349D99-FF51-4E16-8441-3ECA18B8F388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692BC0-0314-4108-B5C9-790A5F91057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Persional</a:t>
            </a:r>
            <a:r>
              <a:rPr lang="en-US" altLang="zh-CN" dirty="0" smtClean="0"/>
              <a:t> Digital Assistant </a:t>
            </a:r>
            <a:r>
              <a:rPr lang="zh-CN" altLang="en-US" dirty="0" smtClean="0"/>
              <a:t>说白了就是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，</a:t>
            </a:r>
            <a:br>
              <a:rPr lang="zh-CN" altLang="en-US" dirty="0" smtClean="0"/>
            </a:br>
            <a:r>
              <a:rPr lang="en-US" altLang="zh-CN" dirty="0" smtClean="0"/>
              <a:t>PDA</a:t>
            </a:r>
            <a:r>
              <a:rPr lang="zh-CN" altLang="en-US" dirty="0" smtClean="0"/>
              <a:t>基本上没有电话功能的，要想有电话功能在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的扩展插口里插上手机卡。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现在的手机结合了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掌上电脑</a:t>
            </a:r>
            <a:r>
              <a:rPr lang="zh-CN" altLang="en-US" dirty="0" smtClean="0"/>
              <a:t>的功能，称为</a:t>
            </a:r>
            <a:r>
              <a:rPr lang="en-US" altLang="zh-CN" dirty="0" smtClean="0"/>
              <a:t>PDA</a:t>
            </a:r>
            <a:r>
              <a:rPr lang="zh-CN" altLang="en-US" smtClean="0"/>
              <a:t>手机。我们统称为智能手机。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6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692BC0-0314-4108-B5C9-790A5F91057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JVM</a:t>
            </a:r>
            <a:r>
              <a:rPr lang="zh-CN" altLang="en-US" smtClean="0"/>
              <a:t>：</a:t>
            </a:r>
            <a:r>
              <a:rPr lang="en-US" altLang="zh-CN" smtClean="0"/>
              <a:t>Java Virtual Mechinal(JAVA</a:t>
            </a:r>
            <a:r>
              <a:rPr lang="zh-CN" altLang="en-US" smtClean="0"/>
              <a:t>虚拟机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JVM</a:t>
            </a:r>
            <a:r>
              <a:rPr lang="zh-CN" altLang="en-US" smtClean="0"/>
              <a:t>是</a:t>
            </a:r>
            <a:r>
              <a:rPr lang="en-US" altLang="zh-CN" smtClean="0"/>
              <a:t>JRE</a:t>
            </a:r>
            <a:r>
              <a:rPr lang="zh-CN" altLang="en-US" smtClean="0"/>
              <a:t>的一部分，它是一个虚构出来的计算机，是通过在实际的计算机上仿真模拟各种计算机功能来实现的。</a:t>
            </a:r>
            <a:r>
              <a:rPr lang="en-US" altLang="zh-CN" smtClean="0"/>
              <a:t>JVM</a:t>
            </a:r>
            <a:r>
              <a:rPr lang="zh-CN" altLang="en-US" smtClean="0"/>
              <a:t>有自己完善的硬件架构，如处理器、堆栈、寄存器等，还具有相应的指令系统。</a:t>
            </a:r>
            <a:r>
              <a:rPr lang="en-US" altLang="zh-CN" smtClean="0"/>
              <a:t>JVM </a:t>
            </a:r>
            <a:r>
              <a:rPr lang="zh-CN" altLang="en-US" smtClean="0"/>
              <a:t>的主要工作是解释自己的指令集（即字节码）并映射到本地的 </a:t>
            </a:r>
            <a:r>
              <a:rPr lang="en-US" altLang="zh-CN" smtClean="0"/>
              <a:t>CPU </a:t>
            </a:r>
            <a:r>
              <a:rPr lang="zh-CN" altLang="en-US" smtClean="0"/>
              <a:t>的指令集或 </a:t>
            </a:r>
            <a:r>
              <a:rPr lang="en-US" altLang="zh-CN" smtClean="0"/>
              <a:t>OS </a:t>
            </a:r>
            <a:r>
              <a:rPr lang="zh-CN" altLang="en-US" smtClean="0"/>
              <a:t>的系统调用。</a:t>
            </a:r>
            <a:r>
              <a:rPr lang="en-US" altLang="zh-CN" smtClean="0"/>
              <a:t>Java</a:t>
            </a:r>
            <a:r>
              <a:rPr lang="zh-CN" altLang="en-US" smtClean="0"/>
              <a:t>语言是跨平台运行的，其实就是不同的操作系统，使用不同的</a:t>
            </a:r>
            <a:r>
              <a:rPr lang="en-US" altLang="zh-CN" smtClean="0"/>
              <a:t>JVM</a:t>
            </a:r>
            <a:r>
              <a:rPr lang="zh-CN" altLang="en-US" smtClean="0"/>
              <a:t>映射规则，让其与操作系统无关，完成了跨平台性。</a:t>
            </a:r>
            <a:r>
              <a:rPr lang="en-US" altLang="zh-CN" smtClean="0"/>
              <a:t>JVM </a:t>
            </a:r>
            <a:r>
              <a:rPr lang="zh-CN" altLang="en-US" smtClean="0"/>
              <a:t>对上层的 </a:t>
            </a:r>
            <a:r>
              <a:rPr lang="en-US" altLang="zh-CN" smtClean="0"/>
              <a:t>Java </a:t>
            </a:r>
            <a:r>
              <a:rPr lang="zh-CN" altLang="en-US" smtClean="0"/>
              <a:t>源文件是不关心的，它关注的只是由源文件生成的类文件（ </a:t>
            </a:r>
            <a:r>
              <a:rPr lang="en-US" altLang="zh-CN" smtClean="0"/>
              <a:t>class file </a:t>
            </a:r>
            <a:r>
              <a:rPr lang="zh-CN" altLang="en-US" smtClean="0"/>
              <a:t>）。类文件的组成包括 </a:t>
            </a:r>
            <a:r>
              <a:rPr lang="en-US" altLang="zh-CN" smtClean="0"/>
              <a:t>JVM </a:t>
            </a:r>
            <a:r>
              <a:rPr lang="zh-CN" altLang="en-US" smtClean="0"/>
              <a:t>指令集，符号表以及一些补助信息。</a:t>
            </a:r>
            <a:r>
              <a:rPr lang="en-US" smtClean="0"/>
              <a:t> </a:t>
            </a:r>
            <a:endParaRPr lang="en-US" smtClean="0"/>
          </a:p>
          <a:p>
            <a:r>
              <a:rPr lang="en-US" smtClean="0"/>
              <a:t>    		</a:t>
            </a:r>
            <a:r>
              <a:rPr lang="en-US" altLang="zh-CN" smtClean="0"/>
              <a:t>JRE:Java  Runtime  Enviromental(java</a:t>
            </a:r>
            <a:r>
              <a:rPr lang="zh-CN" altLang="en-US" smtClean="0"/>
              <a:t>运行时环境</a:t>
            </a:r>
            <a:r>
              <a:rPr lang="en-US" altLang="zh-CN" smtClean="0"/>
              <a:t>)</a:t>
            </a:r>
            <a:r>
              <a:rPr lang="zh-CN" altLang="en-US" smtClean="0"/>
              <a:t>。也就是我们说的</a:t>
            </a:r>
            <a:r>
              <a:rPr lang="en-US" altLang="zh-CN" smtClean="0"/>
              <a:t>JAVA</a:t>
            </a:r>
            <a:r>
              <a:rPr lang="zh-CN" altLang="en-US" smtClean="0"/>
              <a:t>平台，所有的</a:t>
            </a:r>
            <a:r>
              <a:rPr lang="en-US" altLang="zh-CN" smtClean="0"/>
              <a:t>Java</a:t>
            </a:r>
            <a:r>
              <a:rPr lang="zh-CN" altLang="en-US" smtClean="0"/>
              <a:t>程序都要在</a:t>
            </a:r>
            <a:r>
              <a:rPr lang="en-US" altLang="zh-CN" smtClean="0"/>
              <a:t>JRE</a:t>
            </a:r>
            <a:r>
              <a:rPr lang="zh-CN" altLang="en-US" smtClean="0"/>
              <a:t>下才能运行。包括</a:t>
            </a:r>
            <a:r>
              <a:rPr lang="en-US" altLang="zh-CN" smtClean="0"/>
              <a:t>JVM</a:t>
            </a:r>
            <a:r>
              <a:rPr lang="zh-CN" altLang="en-US" smtClean="0"/>
              <a:t>和</a:t>
            </a:r>
            <a:r>
              <a:rPr lang="en-US" altLang="zh-CN" smtClean="0"/>
              <a:t>JAVA</a:t>
            </a:r>
            <a:r>
              <a:rPr lang="zh-CN" altLang="en-US" smtClean="0"/>
              <a:t>核心类库和支持文件。与</a:t>
            </a:r>
            <a:r>
              <a:rPr lang="en-US" altLang="zh-CN" smtClean="0"/>
              <a:t>JDK</a:t>
            </a:r>
            <a:r>
              <a:rPr lang="zh-CN" altLang="en-US" smtClean="0"/>
              <a:t>相比，它不包含开发工具</a:t>
            </a:r>
            <a:r>
              <a:rPr lang="en-US" altLang="zh-CN" smtClean="0"/>
              <a:t>——</a:t>
            </a:r>
            <a:r>
              <a:rPr lang="zh-CN" altLang="en-US" smtClean="0"/>
              <a:t>编译器、调试器和其它工具。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    </a:t>
            </a:r>
            <a:r>
              <a:rPr lang="en-US" altLang="zh-CN" smtClean="0"/>
              <a:t>JDK : Java Development ToolKit(Java</a:t>
            </a:r>
            <a:r>
              <a:rPr lang="zh-CN" altLang="en-US" smtClean="0"/>
              <a:t>开发工具包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JDK</a:t>
            </a:r>
            <a:r>
              <a:rPr lang="zh-CN" altLang="en-US" smtClean="0"/>
              <a:t>是整个</a:t>
            </a:r>
            <a:r>
              <a:rPr lang="en-US" altLang="zh-CN" smtClean="0"/>
              <a:t>JAVA</a:t>
            </a:r>
            <a:r>
              <a:rPr lang="zh-CN" altLang="en-US" smtClean="0"/>
              <a:t>的核心，包括了</a:t>
            </a:r>
            <a:r>
              <a:rPr lang="en-US" altLang="zh-CN" smtClean="0"/>
              <a:t>Java</a:t>
            </a:r>
            <a:r>
              <a:rPr lang="zh-CN" altLang="en-US" smtClean="0"/>
              <a:t>运行环境（</a:t>
            </a:r>
            <a:r>
              <a:rPr lang="en-US" altLang="zh-CN" smtClean="0"/>
              <a:t>Java Runtime Envirnment</a:t>
            </a:r>
            <a:r>
              <a:rPr lang="zh-CN" altLang="en-US" smtClean="0"/>
              <a:t>），一堆</a:t>
            </a:r>
            <a:r>
              <a:rPr lang="en-US" altLang="zh-CN" smtClean="0"/>
              <a:t>Java</a:t>
            </a:r>
            <a:r>
              <a:rPr lang="zh-CN" altLang="en-US" smtClean="0"/>
              <a:t>工具（</a:t>
            </a:r>
            <a:r>
              <a:rPr lang="en-US" altLang="zh-CN" smtClean="0"/>
              <a:t>javac/java/jdb</a:t>
            </a:r>
            <a:r>
              <a:rPr lang="zh-CN" altLang="en-US" smtClean="0"/>
              <a:t>等）和</a:t>
            </a:r>
            <a:r>
              <a:rPr lang="en-US" altLang="zh-CN" smtClean="0"/>
              <a:t>Java</a:t>
            </a:r>
            <a:r>
              <a:rPr lang="zh-CN" altLang="en-US" smtClean="0"/>
              <a:t>基础的类库（即</a:t>
            </a:r>
            <a:r>
              <a:rPr lang="en-US" altLang="zh-CN" smtClean="0"/>
              <a:t>Java API </a:t>
            </a:r>
            <a:r>
              <a:rPr lang="zh-CN" altLang="en-US" smtClean="0"/>
              <a:t>包括</a:t>
            </a:r>
            <a:r>
              <a:rPr lang="en-US" altLang="zh-CN" smtClean="0"/>
              <a:t>rt.jar</a:t>
            </a:r>
            <a:r>
              <a:rPr lang="zh-CN" altLang="en-US" smtClean="0"/>
              <a:t>）。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A87D6-B077-4D78-8776-EAD67D2F6783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AC4636-F0CE-4CE7-B679-8EF57775C5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C5AD08-C65B-4A2D-9FCD-0B8D4F7682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en-US" altLang="zh-CN" baseline="30000" smtClean="0">
                <a:latin typeface="Arial" panose="020B0604020202020204" pitchFamily="34" charset="0"/>
              </a:rPr>
              <a:t>[1]</a:t>
            </a:r>
            <a:r>
              <a:rPr lang="zh-CN" altLang="en-US" smtClean="0">
                <a:latin typeface="Arial" panose="020B0604020202020204" pitchFamily="34" charset="0"/>
              </a:rPr>
              <a:t>是由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Sun Microsystems</a:t>
            </a:r>
            <a:r>
              <a:rPr lang="zh-CN" altLang="en-US" smtClean="0">
                <a:latin typeface="Arial" panose="020B0604020202020204" pitchFamily="34" charset="0"/>
              </a:rPr>
              <a:t>公司于 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月推出的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面向对象程序设计</a:t>
            </a:r>
            <a:r>
              <a:rPr lang="zh-CN" altLang="en-US" smtClean="0">
                <a:latin typeface="Arial" panose="020B0604020202020204" pitchFamily="34" charset="0"/>
                <a:hlinkClick r:id="rId4" action="ppaction://hlinkfile"/>
              </a:rPr>
              <a:t>语言</a:t>
            </a:r>
            <a:r>
              <a:rPr lang="zh-CN" altLang="en-US" smtClean="0">
                <a:latin typeface="Arial" panose="020B0604020202020204" pitchFamily="34" charset="0"/>
              </a:rPr>
              <a:t>（以下简称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语言）和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5" action="ppaction://hlinkfile"/>
              </a:rPr>
              <a:t>平台</a:t>
            </a:r>
            <a:r>
              <a:rPr lang="zh-CN" altLang="en-US" smtClean="0">
                <a:latin typeface="Arial" panose="020B0604020202020204" pitchFamily="34" charset="0"/>
              </a:rPr>
              <a:t>的总称。由</a:t>
            </a:r>
            <a:r>
              <a:rPr lang="en-US" altLang="zh-CN" smtClean="0">
                <a:latin typeface="Arial" panose="020B0604020202020204" pitchFamily="34" charset="0"/>
                <a:hlinkClick r:id="rId6" action="ppaction://hlinkfile"/>
              </a:rPr>
              <a:t>James Gosling</a:t>
            </a:r>
            <a:r>
              <a:rPr lang="zh-CN" altLang="en-US" smtClean="0">
                <a:latin typeface="Arial" panose="020B0604020202020204" pitchFamily="34" charset="0"/>
              </a:rPr>
              <a:t>和同事们共同研发，并在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年正式推出。用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实现的</a:t>
            </a:r>
            <a:r>
              <a:rPr lang="en-US" altLang="zh-CN" smtClean="0">
                <a:latin typeface="Arial" panose="020B0604020202020204" pitchFamily="34" charset="0"/>
                <a:hlinkClick r:id="rId7" action="ppaction://hlinkfile"/>
              </a:rPr>
              <a:t>HotJava</a:t>
            </a:r>
            <a:r>
              <a:rPr lang="zh-CN" altLang="en-US" smtClean="0">
                <a:latin typeface="Arial" panose="020B0604020202020204" pitchFamily="34" charset="0"/>
                <a:hlinkClick r:id="rId7" action="ppaction://hlinkfile"/>
              </a:rPr>
              <a:t>浏览器</a:t>
            </a:r>
            <a:r>
              <a:rPr lang="zh-CN" altLang="en-US" smtClean="0">
                <a:latin typeface="Arial" panose="020B0604020202020204" pitchFamily="34" charset="0"/>
              </a:rPr>
              <a:t>（支持</a:t>
            </a:r>
            <a:r>
              <a:rPr lang="en-US" altLang="zh-CN" smtClean="0">
                <a:latin typeface="Arial" panose="020B0604020202020204" pitchFamily="34" charset="0"/>
              </a:rPr>
              <a:t>Java applet</a:t>
            </a:r>
            <a:r>
              <a:rPr lang="zh-CN" altLang="en-US" smtClean="0">
                <a:latin typeface="Arial" panose="020B0604020202020204" pitchFamily="34" charset="0"/>
              </a:rPr>
              <a:t>）显示了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的魅力：</a:t>
            </a:r>
            <a:r>
              <a:rPr lang="zh-CN" altLang="en-US" smtClean="0">
                <a:latin typeface="Arial" panose="020B0604020202020204" pitchFamily="34" charset="0"/>
                <a:hlinkClick r:id="rId8" action="ppaction://hlinkfile"/>
              </a:rPr>
              <a:t>跨平台</a:t>
            </a:r>
            <a:r>
              <a:rPr lang="zh-CN" altLang="en-US" smtClean="0">
                <a:latin typeface="Arial" panose="020B0604020202020204" pitchFamily="34" charset="0"/>
              </a:rPr>
              <a:t>、动态的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9" action="ppaction://hlinkfile"/>
              </a:rPr>
              <a:t>Internet</a:t>
            </a:r>
            <a:r>
              <a:rPr lang="zh-CN" altLang="en-US" smtClean="0">
                <a:latin typeface="Arial" panose="020B0604020202020204" pitchFamily="34" charset="0"/>
              </a:rPr>
              <a:t>计算。从此，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被广泛接受并推动了</a:t>
            </a:r>
            <a:r>
              <a:rPr lang="en-US" altLang="zh-CN" smtClean="0">
                <a:latin typeface="Arial" panose="020B0604020202020204" pitchFamily="34" charset="0"/>
                <a:hlinkClick r:id="rId10" action="ppaction://hlinkfile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的迅速发展，常用的浏览器均支持</a:t>
            </a:r>
            <a:r>
              <a:rPr lang="en-US" altLang="zh-CN" smtClean="0">
                <a:latin typeface="Arial" panose="020B0604020202020204" pitchFamily="34" charset="0"/>
              </a:rPr>
              <a:t>Javaapplet</a:t>
            </a:r>
            <a:r>
              <a:rPr lang="zh-CN" altLang="en-US" smtClean="0">
                <a:latin typeface="Arial" panose="020B0604020202020204" pitchFamily="34" charset="0"/>
              </a:rPr>
              <a:t>。另一方面，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技术也不断更新。</a:t>
            </a:r>
            <a:r>
              <a:rPr lang="en-US" altLang="zh-CN" smtClean="0">
                <a:latin typeface="Arial" panose="020B0604020202020204" pitchFamily="34" charset="0"/>
              </a:rPr>
              <a:t>(2010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  <a:hlinkClick r:id="rId11" action="ppaction://hlinkfile"/>
              </a:rPr>
              <a:t>Oracle</a:t>
            </a:r>
            <a:r>
              <a:rPr lang="zh-CN" altLang="en-US" smtClean="0">
                <a:latin typeface="Arial" panose="020B0604020202020204" pitchFamily="34" charset="0"/>
              </a:rPr>
              <a:t>公司收购了</a:t>
            </a:r>
            <a:r>
              <a:rPr lang="en-US" altLang="zh-CN" smtClean="0">
                <a:latin typeface="Arial" panose="020B0604020202020204" pitchFamily="34" charset="0"/>
                <a:hlinkClick r:id="rId12" action="ppaction://hlinkfile"/>
              </a:rPr>
              <a:t>SUN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由四方面组成：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3" action="ppaction://hlinkfile"/>
              </a:rPr>
              <a:t>编程语言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14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类文件格式、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5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6" action="ppaction://hlinkfile"/>
              </a:rPr>
              <a:t>应用程序接口</a:t>
            </a:r>
            <a:r>
              <a:rPr lang="en-US" altLang="zh-CN" smtClean="0">
                <a:latin typeface="Arial" panose="020B0604020202020204" pitchFamily="34" charset="0"/>
              </a:rPr>
              <a:t>(Java API)</a:t>
            </a:r>
            <a:r>
              <a:rPr lang="zh-CN" altLang="en-US" smtClean="0">
                <a:latin typeface="Arial" panose="020B0604020202020204" pitchFamily="34" charset="0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平台由</a:t>
            </a:r>
            <a:r>
              <a:rPr lang="en-US" altLang="zh-CN" smtClean="0">
                <a:latin typeface="Arial" panose="020B0604020202020204" pitchFamily="34" charset="0"/>
                <a:hlinkClick r:id="rId17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7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Java Virtual Machine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8" action="ppaction://hlinkfile"/>
              </a:rPr>
              <a:t>JVM</a:t>
            </a:r>
            <a:r>
              <a:rPr lang="zh-CN" altLang="en-US" smtClean="0">
                <a:latin typeface="Arial" panose="020B0604020202020204" pitchFamily="34" charset="0"/>
              </a:rPr>
              <a:t>）和</a:t>
            </a:r>
            <a:r>
              <a:rPr lang="en-US" altLang="zh-CN" smtClean="0">
                <a:latin typeface="Arial" panose="020B0604020202020204" pitchFamily="34" charset="0"/>
              </a:rPr>
              <a:t>Java </a:t>
            </a:r>
            <a:r>
              <a:rPr lang="zh-CN" altLang="en-US" smtClean="0">
                <a:latin typeface="Arial" panose="020B0604020202020204" pitchFamily="34" charset="0"/>
              </a:rPr>
              <a:t>应用编程接口（</a:t>
            </a:r>
            <a:r>
              <a:rPr lang="en-US" altLang="zh-CN" smtClean="0">
                <a:latin typeface="Arial" panose="020B0604020202020204" pitchFamily="34" charset="0"/>
              </a:rPr>
              <a:t>Application Programming Interface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9" action="ppaction://hlinkfile"/>
              </a:rPr>
              <a:t>API</a:t>
            </a:r>
            <a:r>
              <a:rPr lang="zh-CN" altLang="en-US" smtClean="0">
                <a:latin typeface="Arial" panose="020B0604020202020204" pitchFamily="34" charset="0"/>
              </a:rPr>
              <a:t>）构成。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</a:t>
            </a:r>
            <a:r>
              <a:rPr lang="zh-CN" altLang="en-US" smtClean="0">
                <a:latin typeface="Arial" panose="020B0604020202020204" pitchFamily="34" charset="0"/>
                <a:hlinkClick r:id="rId20" action="ppaction://hlinkfile"/>
              </a:rPr>
              <a:t>编程</a:t>
            </a:r>
            <a:r>
              <a:rPr lang="zh-CN" altLang="en-US" smtClean="0">
                <a:latin typeface="Arial" panose="020B0604020202020204" pitchFamily="34" charset="0"/>
              </a:rPr>
              <a:t>接口为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应用提供了一个独立于</a:t>
            </a:r>
            <a:r>
              <a:rPr lang="zh-CN" altLang="en-US" smtClean="0">
                <a:latin typeface="Arial" panose="020B0604020202020204" pitchFamily="34" charset="0"/>
                <a:hlinkClick r:id="rId21" action="ppaction://hlinkfile"/>
              </a:rPr>
              <a:t>操作系统</a:t>
            </a:r>
            <a:r>
              <a:rPr lang="zh-CN" altLang="en-US" smtClean="0">
                <a:latin typeface="Arial" panose="020B0604020202020204" pitchFamily="34" charset="0"/>
              </a:rPr>
              <a:t>的标准接口，可分为基本部分和扩展部分。在</a:t>
            </a:r>
            <a:r>
              <a:rPr lang="zh-CN" altLang="en-US" smtClean="0">
                <a:latin typeface="Arial" panose="020B0604020202020204" pitchFamily="34" charset="0"/>
                <a:hlinkClick r:id="rId22" action="ppaction://hlinkfile"/>
              </a:rPr>
              <a:t>硬件</a:t>
            </a:r>
            <a:r>
              <a:rPr lang="zh-CN" altLang="en-US" smtClean="0">
                <a:latin typeface="Arial" panose="020B0604020202020204" pitchFamily="34" charset="0"/>
              </a:rPr>
              <a:t>或操作系统平台上安装一个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平台之后，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应用程序就可运行。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平台已经嵌入了几乎所有的操作系统。这样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程序可以只编译一次，就可以在各种系统中运行。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应用编程接口已经从</a:t>
            </a:r>
            <a:r>
              <a:rPr lang="en-US" altLang="zh-CN" smtClean="0">
                <a:latin typeface="Arial" panose="020B0604020202020204" pitchFamily="34" charset="0"/>
              </a:rPr>
              <a:t>1.1x</a:t>
            </a:r>
            <a:r>
              <a:rPr lang="zh-CN" altLang="en-US" smtClean="0">
                <a:latin typeface="Arial" panose="020B0604020202020204" pitchFamily="34" charset="0"/>
              </a:rPr>
              <a:t>版发展到</a:t>
            </a:r>
            <a:r>
              <a:rPr lang="en-US" altLang="zh-CN" smtClean="0">
                <a:latin typeface="Arial" panose="020B0604020202020204" pitchFamily="34" charset="0"/>
              </a:rPr>
              <a:t>1.2</a:t>
            </a:r>
            <a:r>
              <a:rPr lang="zh-CN" altLang="en-US" smtClean="0">
                <a:latin typeface="Arial" panose="020B0604020202020204" pitchFamily="34" charset="0"/>
              </a:rPr>
              <a:t>版。常用的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平台基于</a:t>
            </a:r>
            <a:r>
              <a:rPr lang="en-US" altLang="zh-CN" smtClean="0">
                <a:latin typeface="Arial" panose="020B0604020202020204" pitchFamily="34" charset="0"/>
              </a:rPr>
              <a:t>Java1.4</a:t>
            </a:r>
            <a:r>
              <a:rPr lang="zh-CN" altLang="en-US" smtClean="0">
                <a:latin typeface="Arial" panose="020B0604020202020204" pitchFamily="34" charset="0"/>
              </a:rPr>
              <a:t>，最近版本为</a:t>
            </a:r>
            <a:r>
              <a:rPr lang="en-US" altLang="zh-CN" smtClean="0">
                <a:latin typeface="Arial" panose="020B0604020202020204" pitchFamily="34" charset="0"/>
              </a:rPr>
              <a:t>Java1.7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A7BE38-75D2-4C91-9D1F-E902A5378C15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en-US" altLang="zh-CN" baseline="30000" smtClean="0">
                <a:latin typeface="Arial" panose="020B0604020202020204" pitchFamily="34" charset="0"/>
              </a:rPr>
              <a:t>[1]</a:t>
            </a:r>
            <a:r>
              <a:rPr lang="zh-CN" altLang="en-US" smtClean="0">
                <a:latin typeface="Arial" panose="020B0604020202020204" pitchFamily="34" charset="0"/>
              </a:rPr>
              <a:t>是由</a:t>
            </a:r>
            <a:r>
              <a:rPr lang="en-US" altLang="zh-CN" smtClean="0">
                <a:latin typeface="Arial" panose="020B0604020202020204" pitchFamily="34" charset="0"/>
                <a:hlinkClick r:id="rId3" action="ppaction://hlinkfile"/>
              </a:rPr>
              <a:t>Sun Microsystems</a:t>
            </a:r>
            <a:r>
              <a:rPr lang="zh-CN" altLang="en-US" smtClean="0">
                <a:latin typeface="Arial" panose="020B0604020202020204" pitchFamily="34" charset="0"/>
              </a:rPr>
              <a:t>公司于 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</a:rPr>
              <a:t>月推出的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面向对象程序设计</a:t>
            </a:r>
            <a:r>
              <a:rPr lang="zh-CN" altLang="en-US" smtClean="0">
                <a:latin typeface="Arial" panose="020B0604020202020204" pitchFamily="34" charset="0"/>
                <a:hlinkClick r:id="rId4" action="ppaction://hlinkfile"/>
              </a:rPr>
              <a:t>语言</a:t>
            </a:r>
            <a:r>
              <a:rPr lang="zh-CN" altLang="en-US" smtClean="0">
                <a:latin typeface="Arial" panose="020B0604020202020204" pitchFamily="34" charset="0"/>
              </a:rPr>
              <a:t>（以下简称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语言）和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5" action="ppaction://hlinkfile"/>
              </a:rPr>
              <a:t>平台</a:t>
            </a:r>
            <a:r>
              <a:rPr lang="zh-CN" altLang="en-US" smtClean="0">
                <a:latin typeface="Arial" panose="020B0604020202020204" pitchFamily="34" charset="0"/>
              </a:rPr>
              <a:t>的总称。由</a:t>
            </a:r>
            <a:r>
              <a:rPr lang="en-US" altLang="zh-CN" smtClean="0">
                <a:latin typeface="Arial" panose="020B0604020202020204" pitchFamily="34" charset="0"/>
                <a:hlinkClick r:id="rId6" action="ppaction://hlinkfile"/>
              </a:rPr>
              <a:t>James Gosling</a:t>
            </a:r>
            <a:r>
              <a:rPr lang="zh-CN" altLang="en-US" smtClean="0">
                <a:latin typeface="Arial" panose="020B0604020202020204" pitchFamily="34" charset="0"/>
              </a:rPr>
              <a:t>和同事们共同研发，并在</a:t>
            </a:r>
            <a:r>
              <a:rPr lang="en-US" altLang="zh-CN" smtClean="0">
                <a:latin typeface="Arial" panose="020B0604020202020204" pitchFamily="34" charset="0"/>
              </a:rPr>
              <a:t>1995</a:t>
            </a:r>
            <a:r>
              <a:rPr lang="zh-CN" altLang="en-US" smtClean="0">
                <a:latin typeface="Arial" panose="020B0604020202020204" pitchFamily="34" charset="0"/>
              </a:rPr>
              <a:t>年正式推出。用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实现的</a:t>
            </a:r>
            <a:r>
              <a:rPr lang="en-US" altLang="zh-CN" smtClean="0">
                <a:latin typeface="Arial" panose="020B0604020202020204" pitchFamily="34" charset="0"/>
                <a:hlinkClick r:id="rId7" action="ppaction://hlinkfile"/>
              </a:rPr>
              <a:t>HotJava</a:t>
            </a:r>
            <a:r>
              <a:rPr lang="zh-CN" altLang="en-US" smtClean="0">
                <a:latin typeface="Arial" panose="020B0604020202020204" pitchFamily="34" charset="0"/>
                <a:hlinkClick r:id="rId7" action="ppaction://hlinkfile"/>
              </a:rPr>
              <a:t>浏览器</a:t>
            </a:r>
            <a:r>
              <a:rPr lang="zh-CN" altLang="en-US" smtClean="0">
                <a:latin typeface="Arial" panose="020B0604020202020204" pitchFamily="34" charset="0"/>
              </a:rPr>
              <a:t>（支持</a:t>
            </a:r>
            <a:r>
              <a:rPr lang="en-US" altLang="zh-CN" smtClean="0">
                <a:latin typeface="Arial" panose="020B0604020202020204" pitchFamily="34" charset="0"/>
              </a:rPr>
              <a:t>Java applet</a:t>
            </a:r>
            <a:r>
              <a:rPr lang="zh-CN" altLang="en-US" smtClean="0">
                <a:latin typeface="Arial" panose="020B0604020202020204" pitchFamily="34" charset="0"/>
              </a:rPr>
              <a:t>）显示了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的魅力：</a:t>
            </a:r>
            <a:r>
              <a:rPr lang="zh-CN" altLang="en-US" smtClean="0">
                <a:latin typeface="Arial" panose="020B0604020202020204" pitchFamily="34" charset="0"/>
                <a:hlinkClick r:id="rId8" action="ppaction://hlinkfile"/>
              </a:rPr>
              <a:t>跨平台</a:t>
            </a:r>
            <a:r>
              <a:rPr lang="zh-CN" altLang="en-US" smtClean="0">
                <a:latin typeface="Arial" panose="020B0604020202020204" pitchFamily="34" charset="0"/>
              </a:rPr>
              <a:t>、动态的</a:t>
            </a:r>
            <a:r>
              <a:rPr lang="en-US" altLang="zh-CN" smtClean="0">
                <a:latin typeface="Arial" panose="020B0604020202020204" pitchFamily="34" charset="0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9" action="ppaction://hlinkfile"/>
              </a:rPr>
              <a:t>Internet</a:t>
            </a:r>
            <a:r>
              <a:rPr lang="zh-CN" altLang="en-US" smtClean="0">
                <a:latin typeface="Arial" panose="020B0604020202020204" pitchFamily="34" charset="0"/>
              </a:rPr>
              <a:t>计算。从此，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被广泛接受并推动了</a:t>
            </a:r>
            <a:r>
              <a:rPr lang="en-US" altLang="zh-CN" smtClean="0">
                <a:latin typeface="Arial" panose="020B0604020202020204" pitchFamily="34" charset="0"/>
                <a:hlinkClick r:id="rId10" action="ppaction://hlinkfile"/>
              </a:rPr>
              <a:t>Web</a:t>
            </a:r>
            <a:r>
              <a:rPr lang="zh-CN" altLang="en-US" smtClean="0">
                <a:latin typeface="Arial" panose="020B0604020202020204" pitchFamily="34" charset="0"/>
              </a:rPr>
              <a:t>的迅速发展，常用的浏览器均支持</a:t>
            </a:r>
            <a:r>
              <a:rPr lang="en-US" altLang="zh-CN" smtClean="0">
                <a:latin typeface="Arial" panose="020B0604020202020204" pitchFamily="34" charset="0"/>
              </a:rPr>
              <a:t>Javaapplet</a:t>
            </a:r>
            <a:r>
              <a:rPr lang="zh-CN" altLang="en-US" smtClean="0">
                <a:latin typeface="Arial" panose="020B0604020202020204" pitchFamily="34" charset="0"/>
              </a:rPr>
              <a:t>。另一方面，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技术也不断更新。</a:t>
            </a:r>
            <a:r>
              <a:rPr lang="en-US" altLang="zh-CN" smtClean="0">
                <a:latin typeface="Arial" panose="020B0604020202020204" pitchFamily="34" charset="0"/>
              </a:rPr>
              <a:t>(2010</a:t>
            </a:r>
            <a:r>
              <a:rPr lang="zh-CN" altLang="en-US" smtClean="0">
                <a:latin typeface="Arial" panose="020B0604020202020204" pitchFamily="34" charset="0"/>
              </a:rPr>
              <a:t>年</a:t>
            </a:r>
            <a:r>
              <a:rPr lang="en-US" altLang="zh-CN" smtClean="0">
                <a:latin typeface="Arial" panose="020B0604020202020204" pitchFamily="34" charset="0"/>
                <a:hlinkClick r:id="rId11" action="ppaction://hlinkfile"/>
              </a:rPr>
              <a:t>Oracle</a:t>
            </a:r>
            <a:r>
              <a:rPr lang="zh-CN" altLang="en-US" smtClean="0">
                <a:latin typeface="Arial" panose="020B0604020202020204" pitchFamily="34" charset="0"/>
              </a:rPr>
              <a:t>公司收购了</a:t>
            </a:r>
            <a:r>
              <a:rPr lang="en-US" altLang="zh-CN" smtClean="0">
                <a:latin typeface="Arial" panose="020B0604020202020204" pitchFamily="34" charset="0"/>
                <a:hlinkClick r:id="rId12" action="ppaction://hlinkfile"/>
              </a:rPr>
              <a:t>SUN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latin typeface="Arial" panose="020B0604020202020204" pitchFamily="34" charset="0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由四方面组成：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3" action="ppaction://hlinkfile"/>
              </a:rPr>
              <a:t>编程语言</a:t>
            </a:r>
            <a:r>
              <a:rPr lang="zh-CN" altLang="en-US" smtClean="0">
                <a:latin typeface="Arial" panose="020B0604020202020204" pitchFamily="34" charset="0"/>
              </a:rPr>
              <a:t>、</a:t>
            </a:r>
            <a:r>
              <a:rPr lang="en-US" altLang="zh-CN" smtClean="0">
                <a:latin typeface="Arial" panose="020B0604020202020204" pitchFamily="34" charset="0"/>
                <a:hlinkClick r:id="rId14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类文件格式、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5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6" action="ppaction://hlinkfile"/>
              </a:rPr>
              <a:t>应用程序接口</a:t>
            </a:r>
            <a:r>
              <a:rPr lang="en-US" altLang="zh-CN" smtClean="0">
                <a:latin typeface="Arial" panose="020B0604020202020204" pitchFamily="34" charset="0"/>
              </a:rPr>
              <a:t>(Java API)</a:t>
            </a:r>
            <a:r>
              <a:rPr lang="zh-CN" altLang="en-US" smtClean="0">
                <a:latin typeface="Arial" panose="020B0604020202020204" pitchFamily="34" charset="0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平台由</a:t>
            </a:r>
            <a:r>
              <a:rPr lang="en-US" altLang="zh-CN" smtClean="0">
                <a:latin typeface="Arial" panose="020B0604020202020204" pitchFamily="34" charset="0"/>
                <a:hlinkClick r:id="rId17" action="ppaction://hlinkfile"/>
              </a:rPr>
              <a:t>Java</a:t>
            </a:r>
            <a:r>
              <a:rPr lang="zh-CN" altLang="en-US" smtClean="0">
                <a:latin typeface="Arial" panose="020B0604020202020204" pitchFamily="34" charset="0"/>
                <a:hlinkClick r:id="rId17" action="ppaction://hlinkfile"/>
              </a:rPr>
              <a:t>虚拟机</a:t>
            </a:r>
            <a:r>
              <a:rPr lang="zh-CN" altLang="en-US" smtClean="0">
                <a:latin typeface="Arial" panose="020B0604020202020204" pitchFamily="34" charset="0"/>
              </a:rPr>
              <a:t>（</a:t>
            </a:r>
            <a:r>
              <a:rPr lang="en-US" altLang="zh-CN" smtClean="0">
                <a:latin typeface="Arial" panose="020B0604020202020204" pitchFamily="34" charset="0"/>
              </a:rPr>
              <a:t>Java Virtual Machine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8" action="ppaction://hlinkfile"/>
              </a:rPr>
              <a:t>JVM</a:t>
            </a:r>
            <a:r>
              <a:rPr lang="zh-CN" altLang="en-US" smtClean="0">
                <a:latin typeface="Arial" panose="020B0604020202020204" pitchFamily="34" charset="0"/>
              </a:rPr>
              <a:t>）和</a:t>
            </a:r>
            <a:r>
              <a:rPr lang="en-US" altLang="zh-CN" smtClean="0">
                <a:latin typeface="Arial" panose="020B0604020202020204" pitchFamily="34" charset="0"/>
              </a:rPr>
              <a:t>Java </a:t>
            </a:r>
            <a:r>
              <a:rPr lang="zh-CN" altLang="en-US" smtClean="0">
                <a:latin typeface="Arial" panose="020B0604020202020204" pitchFamily="34" charset="0"/>
              </a:rPr>
              <a:t>应用编程接口（</a:t>
            </a:r>
            <a:r>
              <a:rPr lang="en-US" altLang="zh-CN" smtClean="0">
                <a:latin typeface="Arial" panose="020B0604020202020204" pitchFamily="34" charset="0"/>
              </a:rPr>
              <a:t>Application Programming Interface</a:t>
            </a:r>
            <a:r>
              <a:rPr lang="zh-CN" altLang="en-US" smtClean="0">
                <a:latin typeface="Arial" panose="020B0604020202020204" pitchFamily="34" charset="0"/>
              </a:rPr>
              <a:t>，简称</a:t>
            </a:r>
            <a:r>
              <a:rPr lang="en-US" altLang="zh-CN" smtClean="0">
                <a:latin typeface="Arial" panose="020B0604020202020204" pitchFamily="34" charset="0"/>
                <a:hlinkClick r:id="rId19" action="ppaction://hlinkfile"/>
              </a:rPr>
              <a:t>API</a:t>
            </a:r>
            <a:r>
              <a:rPr lang="zh-CN" altLang="en-US" smtClean="0">
                <a:latin typeface="Arial" panose="020B0604020202020204" pitchFamily="34" charset="0"/>
              </a:rPr>
              <a:t>）构成。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</a:t>
            </a:r>
            <a:r>
              <a:rPr lang="zh-CN" altLang="en-US" smtClean="0">
                <a:latin typeface="Arial" panose="020B0604020202020204" pitchFamily="34" charset="0"/>
                <a:hlinkClick r:id="rId20" action="ppaction://hlinkfile"/>
              </a:rPr>
              <a:t>编程</a:t>
            </a:r>
            <a:r>
              <a:rPr lang="zh-CN" altLang="en-US" smtClean="0">
                <a:latin typeface="Arial" panose="020B0604020202020204" pitchFamily="34" charset="0"/>
              </a:rPr>
              <a:t>接口为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应用提供了一个独立于</a:t>
            </a:r>
            <a:r>
              <a:rPr lang="zh-CN" altLang="en-US" smtClean="0">
                <a:latin typeface="Arial" panose="020B0604020202020204" pitchFamily="34" charset="0"/>
                <a:hlinkClick r:id="rId21" action="ppaction://hlinkfile"/>
              </a:rPr>
              <a:t>操作系统</a:t>
            </a:r>
            <a:r>
              <a:rPr lang="zh-CN" altLang="en-US" smtClean="0">
                <a:latin typeface="Arial" panose="020B0604020202020204" pitchFamily="34" charset="0"/>
              </a:rPr>
              <a:t>的标准接口，可分为基本部分和扩展部分。在</a:t>
            </a:r>
            <a:r>
              <a:rPr lang="zh-CN" altLang="en-US" smtClean="0">
                <a:latin typeface="Arial" panose="020B0604020202020204" pitchFamily="34" charset="0"/>
                <a:hlinkClick r:id="rId22" action="ppaction://hlinkfile"/>
              </a:rPr>
              <a:t>硬件</a:t>
            </a:r>
            <a:r>
              <a:rPr lang="zh-CN" altLang="en-US" smtClean="0">
                <a:latin typeface="Arial" panose="020B0604020202020204" pitchFamily="34" charset="0"/>
              </a:rPr>
              <a:t>或操作系统平台上安装一个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平台之后，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应用程序就可运行。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平台已经嵌入了几乎所有的操作系统。这样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程序可以只编译一次，就可以在各种系统中运行。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应用编程接口已经从</a:t>
            </a:r>
            <a:r>
              <a:rPr lang="en-US" altLang="zh-CN" smtClean="0">
                <a:latin typeface="Arial" panose="020B0604020202020204" pitchFamily="34" charset="0"/>
              </a:rPr>
              <a:t>1.1x</a:t>
            </a:r>
            <a:r>
              <a:rPr lang="zh-CN" altLang="en-US" smtClean="0">
                <a:latin typeface="Arial" panose="020B0604020202020204" pitchFamily="34" charset="0"/>
              </a:rPr>
              <a:t>版发展到</a:t>
            </a:r>
            <a:r>
              <a:rPr lang="en-US" altLang="zh-CN" smtClean="0">
                <a:latin typeface="Arial" panose="020B0604020202020204" pitchFamily="34" charset="0"/>
              </a:rPr>
              <a:t>1.2</a:t>
            </a:r>
            <a:r>
              <a:rPr lang="zh-CN" altLang="en-US" smtClean="0">
                <a:latin typeface="Arial" panose="020B0604020202020204" pitchFamily="34" charset="0"/>
              </a:rPr>
              <a:t>版。常用的</a:t>
            </a:r>
            <a:r>
              <a:rPr lang="en-US" altLang="zh-CN" smtClean="0">
                <a:latin typeface="Arial" panose="020B0604020202020204" pitchFamily="34" charset="0"/>
              </a:rPr>
              <a:t>Java</a:t>
            </a:r>
            <a:r>
              <a:rPr lang="zh-CN" altLang="en-US" smtClean="0">
                <a:latin typeface="Arial" panose="020B0604020202020204" pitchFamily="34" charset="0"/>
              </a:rPr>
              <a:t>平台基于</a:t>
            </a:r>
            <a:r>
              <a:rPr lang="en-US" altLang="zh-CN" smtClean="0">
                <a:latin typeface="Arial" panose="020B0604020202020204" pitchFamily="34" charset="0"/>
              </a:rPr>
              <a:t>Java1.4</a:t>
            </a:r>
            <a:r>
              <a:rPr lang="zh-CN" altLang="en-US" smtClean="0">
                <a:latin typeface="Arial" panose="020B0604020202020204" pitchFamily="34" charset="0"/>
              </a:rPr>
              <a:t>，最近版本为</a:t>
            </a:r>
            <a:r>
              <a:rPr lang="en-US" altLang="zh-CN" smtClean="0">
                <a:latin typeface="Arial" panose="020B0604020202020204" pitchFamily="34" charset="0"/>
              </a:rPr>
              <a:t>Java1.7</a:t>
            </a:r>
            <a:r>
              <a:rPr lang="zh-CN" altLang="en-US" smtClean="0">
                <a:latin typeface="Arial" panose="020B0604020202020204" pitchFamily="34" charset="0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C05602-3A07-4367-9FA9-4ACE71C867F7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简单：无指针、结构体、虚基类、运算符重载、无多重继承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体积小：核心编译器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40k,c++ 292k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面向对象：万物皆为类，所有的功能实现都在类中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健壮：不必担心内存问题，自动垃圾回收机制，程序运行稳定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结构清晰：无多重继承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具有多线程机制，使得应用程序能够并行的执行。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分布式：包含一个通讯相关的程序库，可以处理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及其他协议。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语言的跨平台特性：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是面向对象的语言：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是基于信息隐藏和抽象数据类型概念的纯面向对象的语言。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中每个对象封装数据和方法，而方法实施对数据的处理。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中通过继承机制实现代码复用。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7CE8CE-4A2D-4C65-A833-D9B0C50D28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的工作原理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）主要实现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字节码的解释和执行，为不同的平台提供统一的接口。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源程序编译生成字节码程序，字节码是一种近似于机器码的中间码，不受计算机硬件设备和操作平台种类的限制，只要计算机中有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运行的环境，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字节码就可以在其上运行。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虚拟机是软件模拟的计算机，可以在任何处理器上（无论是在计算机中还是在其它电子设备中）安全并且兼容的执行保存在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文件中的字节码。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虚拟机的</a:t>
            </a:r>
            <a:r>
              <a:rPr lang="en-US" altLang="zh-CN" dirty="0" smtClean="0">
                <a:effectLst/>
                <a:sym typeface="+mn-ea"/>
              </a:rPr>
              <a:t>"</a:t>
            </a:r>
            <a:r>
              <a:rPr lang="zh-CN" altLang="en-US" dirty="0" smtClean="0">
                <a:effectLst/>
                <a:sym typeface="+mn-ea"/>
              </a:rPr>
              <a:t>机器码</a:t>
            </a:r>
            <a:r>
              <a:rPr lang="en-US" altLang="zh-CN" dirty="0" smtClean="0">
                <a:effectLst/>
                <a:sym typeface="+mn-ea"/>
              </a:rPr>
              <a:t>"</a:t>
            </a:r>
            <a:r>
              <a:rPr lang="zh-CN" altLang="en-US" dirty="0" smtClean="0">
                <a:effectLst/>
                <a:sym typeface="+mn-ea"/>
              </a:rPr>
              <a:t>保存在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文件中，有时也可以称之为字节码文件。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程序的跨平台主要是指字节码文件可以在任何具有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虚拟机的计算机或者电子设备上运行，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虚拟机中的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解释器负责将字节码文件解释成为特定的机器码进行运行。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源程序需要通过编译器编译成为</a:t>
            </a:r>
            <a:r>
              <a:rPr lang="en-US" altLang="zh-CN" dirty="0" smtClean="0">
                <a:effectLst/>
                <a:sym typeface="+mn-ea"/>
              </a:rPr>
              <a:t>.class</a:t>
            </a:r>
            <a:r>
              <a:rPr lang="zh-CN" altLang="en-US" dirty="0" smtClean="0">
                <a:effectLst/>
                <a:sym typeface="+mn-ea"/>
              </a:rPr>
              <a:t>文件（字节码文件），</a:t>
            </a:r>
            <a:r>
              <a:rPr lang="en-US" altLang="zh-CN" dirty="0" smtClean="0">
                <a:effectLst/>
                <a:sym typeface="+mn-ea"/>
              </a:rPr>
              <a:t>java</a:t>
            </a:r>
            <a:r>
              <a:rPr lang="zh-CN" altLang="en-US" dirty="0" smtClean="0">
                <a:effectLst/>
                <a:sym typeface="+mn-ea"/>
              </a:rPr>
              <a:t>程序的编译和执行过程如上图所示。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396F0C-8E09-40EB-9C16-FCA43138EFB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sym typeface="+mn-ea"/>
              </a:rPr>
              <a:t>起源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en-US" altLang="zh-CN" baseline="30000" smtClean="0">
                <a:sym typeface="+mn-ea"/>
              </a:rPr>
              <a:t>[1]</a:t>
            </a:r>
            <a:r>
              <a:rPr lang="zh-CN" altLang="en-US" smtClean="0">
                <a:sym typeface="+mn-ea"/>
              </a:rPr>
              <a:t>是由</a:t>
            </a:r>
            <a:r>
              <a:rPr lang="en-US" altLang="zh-CN" smtClean="0">
                <a:sym typeface="+mn-ea"/>
                <a:hlinkClick r:id="rId3" action="ppaction://hlinkfile"/>
              </a:rPr>
              <a:t>Sun Microsystems</a:t>
            </a:r>
            <a:r>
              <a:rPr lang="zh-CN" altLang="en-US" smtClean="0">
                <a:sym typeface="+mn-ea"/>
              </a:rPr>
              <a:t>公司于 </a:t>
            </a:r>
            <a:r>
              <a:rPr lang="en-US" altLang="zh-CN" smtClean="0">
                <a:sym typeface="+mn-ea"/>
              </a:rPr>
              <a:t>1995</a:t>
            </a:r>
            <a:r>
              <a:rPr lang="zh-CN" altLang="en-US" smtClean="0">
                <a:sym typeface="+mn-ea"/>
              </a:rPr>
              <a:t>年</a:t>
            </a:r>
            <a:r>
              <a:rPr lang="en-US" altLang="zh-CN" smtClean="0">
                <a:sym typeface="+mn-ea"/>
              </a:rPr>
              <a:t>5</a:t>
            </a:r>
            <a:r>
              <a:rPr lang="zh-CN" altLang="en-US" smtClean="0">
                <a:sym typeface="+mn-ea"/>
              </a:rPr>
              <a:t>月推出的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面向对象程序设计</a:t>
            </a:r>
            <a:r>
              <a:rPr lang="zh-CN" altLang="en-US" smtClean="0">
                <a:sym typeface="+mn-ea"/>
                <a:hlinkClick r:id="rId4" action="ppaction://hlinkfile"/>
              </a:rPr>
              <a:t>语言</a:t>
            </a:r>
            <a:r>
              <a:rPr lang="zh-CN" altLang="en-US" smtClean="0">
                <a:sym typeface="+mn-ea"/>
              </a:rPr>
              <a:t>（以下简称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语言）和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5" action="ppaction://hlinkfile"/>
              </a:rPr>
              <a:t>平台</a:t>
            </a:r>
            <a:r>
              <a:rPr lang="zh-CN" altLang="en-US" smtClean="0">
                <a:sym typeface="+mn-ea"/>
              </a:rPr>
              <a:t>的总称。由</a:t>
            </a:r>
            <a:r>
              <a:rPr lang="en-US" altLang="zh-CN" smtClean="0">
                <a:sym typeface="+mn-ea"/>
                <a:hlinkClick r:id="rId6" action="ppaction://hlinkfile"/>
              </a:rPr>
              <a:t>James Gosling</a:t>
            </a:r>
            <a:r>
              <a:rPr lang="zh-CN" altLang="en-US" smtClean="0">
                <a:sym typeface="+mn-ea"/>
              </a:rPr>
              <a:t>和同事们共同研发，并在</a:t>
            </a:r>
            <a:r>
              <a:rPr lang="en-US" altLang="zh-CN" smtClean="0">
                <a:sym typeface="+mn-ea"/>
              </a:rPr>
              <a:t>1995</a:t>
            </a:r>
            <a:r>
              <a:rPr lang="zh-CN" altLang="en-US" smtClean="0">
                <a:sym typeface="+mn-ea"/>
              </a:rPr>
              <a:t>年正式推出。用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实现的</a:t>
            </a:r>
            <a:r>
              <a:rPr lang="en-US" altLang="zh-CN" smtClean="0">
                <a:sym typeface="+mn-ea"/>
                <a:hlinkClick r:id="rId7" action="ppaction://hlinkfile"/>
              </a:rPr>
              <a:t>HotJava</a:t>
            </a:r>
            <a:r>
              <a:rPr lang="zh-CN" altLang="en-US" smtClean="0">
                <a:sym typeface="+mn-ea"/>
                <a:hlinkClick r:id="rId7" action="ppaction://hlinkfile"/>
              </a:rPr>
              <a:t>浏览器</a:t>
            </a:r>
            <a:r>
              <a:rPr lang="zh-CN" altLang="en-US" smtClean="0">
                <a:sym typeface="+mn-ea"/>
              </a:rPr>
              <a:t>（支持</a:t>
            </a:r>
            <a:r>
              <a:rPr lang="en-US" altLang="zh-CN" smtClean="0">
                <a:sym typeface="+mn-ea"/>
              </a:rPr>
              <a:t>Java applet</a:t>
            </a:r>
            <a:r>
              <a:rPr lang="zh-CN" altLang="en-US" smtClean="0">
                <a:sym typeface="+mn-ea"/>
              </a:rPr>
              <a:t>）显示了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的魅力：</a:t>
            </a:r>
            <a:r>
              <a:rPr lang="zh-CN" altLang="en-US" smtClean="0">
                <a:sym typeface="+mn-ea"/>
                <a:hlinkClick r:id="rId8" action="ppaction://hlinkfile"/>
              </a:rPr>
              <a:t>跨平台</a:t>
            </a:r>
            <a:r>
              <a:rPr lang="zh-CN" altLang="en-US" smtClean="0">
                <a:sym typeface="+mn-ea"/>
              </a:rPr>
              <a:t>、动态的</a:t>
            </a:r>
            <a:r>
              <a:rPr lang="en-US" altLang="zh-CN" smtClean="0">
                <a:sym typeface="+mn-ea"/>
              </a:rPr>
              <a:t>Web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  <a:hlinkClick r:id="rId9" action="ppaction://hlinkfile"/>
              </a:rPr>
              <a:t>Internet</a:t>
            </a:r>
            <a:r>
              <a:rPr lang="zh-CN" altLang="en-US" smtClean="0">
                <a:sym typeface="+mn-ea"/>
              </a:rPr>
              <a:t>计算。从此，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被广泛接受并推动了</a:t>
            </a:r>
            <a:r>
              <a:rPr lang="en-US" altLang="zh-CN" smtClean="0">
                <a:sym typeface="+mn-ea"/>
                <a:hlinkClick r:id="rId10" action="ppaction://hlinkfile"/>
              </a:rPr>
              <a:t>Web</a:t>
            </a:r>
            <a:r>
              <a:rPr lang="zh-CN" altLang="en-US" smtClean="0">
                <a:sym typeface="+mn-ea"/>
              </a:rPr>
              <a:t>的迅速发展，常用的浏览器均支持</a:t>
            </a:r>
            <a:r>
              <a:rPr lang="en-US" altLang="zh-CN" smtClean="0">
                <a:sym typeface="+mn-ea"/>
              </a:rPr>
              <a:t>Javaapplet</a:t>
            </a:r>
            <a:r>
              <a:rPr lang="zh-CN" altLang="en-US" smtClean="0">
                <a:sym typeface="+mn-ea"/>
              </a:rPr>
              <a:t>。另一方面，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技术也不断更新。</a:t>
            </a:r>
            <a:r>
              <a:rPr lang="en-US" altLang="zh-CN" smtClean="0">
                <a:sym typeface="+mn-ea"/>
              </a:rPr>
              <a:t>(2010</a:t>
            </a:r>
            <a:r>
              <a:rPr lang="zh-CN" altLang="en-US" smtClean="0">
                <a:sym typeface="+mn-ea"/>
              </a:rPr>
              <a:t>年</a:t>
            </a:r>
            <a:r>
              <a:rPr lang="en-US" altLang="zh-CN" smtClean="0">
                <a:sym typeface="+mn-ea"/>
                <a:hlinkClick r:id="rId11" action="ppaction://hlinkfile"/>
              </a:rPr>
              <a:t>Oracle</a:t>
            </a:r>
            <a:r>
              <a:rPr lang="zh-CN" altLang="en-US" smtClean="0">
                <a:sym typeface="+mn-ea"/>
              </a:rPr>
              <a:t>公司收购了</a:t>
            </a:r>
            <a:r>
              <a:rPr lang="en-US" altLang="zh-CN" smtClean="0">
                <a:sym typeface="+mn-ea"/>
                <a:hlinkClick r:id="rId12" action="ppaction://hlinkfile"/>
              </a:rPr>
              <a:t>SUN</a:t>
            </a:r>
            <a:r>
              <a:rPr lang="en-US" altLang="zh-CN" smtClean="0">
                <a:sym typeface="+mn-ea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b="1" smtClean="0">
                <a:sym typeface="+mn-ea"/>
              </a:rPr>
              <a:t>组成</a:t>
            </a:r>
            <a:endParaRPr lang="zh-CN" altLang="en-US" b="1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由四方面组成：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3" action="ppaction://hlinkfile"/>
              </a:rPr>
              <a:t>编程语言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  <a:hlinkClick r:id="rId14" action="ppaction://hlinkfile"/>
              </a:rPr>
              <a:t>Java</a:t>
            </a:r>
            <a:r>
              <a:rPr lang="zh-CN" altLang="en-US" smtClean="0">
                <a:sym typeface="+mn-ea"/>
              </a:rPr>
              <a:t>类文件格式、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5" action="ppaction://hlinkfile"/>
              </a:rPr>
              <a:t>虚拟机</a:t>
            </a:r>
            <a:r>
              <a:rPr lang="zh-CN" altLang="en-US" smtClean="0">
                <a:sym typeface="+mn-ea"/>
              </a:rPr>
              <a:t>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  <a:hlinkClick r:id="rId16" action="ppaction://hlinkfile"/>
              </a:rPr>
              <a:t>应用程序接口</a:t>
            </a:r>
            <a:r>
              <a:rPr lang="en-US" altLang="zh-CN" smtClean="0">
                <a:sym typeface="+mn-ea"/>
              </a:rPr>
              <a:t>(Java API)</a:t>
            </a:r>
            <a:r>
              <a:rPr lang="zh-CN" altLang="en-US" smtClean="0">
                <a:sym typeface="+mn-ea"/>
              </a:rPr>
              <a:t>。平台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平台由</a:t>
            </a:r>
            <a:r>
              <a:rPr lang="en-US" altLang="zh-CN" smtClean="0">
                <a:sym typeface="+mn-ea"/>
                <a:hlinkClick r:id="rId17" action="ppaction://hlinkfile"/>
              </a:rPr>
              <a:t>Java</a:t>
            </a:r>
            <a:r>
              <a:rPr lang="zh-CN" altLang="en-US" smtClean="0">
                <a:sym typeface="+mn-ea"/>
                <a:hlinkClick r:id="rId17" action="ppaction://hlinkfile"/>
              </a:rPr>
              <a:t>虚拟机</a:t>
            </a:r>
            <a:r>
              <a:rPr lang="zh-CN" altLang="en-US" smtClean="0">
                <a:sym typeface="+mn-ea"/>
              </a:rPr>
              <a:t>（</a:t>
            </a:r>
            <a:r>
              <a:rPr lang="en-US" altLang="zh-CN" smtClean="0">
                <a:sym typeface="+mn-ea"/>
              </a:rPr>
              <a:t>Java Virtual Machine</a:t>
            </a:r>
            <a:r>
              <a:rPr lang="zh-CN" altLang="en-US" smtClean="0">
                <a:sym typeface="+mn-ea"/>
              </a:rPr>
              <a:t>，简称</a:t>
            </a:r>
            <a:r>
              <a:rPr lang="en-US" altLang="zh-CN" smtClean="0">
                <a:sym typeface="+mn-ea"/>
                <a:hlinkClick r:id="rId18" action="ppaction://hlinkfile"/>
              </a:rPr>
              <a:t>JVM</a:t>
            </a:r>
            <a:r>
              <a:rPr lang="zh-CN" altLang="en-US" smtClean="0">
                <a:sym typeface="+mn-ea"/>
              </a:rPr>
              <a:t>）和</a:t>
            </a:r>
            <a:r>
              <a:rPr lang="en-US" altLang="zh-CN" smtClean="0">
                <a:sym typeface="+mn-ea"/>
              </a:rPr>
              <a:t>Java </a:t>
            </a:r>
            <a:r>
              <a:rPr lang="zh-CN" altLang="en-US" smtClean="0">
                <a:sym typeface="+mn-ea"/>
              </a:rPr>
              <a:t>应用编程接口（</a:t>
            </a:r>
            <a:r>
              <a:rPr lang="en-US" altLang="zh-CN" smtClean="0">
                <a:sym typeface="+mn-ea"/>
              </a:rPr>
              <a:t>Application Programming Interface</a:t>
            </a:r>
            <a:r>
              <a:rPr lang="zh-CN" altLang="en-US" smtClean="0">
                <a:sym typeface="+mn-ea"/>
              </a:rPr>
              <a:t>，简称</a:t>
            </a:r>
            <a:r>
              <a:rPr lang="en-US" altLang="zh-CN" smtClean="0">
                <a:sym typeface="+mn-ea"/>
                <a:hlinkClick r:id="rId19" action="ppaction://hlinkfile"/>
              </a:rPr>
              <a:t>API</a:t>
            </a:r>
            <a:r>
              <a:rPr lang="zh-CN" altLang="en-US" smtClean="0">
                <a:sym typeface="+mn-ea"/>
              </a:rPr>
              <a:t>）构成。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</a:t>
            </a:r>
            <a:r>
              <a:rPr lang="zh-CN" altLang="en-US" smtClean="0">
                <a:sym typeface="+mn-ea"/>
                <a:hlinkClick r:id="rId20" action="ppaction://hlinkfile"/>
              </a:rPr>
              <a:t>编程</a:t>
            </a:r>
            <a:r>
              <a:rPr lang="zh-CN" altLang="en-US" smtClean="0">
                <a:sym typeface="+mn-ea"/>
              </a:rPr>
              <a:t>接口为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应用提供了一个独立于</a:t>
            </a:r>
            <a:r>
              <a:rPr lang="zh-CN" altLang="en-US" smtClean="0">
                <a:sym typeface="+mn-ea"/>
                <a:hlinkClick r:id="rId21" action="ppaction://hlinkfile"/>
              </a:rPr>
              <a:t>操作系统</a:t>
            </a:r>
            <a:r>
              <a:rPr lang="zh-CN" altLang="en-US" smtClean="0">
                <a:sym typeface="+mn-ea"/>
              </a:rPr>
              <a:t>的标准接口，可分为基本部分和扩展部分。在</a:t>
            </a:r>
            <a:r>
              <a:rPr lang="zh-CN" altLang="en-US" smtClean="0">
                <a:sym typeface="+mn-ea"/>
                <a:hlinkClick r:id="rId22" action="ppaction://hlinkfile"/>
              </a:rPr>
              <a:t>硬件</a:t>
            </a:r>
            <a:r>
              <a:rPr lang="zh-CN" altLang="en-US" smtClean="0">
                <a:sym typeface="+mn-ea"/>
              </a:rPr>
              <a:t>或操作系统平台上安装一个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平台之后，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应用程序就可运行。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平台已经嵌入了几乎所有的操作系统。这样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程序可以只编译一次，就可以在各种系统中运行。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应用编程接口已经从</a:t>
            </a:r>
            <a:r>
              <a:rPr lang="en-US" altLang="zh-CN" smtClean="0">
                <a:sym typeface="+mn-ea"/>
              </a:rPr>
              <a:t>1.1x</a:t>
            </a:r>
            <a:r>
              <a:rPr lang="zh-CN" altLang="en-US" smtClean="0">
                <a:sym typeface="+mn-ea"/>
              </a:rPr>
              <a:t>版发展到</a:t>
            </a:r>
            <a:r>
              <a:rPr lang="en-US" altLang="zh-CN" smtClean="0">
                <a:sym typeface="+mn-ea"/>
              </a:rPr>
              <a:t>1.2</a:t>
            </a:r>
            <a:r>
              <a:rPr lang="zh-CN" altLang="en-US" smtClean="0">
                <a:sym typeface="+mn-ea"/>
              </a:rPr>
              <a:t>版。常用的</a:t>
            </a:r>
            <a:r>
              <a:rPr lang="en-US" altLang="zh-CN" smtClean="0">
                <a:sym typeface="+mn-ea"/>
              </a:rPr>
              <a:t>Java</a:t>
            </a:r>
            <a:r>
              <a:rPr lang="zh-CN" altLang="en-US" smtClean="0">
                <a:sym typeface="+mn-ea"/>
              </a:rPr>
              <a:t>平台基于</a:t>
            </a:r>
            <a:r>
              <a:rPr lang="en-US" altLang="zh-CN" smtClean="0">
                <a:sym typeface="+mn-ea"/>
              </a:rPr>
              <a:t>Java1.4</a:t>
            </a:r>
            <a:r>
              <a:rPr lang="zh-CN" altLang="en-US" smtClean="0">
                <a:sym typeface="+mn-ea"/>
              </a:rPr>
              <a:t>，最近版本为</a:t>
            </a:r>
            <a:r>
              <a:rPr lang="en-US" altLang="zh-CN" smtClean="0">
                <a:sym typeface="+mn-ea"/>
              </a:rPr>
              <a:t>Java1.7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396F0C-8E09-40EB-9C16-FCA43138EFB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01D9F-AABF-44BC-98F0-520C6E01E8C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基础知识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javaEE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</a:rPr>
              <a:t>web</a:t>
            </a:r>
            <a:r>
              <a:rPr lang="zh-CN" altLang="en-US" dirty="0" smtClean="0">
                <a:latin typeface="Arial" panose="020B0604020202020204" pitchFamily="34" charset="0"/>
              </a:rPr>
              <a:t>应用开发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 ME </a:t>
            </a:r>
            <a:r>
              <a:rPr lang="zh-CN" altLang="en-US" dirty="0" smtClean="0">
                <a:latin typeface="Arial" panose="020B0604020202020204" pitchFamily="34" charset="0"/>
              </a:rPr>
              <a:t>：做游戏开发的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体系</a:t>
            </a:r>
            <a:endParaRPr lang="zh-CN" altLang="en-US" b="1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JAVA&amp;ECLIPSE(8</a:t>
            </a:r>
            <a:r>
              <a:rPr lang="zh-CN" altLang="en-US" dirty="0" smtClean="0">
                <a:latin typeface="Arial" panose="020B0604020202020204" pitchFamily="34" charset="0"/>
              </a:rPr>
              <a:t>张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分为三个体系</a:t>
            </a:r>
            <a:r>
              <a:rPr lang="en-US" altLang="zh-CN" dirty="0" smtClean="0">
                <a:latin typeface="Arial" panose="020B0604020202020204" pitchFamily="34" charset="0"/>
                <a:hlinkClick r:id="rId3" action="ppaction://hlinkfile"/>
              </a:rPr>
              <a:t>J2SE</a:t>
            </a:r>
            <a:r>
              <a:rPr lang="en-US" altLang="zh-CN" dirty="0" smtClean="0">
                <a:latin typeface="Arial" panose="020B0604020202020204" pitchFamily="34" charset="0"/>
              </a:rPr>
              <a:t>(Java2 Platform Standard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平台标准版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4" action="ppaction://hlinkfile"/>
              </a:rPr>
              <a:t>J2EE</a:t>
            </a:r>
            <a:r>
              <a:rPr lang="en-US" altLang="zh-CN" dirty="0" smtClean="0">
                <a:latin typeface="Arial" panose="020B0604020202020204" pitchFamily="34" charset="0"/>
              </a:rPr>
              <a:t>(Java 2 </a:t>
            </a:r>
            <a:r>
              <a:rPr lang="en-US" altLang="zh-CN" dirty="0" err="1" smtClean="0">
                <a:latin typeface="Arial" panose="020B0604020202020204" pitchFamily="34" charset="0"/>
              </a:rPr>
              <a:t>Platform,Enterprise</a:t>
            </a:r>
            <a:r>
              <a:rPr lang="en-US" altLang="zh-CN" dirty="0" smtClean="0">
                <a:latin typeface="Arial" panose="020B0604020202020204" pitchFamily="34" charset="0"/>
              </a:rPr>
              <a:t>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平台企业版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  <a:hlinkClick r:id="rId5" action="ppaction://hlinkfile"/>
              </a:rPr>
              <a:t>J2ME</a:t>
            </a:r>
            <a:r>
              <a:rPr lang="en-US" altLang="zh-CN" dirty="0" smtClean="0">
                <a:latin typeface="Arial" panose="020B0604020202020204" pitchFamily="34" charset="0"/>
              </a:rPr>
              <a:t>(Java 2 Platform Micro Edition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</a:rPr>
              <a:t>平台微型版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桌面应用开发</a:t>
            </a:r>
            <a:r>
              <a:rPr lang="en-US" altLang="zh-CN" dirty="0" smtClean="0">
                <a:latin typeface="Arial" panose="020B0604020202020204" pitchFamily="34" charset="0"/>
              </a:rPr>
              <a:t>(Java</a:t>
            </a:r>
            <a:r>
              <a:rPr lang="zh-CN" altLang="en-US" dirty="0" smtClean="0">
                <a:latin typeface="Arial" panose="020B0604020202020204" pitchFamily="34" charset="0"/>
              </a:rPr>
              <a:t>核心、基础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JavaSE</a:t>
            </a:r>
            <a:r>
              <a:rPr lang="en-US" altLang="zh-CN" dirty="0" smtClean="0">
                <a:latin typeface="Arial" panose="020B0604020202020204" pitchFamily="34" charset="0"/>
              </a:rPr>
              <a:t>(Java Standard Edition)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企业级应用开发：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手机等移动产品开发：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E01D9F-AABF-44BC-98F0-520C6E01E8CC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hyperlink" Target="ftp://ftp.edu2act.org/Java/software/tools/" TargetMode="External"/><Relationship Id="rId1" Type="http://schemas.openxmlformats.org/officeDocument/2006/relationships/hyperlink" Target="http://www.oracle.com/technetwork/java/javase/downloads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38505" y="1515745"/>
            <a:ext cx="7665720" cy="3144520"/>
          </a:xfrm>
        </p:spPr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sz="2400" smtClean="0"/>
              <a:t>Name</a:t>
            </a:r>
            <a:r>
              <a:rPr lang="zh-CN" altLang="en-US" sz="2400" smtClean="0"/>
              <a:t>：</a:t>
            </a:r>
            <a:r>
              <a:rPr lang="en-US" altLang="zh-CN" sz="2400" smtClean="0"/>
              <a:t> </a:t>
            </a:r>
            <a:r>
              <a:rPr sz="2400" smtClean="0"/>
              <a:t>孙丽萍</a:t>
            </a:r>
            <a:endParaRPr sz="2400" smtClean="0"/>
          </a:p>
          <a:p>
            <a:pPr lvl="0">
              <a:spcBef>
                <a:spcPts val="1800"/>
              </a:spcBef>
            </a:pPr>
            <a:r>
              <a:rPr lang="en-US" altLang="zh-CN" sz="2400" smtClean="0"/>
              <a:t>QQ</a:t>
            </a:r>
            <a:r>
              <a:rPr lang="zh-CN" altLang="en-US" sz="2400" smtClean="0"/>
              <a:t>：</a:t>
            </a:r>
            <a:r>
              <a:rPr lang="en-US" altLang="zh-CN" sz="2400" smtClean="0"/>
              <a:t>438733695</a:t>
            </a:r>
            <a:endParaRPr lang="en-US" altLang="zh-CN" sz="2400" smtClean="0"/>
          </a:p>
          <a:p>
            <a:pPr>
              <a:spcBef>
                <a:spcPts val="1800"/>
              </a:spcBef>
            </a:pPr>
            <a:r>
              <a:rPr lang="en-US" altLang="zh-CN" sz="2400" smtClean="0"/>
              <a:t>Mail</a:t>
            </a:r>
            <a:r>
              <a:rPr lang="zh-CN" altLang="en-US" sz="2400" smtClean="0"/>
              <a:t>：</a:t>
            </a:r>
            <a:endParaRPr lang="zh-CN" altLang="en-US" sz="2400" smtClean="0"/>
          </a:p>
          <a:p>
            <a:pPr lvl="1">
              <a:spcBef>
                <a:spcPts val="1800"/>
              </a:spcBef>
            </a:pPr>
            <a:r>
              <a:rPr lang="en-US" altLang="zh-CN" sz="2000" smtClean="0"/>
              <a:t>sunliping</a:t>
            </a:r>
            <a:r>
              <a:rPr lang="en-US" altLang="zh-CN" sz="2000" u="sng" smtClean="0">
                <a:solidFill>
                  <a:schemeClr val="tx2">
                    <a:lumMod val="75000"/>
                  </a:schemeClr>
                </a:solidFill>
              </a:rPr>
              <a:t>@edu2act.org</a:t>
            </a:r>
            <a:endParaRPr lang="en-US" altLang="zh-CN" sz="2000" u="sng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altLang="zh-CN" sz="2000" u="sng" smtClean="0">
                <a:solidFill>
                  <a:schemeClr val="tx2">
                    <a:lumMod val="75000"/>
                  </a:schemeClr>
                </a:solidFill>
              </a:rPr>
              <a:t>sunliping@onest.net&gt;</a:t>
            </a:r>
            <a:endParaRPr lang="en-US" altLang="zh-CN" sz="2000" u="sng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400" u="sng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en-US" altLang="zh-CN" smtClean="0"/>
          </a:p>
          <a:p>
            <a:endParaRPr lang="zh-CN" altLang="en-US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00075" y="228600"/>
            <a:ext cx="346791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7005" indent="-163830"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defTabSz="-635"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166370" algn="l"/>
                <a:tab pos="614045" algn="l"/>
                <a:tab pos="1063625" algn="l"/>
                <a:tab pos="1512570" algn="l"/>
                <a:tab pos="1962150" algn="l"/>
                <a:tab pos="2411095" algn="l"/>
                <a:tab pos="2860675" algn="l"/>
                <a:tab pos="3309620" algn="l"/>
                <a:tab pos="3759200" algn="l"/>
                <a:tab pos="4208145" algn="l"/>
                <a:tab pos="4657725" algn="l"/>
                <a:tab pos="5106670" algn="l"/>
                <a:tab pos="5556250" algn="l"/>
                <a:tab pos="6005195" algn="l"/>
                <a:tab pos="6454775" algn="l"/>
                <a:tab pos="6903720" algn="l"/>
                <a:tab pos="7353300" algn="l"/>
                <a:tab pos="7802245" algn="l"/>
                <a:tab pos="8251825" algn="l"/>
                <a:tab pos="8700770" algn="l"/>
                <a:tab pos="9150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ts val="600"/>
              </a:spcAft>
              <a:buClrTx/>
              <a:buFontTx/>
              <a:buNone/>
            </a:pPr>
            <a:r>
              <a:rPr lang="zh-CN" altLang="en-US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任课教师联系方式</a:t>
            </a:r>
            <a:endParaRPr lang="zh-CN" dirty="0">
              <a:solidFill>
                <a:srgbClr val="006F53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核心、基础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Standard Edition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企业级应用开发：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Enterprise Edition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手机等移动产品开发：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Micro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Edition</a:t>
            </a:r>
            <a:r>
              <a:rPr lang="zh-CN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sym typeface="Arial" panose="020B0604020202020204" pitchFamily="34" charset="0"/>
              </a:rPr>
              <a:t>Android</a:t>
            </a:r>
            <a:r>
              <a:rPr lang="zh-CN" altLang="en-US" sz="2400" smtClean="0">
                <a:sym typeface="Arial" panose="020B0604020202020204" pitchFamily="34" charset="0"/>
              </a:rPr>
              <a:t>开发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：为台式机和工作站提供一个开发和运行的平台，是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桌面开发和低端商务应用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456892"/>
            <a:ext cx="4974109" cy="350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JavaEE(</a:t>
            </a:r>
            <a:r>
              <a:rPr lang="en-US" altLang="zh-CN" sz="2400" smtClean="0">
                <a:ea typeface="宋体" panose="02010600030101010101" pitchFamily="2" charset="-122"/>
              </a:rPr>
              <a:t>Java Platform Enterprise Edition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大型网站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：阿里巴巴、淘宝等。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大型企业级应用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：移动、联通、银行等。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0907"/>
            <a:ext cx="5298548" cy="364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Micro Edition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是为机顶盒、移动电话和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之类嵌入式消费电子设备提供的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虚拟机和一系列标准化的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例如：俄罗斯方块、超级泡泡龙、超级玛丽奥等手机游戏。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186489"/>
            <a:ext cx="2819949" cy="29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73124"/>
            <a:ext cx="2673350" cy="299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的应用平台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</a:t>
            </a:r>
            <a:r>
              <a:rPr lang="en-US" altLang="zh-CN" sz="2400"/>
              <a:t>Android</a:t>
            </a:r>
            <a:r>
              <a:rPr lang="zh-CN" altLang="en-US" sz="2400"/>
              <a:t>是一种基于</a:t>
            </a:r>
            <a:r>
              <a:rPr lang="en-US" altLang="zh-CN" sz="2400"/>
              <a:t>Linux</a:t>
            </a:r>
            <a:r>
              <a:rPr lang="zh-CN" altLang="en-US" sz="2400"/>
              <a:t>的自由及开放源代码的操作系统，主要使用于移动设备，如智能手机和平板电脑，由</a:t>
            </a:r>
            <a:r>
              <a:rPr lang="en-US" altLang="zh-CN" sz="2400"/>
              <a:t>Google</a:t>
            </a:r>
            <a:r>
              <a:rPr lang="zh-CN" altLang="en-US" sz="2400"/>
              <a:t>公司和开放手机联盟领导及</a:t>
            </a:r>
            <a:r>
              <a:rPr lang="zh-CN" altLang="en-US" sz="2400" smtClean="0"/>
              <a:t>开发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例如：微信、水果忍者、愤怒的小鸟等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手机游戏。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306519"/>
            <a:ext cx="254093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20987"/>
            <a:ext cx="2989607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41" y="3320987"/>
            <a:ext cx="2495625" cy="25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环境中的几个概念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环境中的几个概念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Virtual Machine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Runtime Environment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运行时环境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Development Kit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开发环境）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 = JRE + Tools&amp;Java APIs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011863" y="3068960"/>
            <a:ext cx="2881312" cy="3214688"/>
            <a:chOff x="0" y="0"/>
            <a:chExt cx="2881312" cy="321468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881312" cy="3214688"/>
            </a:xfrm>
            <a:prstGeom prst="rect">
              <a:avLst/>
            </a:prstGeom>
            <a:solidFill>
              <a:srgbClr val="FF5D0D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hlink"/>
                </a:solidFill>
                <a:latin typeface="Courier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20725" y="793750"/>
              <a:ext cx="2089150" cy="2420938"/>
            </a:xfrm>
            <a:prstGeom prst="rect">
              <a:avLst/>
            </a:prstGeom>
            <a:solidFill>
              <a:srgbClr val="FFC2A3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368425" y="1630363"/>
              <a:ext cx="1439862" cy="15843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144462" y="14605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JDK </a:t>
              </a:r>
              <a:endParaRPr lang="zh-CN" altLang="en-US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5187" y="865188"/>
              <a:ext cx="760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JRE</a:t>
              </a:r>
              <a:endParaRPr lang="en-US" altLang="zh-CN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1512887" y="1801813"/>
              <a:ext cx="793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1"/>
                  </a:solidFill>
                  <a:latin typeface="Courier"/>
                </a:rPr>
                <a:t>JVM</a:t>
              </a:r>
              <a:endParaRPr lang="en-US" altLang="zh-CN">
                <a:solidFill>
                  <a:schemeClr val="tx1"/>
                </a:solidFill>
                <a:latin typeface="Courie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推出至今，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的版本共经历了如下几次大的版本更新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JDK1.0~1.1: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JDK1.2~1.4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：产品名为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Java2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：（更名为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JDK5.0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Tiger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，老虎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JDK6.0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Mustang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，野马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JDK1.7</a:t>
            </a:r>
            <a:r>
              <a:rPr lang="zh-CN" altLang="en-US" dirty="0"/>
              <a:t>： （</a:t>
            </a:r>
            <a:r>
              <a:rPr lang="en-US" altLang="zh-CN" dirty="0"/>
              <a:t>JDK7.0</a:t>
            </a:r>
            <a:r>
              <a:rPr lang="zh-CN" altLang="en-US" dirty="0"/>
              <a:t>） 、</a:t>
            </a:r>
            <a:r>
              <a:rPr lang="en-US" altLang="zh-CN" dirty="0"/>
              <a:t>Dolphin</a:t>
            </a:r>
            <a:r>
              <a:rPr lang="zh-CN" altLang="en-US" dirty="0"/>
              <a:t>，海豚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JDK1.8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 （</a:t>
            </a:r>
            <a:r>
              <a:rPr lang="en-US" altLang="zh-CN" dirty="0" smtClean="0">
                <a:solidFill>
                  <a:srgbClr val="FF0000"/>
                </a:solidFill>
              </a:rPr>
              <a:t>JDK8.0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http://www.oracle.com/technetwork/java/javase/downloads/index.html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19840"/>
            <a:ext cx="7808607" cy="51063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章 </a:t>
            </a:r>
            <a:r>
              <a:rPr lang="en-US" altLang="zh-CN" b="1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概述 </a:t>
            </a:r>
            <a:endParaRPr lang="zh-CN" altLang="en-US" sz="4800" dirty="0" smtClean="0">
              <a:ea typeface="宋体" panose="02010600030101010101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12753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</a:t>
            </a:r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5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89025"/>
            <a:ext cx="8566150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下载和安装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环境是否配置完成：</a:t>
            </a:r>
            <a:r>
              <a:rPr lang="en-US" altLang="zh-CN" smtClean="0"/>
              <a:t>java -version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安装：运行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javac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工具（命令）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13" name="对象 3"/>
          <p:cNvGraphicFramePr/>
          <p:nvPr/>
        </p:nvGraphicFramePr>
        <p:xfrm>
          <a:off x="431800" y="2205509"/>
          <a:ext cx="4824413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6372225" imgH="4171950" progId="PBrush">
                  <p:embed/>
                </p:oleObj>
              </mc:Choice>
              <mc:Fallback>
                <p:oleObj name="" r:id="rId1" imgW="6372225" imgH="4171950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205509"/>
                        <a:ext cx="4824413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2636838"/>
            <a:ext cx="51133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bin: JDK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包含的一些开发工具执行文件，包括编译器、解释器和一些工具 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include: Win32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字目录，是本地方法文件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jre: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程序运行环境的根目录 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lib: 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开发工具要用的一些库文件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src.zip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：归档的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开发的数据可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，是一个开源的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开发的关系数据库 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Java程序的基本组成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程序的步骤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8" y="2168860"/>
            <a:ext cx="6576392" cy="2988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public </a:t>
            </a:r>
            <a:r>
              <a:rPr lang="en-US" altLang="zh-CN" sz="2400" dirty="0">
                <a:solidFill>
                  <a:schemeClr val="tx1"/>
                </a:solidFill>
              </a:rPr>
              <a:t>class </a:t>
            </a:r>
            <a:r>
              <a:rPr lang="en-US" altLang="zh-CN" sz="2400" dirty="0" err="1">
                <a:solidFill>
                  <a:schemeClr val="tx1"/>
                </a:solidFill>
              </a:rPr>
              <a:t>HelloWorld</a:t>
            </a:r>
            <a:r>
              <a:rPr lang="en-US" altLang="zh-CN" sz="2400" dirty="0">
                <a:solidFill>
                  <a:schemeClr val="tx1"/>
                </a:solidFill>
              </a:rPr>
              <a:t> 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public </a:t>
            </a:r>
            <a:r>
              <a:rPr lang="en-US" altLang="zh-CN" sz="2400" dirty="0">
                <a:solidFill>
                  <a:schemeClr val="tx1"/>
                </a:solidFill>
              </a:rPr>
              <a:t>static void main(String[] </a:t>
            </a:r>
            <a:r>
              <a:rPr lang="en-US" altLang="zh-CN" sz="2400" dirty="0" err="1">
                <a:solidFill>
                  <a:schemeClr val="tx1"/>
                </a:solidFill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</a:t>
            </a:r>
            <a:r>
              <a:rPr lang="en-US" altLang="zh-CN" sz="2400" err="1">
                <a:solidFill>
                  <a:schemeClr val="tx1"/>
                </a:solidFill>
              </a:rPr>
              <a:t>HelloWorld</a:t>
            </a:r>
            <a:r>
              <a:rPr lang="en-US" altLang="zh-CN" sz="2400" smtClean="0">
                <a:solidFill>
                  <a:schemeClr val="tx1"/>
                </a:solidFill>
              </a:rPr>
              <a:t>");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	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243113" y="1028304"/>
            <a:ext cx="2052228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关键字：用来定义一个类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endCxn id="2" idx="2"/>
          </p:cNvCxnSpPr>
          <p:nvPr/>
        </p:nvCxnSpPr>
        <p:spPr bwMode="auto">
          <a:xfrm flipV="1">
            <a:off x="2265226" y="1725240"/>
            <a:ext cx="1004001" cy="933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endCxn id="14" idx="2"/>
          </p:cNvCxnSpPr>
          <p:nvPr/>
        </p:nvCxnSpPr>
        <p:spPr bwMode="auto">
          <a:xfrm flipV="1">
            <a:off x="4794358" y="1726308"/>
            <a:ext cx="2635189" cy="1270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6547449" y="1029372"/>
            <a:ext cx="1764196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静态方法，程序的入口。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3213627" y="3643692"/>
            <a:ext cx="1819740" cy="1754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2138546" y="5398056"/>
            <a:ext cx="3117530" cy="84717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用于向控制台输出信息；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chemeClr val="tx1"/>
                </a:solidFill>
                <a:sym typeface="Arial" panose="020B0604020202020204" pitchFamily="34" charset="0"/>
              </a:rPr>
              <a:t>每条语句要以分号</a:t>
            </a:r>
            <a:r>
              <a:rPr lang="zh-CN" altLang="zh-CN" dirty="0" smtClean="0">
                <a:solidFill>
                  <a:schemeClr val="tx1"/>
                </a:solidFill>
                <a:sym typeface="Arial" panose="020B0604020202020204" pitchFamily="34" charset="0"/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  <a:sym typeface="Arial" panose="020B0604020202020204" pitchFamily="34" charset="0"/>
              </a:rPr>
              <a:t>；</a:t>
            </a:r>
            <a:endParaRPr lang="zh-CN" altLang="zh-CN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>
            <a:endCxn id="27" idx="2"/>
          </p:cNvCxnSpPr>
          <p:nvPr/>
        </p:nvCxnSpPr>
        <p:spPr bwMode="auto">
          <a:xfrm flipV="1">
            <a:off x="3697311" y="1711068"/>
            <a:ext cx="1664392" cy="948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4535996" y="1014132"/>
            <a:ext cx="1651413" cy="696936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标识符：类的名字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20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15992"/>
            <a:ext cx="5328592" cy="382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1835696" y="5337212"/>
            <a:ext cx="12601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程序的基本组成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Java程序的基本组成是"类"(使用class声明)，方法不可以单独存在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类体和方法体都是在一对大括号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中定义的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程序从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main()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方法开始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要注意main方法的形式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args){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程序的步骤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作为扩展名，可以用任何文本编辑器创建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编译源程序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虚拟机能够明白的以字节码形式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（字节码）文件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”java”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读取字节码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，取出指令并且翻译成计算机能执行的代码，完成运行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　　　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endParaRPr lang="zh-CN" altLang="en-US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b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集成开发环境的概念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集程序编辑，编译，运行调试，打包，发布等功能于一体的软件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8197" name="Picture 5" descr="netbeans-logo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1912"/>
            <a:ext cx="2231601" cy="15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d-jbuilder-2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817813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13075"/>
            <a:ext cx="2313541" cy="15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的平台及主要应用方向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Java的工作原理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是一个开放源代码的、基于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的可扩展开发平台。就其本身而言，它只是一个框架和一组服务，用于通过插件组件构建开发环境，幸运的是，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附带了一个标准的插件集，包括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并不仅限于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集成开发环境，目前支持诸如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C/C++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COBOL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等编程语言的插件已经可用。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http://www.eclipse.org/.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917700"/>
            <a:ext cx="791527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根据操作系统选择合适的版本下载。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80645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是一款免安装软件，直接解压缩即可。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解压缩之后的目录结构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306638"/>
            <a:ext cx="7369175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eclipse.exe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文件，选择工作目录。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13317" name="对象 1"/>
          <p:cNvGraphicFramePr/>
          <p:nvPr/>
        </p:nvGraphicFramePr>
        <p:xfrm>
          <a:off x="900113" y="2276475"/>
          <a:ext cx="6264275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" r:id="rId1" imgW="5857875" imgH="2143125" progId="PBrush">
                  <p:embed/>
                </p:oleObj>
              </mc:Choice>
              <mc:Fallback>
                <p:oleObj name="" r:id="rId1" imgW="5857875" imgH="2143125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6264275" cy="331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434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欢迎界面，主界面。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792003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709863"/>
            <a:ext cx="7920038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中采用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（项目）来组织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源代码和资源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Project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，进入项目创建导航页面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52738"/>
            <a:ext cx="33131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41663"/>
            <a:ext cx="3240087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29000"/>
            <a:ext cx="3240087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644900"/>
            <a:ext cx="3313112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133600"/>
            <a:ext cx="395605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286250"/>
            <a:ext cx="395128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5" name="Object 6"/>
          <p:cNvGraphicFramePr/>
          <p:nvPr/>
        </p:nvGraphicFramePr>
        <p:xfrm>
          <a:off x="682625" y="2133600"/>
          <a:ext cx="32924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5286375" imgH="5648325" progId="PBrush">
                  <p:embed/>
                </p:oleObj>
              </mc:Choice>
              <mc:Fallback>
                <p:oleObj name="" r:id="rId3" imgW="5286375" imgH="5648325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133600"/>
                        <a:ext cx="3292475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smtClean="0">
                <a:ea typeface="宋体" panose="02010600030101010101" pitchFamily="2" charset="-122"/>
              </a:rPr>
            </a:b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选择要运行的类文件，点击菜单栏的“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Run as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8135937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Eclipse的安装及使用</a:t>
            </a:r>
            <a:b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5999163" cy="28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420938"/>
            <a:ext cx="5976937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644900"/>
            <a:ext cx="6010275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的含义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 Microsystems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月推出的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面向对象程序设计语言（以下简称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语言）和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平台的总称。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有两层含义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</a:t>
            </a:r>
            <a:endParaRPr lang="zh-CN" altLang="en-US" sz="36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Java的注释符有三种：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块注释(/*注释的内容*/)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行注释(//注释内容)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文档的注释(/** 注释的内容*/)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的平台及主要应用方向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Java的工作原理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语言的历史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172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1991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James Gosling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等人开始开发名称为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Oak 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的语言。主要用于像有线电视转换盒这类消费设备。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公司的人后来发现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Oak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是一种已有的计算机语言的名字，于是，将其改名为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（太平洋岛屿爪哇盛产的一种味道非常美妙的咖啡）。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公司对外正式宣布了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endParaRPr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2" y="4149080"/>
            <a:ext cx="1489770" cy="188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10243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48331" y="5508844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健壮性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45591" y="4530040"/>
            <a:ext cx="1907987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面向对象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006629" y="3275176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跨平台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11560" y="3250088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多线程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97667" y="2040163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分布式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64909" y="1296161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简单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55549" y="4530040"/>
            <a:ext cx="2124236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结构清晰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652120" y="2014777"/>
            <a:ext cx="1440000" cy="540000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体积小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" fill="hold">
                                          <p:stCondLst>
                                            <p:cond delay="29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" fill="hold">
                                          <p:stCondLst>
                                            <p:cond delay="5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" fill="hold">
                                          <p:stCondLst>
                                            <p:cond delay="89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</a:t>
            </a:r>
            <a:b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是面向对象的语言：</a:t>
            </a:r>
            <a:endParaRPr lang="en-US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是基于信息隐藏和抽象数据类型概念的纯面向对象的语言。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中每个对象封装数据和方法，而方法实施对数据的处理。</a:t>
            </a:r>
            <a:endParaRPr 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中通过继承机制实现代码复用。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是跨平台的开发语言。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跨平台的实现原理：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程序运行在虚拟机之上。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" y="2209800"/>
            <a:ext cx="672909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语言的主要特征　　　　　　　　　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是跨平台的开发语言。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跨平台的实现原理：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程序运行在虚拟机之上。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1422263" y="2373355"/>
            <a:ext cx="6458222" cy="3744912"/>
            <a:chOff x="0" y="0"/>
            <a:chExt cx="6458153" cy="3744416"/>
          </a:xfrm>
        </p:grpSpPr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14288" y="834914"/>
              <a:ext cx="1403335" cy="5698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源代码（</a:t>
              </a:r>
              <a:r>
                <a:rPr 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.java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2"/>
            <p:cNvSpPr>
              <a:spLocks noChangeArrowheads="1"/>
            </p:cNvSpPr>
            <p:nvPr/>
          </p:nvSpPr>
          <p:spPr bwMode="auto">
            <a:xfrm>
              <a:off x="0" y="1882526"/>
              <a:ext cx="1403335" cy="4682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编译器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14288" y="2822201"/>
              <a:ext cx="1403335" cy="6476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字节码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（</a:t>
              </a:r>
              <a:r>
                <a:rPr lang="en-US" sz="1600">
                  <a:solidFill>
                    <a:schemeClr val="tx1"/>
                  </a:solidFill>
                </a:rPr>
                <a:t>*</a:t>
              </a:r>
              <a:r>
                <a:rPr lang="en-US" altLang="zh-CN" sz="1600">
                  <a:solidFill>
                    <a:schemeClr val="tx1"/>
                  </a:solidFill>
                </a:rPr>
                <a:t>.class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2857470" y="834914"/>
              <a:ext cx="1620821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解释器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For Windows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2855883" y="1882526"/>
              <a:ext cx="1620820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解释器</a:t>
              </a:r>
              <a:endParaRPr lang="en-US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For MacOS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2868582" y="2831725"/>
              <a:ext cx="1620820" cy="6380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Java</a:t>
              </a:r>
              <a:r>
                <a:rPr lang="zh-CN" altLang="en-US" sz="1600" dirty="0">
                  <a:solidFill>
                    <a:schemeClr val="tx1"/>
                  </a:solidFill>
                </a:rPr>
                <a:t>解释器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For UNIX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连接符 10"/>
            <p:cNvCxnSpPr>
              <a:cxnSpLocks noChangeShapeType="1"/>
              <a:stCxn id="8" idx="3"/>
            </p:cNvCxnSpPr>
            <p:nvPr/>
          </p:nvCxnSpPr>
          <p:spPr bwMode="auto">
            <a:xfrm flipV="1">
              <a:off x="1417836" y="2201232"/>
              <a:ext cx="1438436" cy="9447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肘形连接符 12"/>
            <p:cNvCxnSpPr>
              <a:cxnSpLocks noChangeShapeType="1"/>
              <a:endCxn id="9" idx="1"/>
            </p:cNvCxnSpPr>
            <p:nvPr/>
          </p:nvCxnSpPr>
          <p:spPr bwMode="auto">
            <a:xfrm rot="5400000" flipH="1" flipV="1">
              <a:off x="1974192" y="1317428"/>
              <a:ext cx="1046663" cy="72094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4"/>
            <p:cNvCxnSpPr>
              <a:cxnSpLocks noChangeShapeType="1"/>
              <a:endCxn id="11" idx="1"/>
            </p:cNvCxnSpPr>
            <p:nvPr/>
          </p:nvCxnSpPr>
          <p:spPr bwMode="auto">
            <a:xfrm>
              <a:off x="2137054" y="3150922"/>
              <a:ext cx="7317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6"/>
            <p:cNvCxnSpPr>
              <a:cxnSpLocks noChangeShapeType="1"/>
              <a:stCxn id="9" idx="3"/>
            </p:cNvCxnSpPr>
            <p:nvPr/>
          </p:nvCxnSpPr>
          <p:spPr bwMode="auto">
            <a:xfrm>
              <a:off x="4478176" y="1154569"/>
              <a:ext cx="8280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8"/>
            <p:cNvCxnSpPr>
              <a:cxnSpLocks noChangeShapeType="1"/>
              <a:stCxn id="10" idx="3"/>
            </p:cNvCxnSpPr>
            <p:nvPr/>
          </p:nvCxnSpPr>
          <p:spPr bwMode="auto">
            <a:xfrm>
              <a:off x="4476452" y="2201232"/>
              <a:ext cx="82981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20"/>
            <p:cNvCxnSpPr>
              <a:cxnSpLocks noChangeShapeType="1"/>
            </p:cNvCxnSpPr>
            <p:nvPr/>
          </p:nvCxnSpPr>
          <p:spPr bwMode="auto">
            <a:xfrm>
              <a:off x="4489015" y="3145970"/>
              <a:ext cx="817253" cy="49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5332355" y="952374"/>
              <a:ext cx="1125798" cy="45178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Windows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26"/>
            <p:cNvSpPr>
              <a:spLocks noChangeArrowheads="1"/>
            </p:cNvSpPr>
            <p:nvPr/>
          </p:nvSpPr>
          <p:spPr bwMode="auto">
            <a:xfrm>
              <a:off x="5306957" y="2033318"/>
              <a:ext cx="682618" cy="336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Mac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矩形 24"/>
            <p:cNvSpPr>
              <a:spLocks noChangeArrowheads="1"/>
            </p:cNvSpPr>
            <p:nvPr/>
          </p:nvSpPr>
          <p:spPr bwMode="auto">
            <a:xfrm>
              <a:off x="2502944" y="468052"/>
              <a:ext cx="2263264" cy="32763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矩形 27"/>
            <p:cNvSpPr>
              <a:spLocks noChangeArrowheads="1"/>
            </p:cNvSpPr>
            <p:nvPr/>
          </p:nvSpPr>
          <p:spPr bwMode="auto">
            <a:xfrm>
              <a:off x="5306957" y="2982517"/>
              <a:ext cx="682618" cy="336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Unix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矩形 25"/>
            <p:cNvSpPr>
              <a:spLocks noChangeArrowheads="1"/>
            </p:cNvSpPr>
            <p:nvPr/>
          </p:nvSpPr>
          <p:spPr bwMode="auto">
            <a:xfrm>
              <a:off x="2868582" y="0"/>
              <a:ext cx="1692257" cy="32380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bg1"/>
              </a:solidFill>
              <a:miter lim="800000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Java</a:t>
              </a:r>
              <a:r>
                <a:rPr lang="zh-CN" altLang="en-US" sz="1600">
                  <a:solidFill>
                    <a:schemeClr val="tx1"/>
                  </a:solidFill>
                </a:rPr>
                <a:t>虚拟机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702000" y="1404156"/>
              <a:ext cx="13758" cy="478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33"/>
            <p:cNvCxnSpPr>
              <a:cxnSpLocks noChangeShapeType="1"/>
            </p:cNvCxnSpPr>
            <p:nvPr/>
          </p:nvCxnSpPr>
          <p:spPr bwMode="auto">
            <a:xfrm flipH="1">
              <a:off x="664944" y="2355558"/>
              <a:ext cx="13758" cy="478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3593</Words>
  <Application>WPS 演示</Application>
  <PresentationFormat>全屏显示(4:3)</PresentationFormat>
  <Paragraphs>340</Paragraphs>
  <Slides>42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宋体</vt:lpstr>
      <vt:lpstr>Wingdings</vt:lpstr>
      <vt:lpstr>华文新魏</vt:lpstr>
      <vt:lpstr>微软雅黑</vt:lpstr>
      <vt:lpstr>Courier</vt:lpstr>
      <vt:lpstr>Times New Roman</vt:lpstr>
      <vt:lpstr>Courier New</vt:lpstr>
      <vt:lpstr>2_Default Design</vt:lpstr>
      <vt:lpstr>PBrush</vt:lpstr>
      <vt:lpstr>PBrush</vt:lpstr>
      <vt:lpstr>PBrush</vt:lpstr>
      <vt:lpstr>PowerPoint 演示文稿</vt:lpstr>
      <vt:lpstr>第一章 Java概述 </vt:lpstr>
      <vt:lpstr>讲授思路</vt:lpstr>
      <vt:lpstr>Java的含义　　　　　　　　</vt:lpstr>
      <vt:lpstr>Java语言的历史　　　　　　　　</vt:lpstr>
      <vt:lpstr>Java语言的主要特征　　　　　　　　</vt:lpstr>
      <vt:lpstr>Java语言的主要特征 　　　　　　　　</vt:lpstr>
      <vt:lpstr>Java语言的主要特征　　　　　　　　　</vt:lpstr>
      <vt:lpstr>Java语言的主要特征　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Java的应用平台　　　　　　　　</vt:lpstr>
      <vt:lpstr>环境搭建</vt:lpstr>
      <vt:lpstr>Java环境中的几个概念　　　　　　　　</vt:lpstr>
      <vt:lpstr>JDK的版本 　　　　　　　</vt:lpstr>
      <vt:lpstr>JDK下载和安装　　　　　　</vt:lpstr>
      <vt:lpstr>JDK下载和安装　　　　　　</vt:lpstr>
      <vt:lpstr>JDK下载和安装　　　　　　　　</vt:lpstr>
      <vt:lpstr>JDK下载和安装　　　　　　</vt:lpstr>
      <vt:lpstr>JDK目录　　　　　　</vt:lpstr>
      <vt:lpstr>Java程序的基本结构</vt:lpstr>
      <vt:lpstr>初识Java程序　　　　　　　　</vt:lpstr>
      <vt:lpstr>初识Java程序　　　　　　　　</vt:lpstr>
      <vt:lpstr>Java程序的基本组成 　　　　　　</vt:lpstr>
      <vt:lpstr>开发Java程序的步骤 　　　　　　</vt:lpstr>
      <vt:lpstr>Eclipse的安装及使用　　　　　　　　　</vt:lpstr>
      <vt:lpstr>集成开发环境的概念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 　　　　　　　</vt:lpstr>
      <vt:lpstr>Eclipse的安装及使用 　　　　　　　</vt:lpstr>
      <vt:lpstr>Eclipse的安装及使用 　　　　　　　</vt:lpstr>
      <vt:lpstr>Eclipse的安装及使用  　　　　　　　</vt:lpstr>
      <vt:lpstr>Eclipse的安装及使用 　　　　　　　</vt:lpstr>
      <vt:lpstr>Eclipse的安装及使用  　　　　　　　</vt:lpstr>
      <vt:lpstr>Eclipse的安装及使用 　　　　　　　</vt:lpstr>
      <vt:lpstr>注释　　　　　　</vt:lpstr>
      <vt:lpstr>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75</cp:revision>
  <dcterms:created xsi:type="dcterms:W3CDTF">2017-01-03T07:59:00Z</dcterms:created>
  <dcterms:modified xsi:type="dcterms:W3CDTF">2017-02-19T06:32:43Z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