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9"/>
  </p:handoutMasterIdLst>
  <p:sldIdLst>
    <p:sldId id="256" r:id="rId3"/>
    <p:sldId id="481" r:id="rId4"/>
    <p:sldId id="461" r:id="rId6"/>
    <p:sldId id="462" r:id="rId7"/>
    <p:sldId id="463" r:id="rId8"/>
    <p:sldId id="464" r:id="rId9"/>
    <p:sldId id="465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38" r:id="rId37"/>
    <p:sldId id="539" r:id="rId38"/>
    <p:sldId id="541" r:id="rId39"/>
    <p:sldId id="537" r:id="rId40"/>
    <p:sldId id="510" r:id="rId41"/>
    <p:sldId id="511" r:id="rId42"/>
    <p:sldId id="513" r:id="rId43"/>
    <p:sldId id="514" r:id="rId44"/>
    <p:sldId id="515" r:id="rId45"/>
    <p:sldId id="535" r:id="rId46"/>
    <p:sldId id="536" r:id="rId47"/>
    <p:sldId id="440" r:id="rId4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131" autoAdjust="0"/>
  </p:normalViewPr>
  <p:slideViewPr>
    <p:cSldViewPr>
      <p:cViewPr varScale="1">
        <p:scale>
          <a:sx n="73" d="100"/>
          <a:sy n="73" d="100"/>
        </p:scale>
        <p:origin x="-1302" y="-96"/>
      </p:cViewPr>
      <p:guideLst>
        <p:guide orient="horz" pos="21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cxnId="{C822C628-2410-4B80-B0CE-118D9A6AFEC2}" type="parTrans">
      <dgm:prSet/>
      <dgm:spPr/>
      <dgm:t>
        <a:bodyPr/>
        <a:lstStyle/>
        <a:p>
          <a:endParaRPr lang="zh-CN" altLang="en-US"/>
        </a:p>
      </dgm:t>
    </dgm:pt>
    <dgm:pt modelId="{154FF9B4-EA07-478B-9057-C4C0C6AF1396}" cxnId="{C822C628-2410-4B80-B0CE-118D9A6AFEC2}" type="sibTrans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/>
      <dgm:spPr/>
      <dgm:t>
        <a:bodyPr/>
        <a:lstStyle/>
        <a:p>
          <a:r>
            <a:rPr lang="zh-CN" altLang="en-US" dirty="0" smtClean="0"/>
            <a:t>按索引顺序排列的事物列表（实现了</a:t>
          </a:r>
          <a:r>
            <a:rPr lang="en-US" altLang="zh-CN" dirty="0" smtClean="0"/>
            <a:t>List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107BFC3E-13AF-4446-BD3D-0457423F7C89}" cxnId="{944887A7-04C5-4AE4-9327-2DD5C16F7865}" type="parTrans">
      <dgm:prSet/>
      <dgm:spPr/>
      <dgm:t>
        <a:bodyPr/>
        <a:lstStyle/>
        <a:p>
          <a:endParaRPr lang="zh-CN" altLang="en-US"/>
        </a:p>
      </dgm:t>
    </dgm:pt>
    <dgm:pt modelId="{D36D0848-D0B8-4D66-86DF-E96B24D9394A}" cxnId="{944887A7-04C5-4AE4-9327-2DD5C16F7865}" type="sibTrans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cxnId="{86AEE315-FA4B-4968-800E-1D9C1CED456A}" type="parTrans">
      <dgm:prSet/>
      <dgm:spPr/>
      <dgm:t>
        <a:bodyPr/>
        <a:lstStyle/>
        <a:p>
          <a:endParaRPr lang="zh-CN" altLang="en-US"/>
        </a:p>
      </dgm:t>
    </dgm:pt>
    <dgm:pt modelId="{D33B7592-4B00-4C07-9EBD-228D89005925}" cxnId="{86AEE315-FA4B-4968-800E-1D9C1CED456A}" type="sibTrans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/>
      <dgm:spPr/>
      <dgm:t>
        <a:bodyPr/>
        <a:lstStyle/>
        <a:p>
          <a:r>
            <a:rPr lang="zh-CN" altLang="en-US" dirty="0" smtClean="0"/>
            <a:t>不能存储重复的事物（实现</a:t>
          </a:r>
          <a:r>
            <a:rPr lang="en-US" altLang="zh-CN" dirty="0" smtClean="0"/>
            <a:t>Set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59289BEF-0079-40C3-93FC-B00E3C8959E2}" cxnId="{F3546F3D-8E31-4AD7-997F-BCE15675C7EB}" type="parTrans">
      <dgm:prSet/>
      <dgm:spPr/>
      <dgm:t>
        <a:bodyPr/>
        <a:lstStyle/>
        <a:p>
          <a:endParaRPr lang="zh-CN" altLang="en-US"/>
        </a:p>
      </dgm:t>
    </dgm:pt>
    <dgm:pt modelId="{CB2A36F0-8A19-46E4-8220-87BD29A78E40}" cxnId="{F3546F3D-8E31-4AD7-997F-BCE15675C7EB}" type="sibTrans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cxnId="{F179ACCF-BBC3-486D-ADC7-7F7C7CF590A5}" type="parTrans">
      <dgm:prSet/>
      <dgm:spPr/>
      <dgm:t>
        <a:bodyPr/>
        <a:lstStyle/>
        <a:p>
          <a:endParaRPr lang="zh-CN" altLang="en-US"/>
        </a:p>
      </dgm:t>
    </dgm:pt>
    <dgm:pt modelId="{771D3035-DE2C-4A16-AAC3-970B2010F076}" cxnId="{F179ACCF-BBC3-486D-ADC7-7F7C7CF590A5}" type="sibTrans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/>
      <dgm:spPr/>
      <dgm:t>
        <a:bodyPr/>
        <a:lstStyle/>
        <a:p>
          <a:r>
            <a:rPr lang="zh-CN" altLang="en-US" dirty="0" smtClean="0"/>
            <a:t>按照被处理的顺序排列的事物</a:t>
          </a:r>
          <a:endParaRPr lang="zh-CN" altLang="en-US" dirty="0"/>
        </a:p>
      </dgm:t>
    </dgm:pt>
    <dgm:pt modelId="{AA85767A-12AC-40E9-B916-74B7C605291B}" cxnId="{771FBED6-0DEE-4B95-9307-4DB8A83EB426}" type="parTrans">
      <dgm:prSet/>
      <dgm:spPr/>
      <dgm:t>
        <a:bodyPr/>
        <a:lstStyle/>
        <a:p>
          <a:endParaRPr lang="zh-CN" altLang="en-US"/>
        </a:p>
      </dgm:t>
    </dgm:pt>
    <dgm:pt modelId="{C8277A48-17FB-4A98-97FE-8720E178A8FF}" cxnId="{771FBED6-0DEE-4B95-9307-4DB8A83EB426}" type="sibTrans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cxnId="{87C3B7F6-FB3B-4FF0-AC38-B928AFA54C3F}" type="parTrans">
      <dgm:prSet/>
      <dgm:spPr/>
      <dgm:t>
        <a:bodyPr/>
        <a:lstStyle/>
        <a:p>
          <a:endParaRPr lang="zh-CN" altLang="en-US"/>
        </a:p>
      </dgm:t>
    </dgm:pt>
    <dgm:pt modelId="{AD435F1A-3BBE-4A99-9727-FD917507AB80}" cxnId="{87C3B7F6-FB3B-4FF0-AC38-B928AFA54C3F}" type="sibTrans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/>
      <dgm:spPr/>
      <dgm:t>
        <a:bodyPr/>
        <a:lstStyle/>
        <a:p>
          <a:r>
            <a:rPr lang="zh-CN" altLang="en-US" dirty="0" smtClean="0"/>
            <a:t>由键</a:t>
          </a:r>
          <a:r>
            <a:rPr lang="en-US" altLang="zh-CN" dirty="0" smtClean="0"/>
            <a:t>-</a:t>
          </a:r>
          <a:r>
            <a:rPr lang="zh-CN" altLang="en-US" dirty="0" smtClean="0"/>
            <a:t>值对组成的事物，键不可重复（实现了</a:t>
          </a:r>
          <a:r>
            <a:rPr lang="en-US" altLang="zh-CN" dirty="0" smtClean="0"/>
            <a:t>Map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21E4CB41-6186-4FB6-97C5-55EC01343534}" cxnId="{0FF7D20C-282A-4CE8-A750-315A77878598}" type="parTrans">
      <dgm:prSet/>
      <dgm:spPr/>
      <dgm:t>
        <a:bodyPr/>
        <a:lstStyle/>
        <a:p>
          <a:endParaRPr lang="zh-CN" altLang="en-US"/>
        </a:p>
      </dgm:t>
    </dgm:pt>
    <dgm:pt modelId="{5A874E5F-928A-4BD7-B2CD-4ADAEE0B05DA}" cxnId="{0FF7D20C-282A-4CE8-A750-315A77878598}" type="sibTrans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4583017" y="-1849681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按索引顺序排列的事物列表（实现了</a:t>
          </a:r>
          <a:r>
            <a:rPr lang="en-US" altLang="zh-CN" sz="2100" kern="1200" dirty="0" smtClean="0"/>
            <a:t>List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138069"/>
        <a:ext cx="4643523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List</a:t>
          </a:r>
          <a:endParaRPr lang="zh-CN" altLang="en-US" sz="5100" kern="1200" dirty="0"/>
        </a:p>
      </dsp:txBody>
      <dsp:txXfrm>
        <a:off x="47756" y="49789"/>
        <a:ext cx="2537960" cy="882784"/>
      </dsp:txXfrm>
    </dsp:sp>
    <dsp:sp modelId="{B141FBF1-09EC-4851-B557-6B59A4E5215A}">
      <dsp:nvSpPr>
        <dsp:cNvPr id="0" name=""/>
        <dsp:cNvSpPr/>
      </dsp:nvSpPr>
      <dsp:spPr>
        <a:xfrm rot="5400000">
          <a:off x="4583017" y="-822469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不能存储重复的事物（实现</a:t>
          </a:r>
          <a:r>
            <a:rPr lang="en-US" altLang="zh-CN" sz="2100" kern="1200" dirty="0" smtClean="0"/>
            <a:t>Set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1165281"/>
        <a:ext cx="4643523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Set</a:t>
          </a:r>
          <a:endParaRPr lang="zh-CN" altLang="en-US" sz="5100" kern="1200" dirty="0"/>
        </a:p>
      </dsp:txBody>
      <dsp:txXfrm>
        <a:off x="47756" y="1077001"/>
        <a:ext cx="2537960" cy="882784"/>
      </dsp:txXfrm>
    </dsp:sp>
    <dsp:sp modelId="{A3076883-4B55-4705-A825-304C5CEFC0E7}">
      <dsp:nvSpPr>
        <dsp:cNvPr id="0" name=""/>
        <dsp:cNvSpPr/>
      </dsp:nvSpPr>
      <dsp:spPr>
        <a:xfrm rot="5400000">
          <a:off x="4583017" y="204741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按照被处理的顺序排列的事物</a:t>
          </a:r>
          <a:endParaRPr lang="zh-CN" altLang="en-US" sz="2100" kern="1200" dirty="0"/>
        </a:p>
      </dsp:txBody>
      <dsp:txXfrm rot="-5400000">
        <a:off x="2633472" y="2192492"/>
        <a:ext cx="4643523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Queue</a:t>
          </a:r>
          <a:endParaRPr lang="zh-CN" altLang="en-US" sz="5100" kern="1200" dirty="0"/>
        </a:p>
      </dsp:txBody>
      <dsp:txXfrm>
        <a:off x="47756" y="2104213"/>
        <a:ext cx="2537960" cy="882784"/>
      </dsp:txXfrm>
    </dsp:sp>
    <dsp:sp modelId="{08DB296A-49D9-44B3-AC67-269443D5A962}">
      <dsp:nvSpPr>
        <dsp:cNvPr id="0" name=""/>
        <dsp:cNvSpPr/>
      </dsp:nvSpPr>
      <dsp:spPr>
        <a:xfrm rot="5400000">
          <a:off x="4583017" y="1231953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由键</a:t>
          </a:r>
          <a:r>
            <a:rPr lang="en-US" altLang="zh-CN" sz="2100" kern="1200" dirty="0" smtClean="0"/>
            <a:t>-</a:t>
          </a:r>
          <a:r>
            <a:rPr lang="zh-CN" altLang="en-US" sz="2100" kern="1200" dirty="0" smtClean="0"/>
            <a:t>值对组成的事物，键不可重复（实现了</a:t>
          </a:r>
          <a:r>
            <a:rPr lang="en-US" altLang="zh-CN" sz="2100" kern="1200" dirty="0" smtClean="0"/>
            <a:t>Map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3219704"/>
        <a:ext cx="4643523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Map</a:t>
          </a:r>
          <a:endParaRPr lang="zh-CN" altLang="en-US" sz="5100" kern="1200" dirty="0"/>
        </a:p>
      </dsp:txBody>
      <dsp:txXfrm>
        <a:off x="47756" y="3131425"/>
        <a:ext cx="2537960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hyperlink" Target="http://blog.sina.com.cn/s/blog_5ce1fe770100b0ay.html" TargetMode="External"/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容器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ArrayList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就是动态数组，动态的增加和减少元素，可灵活的设置数组的大小</a:t>
            </a:r>
            <a:endParaRPr lang="en-US" altLang="zh-CN" smtClean="0"/>
          </a:p>
          <a:p>
            <a:r>
              <a:rPr lang="en-US" altLang="zh-CN" smtClean="0"/>
              <a:t>ArrayList</a:t>
            </a:r>
            <a:r>
              <a:rPr lang="zh-CN" altLang="en-US" smtClean="0"/>
              <a:t>的使用方法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ArrayList</a:t>
            </a:r>
            <a:r>
              <a:rPr lang="zh-CN" altLang="en-US" smtClean="0"/>
              <a:t>的对象</a:t>
            </a:r>
            <a:endParaRPr lang="en-US" altLang="zh-CN" smtClean="0"/>
          </a:p>
          <a:p>
            <a:pPr lvl="1"/>
            <a:r>
              <a:rPr lang="zh-CN" altLang="en-US" smtClean="0"/>
              <a:t>向该对象中添加元素</a:t>
            </a:r>
            <a:endParaRPr lang="en-US" altLang="zh-CN" smtClean="0"/>
          </a:p>
          <a:p>
            <a:pPr lvl="1"/>
            <a:r>
              <a:rPr lang="zh-CN" altLang="en-US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ArrayList()</a:t>
            </a:r>
            <a:r>
              <a:rPr lang="zh-CN" altLang="en-US" smtClean="0"/>
              <a:t>：构造一个初始容量为 </a:t>
            </a:r>
            <a:r>
              <a:rPr lang="en-US" altLang="zh-CN" smtClean="0"/>
              <a:t>10 </a:t>
            </a:r>
            <a:r>
              <a:rPr lang="zh-CN" altLang="en-US" smtClean="0"/>
              <a:t>的空列表</a:t>
            </a:r>
            <a:endParaRPr lang="en-US" altLang="zh-CN" smtClean="0"/>
          </a:p>
          <a:p>
            <a:pPr lvl="1"/>
            <a:r>
              <a:rPr lang="en-US" altLang="zh-CN" smtClean="0"/>
              <a:t>ArrayList (int initialCapacity)</a:t>
            </a:r>
            <a:r>
              <a:rPr lang="zh-CN" altLang="en-US" smtClean="0"/>
              <a:t>：构造一个具有指定初始容量的空列表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：将指定的元素添加到此列表的尾部</a:t>
            </a:r>
            <a:endParaRPr lang="en-US" altLang="zh-CN" smtClean="0"/>
          </a:p>
          <a:p>
            <a:pPr lvl="1"/>
            <a:r>
              <a:rPr lang="en-US" altLang="zh-CN" smtClean="0"/>
              <a:t>add(int index, E element)</a:t>
            </a:r>
            <a:r>
              <a:rPr lang="zh-CN" altLang="en-US" smtClean="0"/>
              <a:t>：将指定的元素插入此列表中的指定位置</a:t>
            </a:r>
            <a:endParaRPr lang="en-US" altLang="zh-CN" smtClean="0"/>
          </a:p>
          <a:p>
            <a:pPr lvl="1"/>
            <a:r>
              <a:rPr lang="en-US" altLang="zh-CN" smtClean="0"/>
              <a:t>remove(ine index)</a:t>
            </a:r>
            <a:r>
              <a:rPr lang="zh-CN" altLang="en-US" smtClean="0"/>
              <a:t>：移除此列表中指定位置上的元素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get(int index)</a:t>
            </a:r>
            <a:r>
              <a:rPr lang="zh-CN" altLang="en-US" smtClean="0"/>
              <a:t>：返回此列表中指定位置上的元素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set(int index, E element)</a:t>
            </a:r>
            <a:r>
              <a:rPr lang="zh-CN" altLang="en-US" smtClean="0"/>
              <a:t>：用指定的元素替代此列表中指定位置上的元素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：返回此列表中的元素数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62" y="1785926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list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&lt;&gt;();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&lt;10;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++){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给数组增加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10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个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元素</a:t>
            </a:r>
            <a:endParaRPr lang="zh-CN" altLang="en-US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list.remove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(5);//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将第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6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个元素移除</a:t>
            </a:r>
            <a:endParaRPr lang="zh-CN" altLang="en-US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&lt;3;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++){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再增加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3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个元素</a:t>
            </a:r>
            <a:endParaRPr lang="zh-CN" altLang="en-US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(i+20);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list.size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++){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list.get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)+"\t");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对于动态数组，有人可能会使用</a:t>
            </a:r>
            <a:r>
              <a:rPr lang="en-US" altLang="zh-CN" smtClean="0"/>
              <a:t>Vector</a:t>
            </a:r>
            <a:r>
              <a:rPr lang="zh-CN" altLang="en-US" smtClean="0"/>
              <a:t>类</a:t>
            </a:r>
            <a:endParaRPr lang="en-US" altLang="zh-CN" smtClean="0"/>
          </a:p>
          <a:p>
            <a:r>
              <a:rPr lang="zh-CN" altLang="en-US" smtClean="0"/>
              <a:t>为什么用</a:t>
            </a:r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类的方法是同步的，同步操作将耗费大量时间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</a:t>
            </a:r>
            <a:endParaRPr lang="en-US" altLang="zh-CN" smtClean="0"/>
          </a:p>
          <a:p>
            <a:r>
              <a:rPr lang="zh-CN" altLang="en-US" smtClean="0"/>
              <a:t>为什么使用</a:t>
            </a:r>
            <a:r>
              <a:rPr lang="en-US" altLang="zh-CN" smtClean="0"/>
              <a:t>LinkedList</a:t>
            </a:r>
            <a:r>
              <a:rPr lang="zh-CN" altLang="en-US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27584" y="242088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8529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3284984"/>
            <a:ext cx="1584176" cy="432048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27584" y="371703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7584" y="414908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27584" y="458112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5013176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11760" y="3501009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843808" y="3284984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11760" y="4365104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11760" y="393305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11760" y="350100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11760" y="479715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355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55976" y="1700808"/>
            <a:ext cx="216024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first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508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4283968" y="3284984"/>
            <a:ext cx="2160240" cy="1440160"/>
            <a:chOff x="4355976" y="4005064"/>
            <a:chExt cx="2160240" cy="1440160"/>
          </a:xfrm>
        </p:grpSpPr>
        <p:sp>
          <p:nvSpPr>
            <p:cNvPr id="31" name="矩形 3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next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36"/>
          <p:cNvGrpSpPr/>
          <p:nvPr/>
        </p:nvGrpSpPr>
        <p:grpSpPr>
          <a:xfrm>
            <a:off x="6804248" y="2924944"/>
            <a:ext cx="2160240" cy="1440160"/>
            <a:chOff x="4355976" y="4005064"/>
            <a:chExt cx="2160240" cy="1440160"/>
          </a:xfrm>
        </p:grpSpPr>
        <p:sp>
          <p:nvSpPr>
            <p:cNvPr id="38" name="矩形 37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next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42"/>
          <p:cNvGrpSpPr/>
          <p:nvPr/>
        </p:nvGrpSpPr>
        <p:grpSpPr>
          <a:xfrm>
            <a:off x="5292080" y="5085184"/>
            <a:ext cx="2160240" cy="1440160"/>
            <a:chOff x="4355976" y="4005064"/>
            <a:chExt cx="2160240" cy="1440160"/>
          </a:xfrm>
        </p:grpSpPr>
        <p:sp>
          <p:nvSpPr>
            <p:cNvPr id="44" name="矩形 43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next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形状 49"/>
          <p:cNvCxnSpPr>
            <a:endCxn id="32" idx="1"/>
          </p:cNvCxnSpPr>
          <p:nvPr/>
        </p:nvCxnSpPr>
        <p:spPr bwMode="auto">
          <a:xfrm rot="5400000">
            <a:off x="4085946" y="2114854"/>
            <a:ext cx="2268252" cy="1872208"/>
          </a:xfrm>
          <a:prstGeom prst="curvedConnector4">
            <a:avLst>
              <a:gd name="adj1" fmla="val 38095"/>
              <a:gd name="adj2" fmla="val 11221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61"/>
          <p:cNvCxnSpPr>
            <a:endCxn id="39" idx="1"/>
          </p:cNvCxnSpPr>
          <p:nvPr/>
        </p:nvCxnSpPr>
        <p:spPr bwMode="auto">
          <a:xfrm flipV="1">
            <a:off x="6156176" y="3825044"/>
            <a:ext cx="648072" cy="3960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形状 63"/>
          <p:cNvCxnSpPr>
            <a:endCxn id="32" idx="2"/>
          </p:cNvCxnSpPr>
          <p:nvPr/>
        </p:nvCxnSpPr>
        <p:spPr bwMode="auto">
          <a:xfrm rot="10800000" flipV="1">
            <a:off x="5364088" y="4149080"/>
            <a:ext cx="3384376" cy="576064"/>
          </a:xfrm>
          <a:prstGeom prst="curvedConnector4">
            <a:avLst>
              <a:gd name="adj1" fmla="val -7557"/>
              <a:gd name="adj2" fmla="val 139683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75"/>
          <p:cNvCxnSpPr>
            <a:endCxn id="44" idx="0"/>
          </p:cNvCxnSpPr>
          <p:nvPr/>
        </p:nvCxnSpPr>
        <p:spPr bwMode="auto">
          <a:xfrm rot="10800000" flipV="1">
            <a:off x="6372200" y="3789040"/>
            <a:ext cx="2376264" cy="1296144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形状 77"/>
          <p:cNvCxnSpPr>
            <a:endCxn id="39" idx="2"/>
          </p:cNvCxnSpPr>
          <p:nvPr/>
        </p:nvCxnSpPr>
        <p:spPr bwMode="auto">
          <a:xfrm rot="5400000" flipH="1" flipV="1">
            <a:off x="6552220" y="4977172"/>
            <a:ext cx="1944216" cy="720080"/>
          </a:xfrm>
          <a:prstGeom prst="curvedConnector3">
            <a:avLst>
              <a:gd name="adj1" fmla="val -14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45" idx="1"/>
          </p:cNvCxnSpPr>
          <p:nvPr/>
        </p:nvCxnSpPr>
        <p:spPr bwMode="auto">
          <a:xfrm rot="5400000">
            <a:off x="4662010" y="4779150"/>
            <a:ext cx="1836204" cy="576064"/>
          </a:xfrm>
          <a:prstGeom prst="curvedConnector4">
            <a:avLst>
              <a:gd name="adj1" fmla="val 41618"/>
              <a:gd name="adj2" fmla="val 13968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372200" y="3645024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16416" y="4509120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形状 77"/>
          <p:cNvCxnSpPr>
            <a:endCxn id="32" idx="3"/>
          </p:cNvCxnSpPr>
          <p:nvPr/>
        </p:nvCxnSpPr>
        <p:spPr bwMode="auto">
          <a:xfrm rot="16200000" flipV="1">
            <a:off x="5706126" y="4923166"/>
            <a:ext cx="2196244" cy="72008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108" grpId="0"/>
      <p:bldP spid="1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使用方法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LinkedList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添加元素</a:t>
            </a:r>
            <a:endParaRPr lang="en-US" altLang="zh-CN" smtClean="0"/>
          </a:p>
          <a:p>
            <a:pPr lvl="1"/>
            <a:r>
              <a:rPr lang="zh-CN" altLang="en-US" smtClean="0"/>
              <a:t>维护对象中的元素（添加、更新、删除）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LinkedList()</a:t>
            </a:r>
            <a:r>
              <a:rPr lang="zh-CN" altLang="en-US" smtClean="0"/>
              <a:t>：构造一个空列表</a:t>
            </a:r>
            <a:endParaRPr lang="en-US" altLang="zh-CN" smtClean="0"/>
          </a:p>
          <a:p>
            <a:pPr lvl="1"/>
            <a:r>
              <a:rPr lang="en-US" altLang="zh-CN" smtClean="0"/>
              <a:t>LinkedList()</a:t>
            </a:r>
            <a:r>
              <a:rPr lang="zh-CN" altLang="en-US" smtClean="0"/>
              <a:t>：构造一个包含指定 </a:t>
            </a:r>
            <a:r>
              <a:rPr lang="en-US" smtClean="0"/>
              <a:t>collection </a:t>
            </a:r>
            <a:r>
              <a:rPr lang="zh-CN" altLang="en-US" smtClean="0"/>
              <a:t>中的元素的列表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：将指定的元素添加到此列表的尾部</a:t>
            </a:r>
            <a:endParaRPr lang="en-US" altLang="zh-CN" smtClean="0"/>
          </a:p>
          <a:p>
            <a:pPr lvl="1"/>
            <a:r>
              <a:rPr lang="en-US" altLang="zh-CN" smtClean="0"/>
              <a:t>add(int index, E element)</a:t>
            </a:r>
            <a:r>
              <a:rPr lang="zh-CN" altLang="en-US" smtClean="0"/>
              <a:t>：在此列表中指定的位置插入指定的元素</a:t>
            </a:r>
            <a:endParaRPr lang="en-US" altLang="zh-CN" smtClean="0"/>
          </a:p>
          <a:p>
            <a:pPr lvl="1"/>
            <a:r>
              <a:rPr lang="en-US" altLang="zh-CN" smtClean="0"/>
              <a:t>remove(ine index)</a:t>
            </a:r>
            <a:r>
              <a:rPr lang="zh-CN" altLang="en-US" smtClean="0"/>
              <a:t>：移除此列表中指定位置上的元素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：返回此列表中的元素数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600" y="1916832"/>
            <a:ext cx="669674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 link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&lt;String&gt;();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("Tom");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LiLy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("John");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(2, "Linda");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(1);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nn-NO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for(int i = 0; i &lt; link.size(); i++){</a:t>
            </a:r>
            <a:endParaRPr lang="nn-NO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)+"\t");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en-US" altLang="zh-CN" smtClean="0"/>
          </a:p>
          <a:p>
            <a:r>
              <a:rPr lang="en-US" altLang="zh-CN" smtClean="0"/>
              <a:t>Set</a:t>
            </a:r>
            <a:endParaRPr lang="en-US" altLang="zh-CN" smtClean="0"/>
          </a:p>
          <a:p>
            <a:r>
              <a:rPr lang="en-US" altLang="zh-CN" smtClean="0"/>
              <a:t>Queue</a:t>
            </a:r>
            <a:endParaRPr lang="en-US" altLang="zh-CN" smtClean="0"/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集（</a:t>
            </a:r>
            <a:r>
              <a:rPr lang="en-US" altLang="zh-CN" smtClean="0"/>
              <a:t>Set</a:t>
            </a:r>
            <a:r>
              <a:rPr lang="zh-CN" altLang="en-US" smtClean="0"/>
              <a:t>）是最简单的一种集合：关心唯一性</a:t>
            </a:r>
            <a:endParaRPr lang="zh-CN" altLang="en-US" smtClean="0"/>
          </a:p>
          <a:p>
            <a:pPr lvl="1"/>
            <a:r>
              <a:rPr lang="zh-CN" altLang="en-US" smtClean="0"/>
              <a:t>对象无序存储</a:t>
            </a:r>
            <a:endParaRPr lang="en-US" smtClean="0"/>
          </a:p>
          <a:p>
            <a:pPr lvl="1"/>
            <a:r>
              <a:rPr lang="zh-CN" altLang="en-US" smtClean="0"/>
              <a:t>不能存储重复元素</a:t>
            </a:r>
            <a:endParaRPr lang="zh-CN" altLang="en-US" smtClean="0"/>
          </a:p>
          <a:p>
            <a:r>
              <a:rPr lang="zh-CN" altLang="en-US" smtClean="0"/>
              <a:t>主要实现类</a:t>
            </a:r>
            <a:endParaRPr lang="zh-CN" altLang="en-US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：使用被插入对象的</a:t>
            </a:r>
            <a:r>
              <a:rPr lang="en-US" altLang="zh-CN" smtClean="0"/>
              <a:t>Hash</a:t>
            </a:r>
            <a:r>
              <a:rPr lang="zh-CN" altLang="en-US" smtClean="0"/>
              <a:t>码</a:t>
            </a:r>
            <a:endParaRPr lang="en-US" smtClean="0"/>
          </a:p>
          <a:p>
            <a:pPr lvl="1"/>
            <a:r>
              <a:rPr lang="en-US" altLang="zh-CN" smtClean="0"/>
              <a:t>LinkedHashSet</a:t>
            </a:r>
            <a:r>
              <a:rPr lang="zh-CN" altLang="en-US" smtClean="0"/>
              <a:t>：</a:t>
            </a:r>
            <a:r>
              <a:rPr lang="en-US" altLang="zh-CN" smtClean="0"/>
              <a:t>HashSet</a:t>
            </a:r>
            <a:r>
              <a:rPr lang="zh-CN" altLang="en-US" smtClean="0"/>
              <a:t>的</a:t>
            </a:r>
            <a:r>
              <a:rPr lang="en-US" altLang="zh-CN" smtClean="0"/>
              <a:t>ordered</a:t>
            </a:r>
            <a:r>
              <a:rPr lang="zh-CN" altLang="en-US" smtClean="0"/>
              <a:t>版本</a:t>
            </a:r>
            <a:endParaRPr lang="en-US" smtClean="0"/>
          </a:p>
          <a:p>
            <a:pPr lvl="1"/>
            <a:r>
              <a:rPr lang="en-US" altLang="zh-CN" smtClean="0"/>
              <a:t>TreeSet</a:t>
            </a:r>
            <a:r>
              <a:rPr lang="zh-CN" altLang="en-US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 </a:t>
            </a:r>
            <a:r>
              <a:rPr lang="en-US" altLang="zh-CN" smtClean="0"/>
              <a:t>HashMap </a:t>
            </a:r>
            <a:r>
              <a:rPr lang="zh-CN" altLang="en-US" smtClean="0"/>
              <a:t>实现的，</a:t>
            </a:r>
            <a:r>
              <a:rPr lang="en-US" altLang="zh-CN" smtClean="0"/>
              <a:t>HashSet </a:t>
            </a:r>
            <a:r>
              <a:rPr lang="zh-CN" altLang="en-US" smtClean="0"/>
              <a:t>底层采用 </a:t>
            </a:r>
            <a:r>
              <a:rPr lang="en-US" altLang="zh-CN" smtClean="0"/>
              <a:t>HashMap </a:t>
            </a:r>
            <a:r>
              <a:rPr lang="zh-CN" altLang="en-US" smtClean="0"/>
              <a:t>来保存所有元素</a:t>
            </a:r>
            <a:endParaRPr lang="en-US" altLang="zh-CN" smtClean="0"/>
          </a:p>
          <a:p>
            <a:r>
              <a:rPr lang="zh-CN" altLang="en-US" smtClean="0"/>
              <a:t>不允许有重复元素</a:t>
            </a:r>
            <a:endParaRPr lang="en-US" altLang="zh-CN" smtClean="0"/>
          </a:p>
          <a:p>
            <a:r>
              <a:rPr lang="zh-CN" altLang="en-US" smtClean="0"/>
              <a:t>不关心集合中元素的顺序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HashSet()</a:t>
            </a:r>
            <a:r>
              <a:rPr lang="zh-CN" altLang="en-US" smtClean="0"/>
              <a:t>：构造一个空散列集，其底层 </a:t>
            </a:r>
            <a:r>
              <a:rPr lang="en-US" altLang="zh-CN" smtClean="0"/>
              <a:t>HashMap </a:t>
            </a:r>
            <a:r>
              <a:rPr lang="zh-CN" altLang="en-US" smtClean="0"/>
              <a:t>实例的默认初始容量是 </a:t>
            </a:r>
            <a:r>
              <a:rPr lang="en-US" altLang="zh-CN" smtClean="0"/>
              <a:t>16</a:t>
            </a:r>
            <a:endParaRPr lang="en-US" altLang="zh-CN" smtClean="0"/>
          </a:p>
          <a:p>
            <a:pPr lvl="1"/>
            <a:r>
              <a:rPr lang="en-US" altLang="zh-CN" smtClean="0"/>
              <a:t>HashSet(Collection&lt;? extends E&gt; c))</a:t>
            </a:r>
            <a:r>
              <a:rPr lang="zh-CN" altLang="en-US" smtClean="0"/>
              <a:t>：构造一个散列集，并将集合中的所有元素添加到这个散列集中</a:t>
            </a:r>
            <a:endParaRPr lang="en-US" altLang="zh-CN" smtClean="0"/>
          </a:p>
          <a:p>
            <a:pPr lvl="1"/>
            <a:r>
              <a:rPr lang="en-US" altLang="zh-CN" smtClean="0"/>
              <a:t>HashSet(intinitialCapacity)</a:t>
            </a:r>
            <a:r>
              <a:rPr lang="zh-CN" altLang="en-US" smtClean="0"/>
              <a:t>：构造一个空的具有指定容量</a:t>
            </a:r>
            <a:r>
              <a:rPr lang="en-US" altLang="zh-CN" smtClean="0"/>
              <a:t>(</a:t>
            </a:r>
            <a:r>
              <a:rPr lang="zh-CN" altLang="en-US" smtClean="0"/>
              <a:t>桶数</a:t>
            </a:r>
            <a:r>
              <a:rPr lang="en-US" altLang="zh-CN" smtClean="0"/>
              <a:t>)</a:t>
            </a:r>
            <a:r>
              <a:rPr lang="zh-CN" altLang="en-US" smtClean="0"/>
              <a:t>的散列集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中尚未包含指定元素，则添加指定元素</a:t>
            </a:r>
            <a:endParaRPr lang="en-US" altLang="zh-CN" smtClean="0"/>
          </a:p>
          <a:p>
            <a:pPr lvl="1"/>
            <a:r>
              <a:rPr lang="en-US" altLang="zh-CN" smtClean="0"/>
              <a:t>clear()</a:t>
            </a:r>
            <a:r>
              <a:rPr lang="zh-CN" altLang="en-US" smtClean="0"/>
              <a:t>：从此 </a:t>
            </a:r>
            <a:r>
              <a:rPr lang="en-US" smtClean="0"/>
              <a:t>set </a:t>
            </a:r>
            <a:r>
              <a:rPr lang="zh-CN" altLang="en-US" smtClean="0"/>
              <a:t>中移除所有元素</a:t>
            </a:r>
            <a:endParaRPr lang="en-US" altLang="zh-CN" smtClean="0"/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：如果指定元素存在于此 </a:t>
            </a:r>
            <a:r>
              <a:rPr lang="en-US" smtClean="0"/>
              <a:t>set </a:t>
            </a:r>
            <a:r>
              <a:rPr lang="zh-CN" altLang="en-US" smtClean="0"/>
              <a:t>中，则将其移除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中的元素的数量（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不能重复存储</a:t>
            </a:r>
            <a:r>
              <a:rPr lang="en-US" altLang="zh-CN" smtClean="0"/>
              <a:t>equals</a:t>
            </a:r>
            <a:r>
              <a:rPr lang="zh-CN" altLang="en-US" smtClean="0"/>
              <a:t>相同的数据 。原因就是</a:t>
            </a:r>
            <a:r>
              <a:rPr lang="en-US" altLang="zh-CN" smtClean="0"/>
              <a:t>equals</a:t>
            </a:r>
            <a:r>
              <a:rPr lang="zh-CN" altLang="en-US" smtClean="0"/>
              <a:t>相同，数据的散列码也就相同（</a:t>
            </a:r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兼容）。大量相同的数据将存放在同一个散列单元所指向的链表中，造成严重的散列冲突，对查找效率是灾难性的。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的存储是无序的 ，没有前后关系，他并不是线性结构的集合。</a:t>
            </a:r>
            <a:endParaRPr lang="en-US" altLang="zh-CN" smtClean="0"/>
          </a:p>
          <a:p>
            <a:pPr lvl="1"/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必须兼容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9592" y="1844825"/>
            <a:ext cx="5724128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set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输出结果：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\n" + set);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9592" y="4149080"/>
            <a:ext cx="5724128" cy="76944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输出结果：</a:t>
            </a:r>
            <a:endParaRPr lang="zh-CN" altLang="en-US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[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]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（树集）类似</a:t>
            </a:r>
            <a:r>
              <a:rPr lang="en-US" altLang="zh-CN" smtClean="0"/>
              <a:t>HashSet</a:t>
            </a:r>
            <a:r>
              <a:rPr lang="zh-CN" altLang="en-US" smtClean="0"/>
              <a:t>（散列集）</a:t>
            </a:r>
            <a:endParaRPr lang="en-US" altLang="zh-CN" smtClean="0"/>
          </a:p>
          <a:p>
            <a:r>
              <a:rPr lang="zh-CN" altLang="en-US" smtClean="0"/>
              <a:t>可以以任意顺序将元素插入到集合中</a:t>
            </a:r>
            <a:endParaRPr lang="en-US" altLang="zh-CN" smtClean="0"/>
          </a:p>
          <a:p>
            <a:r>
              <a:rPr lang="zh-CN" altLang="en-US" smtClean="0"/>
              <a:t>对集合遍历时，每个值会自动的按照排序后的顺序呈现</a:t>
            </a:r>
            <a:endParaRPr lang="en-US" altLang="zh-CN" smtClean="0"/>
          </a:p>
          <a:p>
            <a:r>
              <a:rPr lang="zh-CN" altLang="en-US" smtClean="0"/>
              <a:t>添加操作速率比散列集慢（因为迭代器总是以排好序的顺序访问每个元素）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TreeSet()</a:t>
            </a:r>
            <a:r>
              <a:rPr lang="zh-CN" altLang="en-US" smtClean="0"/>
              <a:t>：构造一个新的空 </a:t>
            </a:r>
            <a:r>
              <a:rPr lang="en-US" altLang="zh-CN" smtClean="0"/>
              <a:t>set</a:t>
            </a:r>
            <a:r>
              <a:rPr lang="zh-CN" altLang="en-US" smtClean="0"/>
              <a:t>，该 </a:t>
            </a:r>
            <a:r>
              <a:rPr lang="en-US" altLang="zh-CN" smtClean="0"/>
              <a:t>set </a:t>
            </a:r>
            <a:r>
              <a:rPr lang="zh-CN" altLang="en-US" smtClean="0"/>
              <a:t>根据其元素的自然顺序进行排序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add()</a:t>
            </a:r>
            <a:r>
              <a:rPr lang="zh-CN" altLang="en-US" smtClean="0"/>
              <a:t>：将指定的元素添加到此 </a:t>
            </a:r>
            <a:r>
              <a:rPr lang="en-US" smtClean="0"/>
              <a:t>set(</a:t>
            </a:r>
            <a:r>
              <a:rPr lang="zh-CN" altLang="en-US" smtClean="0"/>
              <a:t>如果该元素尚未存在 </a:t>
            </a:r>
            <a:r>
              <a:rPr lang="en-US" smtClean="0"/>
              <a:t>set </a:t>
            </a:r>
            <a:r>
              <a:rPr lang="zh-CN" altLang="en-US" smtClean="0"/>
              <a:t>中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：将指定的元素从 </a:t>
            </a:r>
            <a:r>
              <a:rPr lang="en-US" smtClean="0"/>
              <a:t>set </a:t>
            </a:r>
            <a:r>
              <a:rPr lang="zh-CN" altLang="en-US" smtClean="0"/>
              <a:t>中移除（如果该元素存在于此 </a:t>
            </a:r>
            <a:r>
              <a:rPr lang="en-US" smtClean="0"/>
              <a:t>set </a:t>
            </a:r>
            <a:r>
              <a:rPr lang="zh-CN" altLang="en-US" smtClean="0"/>
              <a:t>中）</a:t>
            </a:r>
            <a:endParaRPr lang="en-US" altLang="zh-CN" smtClean="0"/>
          </a:p>
          <a:p>
            <a:pPr lvl="1"/>
            <a:r>
              <a:rPr lang="en-US" altLang="zh-CN" smtClean="0"/>
              <a:t>first()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中当前第一个（最低）元素</a:t>
            </a:r>
            <a:endParaRPr lang="en-US" altLang="zh-CN" smtClean="0"/>
          </a:p>
          <a:p>
            <a:pPr lvl="1"/>
            <a:r>
              <a:rPr lang="en-US" altLang="zh-CN" smtClean="0"/>
              <a:t>last()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中当前最后一个（最高）元素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 </a:t>
            </a:r>
            <a:r>
              <a:rPr lang="en-US" smtClean="0"/>
              <a:t>set </a:t>
            </a:r>
            <a:r>
              <a:rPr lang="zh-CN" altLang="en-US" smtClean="0"/>
              <a:t>中的元素数（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LinkedHashSet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Hash</a:t>
            </a:r>
            <a:r>
              <a:rPr lang="zh-CN" altLang="en-US" smtClean="0"/>
              <a:t>的实现上添加了</a:t>
            </a:r>
            <a:r>
              <a:rPr lang="en-US" smtClean="0"/>
              <a:t>Linked</a:t>
            </a:r>
            <a:r>
              <a:rPr lang="zh-CN" altLang="en-US" smtClean="0"/>
              <a:t>的支持，在每个节点上通过一个链表串联起来，有确定的顺序。适用于有常量复杂度的高效存取性能要求、同时又要求排序的情况</a:t>
            </a:r>
            <a:endParaRPr lang="en-US" altLang="zh-CN" smtClean="0"/>
          </a:p>
          <a:p>
            <a:r>
              <a:rPr lang="zh-CN" altLang="en-US" smtClean="0"/>
              <a:t>非同步</a:t>
            </a:r>
            <a:endParaRPr lang="en-US" altLang="zh-CN" smtClean="0"/>
          </a:p>
          <a:p>
            <a:r>
              <a:rPr lang="zh-CN" altLang="en-US" smtClean="0"/>
              <a:t>继承于</a:t>
            </a:r>
            <a:r>
              <a:rPr lang="en-US" smtClean="0"/>
              <a:t>HashSet、</a:t>
            </a:r>
            <a:r>
              <a:rPr lang="zh-CN" altLang="en-US" smtClean="0"/>
              <a:t>又基于</a:t>
            </a:r>
            <a:r>
              <a:rPr lang="en-US" smtClean="0"/>
              <a:t>LinkedHashMap</a:t>
            </a:r>
            <a:r>
              <a:rPr lang="zh-CN" altLang="en-US" smtClean="0"/>
              <a:t>来实现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LinkedHashSet()</a:t>
            </a:r>
            <a:r>
              <a:rPr lang="zh-CN" altLang="en-US" smtClean="0"/>
              <a:t>：构造一个带默认初始容量 </a:t>
            </a:r>
            <a:r>
              <a:rPr lang="en-US" altLang="zh-CN" smtClean="0"/>
              <a:t>(16) </a:t>
            </a:r>
            <a:r>
              <a:rPr lang="zh-CN" altLang="en-US" smtClean="0"/>
              <a:t>和加载因子 </a:t>
            </a:r>
            <a:r>
              <a:rPr lang="en-US" altLang="zh-CN" smtClean="0"/>
              <a:t>(0.75) </a:t>
            </a:r>
            <a:r>
              <a:rPr lang="zh-CN" altLang="en-US" smtClean="0"/>
              <a:t>的新空链接哈希 </a:t>
            </a:r>
            <a:r>
              <a:rPr lang="en-US" altLang="zh-CN" smtClean="0"/>
              <a:t>set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zh-CN" altLang="en-US" smtClean="0"/>
              <a:t>包含继承与</a:t>
            </a:r>
            <a:r>
              <a:rPr lang="en-US" smtClean="0"/>
              <a:t>HashSet</a:t>
            </a:r>
            <a:r>
              <a:rPr lang="zh-CN" altLang="en-US" smtClean="0"/>
              <a:t>的方法：</a:t>
            </a:r>
            <a:r>
              <a:rPr lang="en-US" altLang="zh-CN" smtClean="0"/>
              <a:t>add</a:t>
            </a:r>
            <a:r>
              <a:rPr lang="en-US" smtClean="0"/>
              <a:t>, clear, isEmpty, remove, size</a:t>
            </a:r>
            <a:endParaRPr lang="en-US" smtClean="0"/>
          </a:p>
          <a:p>
            <a:pPr lvl="1"/>
            <a:r>
              <a:rPr lang="en-US" altLang="zh-CN" smtClean="0"/>
              <a:t>……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en-US" altLang="zh-CN" smtClean="0"/>
          </a:p>
          <a:p>
            <a:pPr lvl="1"/>
            <a:r>
              <a:rPr lang="zh-CN" altLang="en-US" smtClean="0"/>
              <a:t>不能保证元素的排列顺序，顺序有可能发生变化</a:t>
            </a:r>
            <a:endParaRPr lang="en-US" altLang="zh-CN" smtClean="0"/>
          </a:p>
          <a:p>
            <a:pPr lvl="1"/>
            <a:r>
              <a:rPr lang="zh-CN" altLang="en-US" smtClean="0"/>
              <a:t>不是同步的，集合元素可以是</a:t>
            </a:r>
            <a:r>
              <a:rPr lang="en-US" smtClean="0"/>
              <a:t>null,</a:t>
            </a:r>
            <a:r>
              <a:rPr lang="zh-CN" altLang="en-US" smtClean="0"/>
              <a:t>但只能放入一个</a:t>
            </a:r>
            <a:r>
              <a:rPr lang="en-US" smtClean="0"/>
              <a:t>null</a:t>
            </a:r>
            <a:endParaRPr lang="en-US" altLang="zh-CN" smtClean="0"/>
          </a:p>
          <a:p>
            <a:pPr lvl="1"/>
            <a:r>
              <a:rPr lang="zh-CN" altLang="en-US" smtClean="0"/>
              <a:t>哈希表是通过使用称为散列法的机制来存储信息的，元素并没有以某种特定顺序来存放；</a:t>
            </a:r>
            <a:endParaRPr lang="en-US" altLang="zh-CN" smtClean="0"/>
          </a:p>
          <a:p>
            <a:r>
              <a:rPr lang="en-US" altLang="zh-CN" smtClean="0"/>
              <a:t>LinkedHashSet</a:t>
            </a:r>
            <a:endParaRPr lang="en-US" altLang="zh-CN" smtClean="0"/>
          </a:p>
          <a:p>
            <a:pPr lvl="1"/>
            <a:r>
              <a:rPr lang="zh-CN" altLang="en-US" smtClean="0"/>
              <a:t>以元素插入的顺序来维护集合的链接表，允许以插入的顺序在集合中迭代；</a:t>
            </a:r>
            <a:endParaRPr lang="en-US" altLang="zh-CN" smtClean="0"/>
          </a:p>
          <a:p>
            <a:pPr lvl="1"/>
            <a:r>
              <a:rPr lang="zh-CN" altLang="en-US" smtClean="0"/>
              <a:t>遍历性能比</a:t>
            </a:r>
            <a:r>
              <a:rPr lang="en-US" smtClean="0"/>
              <a:t>HashSet</a:t>
            </a:r>
            <a:r>
              <a:rPr lang="zh-CN" altLang="en-US" smtClean="0"/>
              <a:t>好，但是插入时性能稍微逊色于</a:t>
            </a:r>
            <a:r>
              <a:rPr lang="en-US" smtClean="0"/>
              <a:t>HashSet</a:t>
            </a:r>
            <a:endParaRPr lang="en-US" altLang="zh-CN" smtClean="0"/>
          </a:p>
          <a:p>
            <a:r>
              <a:rPr lang="en-US" altLang="zh-CN" smtClean="0"/>
              <a:t>TreeSet</a:t>
            </a:r>
            <a:endParaRPr lang="en-US" altLang="zh-CN" smtClean="0"/>
          </a:p>
          <a:p>
            <a:pPr lvl="1"/>
            <a:r>
              <a:rPr lang="zh-CN" altLang="en-US" smtClean="0"/>
              <a:t>提供一个使用树结构存储</a:t>
            </a:r>
            <a:r>
              <a:rPr lang="en-US" altLang="zh-CN" smtClean="0"/>
              <a:t>Set</a:t>
            </a:r>
            <a:r>
              <a:rPr lang="zh-CN" altLang="en-US" smtClean="0"/>
              <a:t>接口的实现，对象以升序顺序存储，访问和遍历的时间很快；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如果一个程序只包含固定数量的且其生命期都是已知的对象，那么这是一个非常简单的程序。</a:t>
            </a:r>
            <a:endParaRPr lang="en-US" smtClean="0"/>
          </a:p>
          <a:p>
            <a:r>
              <a:rPr lang="zh-CN" altLang="en-US" smtClean="0"/>
              <a:t>通常，程序总是根据运行时才知道的某些条件去创建新对象，在此之前，不会知道所需对象的数量，甚至不知道确切类型。</a:t>
            </a:r>
            <a:r>
              <a:rPr lang="en-US" smtClean="0"/>
              <a:t>--Think In Java</a:t>
            </a:r>
            <a:endParaRPr lang="en-US" smtClean="0"/>
          </a:p>
          <a:p>
            <a:r>
              <a:rPr lang="en-US" smtClean="0"/>
              <a:t>Java</a:t>
            </a:r>
            <a:r>
              <a:rPr lang="zh-CN" altLang="en-US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SetDemo</a:t>
            </a:r>
            <a:endParaRPr lang="en-US" altLang="zh-CN" smtClean="0"/>
          </a:p>
          <a:p>
            <a:r>
              <a:rPr lang="zh-CN" altLang="en-US" smtClean="0"/>
              <a:t>分别使用</a:t>
            </a:r>
            <a:r>
              <a:rPr lang="en-US" altLang="zh-CN" smtClean="0"/>
              <a:t>TreeSet</a:t>
            </a:r>
            <a:r>
              <a:rPr lang="zh-CN" altLang="en-US" smtClean="0"/>
              <a:t>、</a:t>
            </a:r>
            <a:r>
              <a:rPr lang="en-US" altLang="zh-CN" smtClean="0"/>
              <a:t>LinkedHashSet</a:t>
            </a:r>
            <a:r>
              <a:rPr lang="zh-CN" altLang="en-US" smtClean="0"/>
              <a:t>、</a:t>
            </a:r>
            <a:r>
              <a:rPr lang="en-US" altLang="zh-CN" smtClean="0"/>
              <a:t>LinkedSet</a:t>
            </a:r>
            <a:r>
              <a:rPr lang="zh-CN" altLang="en-US" smtClean="0"/>
              <a:t>三个类，在其中依次添加元素“</a:t>
            </a:r>
            <a:r>
              <a:rPr lang="en-US" altLang="zh-CN" smtClean="0"/>
              <a:t>B</a:t>
            </a:r>
            <a:r>
              <a:rPr lang="zh-CN" altLang="en-US" smtClean="0"/>
              <a:t> “ 、 “ </a:t>
            </a:r>
            <a:r>
              <a:rPr lang="en-US" altLang="zh-CN" smtClean="0"/>
              <a:t>A</a:t>
            </a:r>
            <a:r>
              <a:rPr lang="zh-CN" altLang="en-US" smtClean="0"/>
              <a:t> “ 、 “ </a:t>
            </a:r>
            <a:r>
              <a:rPr lang="en-US" altLang="zh-CN" smtClean="0"/>
              <a:t>D</a:t>
            </a:r>
            <a:r>
              <a:rPr lang="zh-CN" altLang="en-US" smtClean="0"/>
              <a:t> “ 、 “ </a:t>
            </a:r>
            <a:r>
              <a:rPr lang="en-US" altLang="zh-CN" smtClean="0"/>
              <a:t>E</a:t>
            </a:r>
            <a:r>
              <a:rPr lang="zh-CN" altLang="en-US" smtClean="0"/>
              <a:t> “ 、 “ </a:t>
            </a:r>
            <a:r>
              <a:rPr lang="en-US" altLang="zh-CN" smtClean="0"/>
              <a:t>C</a:t>
            </a:r>
            <a:r>
              <a:rPr lang="zh-CN" altLang="en-US" smtClean="0"/>
              <a:t> “ 、 “ </a:t>
            </a:r>
            <a:r>
              <a:rPr lang="en-US" altLang="zh-CN" smtClean="0"/>
              <a:t>F</a:t>
            </a:r>
            <a:r>
              <a:rPr lang="zh-CN" altLang="en-US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600" y="2924944"/>
            <a:ext cx="5724128" cy="28931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1268760"/>
            <a:ext cx="7632848" cy="51398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 lhs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:\n"+lhs);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);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结果对比（元素添加顺序：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F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772816"/>
            <a:ext cx="7632848" cy="200054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[D, E, F, A, B, C]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[B, A, D, E, C, F]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[A, B, C, D, E, F]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en-US" altLang="zh-CN" smtClean="0"/>
          </a:p>
          <a:p>
            <a:r>
              <a:rPr lang="en-US" altLang="zh-CN" smtClean="0"/>
              <a:t>Set</a:t>
            </a:r>
            <a:endParaRPr lang="en-US" altLang="zh-CN" smtClean="0"/>
          </a:p>
          <a:p>
            <a:r>
              <a:rPr lang="en-US" altLang="zh-CN" smtClean="0"/>
              <a:t>Queue</a:t>
            </a:r>
            <a:endParaRPr lang="en-US" altLang="zh-CN" smtClean="0"/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java.util.Queue</a:t>
            </a:r>
            <a:endParaRPr lang="en-US" altLang="zh-CN" smtClean="0"/>
          </a:p>
          <a:p>
            <a:r>
              <a:rPr lang="zh-CN" altLang="en-US" smtClean="0"/>
              <a:t>队列是一种特殊的线性表，只允许在表的前端（</a:t>
            </a:r>
            <a:r>
              <a:rPr lang="en-US" altLang="zh-CN" smtClean="0"/>
              <a:t>front</a:t>
            </a:r>
            <a:r>
              <a:rPr lang="zh-CN" altLang="en-US" smtClean="0"/>
              <a:t>，队头）进行删除操作，而在表的后端（</a:t>
            </a:r>
            <a:r>
              <a:rPr lang="en-US" altLang="zh-CN" smtClean="0"/>
              <a:t>rear</a:t>
            </a:r>
            <a:r>
              <a:rPr lang="zh-CN" altLang="en-US" smtClean="0"/>
              <a:t>，队尾）进行插入操作</a:t>
            </a:r>
            <a:endParaRPr lang="en-US" altLang="zh-CN" smtClean="0"/>
          </a:p>
          <a:p>
            <a:r>
              <a:rPr lang="zh-CN" altLang="en-US" smtClean="0"/>
              <a:t>继承了</a:t>
            </a:r>
            <a:r>
              <a:rPr lang="en-US" smtClean="0"/>
              <a:t>Collection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en-US" smtClean="0"/>
              <a:t>LinkedList</a:t>
            </a:r>
            <a:r>
              <a:rPr lang="zh-CN" altLang="en-US" smtClean="0"/>
              <a:t>实现了</a:t>
            </a:r>
            <a:r>
              <a:rPr lang="en-US" smtClean="0"/>
              <a:t>Queue</a:t>
            </a:r>
            <a:r>
              <a:rPr lang="zh-CN" altLang="en-US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add(E e): </a:t>
            </a:r>
            <a:r>
              <a:rPr lang="zh-CN" altLang="en-US" smtClean="0"/>
              <a:t>增加一个元素。成功时返回</a:t>
            </a:r>
            <a:r>
              <a:rPr lang="en-US" altLang="zh-CN" smtClean="0"/>
              <a:t>true</a:t>
            </a:r>
            <a:r>
              <a:rPr lang="zh-CN" altLang="en-US" smtClean="0"/>
              <a:t>，如果队列已满，则抛出一个</a:t>
            </a:r>
            <a:r>
              <a:rPr lang="en-US" altLang="zh-CN" smtClean="0"/>
              <a:t>IIIegaISlabEepeplian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remove(): </a:t>
            </a:r>
            <a:r>
              <a:rPr lang="zh-CN" altLang="en-US" smtClean="0"/>
              <a:t>移除并返回队列头部的元素。如果队列为空，则抛出一个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Element(): </a:t>
            </a:r>
            <a:r>
              <a:rPr lang="zh-CN" altLang="en-US" smtClean="0"/>
              <a:t>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offer(E e): </a:t>
            </a:r>
            <a:r>
              <a:rPr lang="zh-CN" altLang="en-US" smtClean="0"/>
              <a:t>添加一个元素并返回</a:t>
            </a:r>
            <a:r>
              <a:rPr lang="en-US" altLang="zh-CN" smtClean="0"/>
              <a:t>true</a:t>
            </a:r>
            <a:r>
              <a:rPr lang="zh-CN" altLang="en-US" smtClean="0"/>
              <a:t>。如果队列已满，返回</a:t>
            </a:r>
            <a:r>
              <a:rPr lang="en-US" altLang="zh-CN" smtClean="0"/>
              <a:t>false</a:t>
            </a:r>
            <a:endParaRPr lang="en-US" altLang="zh-CN" smtClean="0"/>
          </a:p>
          <a:p>
            <a:r>
              <a:rPr lang="en-US" altLang="zh-CN" smtClean="0"/>
              <a:t>poll(): </a:t>
            </a:r>
            <a:r>
              <a:rPr lang="zh-CN" altLang="en-US" smtClean="0"/>
              <a:t>移除并返问队列头部的元素。如果队列为空，则返回</a:t>
            </a:r>
            <a:r>
              <a:rPr lang="en-US" altLang="zh-CN" smtClean="0"/>
              <a:t>null</a:t>
            </a:r>
            <a:endParaRPr lang="en-US" altLang="zh-CN" smtClean="0"/>
          </a:p>
          <a:p>
            <a:r>
              <a:rPr lang="en-US" altLang="zh-CN" smtClean="0"/>
              <a:t>peek(): </a:t>
            </a:r>
            <a:r>
              <a:rPr lang="zh-CN" altLang="en-US" smtClean="0"/>
              <a:t>返回队列头部的元素。如果队列为空，则返回</a:t>
            </a:r>
            <a:r>
              <a:rPr lang="en-US" altLang="zh-CN" smtClean="0"/>
              <a:t>null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10" y="1107459"/>
            <a:ext cx="7715304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public class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TestQueue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{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public static void main(String[]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args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 {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Queue&lt;String&gt; queue = new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&lt;String&gt;();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("Hello");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("World!");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你好！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String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while((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=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queue.poll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())!=null){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}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());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   }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  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en-US" altLang="zh-CN" smtClean="0"/>
          </a:p>
          <a:p>
            <a:r>
              <a:rPr lang="en-US" altLang="zh-CN" smtClean="0"/>
              <a:t>Set</a:t>
            </a:r>
            <a:endParaRPr lang="en-US" altLang="zh-CN" smtClean="0"/>
          </a:p>
          <a:p>
            <a:r>
              <a:rPr lang="en-US" altLang="zh-CN" smtClean="0"/>
              <a:t>Queue</a:t>
            </a:r>
            <a:endParaRPr lang="en-US" altLang="zh-CN" smtClean="0"/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Map</a:t>
            </a:r>
            <a:r>
              <a:rPr lang="zh-CN" altLang="en-US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映射（</a:t>
            </a:r>
            <a:r>
              <a:rPr lang="en-US" smtClean="0"/>
              <a:t>Map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对象以键－值对（</a:t>
            </a:r>
            <a:r>
              <a:rPr lang="en-US" smtClean="0"/>
              <a:t>key-value</a:t>
            </a:r>
            <a:r>
              <a:rPr lang="zh-CN" altLang="en-US" smtClean="0"/>
              <a:t>）存储</a:t>
            </a:r>
            <a:endParaRPr lang="zh-CN" altLang="en-US" smtClean="0"/>
          </a:p>
          <a:p>
            <a:pPr lvl="1"/>
            <a:r>
              <a:rPr lang="en-US" smtClean="0"/>
              <a:t>key</a:t>
            </a:r>
            <a:r>
              <a:rPr lang="zh-CN" altLang="en-US" smtClean="0"/>
              <a:t>不允许有重复，</a:t>
            </a:r>
            <a:r>
              <a:rPr lang="en-US" smtClean="0"/>
              <a:t>value</a:t>
            </a:r>
            <a:r>
              <a:rPr lang="zh-CN" altLang="en-US" smtClean="0"/>
              <a:t>允许有重复</a:t>
            </a:r>
            <a:endParaRPr lang="en-US" altLang="zh-CN" smtClean="0"/>
          </a:p>
          <a:p>
            <a:r>
              <a:rPr lang="en-US" altLang="zh-CN" smtClean="0"/>
              <a:t>Map</a:t>
            </a:r>
            <a:r>
              <a:rPr lang="zh-CN" altLang="en-US" smtClean="0"/>
              <a:t>中元素，可以将</a:t>
            </a:r>
            <a:r>
              <a:rPr lang="en-US" altLang="zh-CN" smtClean="0"/>
              <a:t>key</a:t>
            </a:r>
            <a:r>
              <a:rPr lang="zh-CN" altLang="en-US" smtClean="0"/>
              <a:t>序列、</a:t>
            </a:r>
            <a:r>
              <a:rPr lang="en-US" altLang="zh-CN" smtClean="0"/>
              <a:t>value</a:t>
            </a:r>
            <a:r>
              <a:rPr lang="zh-CN" altLang="en-US" smtClean="0"/>
              <a:t>序列单独抽取出来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keySet()</a:t>
            </a:r>
            <a:r>
              <a:rPr lang="zh-CN" altLang="en-US" smtClean="0"/>
              <a:t>抽取</a:t>
            </a:r>
            <a:r>
              <a:rPr lang="en-US" smtClean="0"/>
              <a:t>key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keys</a:t>
            </a:r>
            <a:r>
              <a:rPr lang="zh-CN" altLang="en-US" smtClean="0"/>
              <a:t>生成一个</a:t>
            </a:r>
            <a:r>
              <a:rPr lang="en-US" smtClean="0"/>
              <a:t>Set。 </a:t>
            </a:r>
            <a:endParaRPr lang="en-US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values()</a:t>
            </a:r>
            <a:r>
              <a:rPr lang="zh-CN" altLang="en-US" smtClean="0"/>
              <a:t>抽取</a:t>
            </a:r>
            <a:r>
              <a:rPr lang="en-US" smtClean="0"/>
              <a:t>value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values</a:t>
            </a:r>
            <a:r>
              <a:rPr lang="zh-CN" altLang="en-US" smtClean="0"/>
              <a:t>生成一个</a:t>
            </a:r>
            <a:r>
              <a:rPr lang="en-US" smtClean="0"/>
              <a:t>Collection。</a:t>
            </a:r>
            <a:endParaRPr lang="zh-CN" altLang="en-US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什么是集合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In Java</a:t>
            </a:r>
            <a:r>
              <a:rPr lang="zh-CN" altLang="en-US" smtClean="0"/>
              <a:t>：</a:t>
            </a:r>
            <a:endParaRPr lang="en-US" smtClean="0"/>
          </a:p>
          <a:p>
            <a:r>
              <a:rPr lang="en-US" smtClean="0"/>
              <a:t>Java</a:t>
            </a:r>
            <a:r>
              <a:rPr lang="zh-CN" altLang="en-US" smtClean="0"/>
              <a:t>提供的这一套容器类，其中基本类型是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Queue</a:t>
            </a:r>
            <a:r>
              <a:rPr lang="zh-CN" altLang="en-US" smtClean="0"/>
              <a:t>和</a:t>
            </a:r>
            <a:r>
              <a:rPr lang="en-US" smtClean="0"/>
              <a:t>Map</a:t>
            </a:r>
            <a:r>
              <a:rPr lang="zh-CN" altLang="en-US" smtClean="0"/>
              <a:t>，这些对象类型也称之为集合类。</a:t>
            </a:r>
            <a:endParaRPr lang="en-US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基于哈希表的 </a:t>
            </a:r>
            <a:r>
              <a:rPr lang="en-US" altLang="zh-CN" smtClean="0"/>
              <a:t>Map </a:t>
            </a:r>
            <a:r>
              <a:rPr lang="zh-CN" altLang="en-US" smtClean="0"/>
              <a:t>接口的实现</a:t>
            </a:r>
            <a:endParaRPr lang="en-US" altLang="zh-CN" smtClean="0"/>
          </a:p>
          <a:p>
            <a:r>
              <a:rPr lang="en-US" smtClean="0"/>
              <a:t>HashMap</a:t>
            </a:r>
            <a:r>
              <a:rPr lang="zh-CN" altLang="en-US" smtClean="0"/>
              <a:t>是非线程安全的</a:t>
            </a:r>
            <a:endParaRPr lang="en-US" altLang="zh-CN" smtClean="0"/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smtClean="0"/>
              <a:t>Object put(K key,V value)</a:t>
            </a:r>
            <a:endParaRPr lang="en-US" smtClean="0"/>
          </a:p>
          <a:p>
            <a:pPr lvl="1"/>
            <a:r>
              <a:rPr lang="en-US" smtClean="0"/>
              <a:t>Object get(Object  K)</a:t>
            </a:r>
            <a:endParaRPr lang="en-US" smtClean="0"/>
          </a:p>
          <a:p>
            <a:pPr lvl="1"/>
            <a:r>
              <a:rPr lang="en-US" smtClean="0"/>
              <a:t>containsKey(Object  K)</a:t>
            </a:r>
            <a:endParaRPr lang="en-US" smtClean="0"/>
          </a:p>
          <a:p>
            <a:r>
              <a:rPr lang="zh-CN" altLang="en-US" smtClean="0"/>
              <a:t>遍历</a:t>
            </a:r>
            <a:r>
              <a:rPr lang="en-US" altLang="zh-CN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endParaRPr lang="en-US" altLang="zh-CN" smtClean="0"/>
          </a:p>
          <a:p>
            <a:pPr lvl="1"/>
            <a:r>
              <a:rPr lang="zh-CN" altLang="en-US" smtClean="0"/>
              <a:t>基于红黑树实现</a:t>
            </a:r>
            <a:endParaRPr lang="en-US" altLang="zh-CN" smtClean="0"/>
          </a:p>
          <a:p>
            <a:pPr lvl="1"/>
            <a:r>
              <a:rPr lang="zh-CN" altLang="en-US" smtClean="0"/>
              <a:t>按照元素的自然顺序排序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smtClean="0"/>
              <a:t>LinkedHashMap</a:t>
            </a:r>
            <a:endParaRPr lang="en-US" smtClean="0"/>
          </a:p>
          <a:p>
            <a:pPr lvl="1"/>
            <a:r>
              <a:rPr lang="en-US" smtClean="0"/>
              <a:t>HashMap</a:t>
            </a:r>
            <a:r>
              <a:rPr lang="zh-CN" altLang="en-US" smtClean="0"/>
              <a:t>的</a:t>
            </a:r>
            <a:r>
              <a:rPr lang="en-US" smtClean="0"/>
              <a:t>ordered</a:t>
            </a:r>
            <a:r>
              <a:rPr lang="zh-CN" altLang="en-US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r>
              <a:rPr lang="zh-CN" altLang="en-US" dirty="0" smtClean="0"/>
              <a:t>主要功能：用于对容器的遍历</a:t>
            </a:r>
            <a:endParaRPr lang="en-US" altLang="zh-CN" dirty="0" smtClean="0"/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hasNext</a:t>
            </a:r>
            <a:r>
              <a:rPr lang="en-US" dirty="0" smtClean="0"/>
              <a:t>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/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/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219096" y="19050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左大括号 4"/>
          <p:cNvSpPr/>
          <p:nvPr/>
        </p:nvSpPr>
        <p:spPr>
          <a:xfrm>
            <a:off x="8382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039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集合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4039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映射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0" y="1214438"/>
            <a:ext cx="9144000" cy="5429250"/>
            <a:chOff x="0" y="0"/>
            <a:chExt cx="9144001" cy="5473548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97247"/>
              <a:ext cx="1519237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接口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具体类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54087"/>
              <a:ext cx="1524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0"/>
              <a:ext cx="2667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Collection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0" y="1182687"/>
              <a:ext cx="18288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List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SortedSet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87787"/>
              <a:ext cx="1589087" cy="37941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TreeSet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HashSet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Vector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LinkedList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51205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zh-CN" altLang="en-US">
                  <a:ea typeface="宋体" panose="02010600030101010101" pitchFamily="2" charset="-122"/>
                </a:rPr>
                <a:t>继承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51205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zh-CN" altLang="en-US">
                  <a:ea typeface="宋体" panose="02010600030101010101" pitchFamily="2" charset="-122"/>
                </a:rPr>
                <a:t>实现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ArrayList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Queue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76600"/>
              <a:ext cx="2438400" cy="36933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LinkedHashSet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NavigableSet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/>
            <a:p>
              <a:pPr marL="751205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None/>
              </a:pPr>
              <a:r>
                <a:rPr lang="en-US">
                  <a:ea typeface="宋体" panose="02010600030101010101" pitchFamily="2" charset="-122"/>
                </a:rPr>
                <a:t>PriorityQueue</a:t>
              </a: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8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  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HashMap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Hashtable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  SortedMap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NavigableMap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LinkedHashMap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751205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None/>
                </a:pPr>
                <a:r>
                  <a:rPr lang="en-US" sz="2400">
                    <a:ea typeface="宋体" panose="02010600030101010101" pitchFamily="2" charset="-122"/>
                  </a:rPr>
                  <a:t>TreeMap</a:t>
                </a:r>
                <a:endParaRPr 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323528" y="1052736"/>
            <a:ext cx="8229600" cy="46699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个核心接口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个核心具体实现类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66713" y="1757363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Collection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List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SortedSet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SortedMap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Queue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NavigableSet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NavigableMap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/>
        </p:nvGraphicFramePr>
        <p:xfrm>
          <a:off x="214313" y="4052888"/>
          <a:ext cx="8686800" cy="2124393"/>
        </p:xfrm>
        <a:graphic>
          <a:graphicData uri="http://schemas.openxmlformats.org/drawingml/2006/table">
            <a:tbl>
              <a:tblPr/>
              <a:tblGrid>
                <a:gridCol w="2035175"/>
                <a:gridCol w="1565275"/>
                <a:gridCol w="1657350"/>
                <a:gridCol w="1600200"/>
                <a:gridCol w="1828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Queue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实用工具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HashMap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HashSet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ArrayList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Collections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Hashtable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LinkedHashSet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Vector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PriorityQueue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Arrays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TreeMap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TreeSet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LinkedList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LinkedHashMap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en-US" altLang="zh-CN" smtClean="0"/>
          </a:p>
          <a:p>
            <a:r>
              <a:rPr lang="en-US" altLang="zh-CN" smtClean="0"/>
              <a:t>Set</a:t>
            </a:r>
            <a:endParaRPr lang="en-US" altLang="zh-CN" smtClean="0"/>
          </a:p>
          <a:p>
            <a:r>
              <a:rPr lang="en-US" altLang="zh-CN" smtClean="0"/>
              <a:t>Queue</a:t>
            </a:r>
            <a:endParaRPr lang="en-US" altLang="zh-CN" smtClean="0"/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r>
              <a:rPr lang="zh-CN" altLang="en-US" dirty="0" smtClean="0"/>
              <a:t>主要实现类</a:t>
            </a:r>
            <a:endParaRPr lang="en-US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zh-CN" altLang="en-US" dirty="0" smtClean="0"/>
              <a:t>：线性表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6435</Words>
  <Application>WPS 演示</Application>
  <PresentationFormat>全屏显示(4:3)</PresentationFormat>
  <Paragraphs>509</Paragraphs>
  <Slides>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宋体</vt:lpstr>
      <vt:lpstr>Wingdings</vt:lpstr>
      <vt:lpstr>华文新魏</vt:lpstr>
      <vt:lpstr>微软雅黑</vt:lpstr>
      <vt:lpstr>Courier New</vt:lpstr>
      <vt:lpstr>2_Default Design</vt:lpstr>
      <vt:lpstr>容器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集合　　　　　　　　　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集合　　　　　　　　　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集合　　　　　　　　　</vt:lpstr>
      <vt:lpstr>Queue接口　　　　　　　　　</vt:lpstr>
      <vt:lpstr>Queue接口常用方法　　　　　　　　　</vt:lpstr>
      <vt:lpstr>课堂练习　　　　　　　　　</vt:lpstr>
      <vt:lpstr>集合　　　　　　　　　</vt:lpstr>
      <vt:lpstr>MAP　　　　　　　　</vt:lpstr>
      <vt:lpstr>Map接口</vt:lpstr>
      <vt:lpstr>HashMap</vt:lpstr>
      <vt:lpstr>TreeMap、LinkedHashMap</vt:lpstr>
      <vt:lpstr>讲授思路　　　　　　　　　</vt:lpstr>
      <vt:lpstr>迭代器（Iterator）</vt:lpstr>
      <vt:lpstr>Java容器的4种基本形式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752</cp:revision>
  <dcterms:created xsi:type="dcterms:W3CDTF">2006-10-06T15:46:00Z</dcterms:created>
  <dcterms:modified xsi:type="dcterms:W3CDTF">2017-05-09T09:50:00Z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