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1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FEE4-5241-476D-A270-E097B1D7E66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26C6-A45E-455A-8608-93E05E85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Original 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Noop</a:t>
            </a:r>
            <a:r>
              <a:rPr lang="en-US" altLang="zh-CN" dirty="0"/>
              <a:t>: Random</a:t>
            </a:r>
          </a:p>
          <a:p>
            <a:r>
              <a:rPr lang="en-US" altLang="zh-CN" dirty="0"/>
              <a:t>Deadline: sort based on deadline</a:t>
            </a:r>
          </a:p>
          <a:p>
            <a:r>
              <a:rPr lang="en-US" altLang="zh-CN" dirty="0"/>
              <a:t>Anticipatory: predict the location for next request</a:t>
            </a:r>
          </a:p>
          <a:p>
            <a:r>
              <a:rPr lang="en-US" altLang="zh-CN" dirty="0"/>
              <a:t>CFQ: one queue for one process; round-robin way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5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source will have a flow, it will have the transmission rate and order for sending.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9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45D0-8A67-E397-9C75-FB0CAB7E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A7B8-DE35-9487-16A6-32F98154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8D28-0ED9-5A92-3812-2F04BA9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D3C1-2953-0E0B-1679-595C4C10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DD48E-482B-9ECB-B21D-0033C21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67F2E-D037-59C4-AE7D-2BFEC5C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03080-B535-EC62-E500-646E592E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C2207-EE21-0140-D65A-80797B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5722-0622-8E73-82C6-1D45DE4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4A69D-BD77-F8C9-0EC1-1C3489A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5DAEE6-4C57-E2A1-E67D-F8CC575B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6B53B-AE52-74B8-D017-F91DE3CF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AB00-BE5E-1CF8-E092-DA1C178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2C2E5-F412-46A6-D425-2F33AB5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EE7F-1CF9-5EF8-7B0B-272ABF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0F8D-5805-1C4E-8F4D-4682D657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D2FB-A398-700B-3734-AACB575A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54D7D-F446-4002-0277-416DB0C1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BD02-4D72-3740-A06D-291AFE29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8535-CE7C-B4B3-116A-2D08DA7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CDE2-2D0C-6619-730D-C22F8BAF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9D58-61B8-F01E-962F-9EDAD020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190A5-7EAA-3534-F6BC-AB855EE6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62FC8-EEE2-104E-B495-AE626FA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A3E0A-E2A9-4CA2-767B-2FB1E4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0FE2-CD9B-30E7-6CFB-48B1A81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A0DF0-C46F-CAB3-E098-B73D932C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3E9B9-B703-079F-CF87-C0C3B55C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1869-5D8C-998F-F435-748273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C9AC2-1D59-76A2-FA92-6CA38D7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58F55-0EE2-EFCB-0155-8B8DB36F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6A33-A618-0AB4-65D2-C5A37074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FCEBE-A31E-EFF2-FF6E-DBC0FC6A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D096A-0000-3FAE-7781-4A48C0D4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5BA05-EA9F-24EA-5CBB-C6DC7B52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772B0-FBD3-D877-C72D-CAAD70F5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E0CE1-8316-CBB5-E382-27B545A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553F4-DC3D-5FD7-F13E-D914260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AF527-B062-3D09-F6E3-5288E48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B933-6396-ACFA-5534-AF2EF17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65D37-A437-F912-AE18-EAD3E964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84EAE-B95D-4C41-4943-410FC4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6463EA-9B6E-8667-57AA-D23991B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018F5-A09D-CEE9-1D95-67D1704B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0F927-A9EF-32E1-05D6-75FBA95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598EC-7970-A644-2E4E-9239562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D7B3-6521-8155-5099-D279F9B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25B2-ADB2-B95E-88D6-B72D3E6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A017-7F32-3AA4-C4C8-32B6164B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D6902-09A1-0EB2-ECF6-E63BC240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2604B-3CA9-527D-13B4-AE6E5F4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1229-0BDA-B68C-D59D-E6F46E0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B141-989F-4CA5-3730-2F1C94B7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B92CF-831B-F8B4-771A-9167BA7D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DDE1-0982-6F37-EAEB-9662CED3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62B2D-12FE-1308-7BFF-4621565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2BBA4-3541-F2CC-A555-E5F241B5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5870-E91F-68D0-C1A6-EC24F8F0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04486-99DA-72EA-5CA6-F40B5C54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ECD-60FF-32F2-DC21-581E2725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6035-9F16-EFD1-112C-EAEF4485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BE64-2E24-4CF0-9390-8E701061B49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1F1D8-0D71-0E68-BAB8-CCC5BF2A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DADC-3BFA-57C4-8750-5E00FA75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2"/>
            <a:ext cx="10515600" cy="234979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</a:t>
            </a:r>
          </a:p>
          <a:p>
            <a:pPr marL="457200" lvl="1" indent="0">
              <a:buNone/>
            </a:pPr>
            <a:r>
              <a:rPr lang="en-US" altLang="zh-CN" dirty="0"/>
              <a:t>2.1 Frequent-interaction Tasks (Latency-Critical)</a:t>
            </a:r>
          </a:p>
          <a:p>
            <a:pPr marL="457200" lvl="1" indent="0">
              <a:buNone/>
            </a:pPr>
            <a:r>
              <a:rPr lang="en-US" altLang="zh-CN" dirty="0"/>
              <a:t>2.2 Throughput-oriented Tasks (Latency-Tolerant)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2.3 Security-Related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363971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Latency-Critical / 4. Latency-Tolerant </a:t>
            </a:r>
          </a:p>
          <a:p>
            <a:pPr marL="457200" lvl="1" indent="0">
              <a:buNone/>
            </a:pPr>
            <a:r>
              <a:rPr lang="en-US" altLang="zh-CN" dirty="0"/>
              <a:t>3.1 Models (from data structure)</a:t>
            </a:r>
          </a:p>
          <a:p>
            <a:pPr marL="457200" lvl="1" indent="0">
              <a:buNone/>
            </a:pPr>
            <a:r>
              <a:rPr lang="en-US" altLang="zh-CN" dirty="0"/>
              <a:t>3.2 Training (online/offline)</a:t>
            </a:r>
          </a:p>
          <a:p>
            <a:pPr marL="457200" lvl="1" indent="0">
              <a:buNone/>
            </a:pPr>
            <a:r>
              <a:rPr lang="en-US" altLang="zh-CN" dirty="0"/>
              <a:t>3.3 Inference (user-space/kernel-space)</a:t>
            </a:r>
          </a:p>
          <a:p>
            <a:pPr marL="457200" lvl="1" indent="0">
              <a:buNone/>
            </a:pPr>
            <a:r>
              <a:rPr lang="en-US" altLang="zh-CN" dirty="0"/>
              <a:t>3.4 Learning Methodologies</a:t>
            </a:r>
          </a:p>
          <a:p>
            <a:pPr marL="457200" lvl="1" indent="0">
              <a:buNone/>
            </a:pPr>
            <a:r>
              <a:rPr lang="en-US" altLang="zh-CN" dirty="0"/>
              <a:t>3.5 Discussion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4827181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7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5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2.4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2.5 Task5: Network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883197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r>
              <a:rPr lang="en-US" altLang="zh-CN" dirty="0"/>
              <a:t>3.1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3.2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3.3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3.4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3.5 Task5: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5346407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0A80F-7416-69A4-7793-A58C55F86F62}"/>
              </a:ext>
            </a:extLst>
          </p:cNvPr>
          <p:cNvSpPr txBox="1"/>
          <p:nvPr/>
        </p:nvSpPr>
        <p:spPr>
          <a:xfrm>
            <a:off x="6098178" y="1509825"/>
            <a:ext cx="5746492" cy="3782061"/>
          </a:xfrm>
          <a:custGeom>
            <a:avLst/>
            <a:gdLst>
              <a:gd name="connsiteX0" fmla="*/ 0 w 5746492"/>
              <a:gd name="connsiteY0" fmla="*/ 0 h 3782061"/>
              <a:gd name="connsiteX1" fmla="*/ 689579 w 5746492"/>
              <a:gd name="connsiteY1" fmla="*/ 0 h 3782061"/>
              <a:gd name="connsiteX2" fmla="*/ 1321693 w 5746492"/>
              <a:gd name="connsiteY2" fmla="*/ 0 h 3782061"/>
              <a:gd name="connsiteX3" fmla="*/ 1896342 w 5746492"/>
              <a:gd name="connsiteY3" fmla="*/ 0 h 3782061"/>
              <a:gd name="connsiteX4" fmla="*/ 2585921 w 5746492"/>
              <a:gd name="connsiteY4" fmla="*/ 0 h 3782061"/>
              <a:gd name="connsiteX5" fmla="*/ 3275500 w 5746492"/>
              <a:gd name="connsiteY5" fmla="*/ 0 h 3782061"/>
              <a:gd name="connsiteX6" fmla="*/ 3792685 w 5746492"/>
              <a:gd name="connsiteY6" fmla="*/ 0 h 3782061"/>
              <a:gd name="connsiteX7" fmla="*/ 4367334 w 5746492"/>
              <a:gd name="connsiteY7" fmla="*/ 0 h 3782061"/>
              <a:gd name="connsiteX8" fmla="*/ 5056913 w 5746492"/>
              <a:gd name="connsiteY8" fmla="*/ 0 h 3782061"/>
              <a:gd name="connsiteX9" fmla="*/ 5746492 w 5746492"/>
              <a:gd name="connsiteY9" fmla="*/ 0 h 3782061"/>
              <a:gd name="connsiteX10" fmla="*/ 5746492 w 5746492"/>
              <a:gd name="connsiteY10" fmla="*/ 615936 h 3782061"/>
              <a:gd name="connsiteX11" fmla="*/ 5746492 w 5746492"/>
              <a:gd name="connsiteY11" fmla="*/ 1042768 h 3782061"/>
              <a:gd name="connsiteX12" fmla="*/ 5746492 w 5746492"/>
              <a:gd name="connsiteY12" fmla="*/ 1658704 h 3782061"/>
              <a:gd name="connsiteX13" fmla="*/ 5746492 w 5746492"/>
              <a:gd name="connsiteY13" fmla="*/ 2236819 h 3782061"/>
              <a:gd name="connsiteX14" fmla="*/ 5746492 w 5746492"/>
              <a:gd name="connsiteY14" fmla="*/ 2814934 h 3782061"/>
              <a:gd name="connsiteX15" fmla="*/ 5746492 w 5746492"/>
              <a:gd name="connsiteY15" fmla="*/ 3317408 h 3782061"/>
              <a:gd name="connsiteX16" fmla="*/ 5746492 w 5746492"/>
              <a:gd name="connsiteY16" fmla="*/ 3782061 h 3782061"/>
              <a:gd name="connsiteX17" fmla="*/ 5056913 w 5746492"/>
              <a:gd name="connsiteY17" fmla="*/ 3782061 h 3782061"/>
              <a:gd name="connsiteX18" fmla="*/ 4597194 w 5746492"/>
              <a:gd name="connsiteY18" fmla="*/ 3782061 h 3782061"/>
              <a:gd name="connsiteX19" fmla="*/ 3907615 w 5746492"/>
              <a:gd name="connsiteY19" fmla="*/ 3782061 h 3782061"/>
              <a:gd name="connsiteX20" fmla="*/ 3447895 w 5746492"/>
              <a:gd name="connsiteY20" fmla="*/ 3782061 h 3782061"/>
              <a:gd name="connsiteX21" fmla="*/ 2873246 w 5746492"/>
              <a:gd name="connsiteY21" fmla="*/ 3782061 h 3782061"/>
              <a:gd name="connsiteX22" fmla="*/ 2183667 w 5746492"/>
              <a:gd name="connsiteY22" fmla="*/ 3782061 h 3782061"/>
              <a:gd name="connsiteX23" fmla="*/ 1494088 w 5746492"/>
              <a:gd name="connsiteY23" fmla="*/ 3782061 h 3782061"/>
              <a:gd name="connsiteX24" fmla="*/ 861974 w 5746492"/>
              <a:gd name="connsiteY24" fmla="*/ 3782061 h 3782061"/>
              <a:gd name="connsiteX25" fmla="*/ 0 w 5746492"/>
              <a:gd name="connsiteY25" fmla="*/ 3782061 h 3782061"/>
              <a:gd name="connsiteX26" fmla="*/ 0 w 5746492"/>
              <a:gd name="connsiteY26" fmla="*/ 3241767 h 3782061"/>
              <a:gd name="connsiteX27" fmla="*/ 0 w 5746492"/>
              <a:gd name="connsiteY27" fmla="*/ 2814934 h 3782061"/>
              <a:gd name="connsiteX28" fmla="*/ 0 w 5746492"/>
              <a:gd name="connsiteY28" fmla="*/ 2274640 h 3782061"/>
              <a:gd name="connsiteX29" fmla="*/ 0 w 5746492"/>
              <a:gd name="connsiteY29" fmla="*/ 1658704 h 3782061"/>
              <a:gd name="connsiteX30" fmla="*/ 0 w 5746492"/>
              <a:gd name="connsiteY30" fmla="*/ 1118409 h 3782061"/>
              <a:gd name="connsiteX31" fmla="*/ 0 w 5746492"/>
              <a:gd name="connsiteY31" fmla="*/ 615936 h 3782061"/>
              <a:gd name="connsiteX32" fmla="*/ 0 w 5746492"/>
              <a:gd name="connsiteY32" fmla="*/ 0 h 378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46492" h="3782061" fill="none" extrusionOk="0">
                <a:moveTo>
                  <a:pt x="0" y="0"/>
                </a:moveTo>
                <a:cubicBezTo>
                  <a:pt x="171910" y="-64751"/>
                  <a:pt x="545853" y="65483"/>
                  <a:pt x="689579" y="0"/>
                </a:cubicBezTo>
                <a:cubicBezTo>
                  <a:pt x="833305" y="-65483"/>
                  <a:pt x="1167201" y="3348"/>
                  <a:pt x="1321693" y="0"/>
                </a:cubicBezTo>
                <a:cubicBezTo>
                  <a:pt x="1476185" y="-3348"/>
                  <a:pt x="1693532" y="20838"/>
                  <a:pt x="1896342" y="0"/>
                </a:cubicBezTo>
                <a:cubicBezTo>
                  <a:pt x="2099152" y="-20838"/>
                  <a:pt x="2254266" y="10864"/>
                  <a:pt x="2585921" y="0"/>
                </a:cubicBezTo>
                <a:cubicBezTo>
                  <a:pt x="2917576" y="-10864"/>
                  <a:pt x="3049853" y="72394"/>
                  <a:pt x="3275500" y="0"/>
                </a:cubicBezTo>
                <a:cubicBezTo>
                  <a:pt x="3501147" y="-72394"/>
                  <a:pt x="3674701" y="30808"/>
                  <a:pt x="3792685" y="0"/>
                </a:cubicBezTo>
                <a:cubicBezTo>
                  <a:pt x="3910670" y="-30808"/>
                  <a:pt x="4159433" y="47115"/>
                  <a:pt x="4367334" y="0"/>
                </a:cubicBezTo>
                <a:cubicBezTo>
                  <a:pt x="4575235" y="-47115"/>
                  <a:pt x="4788548" y="49978"/>
                  <a:pt x="5056913" y="0"/>
                </a:cubicBezTo>
                <a:cubicBezTo>
                  <a:pt x="5325278" y="-49978"/>
                  <a:pt x="5482878" y="49459"/>
                  <a:pt x="5746492" y="0"/>
                </a:cubicBezTo>
                <a:cubicBezTo>
                  <a:pt x="5811377" y="138872"/>
                  <a:pt x="5739600" y="421517"/>
                  <a:pt x="5746492" y="615936"/>
                </a:cubicBezTo>
                <a:cubicBezTo>
                  <a:pt x="5753384" y="810355"/>
                  <a:pt x="5735304" y="928619"/>
                  <a:pt x="5746492" y="1042768"/>
                </a:cubicBezTo>
                <a:cubicBezTo>
                  <a:pt x="5757680" y="1156917"/>
                  <a:pt x="5734215" y="1464261"/>
                  <a:pt x="5746492" y="1658704"/>
                </a:cubicBezTo>
                <a:cubicBezTo>
                  <a:pt x="5758769" y="1853147"/>
                  <a:pt x="5690863" y="2012104"/>
                  <a:pt x="5746492" y="2236819"/>
                </a:cubicBezTo>
                <a:cubicBezTo>
                  <a:pt x="5802121" y="2461534"/>
                  <a:pt x="5721395" y="2637672"/>
                  <a:pt x="5746492" y="2814934"/>
                </a:cubicBezTo>
                <a:cubicBezTo>
                  <a:pt x="5771589" y="2992196"/>
                  <a:pt x="5716735" y="3171091"/>
                  <a:pt x="5746492" y="3317408"/>
                </a:cubicBezTo>
                <a:cubicBezTo>
                  <a:pt x="5776249" y="3463725"/>
                  <a:pt x="5691781" y="3630336"/>
                  <a:pt x="5746492" y="3782061"/>
                </a:cubicBezTo>
                <a:cubicBezTo>
                  <a:pt x="5474253" y="3859619"/>
                  <a:pt x="5309660" y="3716546"/>
                  <a:pt x="5056913" y="3782061"/>
                </a:cubicBezTo>
                <a:cubicBezTo>
                  <a:pt x="4804166" y="3847576"/>
                  <a:pt x="4768883" y="3726955"/>
                  <a:pt x="4597194" y="3782061"/>
                </a:cubicBezTo>
                <a:cubicBezTo>
                  <a:pt x="4425505" y="3837167"/>
                  <a:pt x="4123797" y="3752901"/>
                  <a:pt x="3907615" y="3782061"/>
                </a:cubicBezTo>
                <a:cubicBezTo>
                  <a:pt x="3691433" y="3811221"/>
                  <a:pt x="3565449" y="3762727"/>
                  <a:pt x="3447895" y="3782061"/>
                </a:cubicBezTo>
                <a:cubicBezTo>
                  <a:pt x="3330341" y="3801395"/>
                  <a:pt x="3118432" y="3767845"/>
                  <a:pt x="2873246" y="3782061"/>
                </a:cubicBezTo>
                <a:cubicBezTo>
                  <a:pt x="2628060" y="3796277"/>
                  <a:pt x="2353074" y="3773040"/>
                  <a:pt x="2183667" y="3782061"/>
                </a:cubicBezTo>
                <a:cubicBezTo>
                  <a:pt x="2014260" y="3791082"/>
                  <a:pt x="1649736" y="3751359"/>
                  <a:pt x="1494088" y="3782061"/>
                </a:cubicBezTo>
                <a:cubicBezTo>
                  <a:pt x="1338440" y="3812763"/>
                  <a:pt x="1007506" y="3759858"/>
                  <a:pt x="861974" y="3782061"/>
                </a:cubicBezTo>
                <a:cubicBezTo>
                  <a:pt x="716442" y="3804264"/>
                  <a:pt x="280617" y="3730128"/>
                  <a:pt x="0" y="3782061"/>
                </a:cubicBezTo>
                <a:cubicBezTo>
                  <a:pt x="-41501" y="3514664"/>
                  <a:pt x="42598" y="3353043"/>
                  <a:pt x="0" y="3241767"/>
                </a:cubicBezTo>
                <a:cubicBezTo>
                  <a:pt x="-42598" y="3130491"/>
                  <a:pt x="47145" y="2914993"/>
                  <a:pt x="0" y="2814934"/>
                </a:cubicBezTo>
                <a:cubicBezTo>
                  <a:pt x="-47145" y="2714875"/>
                  <a:pt x="21533" y="2455880"/>
                  <a:pt x="0" y="2274640"/>
                </a:cubicBezTo>
                <a:cubicBezTo>
                  <a:pt x="-21533" y="2093400"/>
                  <a:pt x="58369" y="1964175"/>
                  <a:pt x="0" y="1658704"/>
                </a:cubicBezTo>
                <a:cubicBezTo>
                  <a:pt x="-58369" y="1353233"/>
                  <a:pt x="28805" y="1307885"/>
                  <a:pt x="0" y="1118409"/>
                </a:cubicBezTo>
                <a:cubicBezTo>
                  <a:pt x="-28805" y="928934"/>
                  <a:pt x="53165" y="728329"/>
                  <a:pt x="0" y="615936"/>
                </a:cubicBezTo>
                <a:cubicBezTo>
                  <a:pt x="-53165" y="503543"/>
                  <a:pt x="36050" y="137897"/>
                  <a:pt x="0" y="0"/>
                </a:cubicBezTo>
                <a:close/>
              </a:path>
              <a:path w="5746492" h="3782061" stroke="0" extrusionOk="0">
                <a:moveTo>
                  <a:pt x="0" y="0"/>
                </a:moveTo>
                <a:cubicBezTo>
                  <a:pt x="148413" y="-29646"/>
                  <a:pt x="294406" y="27377"/>
                  <a:pt x="402254" y="0"/>
                </a:cubicBezTo>
                <a:cubicBezTo>
                  <a:pt x="510102" y="-27377"/>
                  <a:pt x="812433" y="21431"/>
                  <a:pt x="919439" y="0"/>
                </a:cubicBezTo>
                <a:cubicBezTo>
                  <a:pt x="1026445" y="-21431"/>
                  <a:pt x="1369496" y="10247"/>
                  <a:pt x="1551553" y="0"/>
                </a:cubicBezTo>
                <a:cubicBezTo>
                  <a:pt x="1733610" y="-10247"/>
                  <a:pt x="2053974" y="48833"/>
                  <a:pt x="2183667" y="0"/>
                </a:cubicBezTo>
                <a:cubicBezTo>
                  <a:pt x="2313360" y="-48833"/>
                  <a:pt x="2518529" y="25870"/>
                  <a:pt x="2643386" y="0"/>
                </a:cubicBezTo>
                <a:cubicBezTo>
                  <a:pt x="2768243" y="-25870"/>
                  <a:pt x="2886256" y="26818"/>
                  <a:pt x="3045641" y="0"/>
                </a:cubicBezTo>
                <a:cubicBezTo>
                  <a:pt x="3205027" y="-26818"/>
                  <a:pt x="3478333" y="31349"/>
                  <a:pt x="3620290" y="0"/>
                </a:cubicBezTo>
                <a:cubicBezTo>
                  <a:pt x="3762247" y="-31349"/>
                  <a:pt x="4033694" y="21030"/>
                  <a:pt x="4194939" y="0"/>
                </a:cubicBezTo>
                <a:cubicBezTo>
                  <a:pt x="4356184" y="-21030"/>
                  <a:pt x="4511351" y="6937"/>
                  <a:pt x="4827053" y="0"/>
                </a:cubicBezTo>
                <a:cubicBezTo>
                  <a:pt x="5142755" y="-6937"/>
                  <a:pt x="5064161" y="40664"/>
                  <a:pt x="5229308" y="0"/>
                </a:cubicBezTo>
                <a:cubicBezTo>
                  <a:pt x="5394455" y="-40664"/>
                  <a:pt x="5530930" y="20722"/>
                  <a:pt x="5746492" y="0"/>
                </a:cubicBezTo>
                <a:cubicBezTo>
                  <a:pt x="5752185" y="228322"/>
                  <a:pt x="5698159" y="321034"/>
                  <a:pt x="5746492" y="540294"/>
                </a:cubicBezTo>
                <a:cubicBezTo>
                  <a:pt x="5794825" y="759554"/>
                  <a:pt x="5725593" y="855491"/>
                  <a:pt x="5746492" y="967127"/>
                </a:cubicBezTo>
                <a:cubicBezTo>
                  <a:pt x="5767391" y="1078763"/>
                  <a:pt x="5703382" y="1221822"/>
                  <a:pt x="5746492" y="1393960"/>
                </a:cubicBezTo>
                <a:cubicBezTo>
                  <a:pt x="5789602" y="1566098"/>
                  <a:pt x="5740675" y="1807767"/>
                  <a:pt x="5746492" y="1934254"/>
                </a:cubicBezTo>
                <a:cubicBezTo>
                  <a:pt x="5752309" y="2060741"/>
                  <a:pt x="5719629" y="2288982"/>
                  <a:pt x="5746492" y="2512369"/>
                </a:cubicBezTo>
                <a:cubicBezTo>
                  <a:pt x="5773355" y="2735756"/>
                  <a:pt x="5727326" y="2784892"/>
                  <a:pt x="5746492" y="2977022"/>
                </a:cubicBezTo>
                <a:cubicBezTo>
                  <a:pt x="5765658" y="3169152"/>
                  <a:pt x="5735084" y="3616024"/>
                  <a:pt x="5746492" y="3782061"/>
                </a:cubicBezTo>
                <a:cubicBezTo>
                  <a:pt x="5652986" y="3806379"/>
                  <a:pt x="5448382" y="3750712"/>
                  <a:pt x="5344238" y="3782061"/>
                </a:cubicBezTo>
                <a:cubicBezTo>
                  <a:pt x="5240094" y="3813410"/>
                  <a:pt x="5048997" y="3726947"/>
                  <a:pt x="4884518" y="3782061"/>
                </a:cubicBezTo>
                <a:cubicBezTo>
                  <a:pt x="4720039" y="3837175"/>
                  <a:pt x="4667660" y="3743518"/>
                  <a:pt x="4482264" y="3782061"/>
                </a:cubicBezTo>
                <a:cubicBezTo>
                  <a:pt x="4296868" y="3820604"/>
                  <a:pt x="4028556" y="3740921"/>
                  <a:pt x="3850150" y="3782061"/>
                </a:cubicBezTo>
                <a:cubicBezTo>
                  <a:pt x="3671744" y="3823201"/>
                  <a:pt x="3538539" y="3753257"/>
                  <a:pt x="3275500" y="3782061"/>
                </a:cubicBezTo>
                <a:cubicBezTo>
                  <a:pt x="3012461" y="3810865"/>
                  <a:pt x="2923682" y="3757129"/>
                  <a:pt x="2585921" y="3782061"/>
                </a:cubicBezTo>
                <a:cubicBezTo>
                  <a:pt x="2248160" y="3806993"/>
                  <a:pt x="2189662" y="3773275"/>
                  <a:pt x="1953807" y="3782061"/>
                </a:cubicBezTo>
                <a:cubicBezTo>
                  <a:pt x="1717952" y="3790847"/>
                  <a:pt x="1657943" y="3720002"/>
                  <a:pt x="1379158" y="3782061"/>
                </a:cubicBezTo>
                <a:cubicBezTo>
                  <a:pt x="1100373" y="3844120"/>
                  <a:pt x="1002003" y="3739620"/>
                  <a:pt x="689579" y="3782061"/>
                </a:cubicBezTo>
                <a:cubicBezTo>
                  <a:pt x="377155" y="3824502"/>
                  <a:pt x="194701" y="3730066"/>
                  <a:pt x="0" y="3782061"/>
                </a:cubicBezTo>
                <a:cubicBezTo>
                  <a:pt x="-39019" y="3676097"/>
                  <a:pt x="29079" y="3488181"/>
                  <a:pt x="0" y="3355228"/>
                </a:cubicBezTo>
                <a:cubicBezTo>
                  <a:pt x="-29079" y="3222275"/>
                  <a:pt x="47977" y="3095029"/>
                  <a:pt x="0" y="2928396"/>
                </a:cubicBezTo>
                <a:cubicBezTo>
                  <a:pt x="-47977" y="2761763"/>
                  <a:pt x="32289" y="2616350"/>
                  <a:pt x="0" y="2501563"/>
                </a:cubicBezTo>
                <a:cubicBezTo>
                  <a:pt x="-32289" y="2386776"/>
                  <a:pt x="36843" y="2025688"/>
                  <a:pt x="0" y="1885628"/>
                </a:cubicBezTo>
                <a:cubicBezTo>
                  <a:pt x="-36843" y="1745569"/>
                  <a:pt x="10699" y="1500618"/>
                  <a:pt x="0" y="1345333"/>
                </a:cubicBezTo>
                <a:cubicBezTo>
                  <a:pt x="-10699" y="1190049"/>
                  <a:pt x="65513" y="1026435"/>
                  <a:pt x="0" y="767218"/>
                </a:cubicBezTo>
                <a:cubicBezTo>
                  <a:pt x="-65513" y="508001"/>
                  <a:pt x="33732" y="349964"/>
                  <a:pt x="0" y="0"/>
                </a:cubicBezTo>
                <a:close/>
              </a:path>
            </a:pathLst>
          </a:custGeom>
          <a:ln w="57150"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90146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introduce common heuristics for every tasks; Draw a table about the relationship between tasks and heuristics, and also mark the property as Latency-Critical or Latency-Tolerant Task. Make common examples for each task.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each method in each task, state the ML model, training method, inference location and improvement compared to traditional method (a line in the table).</a:t>
            </a:r>
          </a:p>
        </p:txBody>
      </p:sp>
    </p:spTree>
    <p:extLst>
      <p:ext uri="{BB962C8B-B14F-4D97-AF65-F5344CB8AC3E}">
        <p14:creationId xmlns:p14="http://schemas.microsoft.com/office/powerpoint/2010/main" val="38635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I/O Scheduler (Manage a block device’s request queue)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497047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 Algorithm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000" dirty="0" err="1"/>
              <a:t>Noop</a:t>
            </a:r>
            <a:endParaRPr lang="en-US" altLang="zh-CN" sz="2000" dirty="0"/>
          </a:p>
          <a:p>
            <a:pPr lvl="1"/>
            <a:r>
              <a:rPr lang="en-US" altLang="zh-CN" sz="2000" dirty="0"/>
              <a:t>Completely Fair Queuing</a:t>
            </a:r>
          </a:p>
          <a:p>
            <a:pPr lvl="1"/>
            <a:r>
              <a:rPr lang="en-US" altLang="zh-CN" sz="2000" dirty="0"/>
              <a:t>Deadline</a:t>
            </a:r>
          </a:p>
          <a:p>
            <a:pPr lvl="1"/>
            <a:r>
              <a:rPr lang="en-US" altLang="zh-CN" sz="2000" dirty="0"/>
              <a:t>Anticipatory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New queueing techniques (introduce new considerations)</a:t>
            </a:r>
          </a:p>
          <a:p>
            <a:pPr lvl="1"/>
            <a:r>
              <a:rPr lang="en-US" altLang="zh-CN" sz="2000" dirty="0"/>
              <a:t>Model-based</a:t>
            </a:r>
          </a:p>
          <a:p>
            <a:pPr lvl="2"/>
            <a:r>
              <a:rPr lang="en-US" altLang="zh-CN" sz="1600" dirty="0"/>
              <a:t>Traveling salesman problem</a:t>
            </a:r>
          </a:p>
          <a:p>
            <a:pPr lvl="2"/>
            <a:r>
              <a:rPr lang="en-US" altLang="zh-CN" sz="1600" dirty="0"/>
              <a:t>K-coloring problem</a:t>
            </a:r>
          </a:p>
          <a:p>
            <a:pPr lvl="1"/>
            <a:r>
              <a:rPr lang="en-US" altLang="zh-CN" sz="2000" dirty="0"/>
              <a:t>Device-specific</a:t>
            </a:r>
          </a:p>
          <a:p>
            <a:pPr lvl="1"/>
            <a:r>
              <a:rPr lang="en-US" altLang="zh-CN" sz="2000" dirty="0"/>
              <a:t>Based on historical statistics</a:t>
            </a:r>
          </a:p>
        </p:txBody>
      </p:sp>
    </p:spTree>
    <p:extLst>
      <p:ext uri="{BB962C8B-B14F-4D97-AF65-F5344CB8AC3E}">
        <p14:creationId xmlns:p14="http://schemas.microsoft.com/office/powerpoint/2010/main" val="16835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Scheduler (Schedule the process on multi-processors)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</a:t>
            </a:r>
            <a:r>
              <a:rPr lang="en-US" altLang="zh-CN" sz="2400" dirty="0"/>
              <a:t> Algorithm)</a:t>
            </a:r>
          </a:p>
          <a:p>
            <a:pPr lvl="1"/>
            <a:r>
              <a:rPr lang="en-US" altLang="zh-CN" sz="2000" dirty="0"/>
              <a:t>Earliest Deadline First</a:t>
            </a:r>
          </a:p>
          <a:p>
            <a:pPr lvl="1"/>
            <a:r>
              <a:rPr lang="en-US" altLang="zh-CN" sz="2000" dirty="0"/>
              <a:t>First Come First Serve (FCFS)</a:t>
            </a:r>
          </a:p>
          <a:p>
            <a:pPr lvl="1"/>
            <a:r>
              <a:rPr lang="en-US" altLang="zh-CN" sz="2000" dirty="0"/>
              <a:t>Least Estimated Work First (LEWF)</a:t>
            </a:r>
          </a:p>
          <a:p>
            <a:pPr lvl="1"/>
            <a:r>
              <a:rPr lang="en-US" altLang="zh-CN" sz="2000" dirty="0"/>
              <a:t>Least Estimated Remaining Work First (LERWF)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Optimization Problem View (Model-based)</a:t>
            </a:r>
          </a:p>
          <a:p>
            <a:pPr lvl="2"/>
            <a:r>
              <a:rPr lang="en-US" altLang="zh-CN" sz="1600" dirty="0"/>
              <a:t>Genetic Algorithm</a:t>
            </a:r>
          </a:p>
          <a:p>
            <a:pPr lvl="2"/>
            <a:r>
              <a:rPr lang="en-US" altLang="zh-CN" sz="1600" dirty="0"/>
              <a:t>Greedy Algorithm</a:t>
            </a:r>
          </a:p>
          <a:p>
            <a:pPr lvl="2"/>
            <a:r>
              <a:rPr lang="en-US" altLang="zh-CN" sz="1600" dirty="0"/>
              <a:t>Dynamic Programming</a:t>
            </a:r>
          </a:p>
          <a:p>
            <a:pPr lvl="2"/>
            <a:r>
              <a:rPr lang="en-US" altLang="zh-CN" sz="1600" dirty="0"/>
              <a:t>Distributed Computation</a:t>
            </a:r>
          </a:p>
          <a:p>
            <a:pPr lvl="1"/>
            <a:r>
              <a:rPr lang="en-US" altLang="zh-CN" sz="2000" dirty="0"/>
              <a:t>Statistics</a:t>
            </a:r>
          </a:p>
          <a:p>
            <a:pPr lvl="2"/>
            <a:r>
              <a:rPr lang="en-US" altLang="zh-CN" sz="1600" dirty="0"/>
              <a:t>Hardware provided</a:t>
            </a:r>
          </a:p>
          <a:p>
            <a:pPr lvl="2"/>
            <a:r>
              <a:rPr lang="en-US" altLang="zh-CN" sz="1600" dirty="0"/>
              <a:t>User provided</a:t>
            </a:r>
          </a:p>
          <a:p>
            <a:pPr lvl="1"/>
            <a:r>
              <a:rPr lang="en-US" altLang="zh-CN" sz="2000" dirty="0"/>
              <a:t>Based on historical statistics</a:t>
            </a:r>
          </a:p>
        </p:txBody>
      </p:sp>
    </p:spTree>
    <p:extLst>
      <p:ext uri="{BB962C8B-B14F-4D97-AF65-F5344CB8AC3E}">
        <p14:creationId xmlns:p14="http://schemas.microsoft.com/office/powerpoint/2010/main" val="284393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Network (Congestion Control &amp; Modify Transmission Rate &amp; Flow)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Heuristics</a:t>
            </a:r>
            <a:r>
              <a:rPr lang="en-US" altLang="zh-CN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Iterative Algorithm (Model-based)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/>
              <a:t>Gradient Projection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/>
              <a:t>Distributed Computation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New Policies (TCP)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/>
              <a:t>Based on RTT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/>
              <a:t>Based on packet loss rate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/>
              <a:t>Combination of both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Queueing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/>
              <a:t>Fair Queueing Algorithm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/>
              <a:t>Start-Time Fair Queueing</a:t>
            </a:r>
          </a:p>
        </p:txBody>
      </p:sp>
    </p:spTree>
    <p:extLst>
      <p:ext uri="{BB962C8B-B14F-4D97-AF65-F5344CB8AC3E}">
        <p14:creationId xmlns:p14="http://schemas.microsoft.com/office/powerpoint/2010/main" val="89440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440</Words>
  <Application>Microsoft Office PowerPoint</Application>
  <PresentationFormat>宽屏</PresentationFormat>
  <Paragraphs>86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I/O Scheduler (Manage a block device’s request queue)</vt:lpstr>
      <vt:lpstr>Scheduler (Schedule the process on multi-processors)</vt:lpstr>
      <vt:lpstr>Network (Congestion Control &amp; Modify Transmission Rate &amp; 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u3009796@connect.hku.hk</dc:creator>
  <cp:lastModifiedBy>Liu Yingying</cp:lastModifiedBy>
  <cp:revision>9</cp:revision>
  <dcterms:created xsi:type="dcterms:W3CDTF">2023-09-28T07:18:31Z</dcterms:created>
  <dcterms:modified xsi:type="dcterms:W3CDTF">2023-10-12T10:43:01Z</dcterms:modified>
</cp:coreProperties>
</file>