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60" autoAdjust="0"/>
  </p:normalViewPr>
  <p:slideViewPr>
    <p:cSldViewPr snapToGrid="0">
      <p:cViewPr>
        <p:scale>
          <a:sx n="100" d="100"/>
          <a:sy n="100" d="100"/>
        </p:scale>
        <p:origin x="37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29FBD8-4D87-425A-B74C-7EC553A2947F}" type="datetimeFigureOut">
              <a:rPr lang="en-SG" smtClean="0"/>
              <a:t>7/8/2024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01C31-435C-45EB-9063-5EFD94E058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2294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01C31-435C-45EB-9063-5EFD94E05898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6575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E0523-7CE2-039F-8943-9CC45C217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B09012-C177-51F8-C727-181D7F4B2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B4DDD-4670-9376-913E-A4DD24925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7/8/2024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6505A-33E4-624D-C002-1C2B51248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648AF-9165-DB6F-88D0-4B62DDDF0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5256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40307-61F9-243B-1426-34DB67D1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5ABD11-9111-50CB-E414-43264521C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9FB97-93C4-BC04-C8BE-2BD927943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7/8/2024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0B002-7B0B-A233-ECA2-3066DB716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ACA26-DA7C-91BB-C767-6C715CC89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5321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8205B0-B03B-9DD3-B65E-533053E1E0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E20BF9-FE67-A315-A79B-F36F3BD44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020B8-4AE7-8C68-5770-9EE0B493D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7/8/2024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A926C-8E83-EF9F-4B60-DECB17CAE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FA340-D23C-C222-6261-E42C5BECD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9755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CF11-1D23-22A0-A3A7-E18ED59FA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BADA4-4167-819C-DF59-CCD542E21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7B80A-814B-5DAB-77F5-C338069C8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7/8/2024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D900E-8649-81A6-C15B-A4ACF5878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32AD9-05A3-4396-8B78-06873070C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2861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E347C-AD04-1D7C-67B5-18BB69C24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1509C-6967-B2C9-49D6-7BC346394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B773B-8B43-F05D-B76C-90095C902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7/8/2024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5F647-B96D-E5DA-B38B-289EA40A0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5777A-8EE1-1E4D-A041-364DB83B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5856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6220C-38A2-B760-2ADE-9B68C44A2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DDBA8-0C88-6907-242A-E3604B85CB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C9BD1-0512-1644-2DAB-1C2595129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3F999-20B1-43AB-9C5C-32CF9A301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7/8/2024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B973D-3F43-6DE9-533F-43300EE29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C14D6-D79D-1CFA-2811-CB0485D75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3686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74243-9C26-9FB6-7E2B-0618D87F3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33A40F-27F5-3E45-06FC-1F24FEBFB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FA02F0-4CFE-361B-2712-FA442A0EA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213034-CF35-E17F-D231-FE584F3B98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16DFAD-5BC1-BAAE-D2FE-3457B0C3C0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DFB6AF-B063-5BA1-2997-48B2D3A8C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7/8/2024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2F0E62-7017-6A94-2D1E-1CBDE0C3C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11215D-3E50-1A3B-E707-770B6BACB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3388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E5B53-EE96-1B6C-C601-F8B69A383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815094-B4F9-55C4-457E-21223A785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7/8/2024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D0A25-3EB7-6248-A76F-90406D3CF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5526EF-9A9E-C608-F8FA-EC7770796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1604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E22C0-892C-B133-6DC9-ABDA18CAC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7/8/2024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C1904B-CAD6-51DD-7072-C2581F8F4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D0CDC1-3C4E-6D75-6121-98D7AC109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6892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F8C5C-179D-8783-BEAE-86D97C60E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DD6C7-D7DE-FC82-0808-F591F1609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B1D818-FA07-9015-4A6C-F64B9B01A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CE4172-30A1-CE77-F26F-044CCFAD9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7/8/2024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E2120-4D00-0D9A-75A4-B82C80304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13198-0D72-5313-7CC5-E648BD9AD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6599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132CC-6D2F-87CB-16AA-D0FC8FFAF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C271D1-4DE5-582F-8CB1-87303589D9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A2B41-2F67-8FA3-0A7A-654E029DD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B0C1E-1EB7-78F0-DF2B-8EECD105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7/8/2024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31A7E-B850-0BA5-D78B-5BC1818B0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DFE1F-17E6-3000-F07B-4F6867CE1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9051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884016-E522-2B8D-6B5B-8069D8C41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A328E-1178-42AA-A801-37C5C4625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71290-86A6-0BFC-A16E-DC9EBA6197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68BA03-6613-4DAC-9DC1-5FD1D61FA6E8}" type="datetimeFigureOut">
              <a:rPr lang="en-SG" smtClean="0"/>
              <a:t>7/8/2024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6C646-D53D-1AFB-D073-8396C9236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C0C04-533F-8D32-F896-18B63DB21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931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6.png"/><Relationship Id="rId7" Type="http://schemas.openxmlformats.org/officeDocument/2006/relationships/image" Target="../media/image20.svg"/><Relationship Id="rId12" Type="http://schemas.openxmlformats.org/officeDocument/2006/relationships/image" Target="../media/image25.sv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778BD93-4216-0F1F-2503-1DE30872BC20}"/>
              </a:ext>
            </a:extLst>
          </p:cNvPr>
          <p:cNvSpPr/>
          <p:nvPr/>
        </p:nvSpPr>
        <p:spPr>
          <a:xfrm>
            <a:off x="1085390" y="756796"/>
            <a:ext cx="1785769" cy="7611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Graphic 4" descr="Beginning with solid fill">
            <a:extLst>
              <a:ext uri="{FF2B5EF4-FFF2-40B4-BE49-F238E27FC236}">
                <a16:creationId xmlns:a16="http://schemas.microsoft.com/office/drawing/2014/main" id="{84620294-AB2C-62E6-92E2-69C9A968A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3381" y="756796"/>
            <a:ext cx="761105" cy="7611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D33B51-3377-AA80-5BC2-7155F9B135A4}"/>
              </a:ext>
            </a:extLst>
          </p:cNvPr>
          <p:cNvSpPr txBox="1"/>
          <p:nvPr/>
        </p:nvSpPr>
        <p:spPr>
          <a:xfrm>
            <a:off x="1924486" y="814184"/>
            <a:ext cx="761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3S</a:t>
            </a:r>
            <a:endParaRPr lang="en-SG" sz="40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978CFD-3311-0541-A309-88CF4199C4B2}"/>
              </a:ext>
            </a:extLst>
          </p:cNvPr>
          <p:cNvSpPr/>
          <p:nvPr/>
        </p:nvSpPr>
        <p:spPr>
          <a:xfrm>
            <a:off x="3430181" y="756795"/>
            <a:ext cx="1785769" cy="7611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" name="Graphic 9" descr="Play with solid fill">
            <a:extLst>
              <a:ext uri="{FF2B5EF4-FFF2-40B4-BE49-F238E27FC236}">
                <a16:creationId xmlns:a16="http://schemas.microsoft.com/office/drawing/2014/main" id="{3023D042-2D9A-3A94-448E-2B64B3533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33104" y="847386"/>
            <a:ext cx="579922" cy="57992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A564C7C-DA08-463C-D760-5A5E3930D787}"/>
              </a:ext>
            </a:extLst>
          </p:cNvPr>
          <p:cNvSpPr/>
          <p:nvPr/>
        </p:nvSpPr>
        <p:spPr>
          <a:xfrm>
            <a:off x="5774972" y="756794"/>
            <a:ext cx="1785769" cy="7611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3" name="Graphic 12" descr="Pause with solid fill">
            <a:extLst>
              <a:ext uri="{FF2B5EF4-FFF2-40B4-BE49-F238E27FC236}">
                <a16:creationId xmlns:a16="http://schemas.microsoft.com/office/drawing/2014/main" id="{4184D58C-66AF-E0D3-63E7-E3D6849D3B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44607" y="814097"/>
            <a:ext cx="613211" cy="61321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DDDACBA-6BEC-6A66-B89B-0480E702CE9B}"/>
              </a:ext>
            </a:extLst>
          </p:cNvPr>
          <p:cNvSpPr/>
          <p:nvPr/>
        </p:nvSpPr>
        <p:spPr>
          <a:xfrm>
            <a:off x="8290210" y="785555"/>
            <a:ext cx="1785769" cy="7611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6" name="Graphic 15" descr="Arrow circle with solid fill">
            <a:extLst>
              <a:ext uri="{FF2B5EF4-FFF2-40B4-BE49-F238E27FC236}">
                <a16:creationId xmlns:a16="http://schemas.microsoft.com/office/drawing/2014/main" id="{E714FAAD-79EA-2453-797F-608A642799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07547" y="710927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774E86-39BF-112F-2ACA-69D8F17A7C3C}"/>
              </a:ext>
            </a:extLst>
          </p:cNvPr>
          <p:cNvSpPr txBox="1"/>
          <p:nvPr/>
        </p:nvSpPr>
        <p:spPr>
          <a:xfrm>
            <a:off x="8902195" y="904497"/>
            <a:ext cx="1227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RESET</a:t>
            </a:r>
            <a:endParaRPr lang="en-SG" sz="28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CFB370-FCA6-C364-9640-A64F9BF53C02}"/>
              </a:ext>
            </a:extLst>
          </p:cNvPr>
          <p:cNvSpPr/>
          <p:nvPr/>
        </p:nvSpPr>
        <p:spPr>
          <a:xfrm>
            <a:off x="1085390" y="2227857"/>
            <a:ext cx="1785769" cy="7611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" name="Graphic 3" descr="Beginning with solid fill">
            <a:extLst>
              <a:ext uri="{FF2B5EF4-FFF2-40B4-BE49-F238E27FC236}">
                <a16:creationId xmlns:a16="http://schemas.microsoft.com/office/drawing/2014/main" id="{6797D78D-07F9-00BB-7214-1C5DE8210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978274" y="2232026"/>
            <a:ext cx="761105" cy="7611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1A1A76-B844-4A36-E1D7-802DB9281CD7}"/>
              </a:ext>
            </a:extLst>
          </p:cNvPr>
          <p:cNvSpPr txBox="1"/>
          <p:nvPr/>
        </p:nvSpPr>
        <p:spPr>
          <a:xfrm>
            <a:off x="1268834" y="2254466"/>
            <a:ext cx="761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3S</a:t>
            </a:r>
            <a:endParaRPr lang="en-SG" sz="40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C740C5-A754-FD93-6091-948F1B063CAB}"/>
              </a:ext>
            </a:extLst>
          </p:cNvPr>
          <p:cNvSpPr/>
          <p:nvPr/>
        </p:nvSpPr>
        <p:spPr>
          <a:xfrm>
            <a:off x="5516132" y="2988962"/>
            <a:ext cx="828475" cy="8205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5" name="Graphic 14" descr="Play with solid fill">
            <a:extLst>
              <a:ext uri="{FF2B5EF4-FFF2-40B4-BE49-F238E27FC236}">
                <a16:creationId xmlns:a16="http://schemas.microsoft.com/office/drawing/2014/main" id="{5001FD41-2FEA-9ECE-5599-DDBC0F1A56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5640408" y="3109296"/>
            <a:ext cx="579922" cy="57992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1909A38-276A-5350-C7E7-CD5268229991}"/>
              </a:ext>
            </a:extLst>
          </p:cNvPr>
          <p:cNvSpPr/>
          <p:nvPr/>
        </p:nvSpPr>
        <p:spPr>
          <a:xfrm>
            <a:off x="7503349" y="2988961"/>
            <a:ext cx="828475" cy="8205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6B225B7-EC95-79AA-EE58-C032DD11E9C9}"/>
              </a:ext>
            </a:extLst>
          </p:cNvPr>
          <p:cNvCxnSpPr/>
          <p:nvPr/>
        </p:nvCxnSpPr>
        <p:spPr>
          <a:xfrm flipV="1">
            <a:off x="7710643" y="3205379"/>
            <a:ext cx="413886" cy="38775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94FFDBA-67AD-86BF-0067-70F77762F1A6}"/>
              </a:ext>
            </a:extLst>
          </p:cNvPr>
          <p:cNvSpPr/>
          <p:nvPr/>
        </p:nvSpPr>
        <p:spPr>
          <a:xfrm>
            <a:off x="6543580" y="4872007"/>
            <a:ext cx="828475" cy="8205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4" name="Graphic 23" descr="Compass with solid fill">
            <a:extLst>
              <a:ext uri="{FF2B5EF4-FFF2-40B4-BE49-F238E27FC236}">
                <a16:creationId xmlns:a16="http://schemas.microsoft.com/office/drawing/2014/main" id="{5626DAE7-3334-7639-9B4C-1EE15D6EB9E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43580" y="4872007"/>
            <a:ext cx="820591" cy="82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527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954E589-2CC5-C3D5-55F0-A7DA31486041}"/>
              </a:ext>
            </a:extLst>
          </p:cNvPr>
          <p:cNvSpPr/>
          <p:nvPr/>
        </p:nvSpPr>
        <p:spPr>
          <a:xfrm>
            <a:off x="3309771" y="1168427"/>
            <a:ext cx="1278404" cy="163809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D315C2-042D-8CA1-834C-95B0D3C59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532" y="1168427"/>
            <a:ext cx="1895238" cy="1638095"/>
          </a:xfrm>
          <a:prstGeom prst="rect">
            <a:avLst/>
          </a:prstGeom>
        </p:spPr>
      </p:pic>
      <p:pic>
        <p:nvPicPr>
          <p:cNvPr id="1026" name="Picture 2" descr="symbol">
            <a:extLst>
              <a:ext uri="{FF2B5EF4-FFF2-40B4-BE49-F238E27FC236}">
                <a16:creationId xmlns:a16="http://schemas.microsoft.com/office/drawing/2014/main" id="{B7529C5A-88E6-9CA9-A76D-31868FA79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04443">
            <a:off x="2821776" y="915110"/>
            <a:ext cx="1046549" cy="1046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104,005 Building Plans Icon Royalty ...">
            <a:extLst>
              <a:ext uri="{FF2B5EF4-FFF2-40B4-BE49-F238E27FC236}">
                <a16:creationId xmlns:a16="http://schemas.microsoft.com/office/drawing/2014/main" id="{A87FE95D-D948-E5AD-9026-2B9F3A9B03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44"/>
          <a:stretch/>
        </p:blipFill>
        <p:spPr bwMode="auto">
          <a:xfrm>
            <a:off x="3455800" y="1544087"/>
            <a:ext cx="1079651" cy="96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symbol">
            <a:extLst>
              <a:ext uri="{FF2B5EF4-FFF2-40B4-BE49-F238E27FC236}">
                <a16:creationId xmlns:a16="http://schemas.microsoft.com/office/drawing/2014/main" id="{D47EB2ED-12DC-3951-1348-A1DD01BDD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04443">
            <a:off x="5754675" y="2031168"/>
            <a:ext cx="1019664" cy="1019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symbol">
            <a:extLst>
              <a:ext uri="{FF2B5EF4-FFF2-40B4-BE49-F238E27FC236}">
                <a16:creationId xmlns:a16="http://schemas.microsoft.com/office/drawing/2014/main" id="{CFFE89F4-05AF-CC41-86E1-32052D726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04443">
            <a:off x="5771542" y="1112233"/>
            <a:ext cx="984549" cy="98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5C8A80-03C8-7B8F-4D6E-5E3B1C721F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0804" y="1273189"/>
            <a:ext cx="790476" cy="304762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0034B140-8C27-2EAE-85AE-B61689CF008F}"/>
              </a:ext>
            </a:extLst>
          </p:cNvPr>
          <p:cNvSpPr/>
          <p:nvPr/>
        </p:nvSpPr>
        <p:spPr>
          <a:xfrm>
            <a:off x="4178241" y="1230108"/>
            <a:ext cx="154666" cy="1994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FB42D5ED-49DA-2D55-F3D0-A97625097D4A}"/>
              </a:ext>
            </a:extLst>
          </p:cNvPr>
          <p:cNvCxnSpPr>
            <a:cxnSpLocks/>
            <a:stCxn id="13" idx="2"/>
            <a:endCxn id="17" idx="6"/>
          </p:cNvCxnSpPr>
          <p:nvPr/>
        </p:nvCxnSpPr>
        <p:spPr>
          <a:xfrm rot="10800000" flipH="1" flipV="1">
            <a:off x="4178240" y="1329845"/>
            <a:ext cx="223933" cy="678637"/>
          </a:xfrm>
          <a:prstGeom prst="curvedConnector5">
            <a:avLst>
              <a:gd name="adj1" fmla="val -102084"/>
              <a:gd name="adj2" fmla="val 50000"/>
              <a:gd name="adj3" fmla="val 154803"/>
            </a:avLst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DC1FD776-4F86-CDF7-E10E-C3DF2E770247}"/>
              </a:ext>
            </a:extLst>
          </p:cNvPr>
          <p:cNvSpPr/>
          <p:nvPr/>
        </p:nvSpPr>
        <p:spPr>
          <a:xfrm>
            <a:off x="4247508" y="1908745"/>
            <a:ext cx="154666" cy="19947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Multiplication Sign 23">
            <a:extLst>
              <a:ext uri="{FF2B5EF4-FFF2-40B4-BE49-F238E27FC236}">
                <a16:creationId xmlns:a16="http://schemas.microsoft.com/office/drawing/2014/main" id="{E79F7221-F8BE-E9D8-3087-B21C0D236548}"/>
              </a:ext>
            </a:extLst>
          </p:cNvPr>
          <p:cNvSpPr/>
          <p:nvPr/>
        </p:nvSpPr>
        <p:spPr>
          <a:xfrm>
            <a:off x="3701570" y="1577951"/>
            <a:ext cx="366276" cy="357854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BEE8D5-B228-A527-B6DE-81BAD0CBF2C0}"/>
              </a:ext>
            </a:extLst>
          </p:cNvPr>
          <p:cNvSpPr txBox="1"/>
          <p:nvPr/>
        </p:nvSpPr>
        <p:spPr>
          <a:xfrm>
            <a:off x="2692936" y="2463234"/>
            <a:ext cx="82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2D-S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4729B1-9BDB-E3EC-1176-466C9A1574E5}"/>
              </a:ext>
            </a:extLst>
          </p:cNvPr>
          <p:cNvSpPr txBox="1"/>
          <p:nvPr/>
        </p:nvSpPr>
        <p:spPr>
          <a:xfrm>
            <a:off x="3267241" y="2463234"/>
            <a:ext cx="144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imulation</a:t>
            </a:r>
            <a:endParaRPr lang="en-SG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1215A3-63E7-621F-5D90-8EF5E99C49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4904" y="4654091"/>
            <a:ext cx="1057470" cy="106602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3ABC89F-008D-BFF8-237D-778E5034F71D}"/>
              </a:ext>
            </a:extLst>
          </p:cNvPr>
          <p:cNvSpPr/>
          <p:nvPr/>
        </p:nvSpPr>
        <p:spPr>
          <a:xfrm>
            <a:off x="4357319" y="4510767"/>
            <a:ext cx="2602409" cy="1620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\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E4BE58-6930-A70E-5543-FAF123A1D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081" y="4494865"/>
            <a:ext cx="1895238" cy="1638095"/>
          </a:xfrm>
          <a:prstGeom prst="rect">
            <a:avLst/>
          </a:prstGeom>
        </p:spPr>
      </p:pic>
      <p:pic>
        <p:nvPicPr>
          <p:cNvPr id="14" name="Picture 4" descr="104,005 Building Plans Icon Royalty ...">
            <a:extLst>
              <a:ext uri="{FF2B5EF4-FFF2-40B4-BE49-F238E27FC236}">
                <a16:creationId xmlns:a16="http://schemas.microsoft.com/office/drawing/2014/main" id="{6F07123A-0361-F613-F20C-444F7AD63A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44"/>
          <a:stretch/>
        </p:blipFill>
        <p:spPr bwMode="auto">
          <a:xfrm>
            <a:off x="4503349" y="4870525"/>
            <a:ext cx="1079651" cy="96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12786B18-60F3-06EF-523E-FD3E508FCF4C}"/>
              </a:ext>
            </a:extLst>
          </p:cNvPr>
          <p:cNvSpPr/>
          <p:nvPr/>
        </p:nvSpPr>
        <p:spPr>
          <a:xfrm>
            <a:off x="5225790" y="4556546"/>
            <a:ext cx="154666" cy="1994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D221F1-BE44-EA5E-9DD9-763A49F775F2}"/>
              </a:ext>
            </a:extLst>
          </p:cNvPr>
          <p:cNvSpPr/>
          <p:nvPr/>
        </p:nvSpPr>
        <p:spPr>
          <a:xfrm>
            <a:off x="5295057" y="5235183"/>
            <a:ext cx="154666" cy="19947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Multiplication Sign 20">
            <a:extLst>
              <a:ext uri="{FF2B5EF4-FFF2-40B4-BE49-F238E27FC236}">
                <a16:creationId xmlns:a16="http://schemas.microsoft.com/office/drawing/2014/main" id="{0998CECD-1019-8361-604B-42C0E476CDCC}"/>
              </a:ext>
            </a:extLst>
          </p:cNvPr>
          <p:cNvSpPr/>
          <p:nvPr/>
        </p:nvSpPr>
        <p:spPr>
          <a:xfrm>
            <a:off x="4749119" y="4904389"/>
            <a:ext cx="366276" cy="357854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E82962-C874-3D4C-5130-A5957BB58A51}"/>
              </a:ext>
            </a:extLst>
          </p:cNvPr>
          <p:cNvSpPr txBox="1"/>
          <p:nvPr/>
        </p:nvSpPr>
        <p:spPr>
          <a:xfrm>
            <a:off x="3716937" y="5798820"/>
            <a:ext cx="82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2D-R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89D124-ED6E-6DF0-BE83-C651DF821493}"/>
              </a:ext>
            </a:extLst>
          </p:cNvPr>
          <p:cNvSpPr txBox="1"/>
          <p:nvPr/>
        </p:nvSpPr>
        <p:spPr>
          <a:xfrm>
            <a:off x="4290207" y="5800947"/>
            <a:ext cx="269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obot</a:t>
            </a:r>
            <a:r>
              <a:rPr lang="en-US" b="1" dirty="0"/>
              <a:t> Simulation System</a:t>
            </a:r>
            <a:endParaRPr lang="en-SG" b="1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D73081C-7753-581F-170B-42C631A469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0728" y="2008482"/>
            <a:ext cx="1072759" cy="10814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8" name="Picture 2" descr="symbol">
            <a:extLst>
              <a:ext uri="{FF2B5EF4-FFF2-40B4-BE49-F238E27FC236}">
                <a16:creationId xmlns:a16="http://schemas.microsoft.com/office/drawing/2014/main" id="{ACF55636-E271-7DC2-D5B1-BFF580F4D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04443">
            <a:off x="3847167" y="4223577"/>
            <a:ext cx="1046549" cy="1046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A06E750-97FC-9D76-E10B-2B1624FA86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7917" y="4582695"/>
            <a:ext cx="790476" cy="304762"/>
          </a:xfrm>
          <a:prstGeom prst="rect">
            <a:avLst/>
          </a:prstGeom>
        </p:spPr>
      </p:pic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12ECEF9-5EB1-FFD0-09F7-FDEBC8D5109E}"/>
              </a:ext>
            </a:extLst>
          </p:cNvPr>
          <p:cNvCxnSpPr>
            <a:cxnSpLocks/>
            <a:stCxn id="18" idx="2"/>
            <a:endCxn id="20" idx="6"/>
          </p:cNvCxnSpPr>
          <p:nvPr/>
        </p:nvCxnSpPr>
        <p:spPr>
          <a:xfrm rot="10800000" flipH="1" flipV="1">
            <a:off x="5225789" y="4656283"/>
            <a:ext cx="223933" cy="678637"/>
          </a:xfrm>
          <a:prstGeom prst="curvedConnector5">
            <a:avLst>
              <a:gd name="adj1" fmla="val -102084"/>
              <a:gd name="adj2" fmla="val 50000"/>
              <a:gd name="adj3" fmla="val 154803"/>
            </a:avLst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532CBC2-F7E3-04F2-16ED-3179E13CB75E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5380456" y="4656284"/>
            <a:ext cx="40444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7D63ED4-3740-BA59-3B26-4BB43593BACC}"/>
              </a:ext>
            </a:extLst>
          </p:cNvPr>
          <p:cNvCxnSpPr>
            <a:cxnSpLocks/>
          </p:cNvCxnSpPr>
          <p:nvPr/>
        </p:nvCxnSpPr>
        <p:spPr>
          <a:xfrm>
            <a:off x="5683448" y="4887457"/>
            <a:ext cx="101455" cy="82933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086BEDE-A9C4-F5FE-5050-BB4DA756FE1D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5380456" y="4656284"/>
            <a:ext cx="302992" cy="23117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299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149">
            <a:extLst>
              <a:ext uri="{FF2B5EF4-FFF2-40B4-BE49-F238E27FC236}">
                <a16:creationId xmlns:a16="http://schemas.microsoft.com/office/drawing/2014/main" id="{A2279AE1-6D6F-6588-B5F2-F6301B49F8C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948414" y="3671279"/>
            <a:ext cx="652591" cy="1256481"/>
          </a:xfrm>
          <a:prstGeom prst="rect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</p:pic>
      <p:sp>
        <p:nvSpPr>
          <p:cNvPr id="84" name="Isosceles Triangle 83">
            <a:extLst>
              <a:ext uri="{FF2B5EF4-FFF2-40B4-BE49-F238E27FC236}">
                <a16:creationId xmlns:a16="http://schemas.microsoft.com/office/drawing/2014/main" id="{82794731-F4E9-0220-7799-A35D63D7D9BB}"/>
              </a:ext>
            </a:extLst>
          </p:cNvPr>
          <p:cNvSpPr/>
          <p:nvPr/>
        </p:nvSpPr>
        <p:spPr>
          <a:xfrm rot="10800000">
            <a:off x="4264496" y="822924"/>
            <a:ext cx="2233467" cy="1955274"/>
          </a:xfrm>
          <a:prstGeom prst="triangle">
            <a:avLst>
              <a:gd name="adj" fmla="val 56313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175AE8-F038-D016-35F8-7EBE74B52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180676" y="3033344"/>
            <a:ext cx="1674261" cy="13169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3B0235-A90F-7414-AC22-1D967DDB2F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1202" y="3546250"/>
            <a:ext cx="203148" cy="2911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BE7BAF-3F25-29C5-4AF7-73E8DFFBAF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4181263" y="3546249"/>
            <a:ext cx="203148" cy="2911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E53B7A-80C0-C065-4E08-F48F62A1A1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4916231" y="4484956"/>
            <a:ext cx="203148" cy="2911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F719D1-B90A-BD12-ED7E-831BC86815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 flipV="1">
            <a:off x="4707031" y="2657672"/>
            <a:ext cx="203148" cy="29117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B6CA0E7-8801-832C-55B9-8535CE7FA750}"/>
              </a:ext>
            </a:extLst>
          </p:cNvPr>
          <p:cNvCxnSpPr/>
          <p:nvPr/>
        </p:nvCxnSpPr>
        <p:spPr>
          <a:xfrm>
            <a:off x="2504478" y="752475"/>
            <a:ext cx="3171825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D48951-29AA-8D91-8CE8-44781650AA55}"/>
              </a:ext>
            </a:extLst>
          </p:cNvPr>
          <p:cNvCxnSpPr>
            <a:cxnSpLocks/>
          </p:cNvCxnSpPr>
          <p:nvPr/>
        </p:nvCxnSpPr>
        <p:spPr>
          <a:xfrm flipV="1">
            <a:off x="2512748" y="752475"/>
            <a:ext cx="0" cy="495300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A3CBB61-A7C0-A136-7E1D-C8802BD62F12}"/>
              </a:ext>
            </a:extLst>
          </p:cNvPr>
          <p:cNvCxnSpPr>
            <a:cxnSpLocks/>
          </p:cNvCxnSpPr>
          <p:nvPr/>
        </p:nvCxnSpPr>
        <p:spPr>
          <a:xfrm flipV="1">
            <a:off x="7639428" y="2574003"/>
            <a:ext cx="0" cy="3055272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779E7DD-85B2-5D1F-2A5E-9BB5F42717F7}"/>
              </a:ext>
            </a:extLst>
          </p:cNvPr>
          <p:cNvCxnSpPr>
            <a:cxnSpLocks/>
          </p:cNvCxnSpPr>
          <p:nvPr/>
        </p:nvCxnSpPr>
        <p:spPr>
          <a:xfrm flipH="1">
            <a:off x="5651202" y="752475"/>
            <a:ext cx="3150276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CCB6263-2245-E65B-044F-396B2CE066F4}"/>
              </a:ext>
            </a:extLst>
          </p:cNvPr>
          <p:cNvCxnSpPr>
            <a:cxnSpLocks/>
          </p:cNvCxnSpPr>
          <p:nvPr/>
        </p:nvCxnSpPr>
        <p:spPr>
          <a:xfrm flipV="1">
            <a:off x="8801478" y="752475"/>
            <a:ext cx="0" cy="491490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C4526B6-BBEA-1F46-F924-40123ECDE631}"/>
              </a:ext>
            </a:extLst>
          </p:cNvPr>
          <p:cNvCxnSpPr>
            <a:stCxn id="8" idx="3"/>
          </p:cNvCxnSpPr>
          <p:nvPr/>
        </p:nvCxnSpPr>
        <p:spPr>
          <a:xfrm flipH="1" flipV="1">
            <a:off x="2512748" y="3691838"/>
            <a:ext cx="1668515" cy="1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A173883-5B04-F532-1395-E3C0D4AF8181}"/>
              </a:ext>
            </a:extLst>
          </p:cNvPr>
          <p:cNvCxnSpPr>
            <a:cxnSpLocks/>
          </p:cNvCxnSpPr>
          <p:nvPr/>
        </p:nvCxnSpPr>
        <p:spPr>
          <a:xfrm flipH="1" flipV="1">
            <a:off x="5854350" y="3691837"/>
            <a:ext cx="1765209" cy="1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08B040A-F23F-7DB4-2B99-E37A966F06D1}"/>
              </a:ext>
            </a:extLst>
          </p:cNvPr>
          <p:cNvCxnSpPr>
            <a:cxnSpLocks/>
            <a:endCxn id="10" idx="3"/>
          </p:cNvCxnSpPr>
          <p:nvPr/>
        </p:nvCxnSpPr>
        <p:spPr>
          <a:xfrm>
            <a:off x="4808605" y="752475"/>
            <a:ext cx="0" cy="1949213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ED40060-366A-1439-7739-EBE14B06D6AD}"/>
              </a:ext>
            </a:extLst>
          </p:cNvPr>
          <p:cNvCxnSpPr>
            <a:cxnSpLocks/>
          </p:cNvCxnSpPr>
          <p:nvPr/>
        </p:nvCxnSpPr>
        <p:spPr>
          <a:xfrm>
            <a:off x="5017805" y="4775437"/>
            <a:ext cx="0" cy="930038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5DA3B6DF-67AC-6F20-BDAD-B7C4515DCC5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76410" y="4326887"/>
            <a:ext cx="652591" cy="1256481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8" name="Graphic 37" descr="Radio microphone with solid fill">
            <a:extLst>
              <a:ext uri="{FF2B5EF4-FFF2-40B4-BE49-F238E27FC236}">
                <a16:creationId xmlns:a16="http://schemas.microsoft.com/office/drawing/2014/main" id="{E6DA893A-E746-2DD8-32EB-66E38F3F1A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81176" y="3837428"/>
            <a:ext cx="484260" cy="484260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EA05802-D196-CB3D-ECB2-8A0F0AC71165}"/>
              </a:ext>
            </a:extLst>
          </p:cNvPr>
          <p:cNvCxnSpPr>
            <a:cxnSpLocks/>
          </p:cNvCxnSpPr>
          <p:nvPr/>
        </p:nvCxnSpPr>
        <p:spPr>
          <a:xfrm>
            <a:off x="5356499" y="4101639"/>
            <a:ext cx="2419911" cy="580353"/>
          </a:xfrm>
          <a:prstGeom prst="line">
            <a:avLst/>
          </a:prstGeom>
          <a:ln w="1270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9258C94-F756-010F-2D31-2DDAA1B9F8A0}"/>
              </a:ext>
            </a:extLst>
          </p:cNvPr>
          <p:cNvCxnSpPr>
            <a:cxnSpLocks/>
          </p:cNvCxnSpPr>
          <p:nvPr/>
        </p:nvCxnSpPr>
        <p:spPr>
          <a:xfrm>
            <a:off x="5356499" y="4101639"/>
            <a:ext cx="2391441" cy="1133375"/>
          </a:xfrm>
          <a:prstGeom prst="line">
            <a:avLst/>
          </a:prstGeom>
          <a:ln w="952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9" name="Graphic 48" descr="Voice with solid fill">
            <a:extLst>
              <a:ext uri="{FF2B5EF4-FFF2-40B4-BE49-F238E27FC236}">
                <a16:creationId xmlns:a16="http://schemas.microsoft.com/office/drawing/2014/main" id="{34992381-DF81-A731-F108-B330C81E8F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47940" y="4589783"/>
            <a:ext cx="730691" cy="73069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4B9CBEC-F9C5-8C3F-7286-287B270956D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6200000">
            <a:off x="5031764" y="2596495"/>
            <a:ext cx="476190" cy="380952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278C49DB-B004-5497-BE7B-44C8870F8FE3}"/>
              </a:ext>
            </a:extLst>
          </p:cNvPr>
          <p:cNvSpPr/>
          <p:nvPr/>
        </p:nvSpPr>
        <p:spPr>
          <a:xfrm>
            <a:off x="4941162" y="857250"/>
            <a:ext cx="1044020" cy="4761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6503942E-DF0E-8506-A221-F8B2855D7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854" y="786950"/>
            <a:ext cx="652591" cy="1256481"/>
          </a:xfrm>
          <a:prstGeom prst="rect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</p:pic>
      <p:pic>
        <p:nvPicPr>
          <p:cNvPr id="87" name="Graphic 86" descr="Web cam with solid fill">
            <a:extLst>
              <a:ext uri="{FF2B5EF4-FFF2-40B4-BE49-F238E27FC236}">
                <a16:creationId xmlns:a16="http://schemas.microsoft.com/office/drawing/2014/main" id="{C5C746CC-F98C-4CC5-7C0B-ACE5C1C762B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847549" y="3086510"/>
            <a:ext cx="588673" cy="588673"/>
          </a:xfrm>
          <a:prstGeom prst="rect">
            <a:avLst/>
          </a:prstGeom>
        </p:spPr>
      </p:pic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10FDFD1-A436-B8B7-9931-47469D037CFC}"/>
              </a:ext>
            </a:extLst>
          </p:cNvPr>
          <p:cNvCxnSpPr>
            <a:cxnSpLocks/>
          </p:cNvCxnSpPr>
          <p:nvPr/>
        </p:nvCxnSpPr>
        <p:spPr>
          <a:xfrm flipV="1">
            <a:off x="5180519" y="1095345"/>
            <a:ext cx="1765209" cy="221640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78FD16A-2B3F-0928-BE3D-9AB9594719D9}"/>
              </a:ext>
            </a:extLst>
          </p:cNvPr>
          <p:cNvCxnSpPr>
            <a:cxnSpLocks/>
          </p:cNvCxnSpPr>
          <p:nvPr/>
        </p:nvCxnSpPr>
        <p:spPr>
          <a:xfrm flipV="1">
            <a:off x="5170726" y="1808931"/>
            <a:ext cx="2008423" cy="150281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4F49487D-F631-9BC0-64DB-21B900A67D30}"/>
              </a:ext>
            </a:extLst>
          </p:cNvPr>
          <p:cNvSpPr/>
          <p:nvPr/>
        </p:nvSpPr>
        <p:spPr>
          <a:xfrm>
            <a:off x="6954919" y="1095345"/>
            <a:ext cx="474582" cy="71358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99" name="Graphic 98" descr="Voice outline">
            <a:extLst>
              <a:ext uri="{FF2B5EF4-FFF2-40B4-BE49-F238E27FC236}">
                <a16:creationId xmlns:a16="http://schemas.microsoft.com/office/drawing/2014/main" id="{6397C585-3560-27CF-EFEC-55FCB06D417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086217" y="1717678"/>
            <a:ext cx="471338" cy="471338"/>
          </a:xfrm>
          <a:prstGeom prst="rect">
            <a:avLst/>
          </a:prstGeom>
        </p:spPr>
      </p:pic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8086CB9-DB6A-8DEF-B39B-9CAEBE8C4E59}"/>
              </a:ext>
            </a:extLst>
          </p:cNvPr>
          <p:cNvCxnSpPr>
            <a:cxnSpLocks/>
          </p:cNvCxnSpPr>
          <p:nvPr/>
        </p:nvCxnSpPr>
        <p:spPr>
          <a:xfrm flipV="1">
            <a:off x="5306869" y="1988102"/>
            <a:ext cx="1969350" cy="2022441"/>
          </a:xfrm>
          <a:prstGeom prst="line">
            <a:avLst/>
          </a:prstGeom>
          <a:ln w="1270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4" name="Graphic 103" descr="Badge Cross outline">
            <a:extLst>
              <a:ext uri="{FF2B5EF4-FFF2-40B4-BE49-F238E27FC236}">
                <a16:creationId xmlns:a16="http://schemas.microsoft.com/office/drawing/2014/main" id="{AC522113-2D4F-8952-CCD0-3E872B41644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2636227">
            <a:off x="6713716" y="1001318"/>
            <a:ext cx="914400" cy="914400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780DBAEE-1EDB-ED0E-87C0-ECD52B4E249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621461" y="4594680"/>
            <a:ext cx="1088705" cy="1072695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3945DAC1-6A1F-81CB-D47F-2C32446F0E0B}"/>
              </a:ext>
            </a:extLst>
          </p:cNvPr>
          <p:cNvSpPr txBox="1"/>
          <p:nvPr/>
        </p:nvSpPr>
        <p:spPr>
          <a:xfrm>
            <a:off x="3239644" y="3795099"/>
            <a:ext cx="13045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Robot Left Env Detection Sonar</a:t>
            </a:r>
            <a:endParaRPr lang="en-SG" sz="11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8CB6885-DDA8-1C2C-7903-4C57EA87F8A7}"/>
              </a:ext>
            </a:extLst>
          </p:cNvPr>
          <p:cNvSpPr txBox="1"/>
          <p:nvPr/>
        </p:nvSpPr>
        <p:spPr>
          <a:xfrm>
            <a:off x="3729057" y="4536220"/>
            <a:ext cx="13045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Robot Back Env Detection Sonar</a:t>
            </a:r>
            <a:endParaRPr lang="en-SG" sz="1100" b="1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1D67F13-0168-EF08-03AD-CCCEC94E2267}"/>
              </a:ext>
            </a:extLst>
          </p:cNvPr>
          <p:cNvSpPr txBox="1"/>
          <p:nvPr/>
        </p:nvSpPr>
        <p:spPr>
          <a:xfrm>
            <a:off x="5734940" y="3725782"/>
            <a:ext cx="13045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Robot Right Env Detection Sonar</a:t>
            </a:r>
            <a:endParaRPr lang="en-SG" sz="1100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828F39A-69DC-BD41-5654-1F5481365BB4}"/>
              </a:ext>
            </a:extLst>
          </p:cNvPr>
          <p:cNvSpPr txBox="1"/>
          <p:nvPr/>
        </p:nvSpPr>
        <p:spPr>
          <a:xfrm>
            <a:off x="3628619" y="2268117"/>
            <a:ext cx="13045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Robot Front Env Detection Sonar</a:t>
            </a:r>
            <a:endParaRPr lang="en-SG" sz="1100" b="1" dirty="0"/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3613CFF-788F-E21D-EF0E-B17177718EF4}"/>
              </a:ext>
            </a:extLst>
          </p:cNvPr>
          <p:cNvCxnSpPr>
            <a:cxnSpLocks/>
          </p:cNvCxnSpPr>
          <p:nvPr/>
        </p:nvCxnSpPr>
        <p:spPr>
          <a:xfrm>
            <a:off x="2504478" y="5705475"/>
            <a:ext cx="6297000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73247960-44EA-A65E-3D0A-EBF2A56C1F65}"/>
              </a:ext>
            </a:extLst>
          </p:cNvPr>
          <p:cNvSpPr txBox="1"/>
          <p:nvPr/>
        </p:nvSpPr>
        <p:spPr>
          <a:xfrm>
            <a:off x="5180519" y="5025012"/>
            <a:ext cx="14290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360’ LF Sound Direction detector </a:t>
            </a:r>
            <a:endParaRPr lang="en-SG" sz="1100" b="1" dirty="0"/>
          </a:p>
        </p:txBody>
      </p:sp>
      <p:pic>
        <p:nvPicPr>
          <p:cNvPr id="116" name="Graphic 115" descr="Radio microphone with solid fill">
            <a:extLst>
              <a:ext uri="{FF2B5EF4-FFF2-40B4-BE49-F238E27FC236}">
                <a16:creationId xmlns:a16="http://schemas.microsoft.com/office/drawing/2014/main" id="{1EE2FD56-78AB-0314-3824-D6C4AEB181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4599391" y="3830179"/>
            <a:ext cx="484260" cy="484260"/>
          </a:xfrm>
          <a:prstGeom prst="rect">
            <a:avLst/>
          </a:prstGeom>
        </p:spPr>
      </p:pic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957A3C61-6AD0-2B09-0BA2-2BDABC08A421}"/>
              </a:ext>
            </a:extLst>
          </p:cNvPr>
          <p:cNvCxnSpPr>
            <a:cxnSpLocks/>
          </p:cNvCxnSpPr>
          <p:nvPr/>
        </p:nvCxnSpPr>
        <p:spPr>
          <a:xfrm flipV="1">
            <a:off x="5340653" y="4312404"/>
            <a:ext cx="796" cy="6922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1" name="Picture 120">
            <a:extLst>
              <a:ext uri="{FF2B5EF4-FFF2-40B4-BE49-F238E27FC236}">
                <a16:creationId xmlns:a16="http://schemas.microsoft.com/office/drawing/2014/main" id="{935720C2-66BB-06DA-0327-E8DB3FDC2A0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538275" y="3168469"/>
            <a:ext cx="413017" cy="682564"/>
          </a:xfrm>
          <a:prstGeom prst="rect">
            <a:avLst/>
          </a:prstGeom>
          <a:ln>
            <a:solidFill>
              <a:srgbClr val="0070C0"/>
            </a:solidFill>
          </a:ln>
        </p:spPr>
      </p:pic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7D9C9B3C-BBEF-9575-23D6-FB35D99D5F91}"/>
              </a:ext>
            </a:extLst>
          </p:cNvPr>
          <p:cNvCxnSpPr>
            <a:cxnSpLocks/>
          </p:cNvCxnSpPr>
          <p:nvPr/>
        </p:nvCxnSpPr>
        <p:spPr>
          <a:xfrm>
            <a:off x="3808782" y="3265427"/>
            <a:ext cx="71688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660E48C8-BD32-0AC5-483F-BCBD9864392E}"/>
              </a:ext>
            </a:extLst>
          </p:cNvPr>
          <p:cNvSpPr txBox="1"/>
          <p:nvPr/>
        </p:nvSpPr>
        <p:spPr>
          <a:xfrm>
            <a:off x="2666032" y="3152127"/>
            <a:ext cx="12648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UWB indoor position sensor</a:t>
            </a:r>
            <a:endParaRPr lang="en-SG" sz="1100" b="1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EAE60E2-B5A7-2D71-275A-451BAA7FA40F}"/>
              </a:ext>
            </a:extLst>
          </p:cNvPr>
          <p:cNvSpPr txBox="1"/>
          <p:nvPr/>
        </p:nvSpPr>
        <p:spPr>
          <a:xfrm>
            <a:off x="6561700" y="4486335"/>
            <a:ext cx="10777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Enemy sound detected</a:t>
            </a:r>
            <a:endParaRPr lang="en-SG" sz="1100" b="1" dirty="0">
              <a:solidFill>
                <a:srgbClr val="C0000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D91E8AC-E294-6404-2418-F6F5C03C164D}"/>
              </a:ext>
            </a:extLst>
          </p:cNvPr>
          <p:cNvSpPr txBox="1"/>
          <p:nvPr/>
        </p:nvSpPr>
        <p:spPr>
          <a:xfrm>
            <a:off x="6291544" y="2526482"/>
            <a:ext cx="10777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Enemy sound detected</a:t>
            </a:r>
            <a:endParaRPr lang="en-SG" sz="1100" b="1" dirty="0">
              <a:solidFill>
                <a:srgbClr val="C00000"/>
              </a:solidFill>
            </a:endParaRP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DAA373A9-AEEA-C2BF-284F-1B0F28298187}"/>
              </a:ext>
            </a:extLst>
          </p:cNvPr>
          <p:cNvCxnSpPr>
            <a:cxnSpLocks/>
          </p:cNvCxnSpPr>
          <p:nvPr/>
        </p:nvCxnSpPr>
        <p:spPr>
          <a:xfrm flipH="1">
            <a:off x="5319158" y="3382988"/>
            <a:ext cx="957038" cy="15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AE1B2366-82C9-F0CF-C230-3AB3302D142F}"/>
              </a:ext>
            </a:extLst>
          </p:cNvPr>
          <p:cNvSpPr txBox="1"/>
          <p:nvPr/>
        </p:nvSpPr>
        <p:spPr>
          <a:xfrm>
            <a:off x="6292356" y="3037374"/>
            <a:ext cx="128880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Robot Main Electro Optical Camera </a:t>
            </a:r>
            <a:endParaRPr lang="en-SG" sz="1100" b="1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6C7AA8E-870D-836E-8ABB-189997EB1ED4}"/>
              </a:ext>
            </a:extLst>
          </p:cNvPr>
          <p:cNvSpPr txBox="1"/>
          <p:nvPr/>
        </p:nvSpPr>
        <p:spPr>
          <a:xfrm>
            <a:off x="4985949" y="974231"/>
            <a:ext cx="9005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Obstacle </a:t>
            </a:r>
            <a:endParaRPr lang="en-SG" sz="1100" b="1" dirty="0">
              <a:solidFill>
                <a:schemeClr val="bg1"/>
              </a:solidFill>
            </a:endParaRP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DAF21A3C-D6E0-9278-62CB-947F8E16877E}"/>
              </a:ext>
            </a:extLst>
          </p:cNvPr>
          <p:cNvCxnSpPr>
            <a:cxnSpLocks/>
          </p:cNvCxnSpPr>
          <p:nvPr/>
        </p:nvCxnSpPr>
        <p:spPr>
          <a:xfrm>
            <a:off x="3778047" y="2959684"/>
            <a:ext cx="134086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D0E5AF56-DA9D-5CCE-D6A1-AAEE7E9F1CB3}"/>
              </a:ext>
            </a:extLst>
          </p:cNvPr>
          <p:cNvSpPr txBox="1"/>
          <p:nvPr/>
        </p:nvSpPr>
        <p:spPr>
          <a:xfrm>
            <a:off x="2648892" y="2723850"/>
            <a:ext cx="15673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Robot Front Obstacle detection Lidar</a:t>
            </a:r>
            <a:endParaRPr lang="en-SG" sz="1100" b="1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A5ADE4D1-0AF0-EDDA-D173-73A3F80C4B64}"/>
              </a:ext>
            </a:extLst>
          </p:cNvPr>
          <p:cNvSpPr txBox="1"/>
          <p:nvPr/>
        </p:nvSpPr>
        <p:spPr>
          <a:xfrm>
            <a:off x="5954495" y="1758129"/>
            <a:ext cx="10437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Enemy visual detected</a:t>
            </a:r>
            <a:endParaRPr lang="en-SG" sz="1100" b="1" dirty="0">
              <a:solidFill>
                <a:srgbClr val="C00000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AB21E86-408B-BF80-501B-A26AC94D9EF3}"/>
              </a:ext>
            </a:extLst>
          </p:cNvPr>
          <p:cNvSpPr txBox="1"/>
          <p:nvPr/>
        </p:nvSpPr>
        <p:spPr>
          <a:xfrm>
            <a:off x="4889390" y="1423766"/>
            <a:ext cx="137503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Obstacle Detection and Avoidance  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09CA356-84EA-AAE1-986B-256AB89619BE}"/>
              </a:ext>
            </a:extLst>
          </p:cNvPr>
          <p:cNvSpPr txBox="1"/>
          <p:nvPr/>
        </p:nvSpPr>
        <p:spPr>
          <a:xfrm>
            <a:off x="2552327" y="4209779"/>
            <a:ext cx="13045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Enemy detection data processer </a:t>
            </a:r>
            <a:endParaRPr lang="en-SG" sz="11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3227C0A-9F26-F5C7-21A3-8B9039EC7F54}"/>
              </a:ext>
            </a:extLst>
          </p:cNvPr>
          <p:cNvSpPr txBox="1"/>
          <p:nvPr/>
        </p:nvSpPr>
        <p:spPr>
          <a:xfrm>
            <a:off x="7723750" y="4010542"/>
            <a:ext cx="1077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Enemy [1]</a:t>
            </a:r>
            <a:endParaRPr lang="en-SG" sz="1100" b="1" dirty="0">
              <a:solidFill>
                <a:srgbClr val="C00000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79E4B28-08E4-2421-9171-FB02B44F9BDA}"/>
              </a:ext>
            </a:extLst>
          </p:cNvPr>
          <p:cNvSpPr txBox="1"/>
          <p:nvPr/>
        </p:nvSpPr>
        <p:spPr>
          <a:xfrm>
            <a:off x="6779836" y="744114"/>
            <a:ext cx="1077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Enemy [2]</a:t>
            </a:r>
            <a:endParaRPr lang="en-SG" sz="1100" b="1" dirty="0">
              <a:solidFill>
                <a:srgbClr val="C00000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5C5C758-FA34-DB50-5DA4-897DA7C525E6}"/>
              </a:ext>
            </a:extLst>
          </p:cNvPr>
          <p:cNvSpPr txBox="1"/>
          <p:nvPr/>
        </p:nvSpPr>
        <p:spPr>
          <a:xfrm>
            <a:off x="7909585" y="3080764"/>
            <a:ext cx="107772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Predict Enemy Position </a:t>
            </a:r>
            <a:endParaRPr lang="en-SG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2607A33-82A4-2C60-BD85-0F6B511D74F0}"/>
              </a:ext>
            </a:extLst>
          </p:cNvPr>
          <p:cNvSpPr txBox="1"/>
          <p:nvPr/>
        </p:nvSpPr>
        <p:spPr>
          <a:xfrm>
            <a:off x="7501996" y="1523981"/>
            <a:ext cx="89262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Confirmed  Enemy Position </a:t>
            </a:r>
            <a:endParaRPr lang="en-SG" sz="1100" b="1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66B9BFB-BE41-63D1-809F-1922AA1F80B4}"/>
              </a:ext>
            </a:extLst>
          </p:cNvPr>
          <p:cNvSpPr txBox="1"/>
          <p:nvPr/>
        </p:nvSpPr>
        <p:spPr>
          <a:xfrm>
            <a:off x="4300673" y="4201570"/>
            <a:ext cx="1253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CQB Robot</a:t>
            </a:r>
            <a:endParaRPr lang="en-SG" sz="1400" b="1" dirty="0"/>
          </a:p>
        </p:txBody>
      </p:sp>
      <p:pic>
        <p:nvPicPr>
          <p:cNvPr id="155" name="Picture 154">
            <a:extLst>
              <a:ext uri="{FF2B5EF4-FFF2-40B4-BE49-F238E27FC236}">
                <a16:creationId xmlns:a16="http://schemas.microsoft.com/office/drawing/2014/main" id="{D7B7B6AC-DE97-6027-9719-D055ACA3997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569546" y="857169"/>
            <a:ext cx="1939318" cy="103770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45153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85</Words>
  <Application>Microsoft Office PowerPoint</Application>
  <PresentationFormat>Widescreen</PresentationFormat>
  <Paragraphs>28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14</cp:revision>
  <dcterms:created xsi:type="dcterms:W3CDTF">2024-07-31T13:43:56Z</dcterms:created>
  <dcterms:modified xsi:type="dcterms:W3CDTF">2024-08-07T05:50:30Z</dcterms:modified>
</cp:coreProperties>
</file>