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0" autoAdjust="0"/>
  </p:normalViewPr>
  <p:slideViewPr>
    <p:cSldViewPr snapToGrid="0">
      <p:cViewPr>
        <p:scale>
          <a:sx n="140" d="100"/>
          <a:sy n="140" d="100"/>
        </p:scale>
        <p:origin x="-576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9FBD8-4D87-425A-B74C-7EC553A2947F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1C31-435C-45EB-9063-5EFD94E05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29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01C31-435C-45EB-9063-5EFD94E0589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57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8/8/2024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0.sv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085390" y="756796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81" y="756796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1924486" y="814184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430181" y="75679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3104" y="847386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774972" y="756794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4607" y="814097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290210" y="78555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47" y="710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8902195" y="904497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085390" y="2227857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978274" y="2232026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268834" y="2254466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740C5-A754-FD93-6091-948F1B063CAB}"/>
              </a:ext>
            </a:extLst>
          </p:cNvPr>
          <p:cNvSpPr/>
          <p:nvPr/>
        </p:nvSpPr>
        <p:spPr>
          <a:xfrm>
            <a:off x="5516132" y="2988962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5001FD41-2FEA-9ECE-5599-DDBC0F1A5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40408" y="3109296"/>
            <a:ext cx="579922" cy="5799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909A38-276A-5350-C7E7-CD5268229991}"/>
              </a:ext>
            </a:extLst>
          </p:cNvPr>
          <p:cNvSpPr/>
          <p:nvPr/>
        </p:nvSpPr>
        <p:spPr>
          <a:xfrm>
            <a:off x="7503349" y="2988961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225B7-EC95-79AA-EE58-C032DD11E9C9}"/>
              </a:ext>
            </a:extLst>
          </p:cNvPr>
          <p:cNvCxnSpPr/>
          <p:nvPr/>
        </p:nvCxnSpPr>
        <p:spPr>
          <a:xfrm flipV="1">
            <a:off x="7710643" y="3205379"/>
            <a:ext cx="413886" cy="387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FFDBA-67AD-86BF-0067-70F77762F1A6}"/>
              </a:ext>
            </a:extLst>
          </p:cNvPr>
          <p:cNvSpPr/>
          <p:nvPr/>
        </p:nvSpPr>
        <p:spPr>
          <a:xfrm>
            <a:off x="6543580" y="4872007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 descr="Compass with solid fill">
            <a:extLst>
              <a:ext uri="{FF2B5EF4-FFF2-40B4-BE49-F238E27FC236}">
                <a16:creationId xmlns:a16="http://schemas.microsoft.com/office/drawing/2014/main" id="{5626DAE7-3334-7639-9B4C-1EE15D6EB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3580" y="4872007"/>
            <a:ext cx="820591" cy="8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215A3-63E7-621F-5D90-8EF5E99C4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904" y="4654091"/>
            <a:ext cx="1057470" cy="10660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ABC89F-008D-BFF8-237D-778E5034F71D}"/>
              </a:ext>
            </a:extLst>
          </p:cNvPr>
          <p:cNvSpPr/>
          <p:nvPr/>
        </p:nvSpPr>
        <p:spPr>
          <a:xfrm>
            <a:off x="4357319" y="4510767"/>
            <a:ext cx="2602409" cy="162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\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4BE58-6930-A70E-5543-FAF123A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81" y="4494865"/>
            <a:ext cx="1895238" cy="1638095"/>
          </a:xfrm>
          <a:prstGeom prst="rect">
            <a:avLst/>
          </a:prstGeom>
        </p:spPr>
      </p:pic>
      <p:pic>
        <p:nvPicPr>
          <p:cNvPr id="14" name="Picture 4" descr="104,005 Building Plans Icon Royalty ...">
            <a:extLst>
              <a:ext uri="{FF2B5EF4-FFF2-40B4-BE49-F238E27FC236}">
                <a16:creationId xmlns:a16="http://schemas.microsoft.com/office/drawing/2014/main" id="{6F07123A-0361-F613-F20C-444F7AD63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4503349" y="4870525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2786B18-60F3-06EF-523E-FD3E508FCF4C}"/>
              </a:ext>
            </a:extLst>
          </p:cNvPr>
          <p:cNvSpPr/>
          <p:nvPr/>
        </p:nvSpPr>
        <p:spPr>
          <a:xfrm>
            <a:off x="5225790" y="4556546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221F1-BE44-EA5E-9DD9-763A49F775F2}"/>
              </a:ext>
            </a:extLst>
          </p:cNvPr>
          <p:cNvSpPr/>
          <p:nvPr/>
        </p:nvSpPr>
        <p:spPr>
          <a:xfrm>
            <a:off x="5295057" y="5235183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998CECD-1019-8361-604B-42C0E476CDCC}"/>
              </a:ext>
            </a:extLst>
          </p:cNvPr>
          <p:cNvSpPr/>
          <p:nvPr/>
        </p:nvSpPr>
        <p:spPr>
          <a:xfrm>
            <a:off x="4749119" y="4904389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82962-C874-3D4C-5130-A5957BB58A51}"/>
              </a:ext>
            </a:extLst>
          </p:cNvPr>
          <p:cNvSpPr txBox="1"/>
          <p:nvPr/>
        </p:nvSpPr>
        <p:spPr>
          <a:xfrm>
            <a:off x="3716937" y="5798820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9D124-ED6E-6DF0-BE83-C651DF821493}"/>
              </a:ext>
            </a:extLst>
          </p:cNvPr>
          <p:cNvSpPr txBox="1"/>
          <p:nvPr/>
        </p:nvSpPr>
        <p:spPr>
          <a:xfrm>
            <a:off x="4290207" y="5800947"/>
            <a:ext cx="26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obot</a:t>
            </a:r>
            <a:r>
              <a:rPr lang="en-US" b="1" dirty="0"/>
              <a:t> Simulation System</a:t>
            </a:r>
            <a:endParaRPr lang="en-SG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D73081C-7753-581F-170B-42C631A46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28" y="2008482"/>
            <a:ext cx="1072759" cy="108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" descr="symbol">
            <a:extLst>
              <a:ext uri="{FF2B5EF4-FFF2-40B4-BE49-F238E27FC236}">
                <a16:creationId xmlns:a16="http://schemas.microsoft.com/office/drawing/2014/main" id="{ACF55636-E271-7DC2-D5B1-BFF580F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3847167" y="4223577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6E750-97FC-9D76-E10B-2B1624FA8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17" y="4582695"/>
            <a:ext cx="790476" cy="304762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2ECEF9-5EB1-FFD0-09F7-FDEBC8D5109E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rot="10800000" flipH="1" flipV="1">
            <a:off x="5225789" y="4656283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32CBC2-F7E3-04F2-16ED-3179E13CB75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4044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D63ED4-3740-BA59-3B26-4BB43593BACC}"/>
              </a:ext>
            </a:extLst>
          </p:cNvPr>
          <p:cNvCxnSpPr>
            <a:cxnSpLocks/>
          </p:cNvCxnSpPr>
          <p:nvPr/>
        </p:nvCxnSpPr>
        <p:spPr>
          <a:xfrm>
            <a:off x="5683448" y="4887457"/>
            <a:ext cx="101455" cy="8293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6BEDE-A9C4-F5FE-5050-BB4DA756FE1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302992" cy="2311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>
            <a:extLst>
              <a:ext uri="{FF2B5EF4-FFF2-40B4-BE49-F238E27FC236}">
                <a16:creationId xmlns:a16="http://schemas.microsoft.com/office/drawing/2014/main" id="{A2279AE1-6D6F-6588-B5F2-F6301B49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8414" y="3671279"/>
            <a:ext cx="652591" cy="1256481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82794731-F4E9-0220-7799-A35D63D7D9BB}"/>
              </a:ext>
            </a:extLst>
          </p:cNvPr>
          <p:cNvSpPr/>
          <p:nvPr/>
        </p:nvSpPr>
        <p:spPr>
          <a:xfrm rot="10800000">
            <a:off x="4264496" y="822924"/>
            <a:ext cx="2233467" cy="1955274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75AE8-F038-D016-35F8-7EBE74B5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80676" y="3033344"/>
            <a:ext cx="1674261" cy="131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B0235-A90F-7414-AC22-1D967DDB2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202" y="3546250"/>
            <a:ext cx="203148" cy="291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E7BAF-3F25-29C5-4AF7-73E8DFFBA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81263" y="3546249"/>
            <a:ext cx="203148" cy="291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53B7A-80C0-C065-4E08-F48F62A1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916231" y="4484956"/>
            <a:ext cx="203148" cy="291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719D1-B90A-BD12-ED7E-831BC8681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4707031" y="2657672"/>
            <a:ext cx="203148" cy="2911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6CA0E7-8801-832C-55B9-8535CE7FA750}"/>
              </a:ext>
            </a:extLst>
          </p:cNvPr>
          <p:cNvCxnSpPr/>
          <p:nvPr/>
        </p:nvCxnSpPr>
        <p:spPr>
          <a:xfrm>
            <a:off x="2504478" y="752475"/>
            <a:ext cx="31718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D48951-29AA-8D91-8CE8-44781650AA55}"/>
              </a:ext>
            </a:extLst>
          </p:cNvPr>
          <p:cNvCxnSpPr>
            <a:cxnSpLocks/>
          </p:cNvCxnSpPr>
          <p:nvPr/>
        </p:nvCxnSpPr>
        <p:spPr>
          <a:xfrm flipV="1">
            <a:off x="2512748" y="752475"/>
            <a:ext cx="0" cy="4953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3CBB61-A7C0-A136-7E1D-C8802BD62F12}"/>
              </a:ext>
            </a:extLst>
          </p:cNvPr>
          <p:cNvCxnSpPr>
            <a:cxnSpLocks/>
          </p:cNvCxnSpPr>
          <p:nvPr/>
        </p:nvCxnSpPr>
        <p:spPr>
          <a:xfrm flipV="1">
            <a:off x="7639428" y="2574003"/>
            <a:ext cx="0" cy="30552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79E7DD-85B2-5D1F-2A5E-9BB5F42717F7}"/>
              </a:ext>
            </a:extLst>
          </p:cNvPr>
          <p:cNvCxnSpPr>
            <a:cxnSpLocks/>
          </p:cNvCxnSpPr>
          <p:nvPr/>
        </p:nvCxnSpPr>
        <p:spPr>
          <a:xfrm flipH="1">
            <a:off x="5651202" y="752475"/>
            <a:ext cx="31502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CB6263-2245-E65B-044F-396B2CE066F4}"/>
              </a:ext>
            </a:extLst>
          </p:cNvPr>
          <p:cNvCxnSpPr>
            <a:cxnSpLocks/>
          </p:cNvCxnSpPr>
          <p:nvPr/>
        </p:nvCxnSpPr>
        <p:spPr>
          <a:xfrm flipV="1">
            <a:off x="8801478" y="752475"/>
            <a:ext cx="0" cy="49149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4526B6-BBEA-1F46-F924-40123ECDE631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2512748" y="3691838"/>
            <a:ext cx="1668515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173883-5B04-F532-1395-E3C0D4AF8181}"/>
              </a:ext>
            </a:extLst>
          </p:cNvPr>
          <p:cNvCxnSpPr>
            <a:cxnSpLocks/>
          </p:cNvCxnSpPr>
          <p:nvPr/>
        </p:nvCxnSpPr>
        <p:spPr>
          <a:xfrm flipH="1" flipV="1">
            <a:off x="5854350" y="3691837"/>
            <a:ext cx="1765209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8B040A-F23F-7DB4-2B99-E37A966F06D1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808605" y="752475"/>
            <a:ext cx="0" cy="194921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D40060-366A-1439-7739-EBE14B06D6AD}"/>
              </a:ext>
            </a:extLst>
          </p:cNvPr>
          <p:cNvCxnSpPr>
            <a:cxnSpLocks/>
          </p:cNvCxnSpPr>
          <p:nvPr/>
        </p:nvCxnSpPr>
        <p:spPr>
          <a:xfrm>
            <a:off x="5017805" y="4775437"/>
            <a:ext cx="0" cy="9300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DA3B6DF-67AC-6F20-BDAD-B7C4515D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76410" y="4326887"/>
            <a:ext cx="652591" cy="12564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" name="Graphic 37" descr="Radio microphone with solid fill">
            <a:extLst>
              <a:ext uri="{FF2B5EF4-FFF2-40B4-BE49-F238E27FC236}">
                <a16:creationId xmlns:a16="http://schemas.microsoft.com/office/drawing/2014/main" id="{E6DA893A-E746-2DD8-32EB-66E38F3F1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176" y="3837428"/>
            <a:ext cx="484260" cy="48426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A05802-D196-CB3D-ECB2-8A0F0AC71165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419911" cy="580353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258C94-F756-010F-2D31-2DDAA1B9F8A0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391441" cy="1133375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Voice with solid fill">
            <a:extLst>
              <a:ext uri="{FF2B5EF4-FFF2-40B4-BE49-F238E27FC236}">
                <a16:creationId xmlns:a16="http://schemas.microsoft.com/office/drawing/2014/main" id="{34992381-DF81-A731-F108-B330C81E8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7940" y="4589783"/>
            <a:ext cx="730691" cy="7306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4B9CBEC-F9C5-8C3F-7286-287B270956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5031764" y="2596495"/>
            <a:ext cx="476190" cy="3809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78C49DB-B004-5497-BE7B-44C8870F8FE3}"/>
              </a:ext>
            </a:extLst>
          </p:cNvPr>
          <p:cNvSpPr/>
          <p:nvPr/>
        </p:nvSpPr>
        <p:spPr>
          <a:xfrm>
            <a:off x="4941162" y="857250"/>
            <a:ext cx="1044020" cy="47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503942E-DF0E-8506-A221-F8B2855D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54" y="786950"/>
            <a:ext cx="652591" cy="1256481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87" name="Graphic 86" descr="Web cam with solid fill">
            <a:extLst>
              <a:ext uri="{FF2B5EF4-FFF2-40B4-BE49-F238E27FC236}">
                <a16:creationId xmlns:a16="http://schemas.microsoft.com/office/drawing/2014/main" id="{C5C746CC-F98C-4CC5-7C0B-ACE5C1C76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7549" y="3086510"/>
            <a:ext cx="588673" cy="588673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10FDFD1-A436-B8B7-9931-47469D037CFC}"/>
              </a:ext>
            </a:extLst>
          </p:cNvPr>
          <p:cNvCxnSpPr>
            <a:cxnSpLocks/>
          </p:cNvCxnSpPr>
          <p:nvPr/>
        </p:nvCxnSpPr>
        <p:spPr>
          <a:xfrm flipV="1">
            <a:off x="5180519" y="1095345"/>
            <a:ext cx="1765209" cy="22164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78FD16A-2B3F-0928-BE3D-9AB9594719D9}"/>
              </a:ext>
            </a:extLst>
          </p:cNvPr>
          <p:cNvCxnSpPr>
            <a:cxnSpLocks/>
          </p:cNvCxnSpPr>
          <p:nvPr/>
        </p:nvCxnSpPr>
        <p:spPr>
          <a:xfrm flipV="1">
            <a:off x="5170726" y="1808931"/>
            <a:ext cx="2008423" cy="15028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9487D-F631-9BC0-64DB-21B900A67D30}"/>
              </a:ext>
            </a:extLst>
          </p:cNvPr>
          <p:cNvSpPr/>
          <p:nvPr/>
        </p:nvSpPr>
        <p:spPr>
          <a:xfrm>
            <a:off x="6954919" y="1095345"/>
            <a:ext cx="474582" cy="7135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9" name="Graphic 98" descr="Voice outline">
            <a:extLst>
              <a:ext uri="{FF2B5EF4-FFF2-40B4-BE49-F238E27FC236}">
                <a16:creationId xmlns:a16="http://schemas.microsoft.com/office/drawing/2014/main" id="{6397C585-3560-27CF-EFEC-55FCB06D4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6217" y="1717678"/>
            <a:ext cx="471338" cy="471338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086CB9-DB6A-8DEF-B39B-9CAEBE8C4E59}"/>
              </a:ext>
            </a:extLst>
          </p:cNvPr>
          <p:cNvCxnSpPr>
            <a:cxnSpLocks/>
          </p:cNvCxnSpPr>
          <p:nvPr/>
        </p:nvCxnSpPr>
        <p:spPr>
          <a:xfrm flipV="1">
            <a:off x="5306869" y="1988102"/>
            <a:ext cx="1969350" cy="202244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Badge Cross outline">
            <a:extLst>
              <a:ext uri="{FF2B5EF4-FFF2-40B4-BE49-F238E27FC236}">
                <a16:creationId xmlns:a16="http://schemas.microsoft.com/office/drawing/2014/main" id="{AC522113-2D4F-8952-CCD0-3E872B4164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636227">
            <a:off x="6713716" y="1001318"/>
            <a:ext cx="914400" cy="9144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80DBAEE-1EDB-ED0E-87C0-ECD52B4E24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1461" y="4594680"/>
            <a:ext cx="1088705" cy="107269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945DAC1-6A1F-81CB-D47F-2C32446F0E0B}"/>
              </a:ext>
            </a:extLst>
          </p:cNvPr>
          <p:cNvSpPr txBox="1"/>
          <p:nvPr/>
        </p:nvSpPr>
        <p:spPr>
          <a:xfrm>
            <a:off x="3239644" y="379509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Left Env Detection Sonar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CB6885-DDA8-1C2C-7903-4C57EA87F8A7}"/>
              </a:ext>
            </a:extLst>
          </p:cNvPr>
          <p:cNvSpPr txBox="1"/>
          <p:nvPr/>
        </p:nvSpPr>
        <p:spPr>
          <a:xfrm>
            <a:off x="3729057" y="4536220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Back Env Detection Sonar</a:t>
            </a:r>
            <a:endParaRPr lang="en-SG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D67F13-0168-EF08-03AD-CCCEC94E2267}"/>
              </a:ext>
            </a:extLst>
          </p:cNvPr>
          <p:cNvSpPr txBox="1"/>
          <p:nvPr/>
        </p:nvSpPr>
        <p:spPr>
          <a:xfrm>
            <a:off x="5734940" y="3725782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Right Env Detection Sonar</a:t>
            </a:r>
            <a:endParaRPr lang="en-SG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28F39A-69DC-BD41-5654-1F5481365BB4}"/>
              </a:ext>
            </a:extLst>
          </p:cNvPr>
          <p:cNvSpPr txBox="1"/>
          <p:nvPr/>
        </p:nvSpPr>
        <p:spPr>
          <a:xfrm>
            <a:off x="3628619" y="2268117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Env Detection Sonar</a:t>
            </a:r>
            <a:endParaRPr lang="en-SG" sz="1100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3613CFF-788F-E21D-EF0E-B17177718EF4}"/>
              </a:ext>
            </a:extLst>
          </p:cNvPr>
          <p:cNvCxnSpPr>
            <a:cxnSpLocks/>
          </p:cNvCxnSpPr>
          <p:nvPr/>
        </p:nvCxnSpPr>
        <p:spPr>
          <a:xfrm>
            <a:off x="2504478" y="5705475"/>
            <a:ext cx="6297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47960-44EA-A65E-3D0A-EBF2A56C1F65}"/>
              </a:ext>
            </a:extLst>
          </p:cNvPr>
          <p:cNvSpPr txBox="1"/>
          <p:nvPr/>
        </p:nvSpPr>
        <p:spPr>
          <a:xfrm>
            <a:off x="5180519" y="5025012"/>
            <a:ext cx="1429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360’ LF Sound Direction detector </a:t>
            </a:r>
            <a:endParaRPr lang="en-SG" sz="1100" b="1" dirty="0"/>
          </a:p>
        </p:txBody>
      </p:sp>
      <p:pic>
        <p:nvPicPr>
          <p:cNvPr id="116" name="Graphic 115" descr="Radio microphone with solid fill">
            <a:extLst>
              <a:ext uri="{FF2B5EF4-FFF2-40B4-BE49-F238E27FC236}">
                <a16:creationId xmlns:a16="http://schemas.microsoft.com/office/drawing/2014/main" id="{1EE2FD56-78AB-0314-3824-D6C4AEB18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599391" y="3830179"/>
            <a:ext cx="484260" cy="48426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57A3C61-6AD0-2B09-0BA2-2BDABC08A421}"/>
              </a:ext>
            </a:extLst>
          </p:cNvPr>
          <p:cNvCxnSpPr>
            <a:cxnSpLocks/>
          </p:cNvCxnSpPr>
          <p:nvPr/>
        </p:nvCxnSpPr>
        <p:spPr>
          <a:xfrm flipV="1">
            <a:off x="5340653" y="4312404"/>
            <a:ext cx="796" cy="692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35720C2-66BB-06DA-0327-E8DB3FDC2A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38275" y="3168469"/>
            <a:ext cx="413017" cy="68256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9C9B3C-BBEF-9575-23D6-FB35D99D5F91}"/>
              </a:ext>
            </a:extLst>
          </p:cNvPr>
          <p:cNvCxnSpPr>
            <a:cxnSpLocks/>
          </p:cNvCxnSpPr>
          <p:nvPr/>
        </p:nvCxnSpPr>
        <p:spPr>
          <a:xfrm>
            <a:off x="3808782" y="3265427"/>
            <a:ext cx="7168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0E48C8-BD32-0AC5-483F-BCBD9864392E}"/>
              </a:ext>
            </a:extLst>
          </p:cNvPr>
          <p:cNvSpPr txBox="1"/>
          <p:nvPr/>
        </p:nvSpPr>
        <p:spPr>
          <a:xfrm>
            <a:off x="2666032" y="3152127"/>
            <a:ext cx="1264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UWB indoor position sensor</a:t>
            </a:r>
            <a:endParaRPr lang="en-SG" sz="11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AE60E2-B5A7-2D71-275A-451BAA7FA40F}"/>
              </a:ext>
            </a:extLst>
          </p:cNvPr>
          <p:cNvSpPr txBox="1"/>
          <p:nvPr/>
        </p:nvSpPr>
        <p:spPr>
          <a:xfrm>
            <a:off x="6561700" y="4486335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91E8AC-E294-6404-2418-F6F5C03C164D}"/>
              </a:ext>
            </a:extLst>
          </p:cNvPr>
          <p:cNvSpPr txBox="1"/>
          <p:nvPr/>
        </p:nvSpPr>
        <p:spPr>
          <a:xfrm>
            <a:off x="6291544" y="2526482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AA373A9-AEEA-C2BF-284F-1B0F28298187}"/>
              </a:ext>
            </a:extLst>
          </p:cNvPr>
          <p:cNvCxnSpPr>
            <a:cxnSpLocks/>
          </p:cNvCxnSpPr>
          <p:nvPr/>
        </p:nvCxnSpPr>
        <p:spPr>
          <a:xfrm flipH="1">
            <a:off x="5319158" y="3382988"/>
            <a:ext cx="957038" cy="1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E1B2366-82C9-F0CF-C230-3AB3302D142F}"/>
              </a:ext>
            </a:extLst>
          </p:cNvPr>
          <p:cNvSpPr txBox="1"/>
          <p:nvPr/>
        </p:nvSpPr>
        <p:spPr>
          <a:xfrm>
            <a:off x="6292356" y="3037374"/>
            <a:ext cx="12888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Main Electro Optical Camera </a:t>
            </a:r>
            <a:endParaRPr lang="en-SG" sz="11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C7AA8E-870D-836E-8ABB-189997EB1ED4}"/>
              </a:ext>
            </a:extLst>
          </p:cNvPr>
          <p:cNvSpPr txBox="1"/>
          <p:nvPr/>
        </p:nvSpPr>
        <p:spPr>
          <a:xfrm>
            <a:off x="4985949" y="974231"/>
            <a:ext cx="90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Obstacle 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F21A3C-D6E0-9278-62CB-947F8E16877E}"/>
              </a:ext>
            </a:extLst>
          </p:cNvPr>
          <p:cNvCxnSpPr>
            <a:cxnSpLocks/>
          </p:cNvCxnSpPr>
          <p:nvPr/>
        </p:nvCxnSpPr>
        <p:spPr>
          <a:xfrm>
            <a:off x="3778047" y="2959684"/>
            <a:ext cx="1340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5AF56-DA9D-5CCE-D6A1-AAEE7E9F1CB3}"/>
              </a:ext>
            </a:extLst>
          </p:cNvPr>
          <p:cNvSpPr txBox="1"/>
          <p:nvPr/>
        </p:nvSpPr>
        <p:spPr>
          <a:xfrm>
            <a:off x="2648892" y="2723850"/>
            <a:ext cx="156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Obstacle detection Lidar</a:t>
            </a:r>
            <a:endParaRPr lang="en-SG" sz="11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DE4D1-0AF0-EDDA-D173-73A3F80C4B64}"/>
              </a:ext>
            </a:extLst>
          </p:cNvPr>
          <p:cNvSpPr txBox="1"/>
          <p:nvPr/>
        </p:nvSpPr>
        <p:spPr>
          <a:xfrm>
            <a:off x="5954495" y="1758129"/>
            <a:ext cx="104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visual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AB21E86-408B-BF80-501B-A26AC94D9EF3}"/>
              </a:ext>
            </a:extLst>
          </p:cNvPr>
          <p:cNvSpPr txBox="1"/>
          <p:nvPr/>
        </p:nvSpPr>
        <p:spPr>
          <a:xfrm>
            <a:off x="4889390" y="1423766"/>
            <a:ext cx="13750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Obstacle Detection and Avoidance 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9CA356-84EA-AAE1-986B-256AB89619BE}"/>
              </a:ext>
            </a:extLst>
          </p:cNvPr>
          <p:cNvSpPr txBox="1"/>
          <p:nvPr/>
        </p:nvSpPr>
        <p:spPr>
          <a:xfrm>
            <a:off x="2552327" y="420977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Enemy detection data processer </a:t>
            </a:r>
            <a:endParaRPr lang="en-SG" sz="11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3227C0A-9F26-F5C7-21A3-8B9039EC7F54}"/>
              </a:ext>
            </a:extLst>
          </p:cNvPr>
          <p:cNvSpPr txBox="1"/>
          <p:nvPr/>
        </p:nvSpPr>
        <p:spPr>
          <a:xfrm>
            <a:off x="7723750" y="4010542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[1]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79E4B28-08E4-2421-9171-FB02B44F9BDA}"/>
              </a:ext>
            </a:extLst>
          </p:cNvPr>
          <p:cNvSpPr txBox="1"/>
          <p:nvPr/>
        </p:nvSpPr>
        <p:spPr>
          <a:xfrm>
            <a:off x="6779836" y="744114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[2]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C5C758-FA34-DB50-5DA4-897DA7C525E6}"/>
              </a:ext>
            </a:extLst>
          </p:cNvPr>
          <p:cNvSpPr txBox="1"/>
          <p:nvPr/>
        </p:nvSpPr>
        <p:spPr>
          <a:xfrm>
            <a:off x="7909585" y="3080764"/>
            <a:ext cx="1077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Predict Enemy Position </a:t>
            </a:r>
            <a:endParaRPr lang="en-SG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607A33-82A4-2C60-BD85-0F6B511D74F0}"/>
              </a:ext>
            </a:extLst>
          </p:cNvPr>
          <p:cNvSpPr txBox="1"/>
          <p:nvPr/>
        </p:nvSpPr>
        <p:spPr>
          <a:xfrm>
            <a:off x="7501996" y="1523981"/>
            <a:ext cx="8926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Confirmed  Enemy Position </a:t>
            </a:r>
            <a:endParaRPr lang="en-SG" sz="11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6B9BFB-BE41-63D1-809F-1922AA1F80B4}"/>
              </a:ext>
            </a:extLst>
          </p:cNvPr>
          <p:cNvSpPr txBox="1"/>
          <p:nvPr/>
        </p:nvSpPr>
        <p:spPr>
          <a:xfrm>
            <a:off x="4300673" y="4201570"/>
            <a:ext cx="125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CQB Robot</a:t>
            </a:r>
            <a:endParaRPr lang="en-SG" sz="1400" b="1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7B7B6AC-DE97-6027-9719-D055ACA399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9546" y="857169"/>
            <a:ext cx="1939318" cy="103770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15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D51449-B278-20CE-77FB-70D469FBD4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79657" y="692493"/>
            <a:ext cx="4363981" cy="2410446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330651F-AA49-3122-682C-339080F5D1F9}"/>
              </a:ext>
            </a:extLst>
          </p:cNvPr>
          <p:cNvSpPr/>
          <p:nvPr/>
        </p:nvSpPr>
        <p:spPr>
          <a:xfrm>
            <a:off x="855163" y="1251284"/>
            <a:ext cx="144378" cy="5390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8E65165-1ADF-EDEC-DE59-1A2F2B76B613}"/>
              </a:ext>
            </a:extLst>
          </p:cNvPr>
          <p:cNvSpPr/>
          <p:nvPr/>
        </p:nvSpPr>
        <p:spPr>
          <a:xfrm>
            <a:off x="2133720" y="2563924"/>
            <a:ext cx="144378" cy="5390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894DBF5-DF03-81FB-E092-509D1B2E397B}"/>
              </a:ext>
            </a:extLst>
          </p:cNvPr>
          <p:cNvSpPr/>
          <p:nvPr/>
        </p:nvSpPr>
        <p:spPr>
          <a:xfrm>
            <a:off x="2709917" y="758042"/>
            <a:ext cx="139161" cy="2695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 descr="A floor plan of a house&#10;&#10;Description automatically generated">
            <a:extLst>
              <a:ext uri="{FF2B5EF4-FFF2-40B4-BE49-F238E27FC236}">
                <a16:creationId xmlns:a16="http://schemas.microsoft.com/office/drawing/2014/main" id="{F3FC4F76-2F51-3963-B5B9-F00D99C1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7" y="3429000"/>
            <a:ext cx="4363981" cy="233533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75399-4ECF-C9DC-73C9-61ECBD099E2A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flipV="1">
            <a:off x="927352" y="1027548"/>
            <a:ext cx="1890982" cy="762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C74E81-580C-1CC0-39A5-53A7C171928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27352" y="1790299"/>
            <a:ext cx="1296084" cy="1312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368364-E238-E0F3-E1C5-0D7E76F42D03}"/>
              </a:ext>
            </a:extLst>
          </p:cNvPr>
          <p:cNvSpPr txBox="1"/>
          <p:nvPr/>
        </p:nvSpPr>
        <p:spPr>
          <a:xfrm>
            <a:off x="2295625" y="2714157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UWB location amplifier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14642-6695-8459-FC0A-B66C7582F09B}"/>
              </a:ext>
            </a:extLst>
          </p:cNvPr>
          <p:cNvSpPr txBox="1"/>
          <p:nvPr/>
        </p:nvSpPr>
        <p:spPr>
          <a:xfrm>
            <a:off x="732294" y="785500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UWB location amplifier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59CF5-FCB4-893D-EA1F-87FEF0D138E6}"/>
              </a:ext>
            </a:extLst>
          </p:cNvPr>
          <p:cNvSpPr txBox="1"/>
          <p:nvPr/>
        </p:nvSpPr>
        <p:spPr>
          <a:xfrm>
            <a:off x="2868630" y="719331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UWB location amplifier 03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B2C5C-24BA-6837-3008-69B2962D7F02}"/>
              </a:ext>
            </a:extLst>
          </p:cNvPr>
          <p:cNvSpPr/>
          <p:nvPr/>
        </p:nvSpPr>
        <p:spPr>
          <a:xfrm>
            <a:off x="5125448" y="2161381"/>
            <a:ext cx="452387" cy="2852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B181E1-88B4-151D-C6D1-79E21D019BAA}"/>
              </a:ext>
            </a:extLst>
          </p:cNvPr>
          <p:cNvSpPr txBox="1"/>
          <p:nvPr/>
        </p:nvSpPr>
        <p:spPr>
          <a:xfrm>
            <a:off x="3532165" y="2641332"/>
            <a:ext cx="1768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CQB Robot location UWB amplifier config  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44369-1973-479A-E630-90A1F548353A}"/>
              </a:ext>
            </a:extLst>
          </p:cNvPr>
          <p:cNvSpPr txBox="1"/>
          <p:nvPr/>
        </p:nvSpPr>
        <p:spPr>
          <a:xfrm>
            <a:off x="3373353" y="5502726"/>
            <a:ext cx="1768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blueprint</a:t>
            </a:r>
            <a:endParaRPr lang="en-SG" sz="11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3CC79F-CBA5-F461-ED52-79030471B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22" y="1569130"/>
            <a:ext cx="4999890" cy="33515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508FEC-AD97-A648-10F0-0659E21E0413}"/>
              </a:ext>
            </a:extLst>
          </p:cNvPr>
          <p:cNvSpPr txBox="1"/>
          <p:nvPr/>
        </p:nvSpPr>
        <p:spPr>
          <a:xfrm>
            <a:off x="5659645" y="1188635"/>
            <a:ext cx="316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Environment Coordinate System </a:t>
            </a:r>
            <a:endParaRPr lang="en-SG" sz="1100" b="1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7C599A32-6EB4-1A9F-2BB3-5A0868F3417F}"/>
              </a:ext>
            </a:extLst>
          </p:cNvPr>
          <p:cNvSpPr/>
          <p:nvPr/>
        </p:nvSpPr>
        <p:spPr>
          <a:xfrm>
            <a:off x="2678379" y="3102940"/>
            <a:ext cx="283103" cy="283956"/>
          </a:xfrm>
          <a:prstGeom prst="plus">
            <a:avLst>
              <a:gd name="adj" fmla="val 379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686656F-0134-4F3E-C108-93E93D653B3F}"/>
              </a:ext>
            </a:extLst>
          </p:cNvPr>
          <p:cNvSpPr/>
          <p:nvPr/>
        </p:nvSpPr>
        <p:spPr>
          <a:xfrm>
            <a:off x="5175957" y="4110220"/>
            <a:ext cx="452387" cy="2852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05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33E45-EAA0-E2B2-2BFA-39340309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73" y="730655"/>
            <a:ext cx="3115463" cy="2698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62081-FF30-332E-DDE0-764B712B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7" y="707031"/>
            <a:ext cx="4060642" cy="272196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E1A3282-B9BC-37C5-08CE-A1389E0956E9}"/>
              </a:ext>
            </a:extLst>
          </p:cNvPr>
          <p:cNvSpPr/>
          <p:nvPr/>
        </p:nvSpPr>
        <p:spPr>
          <a:xfrm>
            <a:off x="5005703" y="1836868"/>
            <a:ext cx="430306" cy="258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74F57-764F-A903-F832-37CEC9667B0B}"/>
              </a:ext>
            </a:extLst>
          </p:cNvPr>
          <p:cNvSpPr txBox="1"/>
          <p:nvPr/>
        </p:nvSpPr>
        <p:spPr>
          <a:xfrm>
            <a:off x="706597" y="363835"/>
            <a:ext cx="316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Environment Coordinate System 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48110-3F0A-6F4E-16A0-B321E77AB2CB}"/>
              </a:ext>
            </a:extLst>
          </p:cNvPr>
          <p:cNvSpPr txBox="1"/>
          <p:nvPr/>
        </p:nvSpPr>
        <p:spPr>
          <a:xfrm>
            <a:off x="5554334" y="363835"/>
            <a:ext cx="316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Building Floor Environment Map Matrix</a:t>
            </a:r>
            <a:endParaRPr lang="en-SG" sz="11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B2CABF-7CB2-B88A-27C6-BA7E161DE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253292" y="4735118"/>
            <a:ext cx="1175085" cy="924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D2E4F-1FD9-233D-C927-485858BE9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357334" y="4710859"/>
            <a:ext cx="203148" cy="291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A79632-A20C-E004-C911-3E8C6E91D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657" y="5394259"/>
            <a:ext cx="331491" cy="265193"/>
          </a:xfrm>
          <a:prstGeom prst="rect">
            <a:avLst/>
          </a:prstGeom>
        </p:spPr>
      </p:pic>
      <p:pic>
        <p:nvPicPr>
          <p:cNvPr id="13" name="Graphic 12" descr="Web cam with solid fill">
            <a:extLst>
              <a:ext uri="{FF2B5EF4-FFF2-40B4-BE49-F238E27FC236}">
                <a16:creationId xmlns:a16="http://schemas.microsoft.com/office/drawing/2014/main" id="{9740ECDB-858F-0A0E-B660-CDEED3AA7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9525" y="4977779"/>
            <a:ext cx="400623" cy="400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4D9DCD-2179-CE66-E710-2F9AD6E493B7}"/>
              </a:ext>
            </a:extLst>
          </p:cNvPr>
          <p:cNvSpPr txBox="1"/>
          <p:nvPr/>
        </p:nvSpPr>
        <p:spPr>
          <a:xfrm>
            <a:off x="5554334" y="461200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0A0B2-488D-063B-B064-5E32BDB28F67}"/>
              </a:ext>
            </a:extLst>
          </p:cNvPr>
          <p:cNvSpPr txBox="1"/>
          <p:nvPr/>
        </p:nvSpPr>
        <p:spPr>
          <a:xfrm>
            <a:off x="5554334" y="475581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D6A5A-2AAD-D822-38E3-58C8A6D783E9}"/>
              </a:ext>
            </a:extLst>
          </p:cNvPr>
          <p:cNvSpPr txBox="1"/>
          <p:nvPr/>
        </p:nvSpPr>
        <p:spPr>
          <a:xfrm>
            <a:off x="5554334" y="487892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93D21-DEEA-A494-8F83-25FF278BB3FF}"/>
              </a:ext>
            </a:extLst>
          </p:cNvPr>
          <p:cNvSpPr txBox="1"/>
          <p:nvPr/>
        </p:nvSpPr>
        <p:spPr>
          <a:xfrm>
            <a:off x="5554334" y="502273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7FA17A-DF28-4B9D-8B12-AEC68EC71651}"/>
              </a:ext>
            </a:extLst>
          </p:cNvPr>
          <p:cNvSpPr txBox="1"/>
          <p:nvPr/>
        </p:nvSpPr>
        <p:spPr>
          <a:xfrm>
            <a:off x="5554334" y="5157191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F3D9A-84DC-281E-4983-FD4E1E5E9BB5}"/>
              </a:ext>
            </a:extLst>
          </p:cNvPr>
          <p:cNvSpPr txBox="1"/>
          <p:nvPr/>
        </p:nvSpPr>
        <p:spPr>
          <a:xfrm>
            <a:off x="5554334" y="5268958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FA71EC-C979-B5C2-ECA9-316D33CB9DDD}"/>
              </a:ext>
            </a:extLst>
          </p:cNvPr>
          <p:cNvSpPr txBox="1"/>
          <p:nvPr/>
        </p:nvSpPr>
        <p:spPr>
          <a:xfrm>
            <a:off x="5554334" y="5383595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141C7C-5143-AD98-2148-32A637925225}"/>
              </a:ext>
            </a:extLst>
          </p:cNvPr>
          <p:cNvSpPr txBox="1"/>
          <p:nvPr/>
        </p:nvSpPr>
        <p:spPr>
          <a:xfrm>
            <a:off x="5554334" y="550786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1AB3B-85D9-5B9E-2F58-8AE2E828A66C}"/>
              </a:ext>
            </a:extLst>
          </p:cNvPr>
          <p:cNvSpPr txBox="1"/>
          <p:nvPr/>
        </p:nvSpPr>
        <p:spPr>
          <a:xfrm>
            <a:off x="5554334" y="563097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0AF00F-1DD4-30F8-C0B5-ABCA35B0F4F8}"/>
              </a:ext>
            </a:extLst>
          </p:cNvPr>
          <p:cNvSpPr txBox="1"/>
          <p:nvPr/>
        </p:nvSpPr>
        <p:spPr>
          <a:xfrm>
            <a:off x="2267716" y="4326102"/>
            <a:ext cx="2429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Sonar</a:t>
            </a:r>
            <a:endParaRPr lang="en-SG" sz="11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8F233-8A4D-7986-0389-A6F6BF651A4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58908" y="4543830"/>
            <a:ext cx="0" cy="16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650AF-09FF-B232-78DD-15115E7C92C5}"/>
              </a:ext>
            </a:extLst>
          </p:cNvPr>
          <p:cNvSpPr txBox="1"/>
          <p:nvPr/>
        </p:nvSpPr>
        <p:spPr>
          <a:xfrm>
            <a:off x="1762104" y="4153763"/>
            <a:ext cx="1304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Camera</a:t>
            </a:r>
            <a:endParaRPr lang="en-SG" sz="11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D24987D-31ED-7EF4-578A-F4B899F1D079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1735399" y="4733965"/>
            <a:ext cx="762718" cy="1255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190051-51A2-E224-4BD4-7156D87383CE}"/>
              </a:ext>
            </a:extLst>
          </p:cNvPr>
          <p:cNvSpPr txBox="1"/>
          <p:nvPr/>
        </p:nvSpPr>
        <p:spPr>
          <a:xfrm>
            <a:off x="1444191" y="3917086"/>
            <a:ext cx="2429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Lidar</a:t>
            </a:r>
            <a:endParaRPr lang="en-SG" sz="1100" b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6D6AAB-4FEB-1C1A-5F5E-0B4BF900BD98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306989" y="4585188"/>
            <a:ext cx="1373096" cy="510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3E970-8355-43ED-44C2-C8AAA5836496}"/>
              </a:ext>
            </a:extLst>
          </p:cNvPr>
          <p:cNvCxnSpPr>
            <a:cxnSpLocks/>
          </p:cNvCxnSpPr>
          <p:nvPr/>
        </p:nvCxnSpPr>
        <p:spPr>
          <a:xfrm>
            <a:off x="5715367" y="4468038"/>
            <a:ext cx="0" cy="16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3DDE6B-5996-2853-C99A-A74AB1B9B075}"/>
              </a:ext>
            </a:extLst>
          </p:cNvPr>
          <p:cNvSpPr txBox="1"/>
          <p:nvPr/>
        </p:nvSpPr>
        <p:spPr>
          <a:xfrm>
            <a:off x="5428614" y="4081920"/>
            <a:ext cx="10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Glass door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5A4AD0-38FC-456D-8395-20CE05C44291}"/>
              </a:ext>
            </a:extLst>
          </p:cNvPr>
          <p:cNvCxnSpPr>
            <a:stCxn id="11" idx="3"/>
          </p:cNvCxnSpPr>
          <p:nvPr/>
        </p:nvCxnSpPr>
        <p:spPr>
          <a:xfrm>
            <a:off x="2560482" y="4856448"/>
            <a:ext cx="2993852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E1858D-BD4B-D664-6E11-85EC209C22D1}"/>
              </a:ext>
            </a:extLst>
          </p:cNvPr>
          <p:cNvSpPr txBox="1"/>
          <p:nvPr/>
        </p:nvSpPr>
        <p:spPr>
          <a:xfrm>
            <a:off x="6154569" y="5291298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B5A045-BB07-87FE-6112-5667973459DC}"/>
              </a:ext>
            </a:extLst>
          </p:cNvPr>
          <p:cNvSpPr txBox="1"/>
          <p:nvPr/>
        </p:nvSpPr>
        <p:spPr>
          <a:xfrm>
            <a:off x="6154569" y="5414408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3A762A-62C5-F28B-43FB-9E8C44DBAD03}"/>
              </a:ext>
            </a:extLst>
          </p:cNvPr>
          <p:cNvSpPr txBox="1"/>
          <p:nvPr/>
        </p:nvSpPr>
        <p:spPr>
          <a:xfrm>
            <a:off x="6154569" y="5545686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B05D6-D1D3-F0A7-2D07-691556A5D150}"/>
              </a:ext>
            </a:extLst>
          </p:cNvPr>
          <p:cNvSpPr txBox="1"/>
          <p:nvPr/>
        </p:nvSpPr>
        <p:spPr>
          <a:xfrm>
            <a:off x="6154569" y="5668796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B7DBAC-B633-2335-9283-6D2A8DC8101E}"/>
              </a:ext>
            </a:extLst>
          </p:cNvPr>
          <p:cNvSpPr txBox="1"/>
          <p:nvPr/>
        </p:nvSpPr>
        <p:spPr>
          <a:xfrm>
            <a:off x="5554334" y="5749708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</a:t>
            </a:r>
            <a:endParaRPr lang="en-SG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1028E2-03FB-6F64-8394-F14010B7B133}"/>
              </a:ext>
            </a:extLst>
          </p:cNvPr>
          <p:cNvSpPr txBox="1"/>
          <p:nvPr/>
        </p:nvSpPr>
        <p:spPr>
          <a:xfrm>
            <a:off x="3085163" y="4612122"/>
            <a:ext cx="181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Sonar reflection distance</a:t>
            </a:r>
            <a:endParaRPr lang="en-SG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4D1ABD-8B93-4117-D428-CD557B936C5E}"/>
              </a:ext>
            </a:extLst>
          </p:cNvPr>
          <p:cNvSpPr txBox="1"/>
          <p:nvPr/>
        </p:nvSpPr>
        <p:spPr>
          <a:xfrm>
            <a:off x="4561973" y="4587712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F0E38E-6435-94B9-7381-38ACCCF77BD6}"/>
              </a:ext>
            </a:extLst>
          </p:cNvPr>
          <p:cNvSpPr txBox="1"/>
          <p:nvPr/>
        </p:nvSpPr>
        <p:spPr>
          <a:xfrm>
            <a:off x="4561973" y="4755160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C9A90D-6634-E5A6-560E-6D8FDF43FBFE}"/>
              </a:ext>
            </a:extLst>
          </p:cNvPr>
          <p:cNvSpPr txBox="1"/>
          <p:nvPr/>
        </p:nvSpPr>
        <p:spPr>
          <a:xfrm>
            <a:off x="4561973" y="4910970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947B33-C10B-0FE4-143D-BE79111F6E4A}"/>
              </a:ext>
            </a:extLst>
          </p:cNvPr>
          <p:cNvSpPr txBox="1"/>
          <p:nvPr/>
        </p:nvSpPr>
        <p:spPr>
          <a:xfrm>
            <a:off x="4561973" y="507417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59245-58F1-2982-8EA4-7884AC19FFE9}"/>
              </a:ext>
            </a:extLst>
          </p:cNvPr>
          <p:cNvSpPr txBox="1"/>
          <p:nvPr/>
        </p:nvSpPr>
        <p:spPr>
          <a:xfrm>
            <a:off x="4560136" y="523859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571E39-E255-F64E-B6E5-CC7A9AF3FB97}"/>
              </a:ext>
            </a:extLst>
          </p:cNvPr>
          <p:cNvSpPr txBox="1"/>
          <p:nvPr/>
        </p:nvSpPr>
        <p:spPr>
          <a:xfrm>
            <a:off x="4558299" y="5384957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CCF1E9-0307-CDE6-A17F-28CF5E3A1347}"/>
              </a:ext>
            </a:extLst>
          </p:cNvPr>
          <p:cNvSpPr txBox="1"/>
          <p:nvPr/>
        </p:nvSpPr>
        <p:spPr>
          <a:xfrm>
            <a:off x="4566960" y="552612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C6FD59-4AAD-29E8-7D96-3E7498A7003B}"/>
              </a:ext>
            </a:extLst>
          </p:cNvPr>
          <p:cNvSpPr txBox="1"/>
          <p:nvPr/>
        </p:nvSpPr>
        <p:spPr>
          <a:xfrm>
            <a:off x="4566960" y="5675045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3F96E9-CFE3-9DC4-FBC7-6E8051ED8A34}"/>
              </a:ext>
            </a:extLst>
          </p:cNvPr>
          <p:cNvSpPr txBox="1"/>
          <p:nvPr/>
        </p:nvSpPr>
        <p:spPr>
          <a:xfrm>
            <a:off x="4566960" y="5813653"/>
            <a:ext cx="322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0</a:t>
            </a:r>
            <a:endParaRPr lang="en-SG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69549C-28E7-F341-CC33-2A6E667680A9}"/>
              </a:ext>
            </a:extLst>
          </p:cNvPr>
          <p:cNvSpPr txBox="1"/>
          <p:nvPr/>
        </p:nvSpPr>
        <p:spPr>
          <a:xfrm>
            <a:off x="4323095" y="4081190"/>
            <a:ext cx="1321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Empty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99B1F9-86AF-4E45-72F1-2E0E3BE0764C}"/>
              </a:ext>
            </a:extLst>
          </p:cNvPr>
          <p:cNvCxnSpPr>
            <a:cxnSpLocks/>
          </p:cNvCxnSpPr>
          <p:nvPr/>
        </p:nvCxnSpPr>
        <p:spPr>
          <a:xfrm>
            <a:off x="4696843" y="4435319"/>
            <a:ext cx="0" cy="16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EE44CFE-B057-8350-D0F7-7657CC9B24EA}"/>
              </a:ext>
            </a:extLst>
          </p:cNvPr>
          <p:cNvSpPr txBox="1"/>
          <p:nvPr/>
        </p:nvSpPr>
        <p:spPr>
          <a:xfrm>
            <a:off x="5886672" y="5956974"/>
            <a:ext cx="167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Wood door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2BA2C0-9F78-4220-A84F-E713981C1034}"/>
              </a:ext>
            </a:extLst>
          </p:cNvPr>
          <p:cNvCxnSpPr>
            <a:cxnSpLocks/>
          </p:cNvCxnSpPr>
          <p:nvPr/>
        </p:nvCxnSpPr>
        <p:spPr>
          <a:xfrm flipV="1">
            <a:off x="6362983" y="5820182"/>
            <a:ext cx="0" cy="20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4680D9-459E-47E0-BF38-2B2CE0918599}"/>
              </a:ext>
            </a:extLst>
          </p:cNvPr>
          <p:cNvSpPr txBox="1"/>
          <p:nvPr/>
        </p:nvSpPr>
        <p:spPr>
          <a:xfrm>
            <a:off x="7137693" y="4602348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801C22-88A3-0E70-B641-4432D7923376}"/>
              </a:ext>
            </a:extLst>
          </p:cNvPr>
          <p:cNvSpPr txBox="1"/>
          <p:nvPr/>
        </p:nvSpPr>
        <p:spPr>
          <a:xfrm>
            <a:off x="7134401" y="4735117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1DA922-EC6C-D7BF-A0FB-6A89FE9CBA50}"/>
              </a:ext>
            </a:extLst>
          </p:cNvPr>
          <p:cNvSpPr txBox="1"/>
          <p:nvPr/>
        </p:nvSpPr>
        <p:spPr>
          <a:xfrm>
            <a:off x="7137693" y="4878270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402460-32C1-3FA9-441D-16D467A9A12B}"/>
              </a:ext>
            </a:extLst>
          </p:cNvPr>
          <p:cNvSpPr txBox="1"/>
          <p:nvPr/>
        </p:nvSpPr>
        <p:spPr>
          <a:xfrm>
            <a:off x="7142231" y="5011039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34F655-7897-007D-AEA8-9D22C2A2B02E}"/>
              </a:ext>
            </a:extLst>
          </p:cNvPr>
          <p:cNvSpPr txBox="1"/>
          <p:nvPr/>
        </p:nvSpPr>
        <p:spPr>
          <a:xfrm>
            <a:off x="7142230" y="5130827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6AF507-3DB4-0D5B-D16A-BA7E2D183FFE}"/>
              </a:ext>
            </a:extLst>
          </p:cNvPr>
          <p:cNvSpPr txBox="1"/>
          <p:nvPr/>
        </p:nvSpPr>
        <p:spPr>
          <a:xfrm>
            <a:off x="7142230" y="5287044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A58D5E-5AA8-BDDA-ED81-1B7288CBA3FD}"/>
              </a:ext>
            </a:extLst>
          </p:cNvPr>
          <p:cNvSpPr txBox="1"/>
          <p:nvPr/>
        </p:nvSpPr>
        <p:spPr>
          <a:xfrm>
            <a:off x="7142229" y="5443261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7A016D-BAB2-5CBB-D035-431C761A3D79}"/>
              </a:ext>
            </a:extLst>
          </p:cNvPr>
          <p:cNvSpPr txBox="1"/>
          <p:nvPr/>
        </p:nvSpPr>
        <p:spPr>
          <a:xfrm>
            <a:off x="7142229" y="5563049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C00DBD4-FEA3-8072-BE6C-04B8EA0D315C}"/>
              </a:ext>
            </a:extLst>
          </p:cNvPr>
          <p:cNvSpPr txBox="1"/>
          <p:nvPr/>
        </p:nvSpPr>
        <p:spPr>
          <a:xfrm>
            <a:off x="7134401" y="5733734"/>
            <a:ext cx="398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255</a:t>
            </a:r>
            <a:endParaRPr lang="en-SG" sz="10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637EDE-11C1-3878-7689-F233ACA6C3CF}"/>
              </a:ext>
            </a:extLst>
          </p:cNvPr>
          <p:cNvCxnSpPr>
            <a:cxnSpLocks/>
          </p:cNvCxnSpPr>
          <p:nvPr/>
        </p:nvCxnSpPr>
        <p:spPr>
          <a:xfrm flipV="1">
            <a:off x="2494430" y="4848569"/>
            <a:ext cx="4639971" cy="32952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D52527D-DBFB-208C-4D10-5B203F0B1864}"/>
              </a:ext>
            </a:extLst>
          </p:cNvPr>
          <p:cNvSpPr txBox="1"/>
          <p:nvPr/>
        </p:nvSpPr>
        <p:spPr>
          <a:xfrm>
            <a:off x="2655033" y="4886954"/>
            <a:ext cx="181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Camera left detect distance</a:t>
            </a:r>
            <a:endParaRPr lang="en-SG" sz="1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8F1EC1-FA95-C671-B2EB-EA9B13D8BD5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80148" y="5178091"/>
            <a:ext cx="3617664" cy="38495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B1DBA61-E2EE-5F57-4C36-93FD66923EB7}"/>
              </a:ext>
            </a:extLst>
          </p:cNvPr>
          <p:cNvSpPr txBox="1"/>
          <p:nvPr/>
        </p:nvSpPr>
        <p:spPr>
          <a:xfrm>
            <a:off x="2644634" y="5256990"/>
            <a:ext cx="181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Camera right detect distance</a:t>
            </a:r>
            <a:endParaRPr lang="en-SG" sz="10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BBC381-BFA6-5557-27CF-2050F4569AF6}"/>
              </a:ext>
            </a:extLst>
          </p:cNvPr>
          <p:cNvCxnSpPr>
            <a:cxnSpLocks/>
          </p:cNvCxnSpPr>
          <p:nvPr/>
        </p:nvCxnSpPr>
        <p:spPr>
          <a:xfrm>
            <a:off x="2580148" y="5563049"/>
            <a:ext cx="3617664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2E1EC8-3802-0F9F-17DC-31154E853376}"/>
              </a:ext>
            </a:extLst>
          </p:cNvPr>
          <p:cNvSpPr txBox="1"/>
          <p:nvPr/>
        </p:nvSpPr>
        <p:spPr>
          <a:xfrm>
            <a:off x="2744077" y="5588579"/>
            <a:ext cx="1812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Lidar detect distance</a:t>
            </a:r>
            <a:endParaRPr lang="en-SG" sz="10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A86FDB7-C344-DA0F-539D-42DF539F8A2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3970" y="5220960"/>
            <a:ext cx="223452" cy="4302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3" name="Graphic 82" descr="Radio microphone with solid fill">
            <a:extLst>
              <a:ext uri="{FF2B5EF4-FFF2-40B4-BE49-F238E27FC236}">
                <a16:creationId xmlns:a16="http://schemas.microsoft.com/office/drawing/2014/main" id="{4211EC7D-59F7-3B14-EA5C-4B9C28042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9442" y="5211199"/>
            <a:ext cx="322066" cy="322066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8EB073-2559-28AA-3793-BE5EE679BDD3}"/>
              </a:ext>
            </a:extLst>
          </p:cNvPr>
          <p:cNvCxnSpPr>
            <a:cxnSpLocks/>
          </p:cNvCxnSpPr>
          <p:nvPr/>
        </p:nvCxnSpPr>
        <p:spPr>
          <a:xfrm flipV="1">
            <a:off x="1520475" y="5551517"/>
            <a:ext cx="0" cy="173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81672D-EF8F-AF67-4839-D9AB2092B761}"/>
              </a:ext>
            </a:extLst>
          </p:cNvPr>
          <p:cNvSpPr txBox="1"/>
          <p:nvPr/>
        </p:nvSpPr>
        <p:spPr>
          <a:xfrm>
            <a:off x="6908113" y="4104495"/>
            <a:ext cx="10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Build wall area in matrix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C2CC6F-3A90-FD8E-840E-CEA049A7477E}"/>
              </a:ext>
            </a:extLst>
          </p:cNvPr>
          <p:cNvCxnSpPr>
            <a:cxnSpLocks/>
          </p:cNvCxnSpPr>
          <p:nvPr/>
        </p:nvCxnSpPr>
        <p:spPr>
          <a:xfrm flipH="1">
            <a:off x="1601256" y="5334891"/>
            <a:ext cx="5169618" cy="3171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80A0F2D-AB1F-F53D-0F0C-080475A58D75}"/>
              </a:ext>
            </a:extLst>
          </p:cNvPr>
          <p:cNvSpPr txBox="1"/>
          <p:nvPr/>
        </p:nvSpPr>
        <p:spPr>
          <a:xfrm>
            <a:off x="6162399" y="5178090"/>
            <a:ext cx="41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100</a:t>
            </a:r>
            <a:endParaRPr lang="en-SG" sz="1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C291E6-F030-B6E1-CA4B-DA7CEEA04861}"/>
              </a:ext>
            </a:extLst>
          </p:cNvPr>
          <p:cNvSpPr txBox="1"/>
          <p:nvPr/>
        </p:nvSpPr>
        <p:spPr>
          <a:xfrm>
            <a:off x="1145442" y="5729519"/>
            <a:ext cx="242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Robot microphones array</a:t>
            </a:r>
            <a:endParaRPr lang="en-SG" sz="1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E07C2BE-2A08-C885-7223-146CED6862B2}"/>
              </a:ext>
            </a:extLst>
          </p:cNvPr>
          <p:cNvSpPr txBox="1"/>
          <p:nvPr/>
        </p:nvSpPr>
        <p:spPr>
          <a:xfrm>
            <a:off x="4649559" y="4995616"/>
            <a:ext cx="1303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Sound detection distance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1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201</Words>
  <Application>Microsoft Office PowerPoint</Application>
  <PresentationFormat>Widescreen</PresentationFormat>
  <Paragraphs>82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20</cp:revision>
  <dcterms:created xsi:type="dcterms:W3CDTF">2024-07-31T13:43:56Z</dcterms:created>
  <dcterms:modified xsi:type="dcterms:W3CDTF">2024-08-08T06:25:24Z</dcterms:modified>
</cp:coreProperties>
</file>