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110" d="100"/>
          <a:sy n="110" d="100"/>
        </p:scale>
        <p:origin x="59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FBD8-4D87-425A-B74C-7EC553A2947F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31-435C-45EB-9063-5EFD94E05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57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14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25.sv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.sv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A2279AE1-6D6F-6588-B5F2-F6301B49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8414" y="3671279"/>
            <a:ext cx="652591" cy="1256481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2794731-F4E9-0220-7799-A35D63D7D9BB}"/>
              </a:ext>
            </a:extLst>
          </p:cNvPr>
          <p:cNvSpPr/>
          <p:nvPr/>
        </p:nvSpPr>
        <p:spPr>
          <a:xfrm rot="10800000">
            <a:off x="4264496" y="822924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5AE8-F038-D016-35F8-7EBE74B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0676" y="3033344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0235-A90F-7414-AC22-1D967DDB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2" y="3546250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7BAF-3F25-29C5-4AF7-73E8DFFB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81263" y="3546249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3B7A-80C0-C065-4E08-F48F62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16231" y="4484956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719D1-B90A-BD12-ED7E-831BC868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4707031" y="2657672"/>
            <a:ext cx="203148" cy="291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CA0E7-8801-832C-55B9-8535CE7FA750}"/>
              </a:ext>
            </a:extLst>
          </p:cNvPr>
          <p:cNvCxnSpPr/>
          <p:nvPr/>
        </p:nvCxnSpPr>
        <p:spPr>
          <a:xfrm>
            <a:off x="2504478" y="752475"/>
            <a:ext cx="31718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48951-29AA-8D91-8CE8-44781650AA55}"/>
              </a:ext>
            </a:extLst>
          </p:cNvPr>
          <p:cNvCxnSpPr>
            <a:cxnSpLocks/>
          </p:cNvCxnSpPr>
          <p:nvPr/>
        </p:nvCxnSpPr>
        <p:spPr>
          <a:xfrm flipV="1">
            <a:off x="2512748" y="752475"/>
            <a:ext cx="0" cy="4953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CBB61-A7C0-A136-7E1D-C8802BD62F12}"/>
              </a:ext>
            </a:extLst>
          </p:cNvPr>
          <p:cNvCxnSpPr>
            <a:cxnSpLocks/>
          </p:cNvCxnSpPr>
          <p:nvPr/>
        </p:nvCxnSpPr>
        <p:spPr>
          <a:xfrm flipV="1">
            <a:off x="7639428" y="2574003"/>
            <a:ext cx="0" cy="30552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79E7DD-85B2-5D1F-2A5E-9BB5F42717F7}"/>
              </a:ext>
            </a:extLst>
          </p:cNvPr>
          <p:cNvCxnSpPr>
            <a:cxnSpLocks/>
          </p:cNvCxnSpPr>
          <p:nvPr/>
        </p:nvCxnSpPr>
        <p:spPr>
          <a:xfrm flipH="1">
            <a:off x="5651202" y="752475"/>
            <a:ext cx="31502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CB6263-2245-E65B-044F-396B2CE066F4}"/>
              </a:ext>
            </a:extLst>
          </p:cNvPr>
          <p:cNvCxnSpPr>
            <a:cxnSpLocks/>
          </p:cNvCxnSpPr>
          <p:nvPr/>
        </p:nvCxnSpPr>
        <p:spPr>
          <a:xfrm flipV="1">
            <a:off x="8801478" y="752475"/>
            <a:ext cx="0" cy="49149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26B6-BBEA-1F46-F924-40123ECDE631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2512748" y="3691838"/>
            <a:ext cx="1668515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3883-5B04-F532-1395-E3C0D4AF8181}"/>
              </a:ext>
            </a:extLst>
          </p:cNvPr>
          <p:cNvCxnSpPr>
            <a:cxnSpLocks/>
          </p:cNvCxnSpPr>
          <p:nvPr/>
        </p:nvCxnSpPr>
        <p:spPr>
          <a:xfrm flipH="1" flipV="1">
            <a:off x="5854350" y="3691837"/>
            <a:ext cx="1765209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B040A-F23F-7DB4-2B99-E37A966F06D1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808605" y="752475"/>
            <a:ext cx="0" cy="19492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D40060-366A-1439-7739-EBE14B06D6AD}"/>
              </a:ext>
            </a:extLst>
          </p:cNvPr>
          <p:cNvCxnSpPr>
            <a:cxnSpLocks/>
          </p:cNvCxnSpPr>
          <p:nvPr/>
        </p:nvCxnSpPr>
        <p:spPr>
          <a:xfrm>
            <a:off x="5017805" y="4775437"/>
            <a:ext cx="0" cy="9300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DA3B6DF-67AC-6F20-BDAD-B7C4515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6410" y="4326887"/>
            <a:ext cx="652591" cy="12564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phic 37" descr="Radio microphone with solid fill">
            <a:extLst>
              <a:ext uri="{FF2B5EF4-FFF2-40B4-BE49-F238E27FC236}">
                <a16:creationId xmlns:a16="http://schemas.microsoft.com/office/drawing/2014/main" id="{E6DA893A-E746-2DD8-32EB-66E38F3F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176" y="3837428"/>
            <a:ext cx="484260" cy="4842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A05802-D196-CB3D-ECB2-8A0F0AC71165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419911" cy="580353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58C94-F756-010F-2D31-2DDAA1B9F8A0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391441" cy="1133375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Voice with solid fill">
            <a:extLst>
              <a:ext uri="{FF2B5EF4-FFF2-40B4-BE49-F238E27FC236}">
                <a16:creationId xmlns:a16="http://schemas.microsoft.com/office/drawing/2014/main" id="{34992381-DF81-A731-F108-B330C81E8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7940" y="4589783"/>
            <a:ext cx="730691" cy="7306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B9CBEC-F9C5-8C3F-7286-287B27095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031764" y="2596495"/>
            <a:ext cx="476190" cy="3809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78C49DB-B004-5497-BE7B-44C8870F8FE3}"/>
              </a:ext>
            </a:extLst>
          </p:cNvPr>
          <p:cNvSpPr/>
          <p:nvPr/>
        </p:nvSpPr>
        <p:spPr>
          <a:xfrm>
            <a:off x="4941162" y="857250"/>
            <a:ext cx="1044020" cy="47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503942E-DF0E-8506-A221-F8B2855D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4" y="786950"/>
            <a:ext cx="652591" cy="125648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87" name="Graphic 86" descr="Web cam with solid fill">
            <a:extLst>
              <a:ext uri="{FF2B5EF4-FFF2-40B4-BE49-F238E27FC236}">
                <a16:creationId xmlns:a16="http://schemas.microsoft.com/office/drawing/2014/main" id="{C5C746CC-F98C-4CC5-7C0B-ACE5C1C76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7549" y="3086510"/>
            <a:ext cx="588673" cy="58867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0FDFD1-A436-B8B7-9931-47469D037CFC}"/>
              </a:ext>
            </a:extLst>
          </p:cNvPr>
          <p:cNvCxnSpPr>
            <a:cxnSpLocks/>
          </p:cNvCxnSpPr>
          <p:nvPr/>
        </p:nvCxnSpPr>
        <p:spPr>
          <a:xfrm flipV="1">
            <a:off x="5180519" y="1095345"/>
            <a:ext cx="1765209" cy="2216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8FD16A-2B3F-0928-BE3D-9AB9594719D9}"/>
              </a:ext>
            </a:extLst>
          </p:cNvPr>
          <p:cNvCxnSpPr>
            <a:cxnSpLocks/>
          </p:cNvCxnSpPr>
          <p:nvPr/>
        </p:nvCxnSpPr>
        <p:spPr>
          <a:xfrm flipV="1">
            <a:off x="5170726" y="1808931"/>
            <a:ext cx="2008423" cy="150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9487D-F631-9BC0-64DB-21B900A67D30}"/>
              </a:ext>
            </a:extLst>
          </p:cNvPr>
          <p:cNvSpPr/>
          <p:nvPr/>
        </p:nvSpPr>
        <p:spPr>
          <a:xfrm>
            <a:off x="6954919" y="1095345"/>
            <a:ext cx="474582" cy="7135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9" name="Graphic 98" descr="Voice outline">
            <a:extLst>
              <a:ext uri="{FF2B5EF4-FFF2-40B4-BE49-F238E27FC236}">
                <a16:creationId xmlns:a16="http://schemas.microsoft.com/office/drawing/2014/main" id="{6397C585-3560-27CF-EFEC-55FCB06D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6217" y="1717678"/>
            <a:ext cx="471338" cy="471338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086CB9-DB6A-8DEF-B39B-9CAEBE8C4E59}"/>
              </a:ext>
            </a:extLst>
          </p:cNvPr>
          <p:cNvCxnSpPr>
            <a:cxnSpLocks/>
          </p:cNvCxnSpPr>
          <p:nvPr/>
        </p:nvCxnSpPr>
        <p:spPr>
          <a:xfrm flipV="1">
            <a:off x="5306869" y="1988102"/>
            <a:ext cx="1969350" cy="202244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adge Cross outline">
            <a:extLst>
              <a:ext uri="{FF2B5EF4-FFF2-40B4-BE49-F238E27FC236}">
                <a16:creationId xmlns:a16="http://schemas.microsoft.com/office/drawing/2014/main" id="{AC522113-2D4F-8952-CCD0-3E872B416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36227">
            <a:off x="6713716" y="1001318"/>
            <a:ext cx="914400" cy="9144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80DBAEE-1EDB-ED0E-87C0-ECD52B4E2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461" y="4594680"/>
            <a:ext cx="1088705" cy="10726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945DAC1-6A1F-81CB-D47F-2C32446F0E0B}"/>
              </a:ext>
            </a:extLst>
          </p:cNvPr>
          <p:cNvSpPr txBox="1"/>
          <p:nvPr/>
        </p:nvSpPr>
        <p:spPr>
          <a:xfrm>
            <a:off x="3239644" y="379509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CB6885-DDA8-1C2C-7903-4C57EA87F8A7}"/>
              </a:ext>
            </a:extLst>
          </p:cNvPr>
          <p:cNvSpPr txBox="1"/>
          <p:nvPr/>
        </p:nvSpPr>
        <p:spPr>
          <a:xfrm>
            <a:off x="3729057" y="4536220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Back Env Detection Sonar</a:t>
            </a:r>
            <a:endParaRPr lang="en-SG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D67F13-0168-EF08-03AD-CCCEC94E2267}"/>
              </a:ext>
            </a:extLst>
          </p:cNvPr>
          <p:cNvSpPr txBox="1"/>
          <p:nvPr/>
        </p:nvSpPr>
        <p:spPr>
          <a:xfrm>
            <a:off x="5734940" y="3725782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Right Env Detection Sonar</a:t>
            </a:r>
            <a:endParaRPr lang="en-SG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8F39A-69DC-BD41-5654-1F5481365BB4}"/>
              </a:ext>
            </a:extLst>
          </p:cNvPr>
          <p:cNvSpPr txBox="1"/>
          <p:nvPr/>
        </p:nvSpPr>
        <p:spPr>
          <a:xfrm>
            <a:off x="3628619" y="2268117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Env Detection Sonar</a:t>
            </a:r>
            <a:endParaRPr lang="en-SG" sz="11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613CFF-788F-E21D-EF0E-B17177718EF4}"/>
              </a:ext>
            </a:extLst>
          </p:cNvPr>
          <p:cNvCxnSpPr>
            <a:cxnSpLocks/>
          </p:cNvCxnSpPr>
          <p:nvPr/>
        </p:nvCxnSpPr>
        <p:spPr>
          <a:xfrm>
            <a:off x="2504478" y="5705475"/>
            <a:ext cx="6297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47960-44EA-A65E-3D0A-EBF2A56C1F65}"/>
              </a:ext>
            </a:extLst>
          </p:cNvPr>
          <p:cNvSpPr txBox="1"/>
          <p:nvPr/>
        </p:nvSpPr>
        <p:spPr>
          <a:xfrm>
            <a:off x="5180519" y="5025012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pic>
        <p:nvPicPr>
          <p:cNvPr id="116" name="Graphic 115" descr="Radio microphone with solid fill">
            <a:extLst>
              <a:ext uri="{FF2B5EF4-FFF2-40B4-BE49-F238E27FC236}">
                <a16:creationId xmlns:a16="http://schemas.microsoft.com/office/drawing/2014/main" id="{1EE2FD56-78AB-0314-3824-D6C4AEB18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99391" y="3830179"/>
            <a:ext cx="484260" cy="48426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A3C61-6AD0-2B09-0BA2-2BDABC08A421}"/>
              </a:ext>
            </a:extLst>
          </p:cNvPr>
          <p:cNvCxnSpPr>
            <a:cxnSpLocks/>
          </p:cNvCxnSpPr>
          <p:nvPr/>
        </p:nvCxnSpPr>
        <p:spPr>
          <a:xfrm flipV="1">
            <a:off x="5340653" y="4312404"/>
            <a:ext cx="796" cy="69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35720C2-66BB-06DA-0327-E8DB3FDC2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8275" y="3168469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9C9B3C-BBEF-9575-23D6-FB35D99D5F91}"/>
              </a:ext>
            </a:extLst>
          </p:cNvPr>
          <p:cNvCxnSpPr>
            <a:cxnSpLocks/>
          </p:cNvCxnSpPr>
          <p:nvPr/>
        </p:nvCxnSpPr>
        <p:spPr>
          <a:xfrm>
            <a:off x="3808782" y="3265427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E48C8-BD32-0AC5-483F-BCBD9864392E}"/>
              </a:ext>
            </a:extLst>
          </p:cNvPr>
          <p:cNvSpPr txBox="1"/>
          <p:nvPr/>
        </p:nvSpPr>
        <p:spPr>
          <a:xfrm>
            <a:off x="2666032" y="3152127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AE60E2-B5A7-2D71-275A-451BAA7FA40F}"/>
              </a:ext>
            </a:extLst>
          </p:cNvPr>
          <p:cNvSpPr txBox="1"/>
          <p:nvPr/>
        </p:nvSpPr>
        <p:spPr>
          <a:xfrm>
            <a:off x="6561700" y="4486335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91E8AC-E294-6404-2418-F6F5C03C164D}"/>
              </a:ext>
            </a:extLst>
          </p:cNvPr>
          <p:cNvSpPr txBox="1"/>
          <p:nvPr/>
        </p:nvSpPr>
        <p:spPr>
          <a:xfrm>
            <a:off x="6291544" y="2526482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AA373A9-AEEA-C2BF-284F-1B0F28298187}"/>
              </a:ext>
            </a:extLst>
          </p:cNvPr>
          <p:cNvCxnSpPr>
            <a:cxnSpLocks/>
          </p:cNvCxnSpPr>
          <p:nvPr/>
        </p:nvCxnSpPr>
        <p:spPr>
          <a:xfrm flipH="1">
            <a:off x="5319158" y="3382988"/>
            <a:ext cx="957038" cy="1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E1B2366-82C9-F0CF-C230-3AB3302D142F}"/>
              </a:ext>
            </a:extLst>
          </p:cNvPr>
          <p:cNvSpPr txBox="1"/>
          <p:nvPr/>
        </p:nvSpPr>
        <p:spPr>
          <a:xfrm>
            <a:off x="6292356" y="3037374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C7AA8E-870D-836E-8ABB-189997EB1ED4}"/>
              </a:ext>
            </a:extLst>
          </p:cNvPr>
          <p:cNvSpPr txBox="1"/>
          <p:nvPr/>
        </p:nvSpPr>
        <p:spPr>
          <a:xfrm>
            <a:off x="4985949" y="974231"/>
            <a:ext cx="90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Obstacle 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F21A3C-D6E0-9278-62CB-947F8E16877E}"/>
              </a:ext>
            </a:extLst>
          </p:cNvPr>
          <p:cNvCxnSpPr>
            <a:cxnSpLocks/>
          </p:cNvCxnSpPr>
          <p:nvPr/>
        </p:nvCxnSpPr>
        <p:spPr>
          <a:xfrm>
            <a:off x="3778047" y="2959684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AF56-DA9D-5CCE-D6A1-AAEE7E9F1CB3}"/>
              </a:ext>
            </a:extLst>
          </p:cNvPr>
          <p:cNvSpPr txBox="1"/>
          <p:nvPr/>
        </p:nvSpPr>
        <p:spPr>
          <a:xfrm>
            <a:off x="2648892" y="2723850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DE4D1-0AF0-EDDA-D173-73A3F80C4B64}"/>
              </a:ext>
            </a:extLst>
          </p:cNvPr>
          <p:cNvSpPr txBox="1"/>
          <p:nvPr/>
        </p:nvSpPr>
        <p:spPr>
          <a:xfrm>
            <a:off x="5954495" y="1758129"/>
            <a:ext cx="104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visual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B21E86-408B-BF80-501B-A26AC94D9EF3}"/>
              </a:ext>
            </a:extLst>
          </p:cNvPr>
          <p:cNvSpPr txBox="1"/>
          <p:nvPr/>
        </p:nvSpPr>
        <p:spPr>
          <a:xfrm>
            <a:off x="4889390" y="1423766"/>
            <a:ext cx="1375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Obstacle Detection and Avoidance 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9CA356-84EA-AAE1-986B-256AB89619BE}"/>
              </a:ext>
            </a:extLst>
          </p:cNvPr>
          <p:cNvSpPr txBox="1"/>
          <p:nvPr/>
        </p:nvSpPr>
        <p:spPr>
          <a:xfrm>
            <a:off x="2552327" y="420977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227C0A-9F26-F5C7-21A3-8B9039EC7F54}"/>
              </a:ext>
            </a:extLst>
          </p:cNvPr>
          <p:cNvSpPr txBox="1"/>
          <p:nvPr/>
        </p:nvSpPr>
        <p:spPr>
          <a:xfrm>
            <a:off x="7723750" y="4010542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[1]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9E4B28-08E4-2421-9171-FB02B44F9BDA}"/>
              </a:ext>
            </a:extLst>
          </p:cNvPr>
          <p:cNvSpPr txBox="1"/>
          <p:nvPr/>
        </p:nvSpPr>
        <p:spPr>
          <a:xfrm>
            <a:off x="6779836" y="744114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[2]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C5C758-FA34-DB50-5DA4-897DA7C525E6}"/>
              </a:ext>
            </a:extLst>
          </p:cNvPr>
          <p:cNvSpPr txBox="1"/>
          <p:nvPr/>
        </p:nvSpPr>
        <p:spPr>
          <a:xfrm>
            <a:off x="7909585" y="3080764"/>
            <a:ext cx="1077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07A33-82A4-2C60-BD85-0F6B511D74F0}"/>
              </a:ext>
            </a:extLst>
          </p:cNvPr>
          <p:cNvSpPr txBox="1"/>
          <p:nvPr/>
        </p:nvSpPr>
        <p:spPr>
          <a:xfrm>
            <a:off x="7501996" y="1523981"/>
            <a:ext cx="892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 Enemy Position </a:t>
            </a:r>
            <a:endParaRPr lang="en-SG" sz="11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6B9BFB-BE41-63D1-809F-1922AA1F80B4}"/>
              </a:ext>
            </a:extLst>
          </p:cNvPr>
          <p:cNvSpPr txBox="1"/>
          <p:nvPr/>
        </p:nvSpPr>
        <p:spPr>
          <a:xfrm>
            <a:off x="4300673" y="4201570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7B7B6AC-DE97-6027-9719-D055ACA399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9546" y="857169"/>
            <a:ext cx="1939318" cy="1037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1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227BB-2FF9-A2E8-2673-8CC0FC1D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80" y="1052299"/>
            <a:ext cx="5052572" cy="46570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D0700-364E-5993-2C08-E22AF233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23030" y="2972385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0F43E-0982-CBE9-665E-FA03C1F7C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556" y="3485291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6A7EE-6B70-F2CC-AC87-35374CD2B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23617" y="3485290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0D59E-BC1A-3E13-87A5-28B5FA4D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58585" y="4423997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75E40-88F6-DCAF-54AD-E751A4373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3949385" y="2596713"/>
            <a:ext cx="203148" cy="291179"/>
          </a:xfrm>
          <a:prstGeom prst="rect">
            <a:avLst/>
          </a:prstGeom>
        </p:spPr>
      </p:pic>
      <p:pic>
        <p:nvPicPr>
          <p:cNvPr id="12" name="Graphic 11" descr="Radio microphone with solid fill">
            <a:extLst>
              <a:ext uri="{FF2B5EF4-FFF2-40B4-BE49-F238E27FC236}">
                <a16:creationId xmlns:a16="http://schemas.microsoft.com/office/drawing/2014/main" id="{CF2D0B3F-0A78-78C8-2DE6-8C1BBA70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3530" y="3776469"/>
            <a:ext cx="484260" cy="484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75E7D1-DAF7-BF1A-97AD-1264F76E8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274118" y="2535536"/>
            <a:ext cx="476190" cy="380952"/>
          </a:xfrm>
          <a:prstGeom prst="rect">
            <a:avLst/>
          </a:prstGeom>
        </p:spPr>
      </p:pic>
      <p:pic>
        <p:nvPicPr>
          <p:cNvPr id="14" name="Graphic 13" descr="Web cam with solid fill">
            <a:extLst>
              <a:ext uri="{FF2B5EF4-FFF2-40B4-BE49-F238E27FC236}">
                <a16:creationId xmlns:a16="http://schemas.microsoft.com/office/drawing/2014/main" id="{3F1A3BEA-7EC0-B23A-BCBF-DFBE19B69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524" y="3027630"/>
            <a:ext cx="588673" cy="5886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A8F04C-93E1-F9A3-FD87-4FE06EC732B5}"/>
              </a:ext>
            </a:extLst>
          </p:cNvPr>
          <p:cNvSpPr txBox="1"/>
          <p:nvPr/>
        </p:nvSpPr>
        <p:spPr>
          <a:xfrm>
            <a:off x="1861127" y="3507356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pic>
        <p:nvPicPr>
          <p:cNvPr id="16" name="Graphic 15" descr="Radio microphone with solid fill">
            <a:extLst>
              <a:ext uri="{FF2B5EF4-FFF2-40B4-BE49-F238E27FC236}">
                <a16:creationId xmlns:a16="http://schemas.microsoft.com/office/drawing/2014/main" id="{D4F12A45-CDF3-BEF9-1594-6DA18E8DA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841745" y="3769220"/>
            <a:ext cx="484260" cy="484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6311CD-D94F-FA4F-D581-6F46FAF2DD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0629" y="3107510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8C951A-22EC-D656-ACFC-0469B9170AF7}"/>
              </a:ext>
            </a:extLst>
          </p:cNvPr>
          <p:cNvCxnSpPr>
            <a:cxnSpLocks/>
          </p:cNvCxnSpPr>
          <p:nvPr/>
        </p:nvCxnSpPr>
        <p:spPr>
          <a:xfrm>
            <a:off x="3051136" y="3204468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6C5621-21C1-41A7-0307-D418884C0BC7}"/>
              </a:ext>
            </a:extLst>
          </p:cNvPr>
          <p:cNvSpPr txBox="1"/>
          <p:nvPr/>
        </p:nvSpPr>
        <p:spPr>
          <a:xfrm>
            <a:off x="1908386" y="3091168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58D4F5-FEF9-0210-B25B-640712271F75}"/>
              </a:ext>
            </a:extLst>
          </p:cNvPr>
          <p:cNvCxnSpPr>
            <a:cxnSpLocks/>
          </p:cNvCxnSpPr>
          <p:nvPr/>
        </p:nvCxnSpPr>
        <p:spPr>
          <a:xfrm>
            <a:off x="3173265" y="4140611"/>
            <a:ext cx="6539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D997EC-3412-C369-0763-B1B25A33729E}"/>
              </a:ext>
            </a:extLst>
          </p:cNvPr>
          <p:cNvCxnSpPr>
            <a:cxnSpLocks/>
          </p:cNvCxnSpPr>
          <p:nvPr/>
        </p:nvCxnSpPr>
        <p:spPr>
          <a:xfrm>
            <a:off x="3020401" y="2898725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46175-EB29-251F-D3DB-32BC3D2B3DBB}"/>
              </a:ext>
            </a:extLst>
          </p:cNvPr>
          <p:cNvSpPr txBox="1"/>
          <p:nvPr/>
        </p:nvSpPr>
        <p:spPr>
          <a:xfrm>
            <a:off x="1891246" y="2662891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A19C1-02E3-6A48-23F9-1E2DCC153620}"/>
              </a:ext>
            </a:extLst>
          </p:cNvPr>
          <p:cNvSpPr txBox="1"/>
          <p:nvPr/>
        </p:nvSpPr>
        <p:spPr>
          <a:xfrm>
            <a:off x="7256576" y="3780566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824B3-D97B-DE81-B196-9ED74771F90B}"/>
              </a:ext>
            </a:extLst>
          </p:cNvPr>
          <p:cNvSpPr txBox="1"/>
          <p:nvPr/>
        </p:nvSpPr>
        <p:spPr>
          <a:xfrm>
            <a:off x="1883373" y="3935633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C074D5-6E99-D290-B0E8-A8929C1F34B7}"/>
              </a:ext>
            </a:extLst>
          </p:cNvPr>
          <p:cNvSpPr txBox="1"/>
          <p:nvPr/>
        </p:nvSpPr>
        <p:spPr>
          <a:xfrm>
            <a:off x="1906115" y="1941960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AFC138-1AA2-AC30-81EA-F9BA6ABEC46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531384" y="1433027"/>
            <a:ext cx="1306140" cy="7173126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33291-0521-C693-AE54-66B58BB9ACFC}"/>
              </a:ext>
            </a:extLst>
          </p:cNvPr>
          <p:cNvSpPr/>
          <p:nvPr/>
        </p:nvSpPr>
        <p:spPr>
          <a:xfrm>
            <a:off x="9771017" y="4465707"/>
            <a:ext cx="1140823" cy="124368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6AD516-DE59-7D2B-1638-BE254A4F9BCF}"/>
              </a:ext>
            </a:extLst>
          </p:cNvPr>
          <p:cNvSpPr/>
          <p:nvPr/>
        </p:nvSpPr>
        <p:spPr>
          <a:xfrm>
            <a:off x="7166980" y="4963886"/>
            <a:ext cx="1140823" cy="6587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5ABD00-F186-2089-F284-56DEEAEDD8F9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rot="16200000" flipH="1">
            <a:off x="5402525" y="3528794"/>
            <a:ext cx="622089" cy="2906821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3B93494-7F83-9757-3DA1-7A30B1B77EE1}"/>
              </a:ext>
            </a:extLst>
          </p:cNvPr>
          <p:cNvCxnSpPr>
            <a:cxnSpLocks/>
            <a:stCxn id="10" idx="3"/>
          </p:cNvCxnSpPr>
          <p:nvPr/>
        </p:nvCxnSpPr>
        <p:spPr>
          <a:xfrm rot="5400000" flipH="1" flipV="1">
            <a:off x="5267730" y="819682"/>
            <a:ext cx="604276" cy="3037818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62601A-F02F-3B18-35B4-C8C4C1007EB2}"/>
              </a:ext>
            </a:extLst>
          </p:cNvPr>
          <p:cNvSpPr txBox="1"/>
          <p:nvPr/>
        </p:nvSpPr>
        <p:spPr>
          <a:xfrm>
            <a:off x="4031449" y="1782983"/>
            <a:ext cx="15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Sonar detection line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EA08CC-543D-BD84-5F23-D985094707C7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077501" y="2699711"/>
            <a:ext cx="999119" cy="3179844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7C90B0-9621-4FE2-C9D5-C90C6F7A1CA0}"/>
              </a:ext>
            </a:extLst>
          </p:cNvPr>
          <p:cNvSpPr txBox="1"/>
          <p:nvPr/>
        </p:nvSpPr>
        <p:spPr>
          <a:xfrm>
            <a:off x="4493385" y="4419923"/>
            <a:ext cx="142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UDB indoor position detection data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BA457-D278-9BC6-326E-6E907BDE5EE5}"/>
              </a:ext>
            </a:extLst>
          </p:cNvPr>
          <p:cNvSpPr txBox="1"/>
          <p:nvPr/>
        </p:nvSpPr>
        <p:spPr>
          <a:xfrm>
            <a:off x="4242041" y="5044458"/>
            <a:ext cx="162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Sonar environment data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1A1B24-01F2-43BF-0552-9D60C669F8E8}"/>
              </a:ext>
            </a:extLst>
          </p:cNvPr>
          <p:cNvCxnSpPr>
            <a:cxnSpLocks/>
          </p:cNvCxnSpPr>
          <p:nvPr/>
        </p:nvCxnSpPr>
        <p:spPr>
          <a:xfrm flipV="1">
            <a:off x="4619125" y="3173670"/>
            <a:ext cx="2373858" cy="13294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C0EC85-CEB4-8CCB-8D74-7AAECE6BD4F5}"/>
              </a:ext>
            </a:extLst>
          </p:cNvPr>
          <p:cNvCxnSpPr>
            <a:cxnSpLocks/>
          </p:cNvCxnSpPr>
          <p:nvPr/>
        </p:nvCxnSpPr>
        <p:spPr>
          <a:xfrm>
            <a:off x="3051136" y="2338591"/>
            <a:ext cx="1352021" cy="793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13EFAD2-17B6-5628-C6DA-27136AEFB967}"/>
              </a:ext>
            </a:extLst>
          </p:cNvPr>
          <p:cNvSpPr txBox="1"/>
          <p:nvPr/>
        </p:nvSpPr>
        <p:spPr>
          <a:xfrm>
            <a:off x="5161186" y="3310014"/>
            <a:ext cx="1070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Camera detection sector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BD9DA28-845D-7537-9367-F84209BB3BA2}"/>
              </a:ext>
            </a:extLst>
          </p:cNvPr>
          <p:cNvCxnSpPr>
            <a:cxnSpLocks/>
            <a:stCxn id="13" idx="3"/>
          </p:cNvCxnSpPr>
          <p:nvPr/>
        </p:nvCxnSpPr>
        <p:spPr>
          <a:xfrm rot="16200000" flipH="1">
            <a:off x="5630250" y="1369879"/>
            <a:ext cx="418691" cy="2654767"/>
          </a:xfrm>
          <a:prstGeom prst="bentConnector4">
            <a:avLst>
              <a:gd name="adj1" fmla="val -6760"/>
              <a:gd name="adj2" fmla="val 54484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5611CB-53A5-1CD1-46EE-300E26765DAC}"/>
              </a:ext>
            </a:extLst>
          </p:cNvPr>
          <p:cNvSpPr txBox="1"/>
          <p:nvPr/>
        </p:nvSpPr>
        <p:spPr>
          <a:xfrm>
            <a:off x="4447524" y="2202168"/>
            <a:ext cx="1571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Lidar detection area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8CFA90-0219-8A2D-76D4-456283618F27}"/>
              </a:ext>
            </a:extLst>
          </p:cNvPr>
          <p:cNvSpPr txBox="1"/>
          <p:nvPr/>
        </p:nvSpPr>
        <p:spPr>
          <a:xfrm>
            <a:off x="2002400" y="1107952"/>
            <a:ext cx="319852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CQB Robot Sensor's Simulation</a:t>
            </a:r>
            <a:endParaRPr lang="en-SG" sz="16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BA18A2-3DE6-0DEC-6187-144CB03735C3}"/>
              </a:ext>
            </a:extLst>
          </p:cNvPr>
          <p:cNvCxnSpPr>
            <a:cxnSpLocks/>
          </p:cNvCxnSpPr>
          <p:nvPr/>
        </p:nvCxnSpPr>
        <p:spPr>
          <a:xfrm flipH="1" flipV="1">
            <a:off x="7256576" y="2843877"/>
            <a:ext cx="610313" cy="97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6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51449-B278-20CE-77FB-70D469FB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79657" y="692493"/>
            <a:ext cx="4363981" cy="241044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330651F-AA49-3122-682C-339080F5D1F9}"/>
              </a:ext>
            </a:extLst>
          </p:cNvPr>
          <p:cNvSpPr/>
          <p:nvPr/>
        </p:nvSpPr>
        <p:spPr>
          <a:xfrm>
            <a:off x="855163" y="125128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E65165-1ADF-EDEC-DE59-1A2F2B76B613}"/>
              </a:ext>
            </a:extLst>
          </p:cNvPr>
          <p:cNvSpPr/>
          <p:nvPr/>
        </p:nvSpPr>
        <p:spPr>
          <a:xfrm>
            <a:off x="2133720" y="256392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894DBF5-DF03-81FB-E092-509D1B2E397B}"/>
              </a:ext>
            </a:extLst>
          </p:cNvPr>
          <p:cNvSpPr/>
          <p:nvPr/>
        </p:nvSpPr>
        <p:spPr>
          <a:xfrm>
            <a:off x="2709917" y="758042"/>
            <a:ext cx="139161" cy="2695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floor plan of a house&#10;&#10;Description automatically generated">
            <a:extLst>
              <a:ext uri="{FF2B5EF4-FFF2-40B4-BE49-F238E27FC236}">
                <a16:creationId xmlns:a16="http://schemas.microsoft.com/office/drawing/2014/main" id="{F3FC4F76-2F51-3963-B5B9-F00D99C1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7" y="3429000"/>
            <a:ext cx="4363981" cy="233533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75399-4ECF-C9DC-73C9-61ECBD099E2A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flipV="1">
            <a:off x="927352" y="1027548"/>
            <a:ext cx="1890982" cy="762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74E81-580C-1CC0-39A5-53A7C171928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7352" y="1790299"/>
            <a:ext cx="1296084" cy="1312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368364-E238-E0F3-E1C5-0D7E76F42D03}"/>
              </a:ext>
            </a:extLst>
          </p:cNvPr>
          <p:cNvSpPr txBox="1"/>
          <p:nvPr/>
        </p:nvSpPr>
        <p:spPr>
          <a:xfrm>
            <a:off x="2295625" y="2714157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14642-6695-8459-FC0A-B66C7582F09B}"/>
              </a:ext>
            </a:extLst>
          </p:cNvPr>
          <p:cNvSpPr txBox="1"/>
          <p:nvPr/>
        </p:nvSpPr>
        <p:spPr>
          <a:xfrm>
            <a:off x="732294" y="785500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59CF5-FCB4-893D-EA1F-87FEF0D138E6}"/>
              </a:ext>
            </a:extLst>
          </p:cNvPr>
          <p:cNvSpPr txBox="1"/>
          <p:nvPr/>
        </p:nvSpPr>
        <p:spPr>
          <a:xfrm>
            <a:off x="2868630" y="719331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03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B2C5C-24BA-6837-3008-69B2962D7F02}"/>
              </a:ext>
            </a:extLst>
          </p:cNvPr>
          <p:cNvSpPr/>
          <p:nvPr/>
        </p:nvSpPr>
        <p:spPr>
          <a:xfrm>
            <a:off x="5125448" y="2161381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181E1-88B4-151D-C6D1-79E21D019BAA}"/>
              </a:ext>
            </a:extLst>
          </p:cNvPr>
          <p:cNvSpPr txBox="1"/>
          <p:nvPr/>
        </p:nvSpPr>
        <p:spPr>
          <a:xfrm>
            <a:off x="3532165" y="2641332"/>
            <a:ext cx="1768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 location UWB amplifier config  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44369-1973-479A-E630-90A1F548353A}"/>
              </a:ext>
            </a:extLst>
          </p:cNvPr>
          <p:cNvSpPr txBox="1"/>
          <p:nvPr/>
        </p:nvSpPr>
        <p:spPr>
          <a:xfrm>
            <a:off x="3373353" y="5502726"/>
            <a:ext cx="176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blueprint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3CC79F-CBA5-F461-ED52-79030471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22" y="1569130"/>
            <a:ext cx="4999890" cy="3351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508FEC-AD97-A648-10F0-0659E21E0413}"/>
              </a:ext>
            </a:extLst>
          </p:cNvPr>
          <p:cNvSpPr txBox="1"/>
          <p:nvPr/>
        </p:nvSpPr>
        <p:spPr>
          <a:xfrm>
            <a:off x="5659645" y="11886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7C599A32-6EB4-1A9F-2BB3-5A0868F3417F}"/>
              </a:ext>
            </a:extLst>
          </p:cNvPr>
          <p:cNvSpPr/>
          <p:nvPr/>
        </p:nvSpPr>
        <p:spPr>
          <a:xfrm>
            <a:off x="2678379" y="3102940"/>
            <a:ext cx="283103" cy="283956"/>
          </a:xfrm>
          <a:prstGeom prst="plus">
            <a:avLst>
              <a:gd name="adj" fmla="val 37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686656F-0134-4F3E-C108-93E93D653B3F}"/>
              </a:ext>
            </a:extLst>
          </p:cNvPr>
          <p:cNvSpPr/>
          <p:nvPr/>
        </p:nvSpPr>
        <p:spPr>
          <a:xfrm>
            <a:off x="5175957" y="4110220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05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33E45-EAA0-E2B2-2BFA-39340309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3" y="730655"/>
            <a:ext cx="3115463" cy="2698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62081-FF30-332E-DDE0-764B712B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7" y="707031"/>
            <a:ext cx="4060642" cy="272196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E1A3282-B9BC-37C5-08CE-A1389E0956E9}"/>
              </a:ext>
            </a:extLst>
          </p:cNvPr>
          <p:cNvSpPr/>
          <p:nvPr/>
        </p:nvSpPr>
        <p:spPr>
          <a:xfrm>
            <a:off x="5005703" y="1836868"/>
            <a:ext cx="430306" cy="258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74F57-764F-A903-F832-37CEC9667B0B}"/>
              </a:ext>
            </a:extLst>
          </p:cNvPr>
          <p:cNvSpPr txBox="1"/>
          <p:nvPr/>
        </p:nvSpPr>
        <p:spPr>
          <a:xfrm>
            <a:off x="706597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48110-3F0A-6F4E-16A0-B321E77AB2CB}"/>
              </a:ext>
            </a:extLst>
          </p:cNvPr>
          <p:cNvSpPr txBox="1"/>
          <p:nvPr/>
        </p:nvSpPr>
        <p:spPr>
          <a:xfrm>
            <a:off x="5554334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Map Matrix</a:t>
            </a:r>
            <a:endParaRPr lang="en-SG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2CABF-7CB2-B88A-27C6-BA7E161D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253292" y="4735118"/>
            <a:ext cx="1175085" cy="924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D2E4F-1FD9-233D-C927-485858BE9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357334" y="4710859"/>
            <a:ext cx="203148" cy="291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79632-A20C-E004-C911-3E8C6E91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657" y="5394259"/>
            <a:ext cx="331491" cy="265193"/>
          </a:xfrm>
          <a:prstGeom prst="rect">
            <a:avLst/>
          </a:prstGeom>
        </p:spPr>
      </p:pic>
      <p:pic>
        <p:nvPicPr>
          <p:cNvPr id="13" name="Graphic 12" descr="Web cam with solid fill">
            <a:extLst>
              <a:ext uri="{FF2B5EF4-FFF2-40B4-BE49-F238E27FC236}">
                <a16:creationId xmlns:a16="http://schemas.microsoft.com/office/drawing/2014/main" id="{9740ECDB-858F-0A0E-B660-CDEED3AA7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9525" y="4977779"/>
            <a:ext cx="400623" cy="400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4D9DCD-2179-CE66-E710-2F9AD6E493B7}"/>
              </a:ext>
            </a:extLst>
          </p:cNvPr>
          <p:cNvSpPr txBox="1"/>
          <p:nvPr/>
        </p:nvSpPr>
        <p:spPr>
          <a:xfrm>
            <a:off x="5554334" y="461200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0A0B2-488D-063B-B064-5E32BDB28F67}"/>
              </a:ext>
            </a:extLst>
          </p:cNvPr>
          <p:cNvSpPr txBox="1"/>
          <p:nvPr/>
        </p:nvSpPr>
        <p:spPr>
          <a:xfrm>
            <a:off x="5554334" y="475581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D6A5A-2AAD-D822-38E3-58C8A6D783E9}"/>
              </a:ext>
            </a:extLst>
          </p:cNvPr>
          <p:cNvSpPr txBox="1"/>
          <p:nvPr/>
        </p:nvSpPr>
        <p:spPr>
          <a:xfrm>
            <a:off x="5554334" y="487892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93D21-DEEA-A494-8F83-25FF278BB3FF}"/>
              </a:ext>
            </a:extLst>
          </p:cNvPr>
          <p:cNvSpPr txBox="1"/>
          <p:nvPr/>
        </p:nvSpPr>
        <p:spPr>
          <a:xfrm>
            <a:off x="5554334" y="502273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FA17A-DF28-4B9D-8B12-AEC68EC71651}"/>
              </a:ext>
            </a:extLst>
          </p:cNvPr>
          <p:cNvSpPr txBox="1"/>
          <p:nvPr/>
        </p:nvSpPr>
        <p:spPr>
          <a:xfrm>
            <a:off x="5554334" y="5157191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F3D9A-84DC-281E-4983-FD4E1E5E9BB5}"/>
              </a:ext>
            </a:extLst>
          </p:cNvPr>
          <p:cNvSpPr txBox="1"/>
          <p:nvPr/>
        </p:nvSpPr>
        <p:spPr>
          <a:xfrm>
            <a:off x="5554334" y="526895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A71EC-C979-B5C2-ECA9-316D33CB9DDD}"/>
              </a:ext>
            </a:extLst>
          </p:cNvPr>
          <p:cNvSpPr txBox="1"/>
          <p:nvPr/>
        </p:nvSpPr>
        <p:spPr>
          <a:xfrm>
            <a:off x="5554334" y="538359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141C7C-5143-AD98-2148-32A637925225}"/>
              </a:ext>
            </a:extLst>
          </p:cNvPr>
          <p:cNvSpPr txBox="1"/>
          <p:nvPr/>
        </p:nvSpPr>
        <p:spPr>
          <a:xfrm>
            <a:off x="5554334" y="550786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1AB3B-85D9-5B9E-2F58-8AE2E828A66C}"/>
              </a:ext>
            </a:extLst>
          </p:cNvPr>
          <p:cNvSpPr txBox="1"/>
          <p:nvPr/>
        </p:nvSpPr>
        <p:spPr>
          <a:xfrm>
            <a:off x="5554334" y="563097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AF00F-1DD4-30F8-C0B5-ABCA35B0F4F8}"/>
              </a:ext>
            </a:extLst>
          </p:cNvPr>
          <p:cNvSpPr txBox="1"/>
          <p:nvPr/>
        </p:nvSpPr>
        <p:spPr>
          <a:xfrm>
            <a:off x="2267716" y="4326102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Sonar</a:t>
            </a:r>
            <a:endParaRPr lang="en-SG" sz="11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8F233-8A4D-7986-0389-A6F6BF651A4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58908" y="4543830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650AF-09FF-B232-78DD-15115E7C92C5}"/>
              </a:ext>
            </a:extLst>
          </p:cNvPr>
          <p:cNvSpPr txBox="1"/>
          <p:nvPr/>
        </p:nvSpPr>
        <p:spPr>
          <a:xfrm>
            <a:off x="1762104" y="4153763"/>
            <a:ext cx="130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Camera</a:t>
            </a:r>
            <a:endParaRPr lang="en-SG" sz="11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24987D-31ED-7EF4-578A-F4B899F1D07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735399" y="4733965"/>
            <a:ext cx="762718" cy="125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190051-51A2-E224-4BD4-7156D87383CE}"/>
              </a:ext>
            </a:extLst>
          </p:cNvPr>
          <p:cNvSpPr txBox="1"/>
          <p:nvPr/>
        </p:nvSpPr>
        <p:spPr>
          <a:xfrm>
            <a:off x="1444191" y="3917086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Lidar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6D6AAB-4FEB-1C1A-5F5E-0B4BF900BD98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306989" y="4585188"/>
            <a:ext cx="1373096" cy="51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3E970-8355-43ED-44C2-C8AAA5836496}"/>
              </a:ext>
            </a:extLst>
          </p:cNvPr>
          <p:cNvCxnSpPr>
            <a:cxnSpLocks/>
          </p:cNvCxnSpPr>
          <p:nvPr/>
        </p:nvCxnSpPr>
        <p:spPr>
          <a:xfrm>
            <a:off x="5715367" y="4468038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DDE6B-5996-2853-C99A-A74AB1B9B075}"/>
              </a:ext>
            </a:extLst>
          </p:cNvPr>
          <p:cNvSpPr txBox="1"/>
          <p:nvPr/>
        </p:nvSpPr>
        <p:spPr>
          <a:xfrm>
            <a:off x="5428614" y="4081920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Glass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5A4AD0-38FC-456D-8395-20CE05C44291}"/>
              </a:ext>
            </a:extLst>
          </p:cNvPr>
          <p:cNvCxnSpPr>
            <a:stCxn id="11" idx="3"/>
          </p:cNvCxnSpPr>
          <p:nvPr/>
        </p:nvCxnSpPr>
        <p:spPr>
          <a:xfrm>
            <a:off x="2560482" y="4856448"/>
            <a:ext cx="299385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E1858D-BD4B-D664-6E11-85EC209C22D1}"/>
              </a:ext>
            </a:extLst>
          </p:cNvPr>
          <p:cNvSpPr txBox="1"/>
          <p:nvPr/>
        </p:nvSpPr>
        <p:spPr>
          <a:xfrm>
            <a:off x="6154569" y="529129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5A045-BB07-87FE-6112-5667973459DC}"/>
              </a:ext>
            </a:extLst>
          </p:cNvPr>
          <p:cNvSpPr txBox="1"/>
          <p:nvPr/>
        </p:nvSpPr>
        <p:spPr>
          <a:xfrm>
            <a:off x="6154569" y="541440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3A762A-62C5-F28B-43FB-9E8C44DBAD03}"/>
              </a:ext>
            </a:extLst>
          </p:cNvPr>
          <p:cNvSpPr txBox="1"/>
          <p:nvPr/>
        </p:nvSpPr>
        <p:spPr>
          <a:xfrm>
            <a:off x="6154569" y="554568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B05D6-D1D3-F0A7-2D07-691556A5D150}"/>
              </a:ext>
            </a:extLst>
          </p:cNvPr>
          <p:cNvSpPr txBox="1"/>
          <p:nvPr/>
        </p:nvSpPr>
        <p:spPr>
          <a:xfrm>
            <a:off x="6154569" y="566879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B7DBAC-B633-2335-9283-6D2A8DC8101E}"/>
              </a:ext>
            </a:extLst>
          </p:cNvPr>
          <p:cNvSpPr txBox="1"/>
          <p:nvPr/>
        </p:nvSpPr>
        <p:spPr>
          <a:xfrm>
            <a:off x="5554334" y="574970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1028E2-03FB-6F64-8394-F14010B7B133}"/>
              </a:ext>
            </a:extLst>
          </p:cNvPr>
          <p:cNvSpPr txBox="1"/>
          <p:nvPr/>
        </p:nvSpPr>
        <p:spPr>
          <a:xfrm>
            <a:off x="3085163" y="4612122"/>
            <a:ext cx="181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Sonar reflection distance</a:t>
            </a:r>
            <a:endParaRPr lang="en-SG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D1ABD-8B93-4117-D428-CD557B936C5E}"/>
              </a:ext>
            </a:extLst>
          </p:cNvPr>
          <p:cNvSpPr txBox="1"/>
          <p:nvPr/>
        </p:nvSpPr>
        <p:spPr>
          <a:xfrm>
            <a:off x="4561973" y="4587712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F0E38E-6435-94B9-7381-38ACCCF77BD6}"/>
              </a:ext>
            </a:extLst>
          </p:cNvPr>
          <p:cNvSpPr txBox="1"/>
          <p:nvPr/>
        </p:nvSpPr>
        <p:spPr>
          <a:xfrm>
            <a:off x="4561973" y="475516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9A90D-6634-E5A6-560E-6D8FDF43FBFE}"/>
              </a:ext>
            </a:extLst>
          </p:cNvPr>
          <p:cNvSpPr txBox="1"/>
          <p:nvPr/>
        </p:nvSpPr>
        <p:spPr>
          <a:xfrm>
            <a:off x="4561973" y="491097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47B33-C10B-0FE4-143D-BE79111F6E4A}"/>
              </a:ext>
            </a:extLst>
          </p:cNvPr>
          <p:cNvSpPr txBox="1"/>
          <p:nvPr/>
        </p:nvSpPr>
        <p:spPr>
          <a:xfrm>
            <a:off x="4561973" y="507417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9245-58F1-2982-8EA4-7884AC19FFE9}"/>
              </a:ext>
            </a:extLst>
          </p:cNvPr>
          <p:cNvSpPr txBox="1"/>
          <p:nvPr/>
        </p:nvSpPr>
        <p:spPr>
          <a:xfrm>
            <a:off x="4560136" y="523859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71E39-E255-F64E-B6E5-CC7A9AF3FB97}"/>
              </a:ext>
            </a:extLst>
          </p:cNvPr>
          <p:cNvSpPr txBox="1"/>
          <p:nvPr/>
        </p:nvSpPr>
        <p:spPr>
          <a:xfrm>
            <a:off x="4558299" y="538495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CCF1E9-0307-CDE6-A17F-28CF5E3A1347}"/>
              </a:ext>
            </a:extLst>
          </p:cNvPr>
          <p:cNvSpPr txBox="1"/>
          <p:nvPr/>
        </p:nvSpPr>
        <p:spPr>
          <a:xfrm>
            <a:off x="4566960" y="552612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C6FD59-4AAD-29E8-7D96-3E7498A7003B}"/>
              </a:ext>
            </a:extLst>
          </p:cNvPr>
          <p:cNvSpPr txBox="1"/>
          <p:nvPr/>
        </p:nvSpPr>
        <p:spPr>
          <a:xfrm>
            <a:off x="4566960" y="567504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F96E9-CFE3-9DC4-FBC7-6E8051ED8A34}"/>
              </a:ext>
            </a:extLst>
          </p:cNvPr>
          <p:cNvSpPr txBox="1"/>
          <p:nvPr/>
        </p:nvSpPr>
        <p:spPr>
          <a:xfrm>
            <a:off x="4566960" y="581365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69549C-28E7-F341-CC33-2A6E667680A9}"/>
              </a:ext>
            </a:extLst>
          </p:cNvPr>
          <p:cNvSpPr txBox="1"/>
          <p:nvPr/>
        </p:nvSpPr>
        <p:spPr>
          <a:xfrm>
            <a:off x="4323095" y="4081190"/>
            <a:ext cx="132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Empty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99B1F9-86AF-4E45-72F1-2E0E3BE0764C}"/>
              </a:ext>
            </a:extLst>
          </p:cNvPr>
          <p:cNvCxnSpPr>
            <a:cxnSpLocks/>
          </p:cNvCxnSpPr>
          <p:nvPr/>
        </p:nvCxnSpPr>
        <p:spPr>
          <a:xfrm>
            <a:off x="4696843" y="4435319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E44CFE-B057-8350-D0F7-7657CC9B24EA}"/>
              </a:ext>
            </a:extLst>
          </p:cNvPr>
          <p:cNvSpPr txBox="1"/>
          <p:nvPr/>
        </p:nvSpPr>
        <p:spPr>
          <a:xfrm>
            <a:off x="5886672" y="5956974"/>
            <a:ext cx="167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Wood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2BA2C0-9F78-4220-A84F-E713981C1034}"/>
              </a:ext>
            </a:extLst>
          </p:cNvPr>
          <p:cNvCxnSpPr>
            <a:cxnSpLocks/>
          </p:cNvCxnSpPr>
          <p:nvPr/>
        </p:nvCxnSpPr>
        <p:spPr>
          <a:xfrm flipV="1">
            <a:off x="6362983" y="5820182"/>
            <a:ext cx="0" cy="20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4680D9-459E-47E0-BF38-2B2CE0918599}"/>
              </a:ext>
            </a:extLst>
          </p:cNvPr>
          <p:cNvSpPr txBox="1"/>
          <p:nvPr/>
        </p:nvSpPr>
        <p:spPr>
          <a:xfrm>
            <a:off x="7137693" y="4602348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801C22-88A3-0E70-B641-4432D7923376}"/>
              </a:ext>
            </a:extLst>
          </p:cNvPr>
          <p:cNvSpPr txBox="1"/>
          <p:nvPr/>
        </p:nvSpPr>
        <p:spPr>
          <a:xfrm>
            <a:off x="7134401" y="473511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1DA922-EC6C-D7BF-A0FB-6A89FE9CBA50}"/>
              </a:ext>
            </a:extLst>
          </p:cNvPr>
          <p:cNvSpPr txBox="1"/>
          <p:nvPr/>
        </p:nvSpPr>
        <p:spPr>
          <a:xfrm>
            <a:off x="7137693" y="4878270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02460-32C1-3FA9-441D-16D467A9A12B}"/>
              </a:ext>
            </a:extLst>
          </p:cNvPr>
          <p:cNvSpPr txBox="1"/>
          <p:nvPr/>
        </p:nvSpPr>
        <p:spPr>
          <a:xfrm>
            <a:off x="7142231" y="501103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4F655-7897-007D-AEA8-9D22C2A2B02E}"/>
              </a:ext>
            </a:extLst>
          </p:cNvPr>
          <p:cNvSpPr txBox="1"/>
          <p:nvPr/>
        </p:nvSpPr>
        <p:spPr>
          <a:xfrm>
            <a:off x="7142230" y="513082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6AF507-3DB4-0D5B-D16A-BA7E2D183FFE}"/>
              </a:ext>
            </a:extLst>
          </p:cNvPr>
          <p:cNvSpPr txBox="1"/>
          <p:nvPr/>
        </p:nvSpPr>
        <p:spPr>
          <a:xfrm>
            <a:off x="7142230" y="528704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A58D5E-5AA8-BDDA-ED81-1B7288CBA3FD}"/>
              </a:ext>
            </a:extLst>
          </p:cNvPr>
          <p:cNvSpPr txBox="1"/>
          <p:nvPr/>
        </p:nvSpPr>
        <p:spPr>
          <a:xfrm>
            <a:off x="7142229" y="5443261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A016D-BAB2-5CBB-D035-431C761A3D79}"/>
              </a:ext>
            </a:extLst>
          </p:cNvPr>
          <p:cNvSpPr txBox="1"/>
          <p:nvPr/>
        </p:nvSpPr>
        <p:spPr>
          <a:xfrm>
            <a:off x="7142229" y="556304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00DBD4-FEA3-8072-BE6C-04B8EA0D315C}"/>
              </a:ext>
            </a:extLst>
          </p:cNvPr>
          <p:cNvSpPr txBox="1"/>
          <p:nvPr/>
        </p:nvSpPr>
        <p:spPr>
          <a:xfrm>
            <a:off x="7134401" y="573373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637EDE-11C1-3878-7689-F233ACA6C3CF}"/>
              </a:ext>
            </a:extLst>
          </p:cNvPr>
          <p:cNvCxnSpPr>
            <a:cxnSpLocks/>
          </p:cNvCxnSpPr>
          <p:nvPr/>
        </p:nvCxnSpPr>
        <p:spPr>
          <a:xfrm flipV="1">
            <a:off x="2494430" y="4848569"/>
            <a:ext cx="4639971" cy="3295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52527D-DBFB-208C-4D10-5B203F0B1864}"/>
              </a:ext>
            </a:extLst>
          </p:cNvPr>
          <p:cNvSpPr txBox="1"/>
          <p:nvPr/>
        </p:nvSpPr>
        <p:spPr>
          <a:xfrm>
            <a:off x="2655033" y="4886954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left detect distance</a:t>
            </a:r>
            <a:endParaRPr lang="en-SG" sz="1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8F1EC1-FA95-C671-B2EB-EA9B13D8BD5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80148" y="5178091"/>
            <a:ext cx="3617664" cy="3849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1DBA61-E2EE-5F57-4C36-93FD66923EB7}"/>
              </a:ext>
            </a:extLst>
          </p:cNvPr>
          <p:cNvSpPr txBox="1"/>
          <p:nvPr/>
        </p:nvSpPr>
        <p:spPr>
          <a:xfrm>
            <a:off x="2644634" y="5256990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right detect distance</a:t>
            </a:r>
            <a:endParaRPr lang="en-SG" sz="10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BBC381-BFA6-5557-27CF-2050F4569AF6}"/>
              </a:ext>
            </a:extLst>
          </p:cNvPr>
          <p:cNvCxnSpPr>
            <a:cxnSpLocks/>
          </p:cNvCxnSpPr>
          <p:nvPr/>
        </p:nvCxnSpPr>
        <p:spPr>
          <a:xfrm>
            <a:off x="2580148" y="5563049"/>
            <a:ext cx="361766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2E1EC8-3802-0F9F-17DC-31154E853376}"/>
              </a:ext>
            </a:extLst>
          </p:cNvPr>
          <p:cNvSpPr txBox="1"/>
          <p:nvPr/>
        </p:nvSpPr>
        <p:spPr>
          <a:xfrm>
            <a:off x="2744077" y="5588579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Lidar detect distance</a:t>
            </a:r>
            <a:endParaRPr lang="en-SG" sz="10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A86FDB7-C344-DA0F-539D-42DF539F8A2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3970" y="5220960"/>
            <a:ext cx="223452" cy="4302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" name="Graphic 82" descr="Radio microphone with solid fill">
            <a:extLst>
              <a:ext uri="{FF2B5EF4-FFF2-40B4-BE49-F238E27FC236}">
                <a16:creationId xmlns:a16="http://schemas.microsoft.com/office/drawing/2014/main" id="{4211EC7D-59F7-3B14-EA5C-4B9C28042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9442" y="5211199"/>
            <a:ext cx="322066" cy="32206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EB073-2559-28AA-3793-BE5EE679BDD3}"/>
              </a:ext>
            </a:extLst>
          </p:cNvPr>
          <p:cNvCxnSpPr>
            <a:cxnSpLocks/>
          </p:cNvCxnSpPr>
          <p:nvPr/>
        </p:nvCxnSpPr>
        <p:spPr>
          <a:xfrm flipV="1">
            <a:off x="1520475" y="5551517"/>
            <a:ext cx="0" cy="173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672D-EF8F-AF67-4839-D9AB2092B761}"/>
              </a:ext>
            </a:extLst>
          </p:cNvPr>
          <p:cNvSpPr txBox="1"/>
          <p:nvPr/>
        </p:nvSpPr>
        <p:spPr>
          <a:xfrm>
            <a:off x="6908113" y="4104495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Build wall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C2CC6F-3A90-FD8E-840E-CEA049A7477E}"/>
              </a:ext>
            </a:extLst>
          </p:cNvPr>
          <p:cNvCxnSpPr>
            <a:cxnSpLocks/>
          </p:cNvCxnSpPr>
          <p:nvPr/>
        </p:nvCxnSpPr>
        <p:spPr>
          <a:xfrm flipH="1">
            <a:off x="1601256" y="5334891"/>
            <a:ext cx="5169618" cy="3171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80A0F2D-AB1F-F53D-0F0C-080475A58D75}"/>
              </a:ext>
            </a:extLst>
          </p:cNvPr>
          <p:cNvSpPr txBox="1"/>
          <p:nvPr/>
        </p:nvSpPr>
        <p:spPr>
          <a:xfrm>
            <a:off x="6162399" y="5178090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C291E6-F030-B6E1-CA4B-DA7CEEA04861}"/>
              </a:ext>
            </a:extLst>
          </p:cNvPr>
          <p:cNvSpPr txBox="1"/>
          <p:nvPr/>
        </p:nvSpPr>
        <p:spPr>
          <a:xfrm>
            <a:off x="1145442" y="5729519"/>
            <a:ext cx="242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Robot microphones array</a:t>
            </a:r>
            <a:endParaRPr lang="en-SG" sz="1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07C2BE-2A08-C885-7223-146CED6862B2}"/>
              </a:ext>
            </a:extLst>
          </p:cNvPr>
          <p:cNvSpPr txBox="1"/>
          <p:nvPr/>
        </p:nvSpPr>
        <p:spPr>
          <a:xfrm>
            <a:off x="4649559" y="4995616"/>
            <a:ext cx="130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Sound detection distance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F8CAEE2-A640-1428-7D55-6AEC86A8394E}"/>
              </a:ext>
            </a:extLst>
          </p:cNvPr>
          <p:cNvSpPr/>
          <p:nvPr/>
        </p:nvSpPr>
        <p:spPr>
          <a:xfrm rot="16200000">
            <a:off x="1683518" y="1571249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40460-293B-1FDD-357B-CDBC29E6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80336" y="2285344"/>
            <a:ext cx="855287" cy="672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691D7-6530-3F00-F901-B6C87159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73" y="2621733"/>
            <a:ext cx="331491" cy="265193"/>
          </a:xfrm>
          <a:prstGeom prst="rect">
            <a:avLst/>
          </a:prstGeom>
        </p:spPr>
      </p:pic>
      <p:pic>
        <p:nvPicPr>
          <p:cNvPr id="6" name="Graphic 5" descr="Web cam with solid fill">
            <a:extLst>
              <a:ext uri="{FF2B5EF4-FFF2-40B4-BE49-F238E27FC236}">
                <a16:creationId xmlns:a16="http://schemas.microsoft.com/office/drawing/2014/main" id="{3D842408-619E-385D-A8C2-9418DC39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239" y="2253227"/>
            <a:ext cx="400623" cy="400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C20F2-1709-B86A-2B7D-7837E15090A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7409" y="1893334"/>
            <a:ext cx="313375" cy="6033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58DB3-FE52-9DFE-9037-2ABDA4EB9086}"/>
              </a:ext>
            </a:extLst>
          </p:cNvPr>
          <p:cNvSpPr txBox="1"/>
          <p:nvPr/>
        </p:nvSpPr>
        <p:spPr>
          <a:xfrm>
            <a:off x="3077735" y="2734427"/>
            <a:ext cx="1002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Camera Detection Sector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67EB48-805D-CCD2-3F8C-90CB4368D5B2}"/>
              </a:ext>
            </a:extLst>
          </p:cNvPr>
          <p:cNvCxnSpPr>
            <a:stCxn id="10" idx="0"/>
          </p:cNvCxnSpPr>
          <p:nvPr/>
        </p:nvCxnSpPr>
        <p:spPr>
          <a:xfrm flipV="1">
            <a:off x="1822615" y="1893334"/>
            <a:ext cx="1614794" cy="51455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B5FF4-9567-8363-28E7-DECE1BFDD695}"/>
              </a:ext>
            </a:extLst>
          </p:cNvPr>
          <p:cNvCxnSpPr>
            <a:cxnSpLocks/>
          </p:cNvCxnSpPr>
          <p:nvPr/>
        </p:nvCxnSpPr>
        <p:spPr>
          <a:xfrm>
            <a:off x="1822613" y="2437711"/>
            <a:ext cx="1614795" cy="9110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Badge Cross outline">
            <a:extLst>
              <a:ext uri="{FF2B5EF4-FFF2-40B4-BE49-F238E27FC236}">
                <a16:creationId xmlns:a16="http://schemas.microsoft.com/office/drawing/2014/main" id="{A8E5BB69-580B-C0C4-3F34-2B96490B4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36227">
            <a:off x="3346684" y="1960993"/>
            <a:ext cx="487075" cy="487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458656-C917-B0EC-437F-9D094E54B46D}"/>
              </a:ext>
            </a:extLst>
          </p:cNvPr>
          <p:cNvSpPr txBox="1"/>
          <p:nvPr/>
        </p:nvSpPr>
        <p:spPr>
          <a:xfrm>
            <a:off x="1116658" y="1867755"/>
            <a:ext cx="13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Camera Enemy  Direction Detection</a:t>
            </a:r>
            <a:endParaRPr lang="en-SG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8509C-15DB-112E-1233-BF91545EBABE}"/>
              </a:ext>
            </a:extLst>
          </p:cNvPr>
          <p:cNvCxnSpPr>
            <a:stCxn id="5" idx="3"/>
          </p:cNvCxnSpPr>
          <p:nvPr/>
        </p:nvCxnSpPr>
        <p:spPr>
          <a:xfrm flipV="1">
            <a:off x="2100664" y="1893334"/>
            <a:ext cx="1336744" cy="860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4864A3-AFB9-FBD1-F1EB-84AE62E11C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00664" y="2568226"/>
            <a:ext cx="1309640" cy="18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01EFDE-A02C-A939-CFB4-8420A15ECD6E}"/>
              </a:ext>
            </a:extLst>
          </p:cNvPr>
          <p:cNvSpPr txBox="1"/>
          <p:nvPr/>
        </p:nvSpPr>
        <p:spPr>
          <a:xfrm>
            <a:off x="1822441" y="2886926"/>
            <a:ext cx="13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Lidar Enemy Distance Detection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EF5EFA-77F0-0C74-A242-5565D3BD0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264" y="2103398"/>
            <a:ext cx="3135446" cy="23434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FF1F4C-D41C-AAA6-2872-357E5BCF7B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7619" y="3646877"/>
            <a:ext cx="855288" cy="8427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9B1DB3-B7B5-C0CF-BE1F-7E5B2376A70D}"/>
              </a:ext>
            </a:extLst>
          </p:cNvPr>
          <p:cNvSpPr txBox="1"/>
          <p:nvPr/>
        </p:nvSpPr>
        <p:spPr>
          <a:xfrm>
            <a:off x="1509239" y="4446817"/>
            <a:ext cx="175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A724C61-1D3E-7155-7B4B-2F859449286E}"/>
              </a:ext>
            </a:extLst>
          </p:cNvPr>
          <p:cNvCxnSpPr>
            <a:cxnSpLocks/>
            <a:stCxn id="6" idx="1"/>
            <a:endCxn id="29" idx="1"/>
          </p:cNvCxnSpPr>
          <p:nvPr/>
        </p:nvCxnSpPr>
        <p:spPr>
          <a:xfrm rot="10800000" flipH="1" flipV="1">
            <a:off x="1509239" y="2453539"/>
            <a:ext cx="68380" cy="1614694"/>
          </a:xfrm>
          <a:prstGeom prst="bentConnector3">
            <a:avLst>
              <a:gd name="adj1" fmla="val -334308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455DE-864E-6803-9169-9FF584A21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99" y="2298954"/>
            <a:ext cx="325870" cy="53854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FA38B1B-521C-D267-5432-5A24A665C103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37676" y="3080155"/>
            <a:ext cx="1062382" cy="577066"/>
          </a:xfrm>
          <a:prstGeom prst="bentConnector3">
            <a:avLst>
              <a:gd name="adj1" fmla="val 101365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A55775F-3BE6-ECCB-E8CB-093D8B81592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718175" y="2754330"/>
            <a:ext cx="50999" cy="91129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6201FB-0D5F-D161-1913-654D6D120B30}"/>
              </a:ext>
            </a:extLst>
          </p:cNvPr>
          <p:cNvSpPr txBox="1"/>
          <p:nvPr/>
        </p:nvSpPr>
        <p:spPr>
          <a:xfrm>
            <a:off x="716570" y="3969663"/>
            <a:ext cx="849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Robot position data</a:t>
            </a:r>
            <a:endParaRPr lang="en-SG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351504-B9E6-CFAF-9E32-98B9FE439112}"/>
              </a:ext>
            </a:extLst>
          </p:cNvPr>
          <p:cNvSpPr txBox="1"/>
          <p:nvPr/>
        </p:nvSpPr>
        <p:spPr>
          <a:xfrm>
            <a:off x="1229967" y="2907280"/>
            <a:ext cx="849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 direction data</a:t>
            </a:r>
            <a:endParaRPr lang="en-SG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1C65BA-DF63-1087-B665-8319F91B20EF}"/>
              </a:ext>
            </a:extLst>
          </p:cNvPr>
          <p:cNvSpPr txBox="1"/>
          <p:nvPr/>
        </p:nvSpPr>
        <p:spPr>
          <a:xfrm>
            <a:off x="1664468" y="3239931"/>
            <a:ext cx="97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Object distance data</a:t>
            </a:r>
            <a:endParaRPr lang="en-SG" sz="10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E24618-F06B-D79D-3EFC-6DFF58EFEEB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32907" y="3382146"/>
            <a:ext cx="3503319" cy="686087"/>
          </a:xfrm>
          <a:prstGeom prst="bentConnector3">
            <a:avLst>
              <a:gd name="adj1" fmla="val 998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DC64FA-9436-EFFE-D4D9-6D1A9546DAA6}"/>
              </a:ext>
            </a:extLst>
          </p:cNvPr>
          <p:cNvSpPr txBox="1"/>
          <p:nvPr/>
        </p:nvSpPr>
        <p:spPr>
          <a:xfrm>
            <a:off x="2644176" y="3836028"/>
            <a:ext cx="155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position data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A3537-327B-2373-2306-7617C2B08838}"/>
              </a:ext>
            </a:extLst>
          </p:cNvPr>
          <p:cNvCxnSpPr/>
          <p:nvPr/>
        </p:nvCxnSpPr>
        <p:spPr>
          <a:xfrm>
            <a:off x="5523271" y="1736447"/>
            <a:ext cx="0" cy="12399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AF8FB4-B0A6-58F1-1505-2C9C68386D98}"/>
              </a:ext>
            </a:extLst>
          </p:cNvPr>
          <p:cNvSpPr txBox="1"/>
          <p:nvPr/>
        </p:nvSpPr>
        <p:spPr>
          <a:xfrm>
            <a:off x="5042781" y="1474837"/>
            <a:ext cx="105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</a:t>
            </a:r>
            <a:endParaRPr lang="en-SG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EFF554-A842-1D84-00F4-58234F4792C3}"/>
              </a:ext>
            </a:extLst>
          </p:cNvPr>
          <p:cNvCxnSpPr/>
          <p:nvPr/>
        </p:nvCxnSpPr>
        <p:spPr>
          <a:xfrm>
            <a:off x="6199239" y="1928918"/>
            <a:ext cx="0" cy="12399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1F8DE4-1938-F1C5-570B-68122AEB05EB}"/>
              </a:ext>
            </a:extLst>
          </p:cNvPr>
          <p:cNvCxnSpPr>
            <a:cxnSpLocks/>
          </p:cNvCxnSpPr>
          <p:nvPr/>
        </p:nvCxnSpPr>
        <p:spPr>
          <a:xfrm>
            <a:off x="6359014" y="1928918"/>
            <a:ext cx="0" cy="17620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E2E2D45-FFC5-71F9-EC2E-97041EE69175}"/>
              </a:ext>
            </a:extLst>
          </p:cNvPr>
          <p:cNvSpPr txBox="1"/>
          <p:nvPr/>
        </p:nvSpPr>
        <p:spPr>
          <a:xfrm>
            <a:off x="5851520" y="1479515"/>
            <a:ext cx="1676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Camera Visual Detection Area Sector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EB364E-7AA2-E3B3-6CDC-2F1812BC9FC2}"/>
              </a:ext>
            </a:extLst>
          </p:cNvPr>
          <p:cNvCxnSpPr>
            <a:cxnSpLocks/>
          </p:cNvCxnSpPr>
          <p:nvPr/>
        </p:nvCxnSpPr>
        <p:spPr>
          <a:xfrm flipV="1">
            <a:off x="5718688" y="3209975"/>
            <a:ext cx="0" cy="1376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A2F799-F90B-DEE3-D317-4EC122AB6292}"/>
              </a:ext>
            </a:extLst>
          </p:cNvPr>
          <p:cNvSpPr txBox="1"/>
          <p:nvPr/>
        </p:nvSpPr>
        <p:spPr>
          <a:xfrm>
            <a:off x="4801100" y="4551053"/>
            <a:ext cx="2270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Lidar Object Detection Beam  </a:t>
            </a:r>
            <a:endParaRPr lang="en-SG" sz="11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C5CE82-E5CB-05CC-2D17-594A6BC7F8D1}"/>
              </a:ext>
            </a:extLst>
          </p:cNvPr>
          <p:cNvCxnSpPr>
            <a:cxnSpLocks/>
          </p:cNvCxnSpPr>
          <p:nvPr/>
        </p:nvCxnSpPr>
        <p:spPr>
          <a:xfrm flipV="1">
            <a:off x="6261921" y="3461278"/>
            <a:ext cx="0" cy="112547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D65A81-DC2C-FF1A-0D27-13B6214CE612}"/>
              </a:ext>
            </a:extLst>
          </p:cNvPr>
          <p:cNvSpPr txBox="1"/>
          <p:nvPr/>
        </p:nvSpPr>
        <p:spPr>
          <a:xfrm>
            <a:off x="726425" y="1476395"/>
            <a:ext cx="255767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Enemy Cam and Lidar Detection</a:t>
            </a:r>
            <a:endParaRPr lang="en-SG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C8B888-43D4-9856-ACCE-F1BEC26248DE}"/>
              </a:ext>
            </a:extLst>
          </p:cNvPr>
          <p:cNvSpPr txBox="1"/>
          <p:nvPr/>
        </p:nvSpPr>
        <p:spPr>
          <a:xfrm>
            <a:off x="4035093" y="1832573"/>
            <a:ext cx="222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CQB Real World Simulation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8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446AFA-B606-5220-5E57-36CACBA9BC84}"/>
              </a:ext>
            </a:extLst>
          </p:cNvPr>
          <p:cNvCxnSpPr/>
          <p:nvPr/>
        </p:nvCxnSpPr>
        <p:spPr>
          <a:xfrm>
            <a:off x="4167185" y="1728907"/>
            <a:ext cx="0" cy="299677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4FA779-2795-E63A-E445-C532790A983F}"/>
              </a:ext>
            </a:extLst>
          </p:cNvPr>
          <p:cNvCxnSpPr/>
          <p:nvPr/>
        </p:nvCxnSpPr>
        <p:spPr>
          <a:xfrm>
            <a:off x="1844035" y="1728908"/>
            <a:ext cx="0" cy="299677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8D4DAC-5BC2-0028-CDC6-BC1A1BB2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73524" y="2085319"/>
            <a:ext cx="541025" cy="425576"/>
          </a:xfrm>
          <a:prstGeom prst="rect">
            <a:avLst/>
          </a:prstGeom>
        </p:spPr>
      </p:pic>
      <p:pic>
        <p:nvPicPr>
          <p:cNvPr id="5" name="Graphic 4" descr="Radio microphone with solid fill">
            <a:extLst>
              <a:ext uri="{FF2B5EF4-FFF2-40B4-BE49-F238E27FC236}">
                <a16:creationId xmlns:a16="http://schemas.microsoft.com/office/drawing/2014/main" id="{C34836A6-7F0C-FCB0-0F42-C3F0ADA9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17" y="2085319"/>
            <a:ext cx="383637" cy="3836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4CE65-9304-97CA-8E9E-CB164F71FEBB}"/>
              </a:ext>
            </a:extLst>
          </p:cNvPr>
          <p:cNvCxnSpPr>
            <a:cxnSpLocks/>
          </p:cNvCxnSpPr>
          <p:nvPr/>
        </p:nvCxnSpPr>
        <p:spPr>
          <a:xfrm>
            <a:off x="4167185" y="2298107"/>
            <a:ext cx="2394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D2159-E6CD-E3CF-BB71-A5D81B8C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96674" y="2085319"/>
            <a:ext cx="541025" cy="425576"/>
          </a:xfrm>
          <a:prstGeom prst="rect">
            <a:avLst/>
          </a:prstGeom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39572D64-0F19-10C0-4D9A-60B0A0A57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5367" y="2085319"/>
            <a:ext cx="383637" cy="383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BB578-3190-3522-597F-86051031DD85}"/>
              </a:ext>
            </a:extLst>
          </p:cNvPr>
          <p:cNvSpPr txBox="1"/>
          <p:nvPr/>
        </p:nvSpPr>
        <p:spPr>
          <a:xfrm>
            <a:off x="4722854" y="2036497"/>
            <a:ext cx="1911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 move direction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618FA-72BC-34FA-6659-40F9C5BE0962}"/>
              </a:ext>
            </a:extLst>
          </p:cNvPr>
          <p:cNvCxnSpPr>
            <a:stCxn id="4" idx="1"/>
            <a:endCxn id="12" idx="3"/>
          </p:cNvCxnSpPr>
          <p:nvPr/>
        </p:nvCxnSpPr>
        <p:spPr>
          <a:xfrm>
            <a:off x="2114549" y="2298107"/>
            <a:ext cx="1782125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758F0D-F954-458D-7B07-6070B6ACE7E1}"/>
              </a:ext>
            </a:extLst>
          </p:cNvPr>
          <p:cNvSpPr txBox="1"/>
          <p:nvPr/>
        </p:nvSpPr>
        <p:spPr>
          <a:xfrm>
            <a:off x="2123587" y="1821053"/>
            <a:ext cx="1400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trajectory record data</a:t>
            </a:r>
            <a:endParaRPr lang="en-SG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57DEB-C3F7-C232-C4ED-4E51A4EC64EA}"/>
              </a:ext>
            </a:extLst>
          </p:cNvPr>
          <p:cNvSpPr txBox="1"/>
          <p:nvPr/>
        </p:nvSpPr>
        <p:spPr>
          <a:xfrm>
            <a:off x="2823685" y="2304512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7E4F11-0F34-6E8E-971B-44687AAB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8213" y="4285942"/>
            <a:ext cx="284568" cy="5479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462E41-8157-0F17-D800-D30CCD7874A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 flipV="1">
            <a:off x="4167186" y="2510895"/>
            <a:ext cx="864575" cy="220139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8BCCED-FD39-3FDE-DFDE-8847BF75BCFE}"/>
              </a:ext>
            </a:extLst>
          </p:cNvPr>
          <p:cNvSpPr txBox="1"/>
          <p:nvPr/>
        </p:nvSpPr>
        <p:spPr>
          <a:xfrm>
            <a:off x="1801776" y="1665571"/>
            <a:ext cx="44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T0 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0164C-E928-3E59-DCFB-15D6AB31D320}"/>
              </a:ext>
            </a:extLst>
          </p:cNvPr>
          <p:cNvSpPr txBox="1"/>
          <p:nvPr/>
        </p:nvSpPr>
        <p:spPr>
          <a:xfrm>
            <a:off x="4136534" y="1683563"/>
            <a:ext cx="44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T1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FE05C5-B6A0-E589-6973-3FC18CD03338}"/>
              </a:ext>
            </a:extLst>
          </p:cNvPr>
          <p:cNvSpPr txBox="1"/>
          <p:nvPr/>
        </p:nvSpPr>
        <p:spPr>
          <a:xfrm>
            <a:off x="1312721" y="2512082"/>
            <a:ext cx="52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Pos-0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456F24-DAAB-4391-3DDC-C4816B85ABDF}"/>
              </a:ext>
            </a:extLst>
          </p:cNvPr>
          <p:cNvSpPr txBox="1"/>
          <p:nvPr/>
        </p:nvSpPr>
        <p:spPr>
          <a:xfrm>
            <a:off x="3645584" y="2531698"/>
            <a:ext cx="52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Pos-1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FBF7C8-0B36-0497-D6A2-7885FDA3F0C8}"/>
              </a:ext>
            </a:extLst>
          </p:cNvPr>
          <p:cNvCxnSpPr>
            <a:cxnSpLocks/>
          </p:cNvCxnSpPr>
          <p:nvPr/>
        </p:nvCxnSpPr>
        <p:spPr>
          <a:xfrm>
            <a:off x="5090497" y="2298107"/>
            <a:ext cx="0" cy="239699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C2F10D-CD35-AE5D-5252-013742EBD229}"/>
              </a:ext>
            </a:extLst>
          </p:cNvPr>
          <p:cNvSpPr txBox="1"/>
          <p:nvPr/>
        </p:nvSpPr>
        <p:spPr>
          <a:xfrm>
            <a:off x="4605466" y="2338151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Y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80D5C-E25E-9ECC-80B3-5E3E4117BDC1}"/>
              </a:ext>
            </a:extLst>
          </p:cNvPr>
          <p:cNvSpPr txBox="1"/>
          <p:nvPr/>
        </p:nvSpPr>
        <p:spPr>
          <a:xfrm>
            <a:off x="5121557" y="3267614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Z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D6A74B-D89C-A8CD-2008-56FD42B9B179}"/>
              </a:ext>
            </a:extLst>
          </p:cNvPr>
          <p:cNvCxnSpPr/>
          <p:nvPr/>
        </p:nvCxnSpPr>
        <p:spPr>
          <a:xfrm>
            <a:off x="2535731" y="2356046"/>
            <a:ext cx="0" cy="420152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2A6A2B-B035-D5F5-908D-05B5461E1EED}"/>
              </a:ext>
            </a:extLst>
          </p:cNvPr>
          <p:cNvSpPr txBox="1"/>
          <p:nvPr/>
        </p:nvSpPr>
        <p:spPr>
          <a:xfrm>
            <a:off x="2314362" y="2433955"/>
            <a:ext cx="998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Angle a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30985-3CCD-87B2-2D52-61BA6662663A}"/>
              </a:ext>
            </a:extLst>
          </p:cNvPr>
          <p:cNvCxnSpPr>
            <a:cxnSpLocks/>
          </p:cNvCxnSpPr>
          <p:nvPr/>
        </p:nvCxnSpPr>
        <p:spPr>
          <a:xfrm>
            <a:off x="4516931" y="2338151"/>
            <a:ext cx="0" cy="929463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1457B9-F0F2-547C-8E37-59B6FED93321}"/>
              </a:ext>
            </a:extLst>
          </p:cNvPr>
          <p:cNvSpPr txBox="1"/>
          <p:nvPr/>
        </p:nvSpPr>
        <p:spPr>
          <a:xfrm>
            <a:off x="4306299" y="2619434"/>
            <a:ext cx="998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Angle b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53378-EEFA-F490-89AA-0508B48C3E9A}"/>
              </a:ext>
            </a:extLst>
          </p:cNvPr>
          <p:cNvSpPr txBox="1"/>
          <p:nvPr/>
        </p:nvSpPr>
        <p:spPr>
          <a:xfrm>
            <a:off x="2295614" y="3334594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T0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722DAD-5E8C-D684-ED94-2CCCE4FEB81E}"/>
              </a:ext>
            </a:extLst>
          </p:cNvPr>
          <p:cNvSpPr txBox="1"/>
          <p:nvPr/>
        </p:nvSpPr>
        <p:spPr>
          <a:xfrm>
            <a:off x="3951071" y="3286578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T1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5E7A575-293D-AB8D-EAEB-160FA50629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016" y="4349235"/>
            <a:ext cx="311713" cy="60016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CDB68C-3466-372D-1B4C-32F2F13D3FC8}"/>
              </a:ext>
            </a:extLst>
          </p:cNvPr>
          <p:cNvSpPr txBox="1"/>
          <p:nvPr/>
        </p:nvSpPr>
        <p:spPr>
          <a:xfrm>
            <a:off x="3770753" y="4395016"/>
            <a:ext cx="1032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79602C-E371-65DC-7789-A8514549A746}"/>
              </a:ext>
            </a:extLst>
          </p:cNvPr>
          <p:cNvSpPr txBox="1"/>
          <p:nvPr/>
        </p:nvSpPr>
        <p:spPr>
          <a:xfrm>
            <a:off x="1794366" y="4521220"/>
            <a:ext cx="238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Tan(a) = Z/(X+Y)</a:t>
            </a:r>
          </a:p>
          <a:p>
            <a:r>
              <a:rPr lang="en-US" sz="1200" b="1" dirty="0"/>
              <a:t>Tan(b) = Z/Y</a:t>
            </a:r>
            <a:endParaRPr lang="en-SG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2EC13D-DC51-B442-A0F6-5D03A9A28227}"/>
              </a:ext>
            </a:extLst>
          </p:cNvPr>
          <p:cNvSpPr txBox="1"/>
          <p:nvPr/>
        </p:nvSpPr>
        <p:spPr>
          <a:xfrm>
            <a:off x="5232781" y="4400951"/>
            <a:ext cx="1032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Actual Position </a:t>
            </a:r>
            <a:endParaRPr lang="en-SG" sz="1100" b="1" dirty="0">
              <a:solidFill>
                <a:srgbClr val="C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4B24BDA-6874-BDEF-D473-29F5C85D5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760848" y="1691628"/>
            <a:ext cx="2866667" cy="3295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F6E474-01D6-3472-4407-C0E5DAE3E267}"/>
              </a:ext>
            </a:extLst>
          </p:cNvPr>
          <p:cNvCxnSpPr>
            <a:cxnSpLocks/>
          </p:cNvCxnSpPr>
          <p:nvPr/>
        </p:nvCxnSpPr>
        <p:spPr>
          <a:xfrm flipV="1">
            <a:off x="5778222" y="4524804"/>
            <a:ext cx="2249817" cy="5935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7DFE53-8816-A767-2C32-4CCFF6C146EA}"/>
              </a:ext>
            </a:extLst>
          </p:cNvPr>
          <p:cNvCxnSpPr/>
          <p:nvPr/>
        </p:nvCxnSpPr>
        <p:spPr>
          <a:xfrm flipV="1">
            <a:off x="4722854" y="4725680"/>
            <a:ext cx="3706531" cy="223719"/>
          </a:xfrm>
          <a:prstGeom prst="bentConnector3">
            <a:avLst>
              <a:gd name="adj1" fmla="val 99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B0B368-A99A-5B4A-4D7C-5B58E9DB6376}"/>
              </a:ext>
            </a:extLst>
          </p:cNvPr>
          <p:cNvCxnSpPr>
            <a:cxnSpLocks/>
          </p:cNvCxnSpPr>
          <p:nvPr/>
        </p:nvCxnSpPr>
        <p:spPr>
          <a:xfrm flipH="1" flipV="1">
            <a:off x="2275987" y="2663295"/>
            <a:ext cx="2908174" cy="218420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56457-4E9E-BD81-9A96-52B8AB6228EF}"/>
              </a:ext>
            </a:extLst>
          </p:cNvPr>
          <p:cNvCxnSpPr>
            <a:cxnSpLocks/>
          </p:cNvCxnSpPr>
          <p:nvPr/>
        </p:nvCxnSpPr>
        <p:spPr>
          <a:xfrm flipH="1" flipV="1">
            <a:off x="7497638" y="2304512"/>
            <a:ext cx="656506" cy="209050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94F18C-5678-F486-4171-C4D402C33112}"/>
              </a:ext>
            </a:extLst>
          </p:cNvPr>
          <p:cNvCxnSpPr>
            <a:cxnSpLocks/>
          </p:cNvCxnSpPr>
          <p:nvPr/>
        </p:nvCxnSpPr>
        <p:spPr>
          <a:xfrm flipV="1">
            <a:off x="8194181" y="2356046"/>
            <a:ext cx="242290" cy="2038970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793746-0E54-C13E-F387-49CBDD58B2D1}"/>
              </a:ext>
            </a:extLst>
          </p:cNvPr>
          <p:cNvSpPr txBox="1"/>
          <p:nvPr/>
        </p:nvSpPr>
        <p:spPr>
          <a:xfrm>
            <a:off x="6760848" y="1474918"/>
            <a:ext cx="222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CQB Real World Simulation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81CBFE-45A8-747C-B33E-776AD0807AD3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124408" y="2101956"/>
            <a:ext cx="290684" cy="18076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28A0DD-59D7-BC1B-37DB-FEE5210D4E0A}"/>
              </a:ext>
            </a:extLst>
          </p:cNvPr>
          <p:cNvSpPr txBox="1"/>
          <p:nvPr/>
        </p:nvSpPr>
        <p:spPr>
          <a:xfrm>
            <a:off x="6751177" y="1671069"/>
            <a:ext cx="746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T0 Position</a:t>
            </a:r>
            <a:endParaRPr lang="en-SG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9A08F-5440-50EC-D062-D8522D06EE11}"/>
              </a:ext>
            </a:extLst>
          </p:cNvPr>
          <p:cNvSpPr txBox="1"/>
          <p:nvPr/>
        </p:nvSpPr>
        <p:spPr>
          <a:xfrm>
            <a:off x="7568864" y="1660892"/>
            <a:ext cx="746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T1 Position</a:t>
            </a:r>
            <a:endParaRPr lang="en-SG" sz="11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959D11-6EE0-104E-905A-B8541E843F69}"/>
              </a:ext>
            </a:extLst>
          </p:cNvPr>
          <p:cNvCxnSpPr>
            <a:cxnSpLocks/>
          </p:cNvCxnSpPr>
          <p:nvPr/>
        </p:nvCxnSpPr>
        <p:spPr>
          <a:xfrm>
            <a:off x="8095867" y="2045796"/>
            <a:ext cx="290684" cy="18076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B5572FC-F3BC-E0E7-8502-8FB11421B947}"/>
              </a:ext>
            </a:extLst>
          </p:cNvPr>
          <p:cNvSpPr txBox="1"/>
          <p:nvPr/>
        </p:nvSpPr>
        <p:spPr>
          <a:xfrm>
            <a:off x="6827122" y="2472206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T0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BF5B8A-2205-97F6-F995-9003D5B45E2C}"/>
              </a:ext>
            </a:extLst>
          </p:cNvPr>
          <p:cNvSpPr txBox="1"/>
          <p:nvPr/>
        </p:nvSpPr>
        <p:spPr>
          <a:xfrm>
            <a:off x="8028039" y="3009579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T1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AE9500-8B00-FF80-076E-C069DD0EF312}"/>
              </a:ext>
            </a:extLst>
          </p:cNvPr>
          <p:cNvSpPr txBox="1"/>
          <p:nvPr/>
        </p:nvSpPr>
        <p:spPr>
          <a:xfrm>
            <a:off x="1840408" y="1412402"/>
            <a:ext cx="359858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Enemy Prediction Based on Sound Sensors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71830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381</Words>
  <Application>Microsoft Office PowerPoint</Application>
  <PresentationFormat>Widescreen</PresentationFormat>
  <Paragraphs>131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28</cp:revision>
  <dcterms:created xsi:type="dcterms:W3CDTF">2024-07-31T13:43:56Z</dcterms:created>
  <dcterms:modified xsi:type="dcterms:W3CDTF">2024-08-08T09:41:58Z</dcterms:modified>
</cp:coreProperties>
</file>