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28" autoAdjust="0"/>
  </p:normalViewPr>
  <p:slideViewPr>
    <p:cSldViewPr snapToGrid="0">
      <p:cViewPr varScale="1">
        <p:scale>
          <a:sx n="86" d="100"/>
          <a:sy n="86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A8E4-B561-8118-0DDE-B7F85AEA2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F48C1-A03D-146F-F924-67FB272B0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12341-5C8D-D798-7189-976A94362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32F3-8C71-4326-BE9A-F6B54D4B4E6B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42A03-3B1D-24C3-A5AB-7E60B4AD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A0C51-2B3E-58B3-403F-4F4D9938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E984-A75F-4F32-BB62-00EA1AB980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491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628E9-F226-388F-54B9-75C06161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7001F-1262-18E3-BDDA-9CB7E0929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EE36A-C4E7-67EE-94BC-44BB5D514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32F3-8C71-4326-BE9A-F6B54D4B4E6B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1FDAA-33FD-1FC9-B817-EE8510FB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A6F82-BCAA-EA0C-F53B-358EF209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E984-A75F-4F32-BB62-00EA1AB980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703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2387EF-C435-88E8-1D53-24779BBF7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E832D-7818-C01A-3AD0-E3879494D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66E22-8633-91D1-DA12-4A3C41C0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32F3-8C71-4326-BE9A-F6B54D4B4E6B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5C63B-216A-7B43-D6E6-6107398E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9B1D5-8F23-BB88-C1E8-BBA06DF5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E984-A75F-4F32-BB62-00EA1AB980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02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CAED-9B30-748F-881D-D9D89DF9D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316BB-9C0A-837C-1B22-4A7B65FB7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E4EDE-95CC-0E6F-E147-30D6B51E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32F3-8C71-4326-BE9A-F6B54D4B4E6B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0E405-8481-7DE5-B5B4-176A6E40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87352-3DD7-82C9-127D-247EC6C7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E984-A75F-4F32-BB62-00EA1AB980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71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D03F-226A-D93E-35AF-AC92B331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67CEE-A242-B83A-F96E-CB0FCDEB4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661EB-1897-DB4D-AD9B-A8E947B4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32F3-8C71-4326-BE9A-F6B54D4B4E6B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58A9C-5912-3D65-AC08-19E1D805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50C9E-7D4B-8D63-5D87-7741A9DDC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E984-A75F-4F32-BB62-00EA1AB980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14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F5AB7-DBF0-6744-1001-FBBA1B30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2FFF-92A4-2D68-1EB9-FECF26641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B323F-2175-1E89-9FF8-649839A28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8F8B0-795E-2264-EB6E-D2BD2531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32F3-8C71-4326-BE9A-F6B54D4B4E6B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27980-8F0F-AC8F-FA02-969067F3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38C92-1563-ECC0-D638-03D99539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E984-A75F-4F32-BB62-00EA1AB980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661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359AB-AA2B-58E3-0A40-A5A29D77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24A03-16DF-C2FD-4886-CE544E022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A83EF-03EE-95DD-7ED0-7C11296E8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C2ACC0-9BBF-37EA-A0CC-E2D0BD804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A41A65-8279-4F5A-1426-668979990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CBBF8-0BDB-4E64-99A0-B1CF13700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32F3-8C71-4326-BE9A-F6B54D4B4E6B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9599B8-9BCA-662D-62A2-06DCDDF98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E2DB70-E931-7B0A-1D79-EC269E88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E984-A75F-4F32-BB62-00EA1AB980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745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A8FC-C207-18BB-9C1A-C0BEC6700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566054-6768-247B-0D96-8EE0C233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32F3-8C71-4326-BE9A-F6B54D4B4E6B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2D1B6-5CDD-F47E-D352-5E3F2431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1767E-C88A-2CED-F917-11FB50C0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E984-A75F-4F32-BB62-00EA1AB980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02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706295-EB5B-BE0B-23B1-FB6C05A4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32F3-8C71-4326-BE9A-F6B54D4B4E6B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3590C-BC20-D021-52AB-62FE82FDC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9CF90-71EC-9F3C-54D1-0268D24D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E984-A75F-4F32-BB62-00EA1AB980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883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B439-3859-B24B-67D3-2380E3803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3114C-AAB8-68D3-07D7-623BA5B96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FB5F8-F417-DC0A-61B8-96C97D39F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9C43A-5160-1F9F-2C88-DF8536FD1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32F3-8C71-4326-BE9A-F6B54D4B4E6B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DACEB-B725-6A98-088E-95569240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A8BC3-E658-4C44-868A-881A8BAB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E984-A75F-4F32-BB62-00EA1AB980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145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4BB4-FDE5-D04F-4121-60207D094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3F0082-1F8A-D71A-EC56-59C58A64E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62E0F-5671-C552-1477-5A0BCAFAC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9B7C0-3224-E4CB-1565-C22ED0CD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32F3-8C71-4326-BE9A-F6B54D4B4E6B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EF1E0-4511-36F6-6C95-727AFA86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BFF12-9D47-1871-AE34-03B7830A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E984-A75F-4F32-BB62-00EA1AB980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51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880E70-E4C4-D16A-7D7C-B6DC72A92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8D758-6984-B089-04E7-B28175CCA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A3F67-A350-992A-99C5-D28A39F06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E32F3-8C71-4326-BE9A-F6B54D4B4E6B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A554F-0555-14E3-5305-3A8BD4CAB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74447-10DB-9C6A-5DEC-7CCC2FC75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3E984-A75F-4F32-BB62-00EA1AB980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618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497C83-EA74-E460-6793-78BB7368ECB8}"/>
              </a:ext>
            </a:extLst>
          </p:cNvPr>
          <p:cNvSpPr/>
          <p:nvPr/>
        </p:nvSpPr>
        <p:spPr>
          <a:xfrm>
            <a:off x="3721158" y="1515897"/>
            <a:ext cx="4417002" cy="1401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55E11-0DD0-241E-8F31-9BBB50F2E19F}"/>
              </a:ext>
            </a:extLst>
          </p:cNvPr>
          <p:cNvSpPr txBox="1"/>
          <p:nvPr/>
        </p:nvSpPr>
        <p:spPr>
          <a:xfrm>
            <a:off x="3739671" y="1515896"/>
            <a:ext cx="2876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5G System/Network testbed</a:t>
            </a:r>
            <a:endParaRPr lang="en-SG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AC032D-81FB-8ACD-879C-E6D0834D7353}"/>
              </a:ext>
            </a:extLst>
          </p:cNvPr>
          <p:cNvSpPr txBox="1"/>
          <p:nvPr/>
        </p:nvSpPr>
        <p:spPr>
          <a:xfrm>
            <a:off x="5424694" y="2173041"/>
            <a:ext cx="1144563" cy="52322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Firmware components </a:t>
            </a:r>
            <a:endParaRPr lang="en-SG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ABDF6F-3F97-B2A2-28BB-A077AE192E12}"/>
              </a:ext>
            </a:extLst>
          </p:cNvPr>
          <p:cNvSpPr txBox="1"/>
          <p:nvPr/>
        </p:nvSpPr>
        <p:spPr>
          <a:xfrm>
            <a:off x="4011241" y="2173041"/>
            <a:ext cx="1144563" cy="52322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Hardware components </a:t>
            </a:r>
            <a:endParaRPr lang="en-SG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46CFCB-6C05-62F8-5AE2-BB4314449638}"/>
              </a:ext>
            </a:extLst>
          </p:cNvPr>
          <p:cNvSpPr txBox="1"/>
          <p:nvPr/>
        </p:nvSpPr>
        <p:spPr>
          <a:xfrm>
            <a:off x="6781427" y="2173041"/>
            <a:ext cx="1274437" cy="52322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Core network components </a:t>
            </a:r>
            <a:endParaRPr lang="en-SG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75A1E3-3A7E-624E-8978-5298B09A9CA5}"/>
              </a:ext>
            </a:extLst>
          </p:cNvPr>
          <p:cNvSpPr txBox="1"/>
          <p:nvPr/>
        </p:nvSpPr>
        <p:spPr>
          <a:xfrm>
            <a:off x="6863724" y="3144313"/>
            <a:ext cx="1192140" cy="46166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Native network components </a:t>
            </a:r>
            <a:endParaRPr lang="en-SG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877247-0C56-BD76-1D46-D0B9FA9B544E}"/>
              </a:ext>
            </a:extLst>
          </p:cNvPr>
          <p:cNvSpPr txBox="1"/>
          <p:nvPr/>
        </p:nvSpPr>
        <p:spPr>
          <a:xfrm>
            <a:off x="6863723" y="4119546"/>
            <a:ext cx="2664325" cy="707886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User plane Function (UPF)</a:t>
            </a:r>
          </a:p>
          <a:p>
            <a:r>
              <a:rPr lang="en-SG" sz="1000" b="1" dirty="0">
                <a:solidFill>
                  <a:srgbClr val="FF0000"/>
                </a:solidFill>
              </a:rPr>
              <a:t>Authentication Server Function (AUSF)</a:t>
            </a:r>
          </a:p>
          <a:p>
            <a:r>
              <a:rPr lang="en-SG" sz="1000" b="1" dirty="0">
                <a:solidFill>
                  <a:srgbClr val="FF0000"/>
                </a:solidFill>
              </a:rPr>
              <a:t>Network Slice Selection Function </a:t>
            </a:r>
          </a:p>
          <a:p>
            <a:r>
              <a:rPr lang="en-SG" sz="1000" b="1" dirty="0">
                <a:solidFill>
                  <a:srgbClr val="FF0000"/>
                </a:solidFill>
              </a:rPr>
              <a:t>Policy Control function (PCF)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263F52-68AC-8E42-7F9F-19A3E71372D0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863723" y="2696261"/>
            <a:ext cx="554923" cy="4480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16EBC8-A88E-263F-745F-8436797A97F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418646" y="2696261"/>
            <a:ext cx="637218" cy="4480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8BDCF4-48BC-D2BB-A4AA-FDA32374D843}"/>
              </a:ext>
            </a:extLst>
          </p:cNvPr>
          <p:cNvCxnSpPr>
            <a:cxnSpLocks/>
          </p:cNvCxnSpPr>
          <p:nvPr/>
        </p:nvCxnSpPr>
        <p:spPr>
          <a:xfrm flipH="1">
            <a:off x="6863723" y="3605978"/>
            <a:ext cx="530353" cy="5135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BF8F59-5955-D913-2971-BD871E751B9D}"/>
              </a:ext>
            </a:extLst>
          </p:cNvPr>
          <p:cNvCxnSpPr>
            <a:cxnSpLocks/>
          </p:cNvCxnSpPr>
          <p:nvPr/>
        </p:nvCxnSpPr>
        <p:spPr>
          <a:xfrm flipH="1" flipV="1">
            <a:off x="7394076" y="3612927"/>
            <a:ext cx="2069964" cy="5066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Diagram&#10;&#10;Description automatically generated">
            <a:extLst>
              <a:ext uri="{FF2B5EF4-FFF2-40B4-BE49-F238E27FC236}">
                <a16:creationId xmlns:a16="http://schemas.microsoft.com/office/drawing/2014/main" id="{8AC98BF3-D4F7-E072-28A5-E801ABE20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35" y="4473489"/>
            <a:ext cx="2920137" cy="150958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15F5529-84FA-5D97-A74C-9BF2728A8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645" y="3161378"/>
            <a:ext cx="1722049" cy="103824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99C96D-F23B-3910-FEAE-5A5A85695352}"/>
              </a:ext>
            </a:extLst>
          </p:cNvPr>
          <p:cNvCxnSpPr>
            <a:cxnSpLocks/>
          </p:cNvCxnSpPr>
          <p:nvPr/>
        </p:nvCxnSpPr>
        <p:spPr>
          <a:xfrm>
            <a:off x="4464651" y="2708143"/>
            <a:ext cx="0" cy="4532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0E6E0A8-7A38-1413-4B0F-F869C0EAEE84}"/>
              </a:ext>
            </a:extLst>
          </p:cNvPr>
          <p:cNvCxnSpPr>
            <a:cxnSpLocks/>
          </p:cNvCxnSpPr>
          <p:nvPr/>
        </p:nvCxnSpPr>
        <p:spPr>
          <a:xfrm>
            <a:off x="4535568" y="4199627"/>
            <a:ext cx="0" cy="273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A6C175-AED5-959E-339B-E405C227A375}"/>
              </a:ext>
            </a:extLst>
          </p:cNvPr>
          <p:cNvCxnSpPr>
            <a:cxnSpLocks/>
          </p:cNvCxnSpPr>
          <p:nvPr/>
        </p:nvCxnSpPr>
        <p:spPr>
          <a:xfrm>
            <a:off x="5712096" y="2724396"/>
            <a:ext cx="0" cy="1683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356E26E-AB4A-4F9A-204D-3132A64CF0B4}"/>
              </a:ext>
            </a:extLst>
          </p:cNvPr>
          <p:cNvSpPr txBox="1"/>
          <p:nvPr/>
        </p:nvSpPr>
        <p:spPr>
          <a:xfrm>
            <a:off x="3627111" y="4439444"/>
            <a:ext cx="1701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5G env testbed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251598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1DE0D15-CA3F-9435-68D7-CC646B61C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76" y="388437"/>
            <a:ext cx="5437747" cy="304056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611B47-A878-7424-F829-4CC73EBB8958}"/>
              </a:ext>
            </a:extLst>
          </p:cNvPr>
          <p:cNvSpPr/>
          <p:nvPr/>
        </p:nvSpPr>
        <p:spPr>
          <a:xfrm>
            <a:off x="3009436" y="1739591"/>
            <a:ext cx="1071910" cy="4683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14E920-E8F6-3B05-39E6-BF980C4DD048}"/>
              </a:ext>
            </a:extLst>
          </p:cNvPr>
          <p:cNvCxnSpPr>
            <a:cxnSpLocks/>
          </p:cNvCxnSpPr>
          <p:nvPr/>
        </p:nvCxnSpPr>
        <p:spPr>
          <a:xfrm flipH="1">
            <a:off x="424376" y="2207941"/>
            <a:ext cx="3656970" cy="16894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547502-E2EA-B717-5B41-2610D282609A}"/>
              </a:ext>
            </a:extLst>
          </p:cNvPr>
          <p:cNvCxnSpPr>
            <a:cxnSpLocks/>
          </p:cNvCxnSpPr>
          <p:nvPr/>
        </p:nvCxnSpPr>
        <p:spPr>
          <a:xfrm>
            <a:off x="4081346" y="2207941"/>
            <a:ext cx="1780777" cy="16894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6F005CB-B479-507D-9FF7-4F4389947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76" y="3897350"/>
            <a:ext cx="5437747" cy="279216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3B4641F-44D7-466B-6908-0410AA9808C7}"/>
              </a:ext>
            </a:extLst>
          </p:cNvPr>
          <p:cNvSpPr/>
          <p:nvPr/>
        </p:nvSpPr>
        <p:spPr>
          <a:xfrm>
            <a:off x="4081346" y="6155473"/>
            <a:ext cx="657922" cy="37170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9A9233-9CE6-04EF-4255-3584A7F6BE0C}"/>
              </a:ext>
            </a:extLst>
          </p:cNvPr>
          <p:cNvCxnSpPr>
            <a:cxnSpLocks/>
          </p:cNvCxnSpPr>
          <p:nvPr/>
        </p:nvCxnSpPr>
        <p:spPr>
          <a:xfrm flipH="1">
            <a:off x="4739268" y="4093139"/>
            <a:ext cx="2330605" cy="20177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A89DAE-3E4E-EF5E-5D6A-298B3C0E2628}"/>
              </a:ext>
            </a:extLst>
          </p:cNvPr>
          <p:cNvCxnSpPr>
            <a:cxnSpLocks/>
          </p:cNvCxnSpPr>
          <p:nvPr/>
        </p:nvCxnSpPr>
        <p:spPr>
          <a:xfrm>
            <a:off x="4739268" y="6096924"/>
            <a:ext cx="2241395" cy="3717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6D2D47F0-83EA-BA99-32D1-2443AFF6B3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78" r="2523"/>
          <a:stretch/>
        </p:blipFill>
        <p:spPr>
          <a:xfrm>
            <a:off x="7069873" y="4093139"/>
            <a:ext cx="4906537" cy="240058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26" name="Picture 2" descr="How do I contribute to free5GC? - FAQ - free5GC">
            <a:extLst>
              <a:ext uri="{FF2B5EF4-FFF2-40B4-BE49-F238E27FC236}">
                <a16:creationId xmlns:a16="http://schemas.microsoft.com/office/drawing/2014/main" id="{28AF9904-4F99-3B55-9688-565A2E45F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083" y="4267835"/>
            <a:ext cx="575682" cy="47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68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88C33DA-FCF3-2989-D853-DD38E2FC2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748596"/>
              </p:ext>
            </p:extLst>
          </p:nvPr>
        </p:nvGraphicFramePr>
        <p:xfrm>
          <a:off x="1184949" y="763981"/>
          <a:ext cx="9152231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4334">
                  <a:extLst>
                    <a:ext uri="{9D8B030D-6E8A-4147-A177-3AD203B41FA5}">
                      <a16:colId xmlns:a16="http://schemas.microsoft.com/office/drawing/2014/main" val="4149870345"/>
                    </a:ext>
                  </a:extLst>
                </a:gridCol>
                <a:gridCol w="4757897">
                  <a:extLst>
                    <a:ext uri="{9D8B030D-6E8A-4147-A177-3AD203B41FA5}">
                      <a16:colId xmlns:a16="http://schemas.microsoft.com/office/drawing/2014/main" val="3730207817"/>
                    </a:ext>
                  </a:extLst>
                </a:gridCol>
              </a:tblGrid>
              <a:tr h="227472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Strengths 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Low price.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 need specific hardware required.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Open Source and flexible for configuration.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Can fast deploy an isolated  5G environment on OpenStack.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Weaknesses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Simulation situation may not be same as the real 5G vendor’s solution.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Hard to convince market people as currently there is no real-life use case.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Hard to answer the question about why/how the 5G-function is implemented as we don’t hold the IP.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739533"/>
                  </a:ext>
                </a:extLst>
              </a:tr>
              <a:tr h="2274726">
                <a:tc>
                  <a:txBody>
                    <a:bodyPr/>
                    <a:lstStyle/>
                    <a:p>
                      <a:r>
                        <a:rPr lang="en-SG" b="1" dirty="0"/>
                        <a:t>Opportunities</a:t>
                      </a:r>
                    </a:p>
                    <a:p>
                      <a:endParaRPr lang="en-SG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b="1" dirty="0"/>
                        <a:t>Free for the research to add their algo in the platform.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b="1" dirty="0"/>
                        <a:t>Design different attack and defence simulation (</a:t>
                      </a:r>
                      <a:r>
                        <a:rPr lang="en-SG" b="1"/>
                        <a:t>can config vulnerable point). </a:t>
                      </a:r>
                      <a:endParaRPr lang="en-SG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b="1" dirty="0"/>
                        <a:t>Customized the 5G environment for cyber event/exercise. 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Threats</a:t>
                      </a:r>
                    </a:p>
                    <a:p>
                      <a:endParaRPr lang="en-SG" b="1" dirty="0"/>
                    </a:p>
                    <a:p>
                      <a:r>
                        <a:rPr lang="en-SG" b="1" dirty="0"/>
                        <a:t>Several Opensource 5G project: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b="1" dirty="0"/>
                        <a:t>my5G / my5G-RANTester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K-</a:t>
                      </a:r>
                      <a:r>
                        <a:rPr lang="en-SG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SimNet</a:t>
                      </a:r>
                      <a:r>
                        <a:rPr lang="en-SG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5G Network Simulator (5G)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UERANSIM/ 5G UE and RAN (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gNodeB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simulator</a:t>
                      </a:r>
                      <a:endParaRPr lang="en-SG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SG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623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775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177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11</cp:revision>
  <dcterms:created xsi:type="dcterms:W3CDTF">2022-10-04T05:26:59Z</dcterms:created>
  <dcterms:modified xsi:type="dcterms:W3CDTF">2022-10-26T05:19:03Z</dcterms:modified>
</cp:coreProperties>
</file>