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7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594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5360A-AAF9-4E66-A1CA-42D06EE5464D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474D4-FB8B-474A-8821-BFEF13E121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4192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A81A0-5A8D-48AC-93A7-E0E208369D8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331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031B-30C8-C133-E590-8B280BA32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6420D-5FBB-78AA-A647-48050F269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5FE58-0E38-B11F-15F5-77063103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AE051-506D-55DC-E67B-3D705327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54102-B8CB-D70B-BAEF-3F767D7D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43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D0C3-C365-D543-1219-5E4BABE7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1283C-A8D5-C04D-2FF4-92E1057E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86259-E045-45F3-E25E-0A590E1F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6573-629F-D727-386B-896A1FC9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A42AF-A6FE-FA88-F096-734DF948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878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D03AC1-F461-4990-506B-0E74A70B9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48A2D-BB9D-388E-F502-D9DAD8AF8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B3C6E-A4AE-B651-8E05-369ACC6F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69FF7-7D13-1FBC-3744-07C8F33F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8AFB-6AD2-9240-1EFC-A9A2E672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516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5DA6-DCD9-DCEF-2432-1A9B4F42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12F09-288B-6559-32FE-609AFA641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C7CC1-832E-6575-6692-803F3FCF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A8222-6E2C-BAF8-E026-1270079E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860A0-39D5-138C-11AB-F7EA43C3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472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DC24-282E-2FB9-81F3-6E3FD097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31F94-D3BA-95A6-9816-7C92295C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6EE01-F9AE-4709-A861-C6305147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C7FBD-3D16-F8D9-1C23-E70B885A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5D763-8CD0-4491-39F3-58E1DBF8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377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556B6-2B7E-941F-4631-E9DF03C1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F7360-37F1-BE6C-1CC6-11103FEAC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F51DA-6EE7-63BA-9A3D-DFFB9A3E2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53C4E-2223-4F7E-060B-88CC0294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9410E-9F60-62FA-7AF6-6A01C2714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29E7E-E836-2085-FDC9-31F049B1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141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C2EE-1908-AE1E-C66C-94E053D3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39A4F-6CA1-AF09-95F2-319697797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059B7-1935-B437-D5BA-B3420E5BB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B05D3-4F16-018D-D087-B1298173D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7E3D1-7DFB-8C84-94B7-6A9439F06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08596-D5FB-D539-FD5B-31B0B70A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E98AF-611E-0190-B2AE-56365948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8FA54-5348-E9E5-CFB8-A0C24E62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407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2688-7392-A969-048C-E1A5143D9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DD048-8FF4-570E-E7AE-6F99CCE1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51A9F-1484-C0E6-143C-221D558B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AC34B-E147-731C-4B4E-19ED83EE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02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E9029-2B3B-69C8-0479-97946985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E4E0F4-52ED-ABCA-9C57-180C9521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752AB-4DDB-1998-91DC-DC4519E0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715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A789-B437-4189-48A4-A26AC851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61C3-FFA3-E1A2-F85C-233773EDE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04CC3-7AEB-9371-AC6C-176264CD0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9D272-C9DE-876B-8F7C-98A8476D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FDEE0-15D1-2318-F1A9-1C089D0ED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6E3A0-6CC9-6107-CA1F-85462D0C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589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9F7B-83CB-FDCC-132B-BAF955D9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AAB7B-45F0-1ADC-AB8F-C46ECFF76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DEAFD-1FB1-A6A4-F79A-52A5F0F01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50E42-ECE8-D0FB-1A01-5E664CA5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5704E-0878-6E9F-908B-F1766BCC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A9F29-D65C-D1E5-FDC4-44150D39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358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F5664F-90CC-6ACA-0621-189717A8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615A3-ADD3-112D-CE5E-84E3DA2EA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426A9-FF87-1D6D-D056-4950730CB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CECAE-8FB7-DA81-3B15-AEA4B8117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9512A-D9FD-4124-A126-E12F53E3A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088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394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79">
            <a:extLst>
              <a:ext uri="{FF2B5EF4-FFF2-40B4-BE49-F238E27FC236}">
                <a16:creationId xmlns:a16="http://schemas.microsoft.com/office/drawing/2014/main" id="{43DB87FC-2D12-1DC0-6030-58BE892029E5}"/>
              </a:ext>
            </a:extLst>
          </p:cNvPr>
          <p:cNvSpPr/>
          <p:nvPr/>
        </p:nvSpPr>
        <p:spPr>
          <a:xfrm>
            <a:off x="7453716" y="443369"/>
            <a:ext cx="4548505" cy="5222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D760E40-AF42-797B-0052-EE62DE6D4D80}"/>
              </a:ext>
            </a:extLst>
          </p:cNvPr>
          <p:cNvSpPr/>
          <p:nvPr/>
        </p:nvSpPr>
        <p:spPr>
          <a:xfrm>
            <a:off x="5289269" y="437306"/>
            <a:ext cx="1870911" cy="5222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7FF7BC-9790-39C7-5A59-BF9CD52257F5}"/>
              </a:ext>
            </a:extLst>
          </p:cNvPr>
          <p:cNvSpPr txBox="1"/>
          <p:nvPr/>
        </p:nvSpPr>
        <p:spPr>
          <a:xfrm>
            <a:off x="324770" y="376376"/>
            <a:ext cx="751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Aviation Runway Cyber Twin </a:t>
            </a:r>
            <a:r>
              <a:rPr lang="en-US" sz="2000" b="1" dirty="0"/>
              <a:t>[OT] Network </a:t>
            </a:r>
            <a:endParaRPr lang="en-SG" sz="2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166CD7-7E30-23D9-A2A5-909637550521}"/>
              </a:ext>
            </a:extLst>
          </p:cNvPr>
          <p:cNvSpPr/>
          <p:nvPr/>
        </p:nvSpPr>
        <p:spPr>
          <a:xfrm>
            <a:off x="364651" y="859720"/>
            <a:ext cx="4666924" cy="42745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631E6-4278-F553-6262-4C36E9D840E0}"/>
              </a:ext>
            </a:extLst>
          </p:cNvPr>
          <p:cNvSpPr txBox="1"/>
          <p:nvPr/>
        </p:nvSpPr>
        <p:spPr>
          <a:xfrm>
            <a:off x="498368" y="1164763"/>
            <a:ext cx="3158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aviation-lvl0-PWs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 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10.10.10.21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3DA54-024F-4376-C93D-4EBFB158FFAB}"/>
              </a:ext>
            </a:extLst>
          </p:cNvPr>
          <p:cNvSpPr txBox="1"/>
          <p:nvPr/>
        </p:nvSpPr>
        <p:spPr>
          <a:xfrm>
            <a:off x="416784" y="855192"/>
            <a:ext cx="33245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4B5563"/>
                </a:solidFill>
                <a:effectLst/>
              </a:rPr>
              <a:t>Level-0 </a:t>
            </a:r>
            <a:r>
              <a:rPr lang="en-SG" sz="1200" b="1" dirty="0"/>
              <a:t>Aviation Physical World Network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7E00B9E-D137-22E3-2C70-1D6BE74B8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235" y="909313"/>
            <a:ext cx="531176" cy="4679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31FDCC1-2580-6055-B2C5-AE85BBDE3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215" y="1027710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21E0499-7F22-909C-7010-379CF8320BB3}"/>
              </a:ext>
            </a:extLst>
          </p:cNvPr>
          <p:cNvSpPr txBox="1"/>
          <p:nvPr/>
        </p:nvSpPr>
        <p:spPr>
          <a:xfrm>
            <a:off x="3168713" y="3473345"/>
            <a:ext cx="105719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Green Team </a:t>
            </a:r>
          </a:p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Subnet router</a:t>
            </a:r>
          </a:p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IP: 10.10.10.1</a:t>
            </a:r>
            <a:endParaRPr lang="en-SG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1FA024F-B520-A770-3107-4692FC95A824}"/>
              </a:ext>
            </a:extLst>
          </p:cNvPr>
          <p:cNvSpPr txBox="1"/>
          <p:nvPr/>
        </p:nvSpPr>
        <p:spPr>
          <a:xfrm>
            <a:off x="5260470" y="429697"/>
            <a:ext cx="16760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4B5563"/>
                </a:solidFill>
                <a:effectLst/>
              </a:rPr>
              <a:t> </a:t>
            </a:r>
            <a:r>
              <a:rPr lang="en-SG" sz="1200" b="1" i="0" dirty="0">
                <a:effectLst/>
              </a:rPr>
              <a:t>Level1 OT </a:t>
            </a:r>
          </a:p>
          <a:p>
            <a:r>
              <a:rPr lang="en-SG" sz="1200" b="1" i="0" dirty="0">
                <a:effectLst/>
              </a:rPr>
              <a:t>Controller network</a:t>
            </a:r>
            <a:endParaRPr lang="en-SG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7AF0D-0791-6CA0-01BF-D18124D72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18" y="1560910"/>
            <a:ext cx="3387378" cy="185741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2" name="Picture 11" descr="A black and white sign with a camera&#10;&#10;AI-generated content may be incorrect.">
            <a:extLst>
              <a:ext uri="{FF2B5EF4-FFF2-40B4-BE49-F238E27FC236}">
                <a16:creationId xmlns:a16="http://schemas.microsoft.com/office/drawing/2014/main" id="{518DE00D-BF5E-502F-428B-34C37D796E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8" y="3545473"/>
            <a:ext cx="429991" cy="4425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4073C6-3598-4525-103D-FD04C6DE9DD7}"/>
              </a:ext>
            </a:extLst>
          </p:cNvPr>
          <p:cNvSpPr txBox="1"/>
          <p:nvPr/>
        </p:nvSpPr>
        <p:spPr>
          <a:xfrm>
            <a:off x="1005324" y="3535966"/>
            <a:ext cx="17292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aviation-lvl0-CAM1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 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10.10.10.22</a:t>
            </a:r>
          </a:p>
        </p:txBody>
      </p:sp>
      <p:pic>
        <p:nvPicPr>
          <p:cNvPr id="15" name="Picture 14" descr="A black and white sign with a camera&#10;&#10;AI-generated content may be incorrect.">
            <a:extLst>
              <a:ext uri="{FF2B5EF4-FFF2-40B4-BE49-F238E27FC236}">
                <a16:creationId xmlns:a16="http://schemas.microsoft.com/office/drawing/2014/main" id="{616D5AD0-35F7-3148-2944-82C4EC8949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92" y="4206419"/>
            <a:ext cx="429991" cy="442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A8DAF0-E450-FB53-5420-3335F332A8AB}"/>
              </a:ext>
            </a:extLst>
          </p:cNvPr>
          <p:cNvSpPr txBox="1"/>
          <p:nvPr/>
        </p:nvSpPr>
        <p:spPr>
          <a:xfrm>
            <a:off x="997983" y="4216676"/>
            <a:ext cx="18050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aviation-lvl0-CAM1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 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10.10.10.23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BBCD89-EB87-4671-5814-2AF643F60584}"/>
              </a:ext>
            </a:extLst>
          </p:cNvPr>
          <p:cNvSpPr txBox="1"/>
          <p:nvPr/>
        </p:nvSpPr>
        <p:spPr>
          <a:xfrm>
            <a:off x="2236509" y="1132191"/>
            <a:ext cx="18850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Green Team Subnet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6FA0DF-DEAE-43A6-9FBF-51400861763F}"/>
              </a:ext>
            </a:extLst>
          </p:cNvPr>
          <p:cNvCxnSpPr>
            <a:cxnSpLocks/>
          </p:cNvCxnSpPr>
          <p:nvPr/>
        </p:nvCxnSpPr>
        <p:spPr>
          <a:xfrm>
            <a:off x="3179057" y="3418322"/>
            <a:ext cx="0" cy="62649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7E963EE4-8BD5-0E05-54F2-0E5FEA65E4DA}"/>
              </a:ext>
            </a:extLst>
          </p:cNvPr>
          <p:cNvCxnSpPr>
            <a:cxnSpLocks/>
            <a:endCxn id="12" idx="2"/>
          </p:cNvCxnSpPr>
          <p:nvPr/>
        </p:nvCxnSpPr>
        <p:spPr>
          <a:xfrm rot="10800000">
            <a:off x="734115" y="3988020"/>
            <a:ext cx="2335549" cy="12715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FEE592A-ED79-3F9F-F273-A375D3D77497}"/>
              </a:ext>
            </a:extLst>
          </p:cNvPr>
          <p:cNvCxnSpPr>
            <a:cxnSpLocks/>
            <a:endCxn id="15" idx="2"/>
          </p:cNvCxnSpPr>
          <p:nvPr/>
        </p:nvCxnSpPr>
        <p:spPr>
          <a:xfrm rot="5400000">
            <a:off x="1975617" y="3201095"/>
            <a:ext cx="229941" cy="2665798"/>
          </a:xfrm>
          <a:prstGeom prst="bentConnector3">
            <a:avLst>
              <a:gd name="adj1" fmla="val 12456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095B9F4-BE1A-4B34-8AEC-CB841BAA2816}"/>
              </a:ext>
            </a:extLst>
          </p:cNvPr>
          <p:cNvSpPr txBox="1"/>
          <p:nvPr/>
        </p:nvSpPr>
        <p:spPr>
          <a:xfrm>
            <a:off x="5392646" y="869423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lvl1-Ci-PLC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10.10.20.11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71579127-84ED-A64B-2B85-02C74D266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087" y="1549045"/>
            <a:ext cx="531176" cy="4679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54FC3F38-7435-F4E5-5790-1940A244C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67" y="1667442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12735355-83F3-B64C-0EA7-D1624D990FBE}"/>
              </a:ext>
            </a:extLst>
          </p:cNvPr>
          <p:cNvSpPr txBox="1"/>
          <p:nvPr/>
        </p:nvSpPr>
        <p:spPr>
          <a:xfrm>
            <a:off x="5382497" y="1509155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lvl1-RW12-P-PLC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10.10.20.12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86AC77CF-091D-3554-7511-1A1593568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236" y="2266949"/>
            <a:ext cx="531176" cy="4679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EF606764-297C-3727-77BB-DFA1B8C68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216" y="2385346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AAD3AE64-7BF2-7E0B-3AD1-EE0113DF88F1}"/>
              </a:ext>
            </a:extLst>
          </p:cNvPr>
          <p:cNvSpPr txBox="1"/>
          <p:nvPr/>
        </p:nvSpPr>
        <p:spPr>
          <a:xfrm>
            <a:off x="5392646" y="2227059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lvl1-RW12-S-PLC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10.10.20.13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E17C8208-B911-BC18-AE20-3BD48B28C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087" y="3006723"/>
            <a:ext cx="531176" cy="4679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34CC793B-C755-6B90-9DB8-FFAB775BE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67" y="3125120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CFF955CC-8746-96F9-B728-438745F57C32}"/>
              </a:ext>
            </a:extLst>
          </p:cNvPr>
          <p:cNvSpPr txBox="1"/>
          <p:nvPr/>
        </p:nvSpPr>
        <p:spPr>
          <a:xfrm>
            <a:off x="5382497" y="2966833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lvl1-RW23-P-PLC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10.10.20.14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F758866-DEBB-36EA-8282-40119B2E3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087" y="3720865"/>
            <a:ext cx="531176" cy="4679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2EA209C8-BACA-27A3-E0E5-1D666862F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67" y="3839262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C1104FED-3A31-85E0-B9D2-C0CD011B9D4C}"/>
              </a:ext>
            </a:extLst>
          </p:cNvPr>
          <p:cNvSpPr txBox="1"/>
          <p:nvPr/>
        </p:nvSpPr>
        <p:spPr>
          <a:xfrm>
            <a:off x="5382497" y="3680975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lvl1-RW23-S-PLC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10.10.20.15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07E2DDBB-554C-26D8-92E1-08266CBBD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245" y="4347093"/>
            <a:ext cx="531176" cy="4679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8EF854A8-EDAF-86CF-8C3B-3D9E93E07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225" y="4465490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D43EDF63-4D22-BBBA-0A9B-7ED3C743D472}"/>
              </a:ext>
            </a:extLst>
          </p:cNvPr>
          <p:cNvSpPr txBox="1"/>
          <p:nvPr/>
        </p:nvSpPr>
        <p:spPr>
          <a:xfrm>
            <a:off x="5363655" y="4307203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lvl1-Radar-PLC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10.10.20.16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F58CAA4-F0DE-8E67-447B-09EFD55A6079}"/>
              </a:ext>
            </a:extLst>
          </p:cNvPr>
          <p:cNvSpPr txBox="1"/>
          <p:nvPr/>
        </p:nvSpPr>
        <p:spPr>
          <a:xfrm>
            <a:off x="5387829" y="4899554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lvl1-Cam_Ctrl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10.10.20.17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B157F8BD-C0C1-F20C-82AD-6CEF86D57300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3752009" y="1115581"/>
            <a:ext cx="957207" cy="3116337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A0F9647-C2EF-3570-86D4-B081391BA4A5}"/>
              </a:ext>
            </a:extLst>
          </p:cNvPr>
          <p:cNvCxnSpPr>
            <a:cxnSpLocks/>
            <a:stCxn id="84" idx="1"/>
          </p:cNvCxnSpPr>
          <p:nvPr/>
        </p:nvCxnSpPr>
        <p:spPr>
          <a:xfrm flipH="1" flipV="1">
            <a:off x="4230443" y="1755313"/>
            <a:ext cx="468624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D6E83B62-5227-E98D-FC17-EFCAA41C34AF}"/>
              </a:ext>
            </a:extLst>
          </p:cNvPr>
          <p:cNvSpPr txBox="1"/>
          <p:nvPr/>
        </p:nvSpPr>
        <p:spPr>
          <a:xfrm>
            <a:off x="4182515" y="1109985"/>
            <a:ext cx="812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F52AD61-F1C2-6AEC-0612-48F90FC65694}"/>
              </a:ext>
            </a:extLst>
          </p:cNvPr>
          <p:cNvSpPr txBox="1"/>
          <p:nvPr/>
        </p:nvSpPr>
        <p:spPr>
          <a:xfrm>
            <a:off x="4185239" y="1750195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10.10.10.32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D629F88-7C1F-25EA-8976-022B7921076B}"/>
              </a:ext>
            </a:extLst>
          </p:cNvPr>
          <p:cNvCxnSpPr>
            <a:cxnSpLocks/>
          </p:cNvCxnSpPr>
          <p:nvPr/>
        </p:nvCxnSpPr>
        <p:spPr>
          <a:xfrm flipH="1" flipV="1">
            <a:off x="4238374" y="2493409"/>
            <a:ext cx="468624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09A9A6E0-00C3-021A-DDE9-74C23BB14F3E}"/>
              </a:ext>
            </a:extLst>
          </p:cNvPr>
          <p:cNvSpPr txBox="1"/>
          <p:nvPr/>
        </p:nvSpPr>
        <p:spPr>
          <a:xfrm>
            <a:off x="4194159" y="2533986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10.10.10.33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5207261-F540-526D-6FD9-2EA07140555B}"/>
              </a:ext>
            </a:extLst>
          </p:cNvPr>
          <p:cNvCxnSpPr>
            <a:cxnSpLocks/>
          </p:cNvCxnSpPr>
          <p:nvPr/>
        </p:nvCxnSpPr>
        <p:spPr>
          <a:xfrm flipH="1" flipV="1">
            <a:off x="4218372" y="3204103"/>
            <a:ext cx="468624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04B6A438-62BE-9D07-7066-318F7F8A9754}"/>
              </a:ext>
            </a:extLst>
          </p:cNvPr>
          <p:cNvSpPr txBox="1"/>
          <p:nvPr/>
        </p:nvSpPr>
        <p:spPr>
          <a:xfrm>
            <a:off x="4152626" y="3223600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10.10.10.34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8DFED04-6A90-1338-D0DC-1C9A46A020F7}"/>
              </a:ext>
            </a:extLst>
          </p:cNvPr>
          <p:cNvCxnSpPr>
            <a:cxnSpLocks/>
          </p:cNvCxnSpPr>
          <p:nvPr/>
        </p:nvCxnSpPr>
        <p:spPr>
          <a:xfrm flipH="1" flipV="1">
            <a:off x="4238374" y="3914797"/>
            <a:ext cx="468624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0995DD58-6C4D-C679-4C3E-C1BC167DB602}"/>
              </a:ext>
            </a:extLst>
          </p:cNvPr>
          <p:cNvSpPr txBox="1"/>
          <p:nvPr/>
        </p:nvSpPr>
        <p:spPr>
          <a:xfrm>
            <a:off x="4171545" y="3948306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10.10.10.35</a:t>
            </a:r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E3237A7C-878E-1126-7023-86CEE024AF52}"/>
              </a:ext>
            </a:extLst>
          </p:cNvPr>
          <p:cNvCxnSpPr>
            <a:cxnSpLocks/>
          </p:cNvCxnSpPr>
          <p:nvPr/>
        </p:nvCxnSpPr>
        <p:spPr>
          <a:xfrm rot="10800000">
            <a:off x="3772824" y="4389516"/>
            <a:ext cx="1120084" cy="680306"/>
          </a:xfrm>
          <a:prstGeom prst="bentConnector3">
            <a:avLst>
              <a:gd name="adj1" fmla="val 8226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6B4896CF-18E1-865E-55E4-40A3F4FB3604}"/>
              </a:ext>
            </a:extLst>
          </p:cNvPr>
          <p:cNvCxnSpPr>
            <a:cxnSpLocks/>
            <a:stCxn id="113" idx="1"/>
          </p:cNvCxnSpPr>
          <p:nvPr/>
        </p:nvCxnSpPr>
        <p:spPr>
          <a:xfrm rot="10800000">
            <a:off x="4211605" y="4231920"/>
            <a:ext cx="468621" cy="321443"/>
          </a:xfrm>
          <a:prstGeom prst="bentConnector3">
            <a:avLst>
              <a:gd name="adj1" fmla="val 97208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4200616-8A38-C8C5-0D26-9D7FC47DBC2D}"/>
              </a:ext>
            </a:extLst>
          </p:cNvPr>
          <p:cNvSpPr txBox="1"/>
          <p:nvPr/>
        </p:nvSpPr>
        <p:spPr>
          <a:xfrm>
            <a:off x="4161761" y="4563849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10.10.10.36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207BB3B-1DE1-F3EA-89B9-5CC9645F28CF}"/>
              </a:ext>
            </a:extLst>
          </p:cNvPr>
          <p:cNvSpPr txBox="1"/>
          <p:nvPr/>
        </p:nvSpPr>
        <p:spPr>
          <a:xfrm>
            <a:off x="2952293" y="4871234"/>
            <a:ext cx="121925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:10.10.10.37</a:t>
            </a:r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5788F76B-235D-EC69-CD80-5DB07B4A61CD}"/>
              </a:ext>
            </a:extLst>
          </p:cNvPr>
          <p:cNvCxnSpPr>
            <a:cxnSpLocks/>
          </p:cNvCxnSpPr>
          <p:nvPr/>
        </p:nvCxnSpPr>
        <p:spPr>
          <a:xfrm>
            <a:off x="5426618" y="1284935"/>
            <a:ext cx="1609342" cy="1540795"/>
          </a:xfrm>
          <a:prstGeom prst="bentConnector3">
            <a:avLst>
              <a:gd name="adj1" fmla="val 8711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08AD8648-9B13-4B5C-04F2-8801AFB4D879}"/>
              </a:ext>
            </a:extLst>
          </p:cNvPr>
          <p:cNvCxnSpPr>
            <a:cxnSpLocks/>
            <a:stCxn id="120" idx="2"/>
          </p:cNvCxnSpPr>
          <p:nvPr/>
        </p:nvCxnSpPr>
        <p:spPr>
          <a:xfrm rot="5400000" flipH="1" flipV="1">
            <a:off x="4810674" y="3176086"/>
            <a:ext cx="2575642" cy="1874930"/>
          </a:xfrm>
          <a:prstGeom prst="bentConnector4">
            <a:avLst>
              <a:gd name="adj1" fmla="val 2005"/>
              <a:gd name="adj2" fmla="val 8854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7DF36A69-4633-86A9-711B-1EC54858E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442" y="4933431"/>
            <a:ext cx="531176" cy="4679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10EE801-915E-E6C6-6FA9-2034982047D9}"/>
              </a:ext>
            </a:extLst>
          </p:cNvPr>
          <p:cNvCxnSpPr>
            <a:cxnSpLocks/>
          </p:cNvCxnSpPr>
          <p:nvPr/>
        </p:nvCxnSpPr>
        <p:spPr>
          <a:xfrm flipH="1" flipV="1">
            <a:off x="5413411" y="1935883"/>
            <a:ext cx="1408445" cy="61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742318B-E800-786A-7E8D-4CE6DAF35000}"/>
              </a:ext>
            </a:extLst>
          </p:cNvPr>
          <p:cNvCxnSpPr>
            <a:cxnSpLocks/>
          </p:cNvCxnSpPr>
          <p:nvPr/>
        </p:nvCxnSpPr>
        <p:spPr>
          <a:xfrm flipH="1" flipV="1">
            <a:off x="5435538" y="2656514"/>
            <a:ext cx="1408445" cy="61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4FE5753-AE10-DCF7-DED6-57E9ECB4F4B0}"/>
              </a:ext>
            </a:extLst>
          </p:cNvPr>
          <p:cNvCxnSpPr>
            <a:cxnSpLocks/>
          </p:cNvCxnSpPr>
          <p:nvPr/>
        </p:nvCxnSpPr>
        <p:spPr>
          <a:xfrm flipH="1" flipV="1">
            <a:off x="5418615" y="3379607"/>
            <a:ext cx="1408445" cy="61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724033C-7B5A-15A4-4DC3-4262775FF307}"/>
              </a:ext>
            </a:extLst>
          </p:cNvPr>
          <p:cNvCxnSpPr>
            <a:cxnSpLocks/>
          </p:cNvCxnSpPr>
          <p:nvPr/>
        </p:nvCxnSpPr>
        <p:spPr>
          <a:xfrm flipH="1" flipV="1">
            <a:off x="5411791" y="4123037"/>
            <a:ext cx="1408445" cy="61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A4AF906-81D1-E3B5-AD3E-DFF619A1D8AF}"/>
              </a:ext>
            </a:extLst>
          </p:cNvPr>
          <p:cNvCxnSpPr>
            <a:cxnSpLocks/>
          </p:cNvCxnSpPr>
          <p:nvPr/>
        </p:nvCxnSpPr>
        <p:spPr>
          <a:xfrm flipH="1" flipV="1">
            <a:off x="5394593" y="4706021"/>
            <a:ext cx="1408445" cy="61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Picture 174" descr="A computer screen shot of a road&#10;&#10;AI-generated content may be incorrect.">
            <a:extLst>
              <a:ext uri="{FF2B5EF4-FFF2-40B4-BE49-F238E27FC236}">
                <a16:creationId xmlns:a16="http://schemas.microsoft.com/office/drawing/2014/main" id="{DD4739BB-3FFA-6E61-9FDE-6C74BA3A72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946" y="1971582"/>
            <a:ext cx="2571090" cy="13819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E309E53E-4062-B6AE-5F9A-C395DE442EF9}"/>
              </a:ext>
            </a:extLst>
          </p:cNvPr>
          <p:cNvSpPr txBox="1"/>
          <p:nvPr/>
        </p:nvSpPr>
        <p:spPr>
          <a:xfrm>
            <a:off x="5288741" y="5383806"/>
            <a:ext cx="18850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Blue Team Subnet1</a:t>
            </a:r>
            <a:endParaRPr lang="en-SG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8" name="Picture 17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C35B5A7-872A-6EC7-4FCE-1C942375BE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531" y="3467661"/>
            <a:ext cx="2638349" cy="141811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87892AFF-0A5D-CCEF-3A61-F59193F1D1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4465" y="928985"/>
            <a:ext cx="2220576" cy="8721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7C244F6B-8113-6DE7-58FF-4E2FAC007FD1}"/>
              </a:ext>
            </a:extLst>
          </p:cNvPr>
          <p:cNvSpPr txBox="1"/>
          <p:nvPr/>
        </p:nvSpPr>
        <p:spPr>
          <a:xfrm>
            <a:off x="7364482" y="469496"/>
            <a:ext cx="3902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4B5563"/>
                </a:solidFill>
                <a:effectLst/>
              </a:rPr>
              <a:t> </a:t>
            </a:r>
            <a:r>
              <a:rPr lang="en-SG" sz="1200" b="1" i="0" dirty="0">
                <a:effectLst/>
              </a:rPr>
              <a:t>Level2 OT Tower Operation Room SCADA network</a:t>
            </a:r>
            <a:endParaRPr lang="en-SG" sz="1200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2F47C51-4691-8270-1440-BFCD7637369C}"/>
              </a:ext>
            </a:extLst>
          </p:cNvPr>
          <p:cNvSpPr txBox="1"/>
          <p:nvPr/>
        </p:nvSpPr>
        <p:spPr>
          <a:xfrm>
            <a:off x="10485041" y="993691"/>
            <a:ext cx="121925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lvl2-CAM-Monitor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10.10.20.21</a:t>
            </a:r>
          </a:p>
        </p:txBody>
      </p: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B7A1837A-6A62-9B64-6928-5B8070806A96}"/>
              </a:ext>
            </a:extLst>
          </p:cNvPr>
          <p:cNvCxnSpPr>
            <a:cxnSpLocks/>
            <a:stCxn id="179" idx="1"/>
          </p:cNvCxnSpPr>
          <p:nvPr/>
        </p:nvCxnSpPr>
        <p:spPr>
          <a:xfrm rot="10800000" flipV="1">
            <a:off x="7693005" y="1365066"/>
            <a:ext cx="571460" cy="1460663"/>
          </a:xfrm>
          <a:prstGeom prst="bentConnector3">
            <a:avLst>
              <a:gd name="adj1" fmla="val 7438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EAACA60B-B3B1-D23A-10D8-E7589DA6764C}"/>
              </a:ext>
            </a:extLst>
          </p:cNvPr>
          <p:cNvCxnSpPr>
            <a:cxnSpLocks/>
            <a:endCxn id="178" idx="1"/>
          </p:cNvCxnSpPr>
          <p:nvPr/>
        </p:nvCxnSpPr>
        <p:spPr>
          <a:xfrm>
            <a:off x="7693005" y="2825730"/>
            <a:ext cx="476526" cy="1350987"/>
          </a:xfrm>
          <a:prstGeom prst="bentConnector3">
            <a:avLst>
              <a:gd name="adj1" fmla="val 2807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2109919-44FB-485A-5368-CD80A584F6ED}"/>
              </a:ext>
            </a:extLst>
          </p:cNvPr>
          <p:cNvCxnSpPr>
            <a:cxnSpLocks/>
          </p:cNvCxnSpPr>
          <p:nvPr/>
        </p:nvCxnSpPr>
        <p:spPr>
          <a:xfrm flipH="1">
            <a:off x="7839537" y="2537247"/>
            <a:ext cx="3959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FDF1895B-9226-CD1D-E82B-A01A622707FC}"/>
              </a:ext>
            </a:extLst>
          </p:cNvPr>
          <p:cNvSpPr txBox="1"/>
          <p:nvPr/>
        </p:nvSpPr>
        <p:spPr>
          <a:xfrm>
            <a:off x="10807880" y="2007251"/>
            <a:ext cx="119434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lvl2-Light Ctrl-HMI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10.10.20.22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C800401-73E7-DD08-B23E-A136C651F17B}"/>
              </a:ext>
            </a:extLst>
          </p:cNvPr>
          <p:cNvSpPr txBox="1"/>
          <p:nvPr/>
        </p:nvSpPr>
        <p:spPr>
          <a:xfrm>
            <a:off x="10807880" y="3543764"/>
            <a:ext cx="119434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lvl2-Radar-Ctrl-HMI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10.10.20.23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F13DA82-77FD-2FC5-F2B7-B5B33AB77AE9}"/>
              </a:ext>
            </a:extLst>
          </p:cNvPr>
          <p:cNvSpPr txBox="1"/>
          <p:nvPr/>
        </p:nvSpPr>
        <p:spPr>
          <a:xfrm>
            <a:off x="10206359" y="5336403"/>
            <a:ext cx="18850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Blue Team Subnet2</a:t>
            </a:r>
            <a:endParaRPr lang="en-SG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4E1F0F04-FA3F-EB6E-2F54-D99E5DF018FF}"/>
              </a:ext>
            </a:extLst>
          </p:cNvPr>
          <p:cNvSpPr txBox="1"/>
          <p:nvPr/>
        </p:nvSpPr>
        <p:spPr>
          <a:xfrm>
            <a:off x="6884911" y="3069370"/>
            <a:ext cx="105719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Blue Team </a:t>
            </a:r>
          </a:p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Subnet router</a:t>
            </a:r>
          </a:p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IP: 10.10.20.1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0" name="Picture 199">
            <a:extLst>
              <a:ext uri="{FF2B5EF4-FFF2-40B4-BE49-F238E27FC236}">
                <a16:creationId xmlns:a16="http://schemas.microsoft.com/office/drawing/2014/main" id="{B6FA35AC-8F0E-21C7-B2FE-C9FB9FD05A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6569" y="5234346"/>
            <a:ext cx="325936" cy="33405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DAB876C7-C0A6-6922-28F4-5A768C1E2C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6096" y="5025856"/>
            <a:ext cx="419005" cy="430031"/>
          </a:xfrm>
          <a:prstGeom prst="rect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E2BDB2E7-12C4-4139-6EB4-72368451B603}"/>
              </a:ext>
            </a:extLst>
          </p:cNvPr>
          <p:cNvSpPr txBox="1"/>
          <p:nvPr/>
        </p:nvSpPr>
        <p:spPr>
          <a:xfrm>
            <a:off x="9562366" y="5056206"/>
            <a:ext cx="20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lvl2-Misconiftured –IOT –CAM 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10.10.20.23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0E7F3082-4B39-DA72-8336-AC1A94CD6857}"/>
              </a:ext>
            </a:extLst>
          </p:cNvPr>
          <p:cNvCxnSpPr>
            <a:cxnSpLocks/>
            <a:stCxn id="200" idx="0"/>
          </p:cNvCxnSpPr>
          <p:nvPr/>
        </p:nvCxnSpPr>
        <p:spPr>
          <a:xfrm flipV="1">
            <a:off x="7839537" y="4162571"/>
            <a:ext cx="0" cy="10717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2DB0FA1C-5364-875E-DFF3-7E50CA9821C5}"/>
              </a:ext>
            </a:extLst>
          </p:cNvPr>
          <p:cNvCxnSpPr>
            <a:cxnSpLocks/>
          </p:cNvCxnSpPr>
          <p:nvPr/>
        </p:nvCxnSpPr>
        <p:spPr>
          <a:xfrm flipH="1">
            <a:off x="7839537" y="5069823"/>
            <a:ext cx="136655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2736ED3D-57FB-4436-FD85-6C48A538BC6D}"/>
              </a:ext>
            </a:extLst>
          </p:cNvPr>
          <p:cNvSpPr txBox="1"/>
          <p:nvPr/>
        </p:nvSpPr>
        <p:spPr>
          <a:xfrm>
            <a:off x="7986070" y="5151562"/>
            <a:ext cx="157629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Blue team misconfigured maintenance RJ45 port 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22BE65BB-4BDF-D68C-C13F-C478EEE22210}"/>
              </a:ext>
            </a:extLst>
          </p:cNvPr>
          <p:cNvSpPr/>
          <p:nvPr/>
        </p:nvSpPr>
        <p:spPr>
          <a:xfrm flipV="1">
            <a:off x="392082" y="5759732"/>
            <a:ext cx="10270617" cy="6391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C936A-03E7-1865-9AEB-52A4EA4B1A53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68626" y="4043806"/>
            <a:ext cx="698025" cy="5095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24AF0D-EADF-628A-1F64-1E2C25EA39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86366" y="2585772"/>
            <a:ext cx="698025" cy="5095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C8DA116-8F82-04AF-0179-6F08B4F45A1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0587" y="5830445"/>
            <a:ext cx="396581" cy="43968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D4EC4D-627C-AB4B-22CF-E227D597FF0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14350" y="5803986"/>
            <a:ext cx="818274" cy="376525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</p:pic>
      <p:pic>
        <p:nvPicPr>
          <p:cNvPr id="24" name="Picture 23" descr="A red horse on wheels&#10;&#10;Description automatically generated">
            <a:extLst>
              <a:ext uri="{FF2B5EF4-FFF2-40B4-BE49-F238E27FC236}">
                <a16:creationId xmlns:a16="http://schemas.microsoft.com/office/drawing/2014/main" id="{F59FF839-E07B-7705-4E08-9C6192D44C1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38219" y="5878473"/>
            <a:ext cx="363613" cy="287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D3456C2-882D-6C5F-F679-B71E2F553D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17749" y="6044798"/>
            <a:ext cx="325676" cy="334246"/>
          </a:xfrm>
          <a:prstGeom prst="rect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554EBDF-1698-83B4-CCE7-8F9A6E218A14}"/>
              </a:ext>
            </a:extLst>
          </p:cNvPr>
          <p:cNvSpPr txBox="1"/>
          <p:nvPr/>
        </p:nvSpPr>
        <p:spPr>
          <a:xfrm>
            <a:off x="364651" y="5781102"/>
            <a:ext cx="17780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Red Team Init Subnet / Internet</a:t>
            </a:r>
            <a:endParaRPr lang="en-SG" sz="1400" b="1" dirty="0">
              <a:solidFill>
                <a:srgbClr val="C00000"/>
              </a:solidFill>
            </a:endParaRPr>
          </a:p>
        </p:txBody>
      </p:sp>
      <p:pic>
        <p:nvPicPr>
          <p:cNvPr id="28" name="Graphic 27" descr="Laptop with solid fill">
            <a:extLst>
              <a:ext uri="{FF2B5EF4-FFF2-40B4-BE49-F238E27FC236}">
                <a16:creationId xmlns:a16="http://schemas.microsoft.com/office/drawing/2014/main" id="{15B9C953-3C03-2749-A82E-90F093210A7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75675" y="5613251"/>
            <a:ext cx="878538" cy="878538"/>
          </a:xfrm>
          <a:prstGeom prst="rect">
            <a:avLst/>
          </a:prstGeom>
        </p:spPr>
      </p:pic>
      <p:pic>
        <p:nvPicPr>
          <p:cNvPr id="30" name="Graphic 29" descr="Construction worker male with solid fill">
            <a:extLst>
              <a:ext uri="{FF2B5EF4-FFF2-40B4-BE49-F238E27FC236}">
                <a16:creationId xmlns:a16="http://schemas.microsoft.com/office/drawing/2014/main" id="{BE5E9060-6FB7-14DA-433A-D831524B306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34696" y="5787298"/>
            <a:ext cx="553844" cy="55384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7EAD2DC-51D5-6778-8052-FBEA307252BB}"/>
              </a:ext>
            </a:extLst>
          </p:cNvPr>
          <p:cNvSpPr txBox="1"/>
          <p:nvPr/>
        </p:nvSpPr>
        <p:spPr>
          <a:xfrm>
            <a:off x="1907098" y="5364709"/>
            <a:ext cx="135048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Red team attacker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EE1AF5-3F76-FDCB-AFBB-C1A3FE5811AD}"/>
              </a:ext>
            </a:extLst>
          </p:cNvPr>
          <p:cNvSpPr txBox="1"/>
          <p:nvPr/>
        </p:nvSpPr>
        <p:spPr>
          <a:xfrm>
            <a:off x="2850034" y="5406557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Ninja C2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:172.25.121.243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412F88-6152-BBED-AB24-B000D8C30DC8}"/>
              </a:ext>
            </a:extLst>
          </p:cNvPr>
          <p:cNvCxnSpPr/>
          <p:nvPr/>
        </p:nvCxnSpPr>
        <p:spPr>
          <a:xfrm>
            <a:off x="2523744" y="5971032"/>
            <a:ext cx="42854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118436-5127-8ABB-F4AC-DB09C37E233E}"/>
              </a:ext>
            </a:extLst>
          </p:cNvPr>
          <p:cNvCxnSpPr>
            <a:cxnSpLocks/>
          </p:cNvCxnSpPr>
          <p:nvPr/>
        </p:nvCxnSpPr>
        <p:spPr>
          <a:xfrm>
            <a:off x="3825727" y="5958840"/>
            <a:ext cx="271819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5A54BC-6AA0-5FCC-0A27-ABFC89748CDD}"/>
              </a:ext>
            </a:extLst>
          </p:cNvPr>
          <p:cNvCxnSpPr>
            <a:cxnSpLocks/>
          </p:cNvCxnSpPr>
          <p:nvPr/>
        </p:nvCxnSpPr>
        <p:spPr>
          <a:xfrm>
            <a:off x="2520336" y="6251448"/>
            <a:ext cx="195235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C9C3A54-14A8-641D-D828-2615D987D0AE}"/>
              </a:ext>
            </a:extLst>
          </p:cNvPr>
          <p:cNvSpPr txBox="1"/>
          <p:nvPr/>
        </p:nvSpPr>
        <p:spPr>
          <a:xfrm>
            <a:off x="4781171" y="6008405"/>
            <a:ext cx="17725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Third party IoT camera with malicious firmware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177B002-E609-8CF8-CC41-C12B068CF08F}"/>
              </a:ext>
            </a:extLst>
          </p:cNvPr>
          <p:cNvCxnSpPr>
            <a:cxnSpLocks/>
            <a:stCxn id="25" idx="2"/>
            <a:endCxn id="30" idx="2"/>
          </p:cNvCxnSpPr>
          <p:nvPr/>
        </p:nvCxnSpPr>
        <p:spPr>
          <a:xfrm rot="5400000" flipH="1" flipV="1">
            <a:off x="6727151" y="4294577"/>
            <a:ext cx="37902" cy="4131031"/>
          </a:xfrm>
          <a:prstGeom prst="bentConnector3">
            <a:avLst>
              <a:gd name="adj1" fmla="val -39334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40BA2AC-BDE1-C388-957A-CF858855E587}"/>
              </a:ext>
            </a:extLst>
          </p:cNvPr>
          <p:cNvSpPr txBox="1"/>
          <p:nvPr/>
        </p:nvSpPr>
        <p:spPr>
          <a:xfrm>
            <a:off x="7092446" y="5829826"/>
            <a:ext cx="17725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Victim Maintenance Laptop with Spy trojan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313DEE-619D-8913-EA65-F29B384474B7}"/>
              </a:ext>
            </a:extLst>
          </p:cNvPr>
          <p:cNvSpPr txBox="1"/>
          <p:nvPr/>
        </p:nvSpPr>
        <p:spPr>
          <a:xfrm>
            <a:off x="9129305" y="5887757"/>
            <a:ext cx="147773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Victim Maintenance Engineer </a:t>
            </a:r>
          </a:p>
        </p:txBody>
      </p:sp>
      <p:pic>
        <p:nvPicPr>
          <p:cNvPr id="57" name="Picture 56" descr="A white square with blue and yellow graphic design&#10;&#10;AI-generated content may be incorrect.">
            <a:extLst>
              <a:ext uri="{FF2B5EF4-FFF2-40B4-BE49-F238E27FC236}">
                <a16:creationId xmlns:a16="http://schemas.microsoft.com/office/drawing/2014/main" id="{553E7D0D-883A-AED8-8261-36B2E918A0D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796" y="5731121"/>
            <a:ext cx="699028" cy="69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74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271</Words>
  <Application>Microsoft Office PowerPoint</Application>
  <PresentationFormat>Widescreen</PresentationFormat>
  <Paragraphs>64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14</cp:revision>
  <dcterms:created xsi:type="dcterms:W3CDTF">2025-09-11T05:43:38Z</dcterms:created>
  <dcterms:modified xsi:type="dcterms:W3CDTF">2025-09-12T01:21:32Z</dcterms:modified>
</cp:coreProperties>
</file>