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72" r:id="rId2"/>
    <p:sldId id="271" r:id="rId3"/>
    <p:sldId id="273" r:id="rId4"/>
    <p:sldId id="274" r:id="rId5"/>
    <p:sldId id="275" r:id="rId6"/>
    <p:sldId id="27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2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5360A-AAF9-4E66-A1CA-42D06EE5464D}" type="datetimeFigureOut">
              <a:rPr lang="en-SG" smtClean="0"/>
              <a:t>13/9/2025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5474D4-FB8B-474A-8821-BFEF13E121B2}" type="slidenum">
              <a:rPr lang="en-SG" smtClean="0"/>
              <a:t>‹#›</a:t>
            </a:fld>
            <a:endParaRPr lang="en-SG"/>
          </a:p>
        </p:txBody>
      </p:sp>
    </p:spTree>
    <p:extLst>
      <p:ext uri="{BB962C8B-B14F-4D97-AF65-F5344CB8AC3E}">
        <p14:creationId xmlns:p14="http://schemas.microsoft.com/office/powerpoint/2010/main" val="2434192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3C24D-25D4-1DB0-33F1-9FB5F1595F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8F1243-0995-0B86-973C-726953493B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29840E-1A54-B66F-A7E7-7E2FE3B45616}"/>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58FB46F0-B6C0-EB59-06C2-80CF483A94D1}"/>
              </a:ext>
            </a:extLst>
          </p:cNvPr>
          <p:cNvSpPr>
            <a:spLocks noGrp="1"/>
          </p:cNvSpPr>
          <p:nvPr>
            <p:ph type="sldNum" sz="quarter" idx="5"/>
          </p:nvPr>
        </p:nvSpPr>
        <p:spPr/>
        <p:txBody>
          <a:bodyPr/>
          <a:lstStyle/>
          <a:p>
            <a:fld id="{0F1A81A0-5A8D-48AC-93A7-E0E208369D8C}" type="slidenum">
              <a:rPr lang="en-SG" smtClean="0"/>
              <a:t>1</a:t>
            </a:fld>
            <a:endParaRPr lang="en-SG"/>
          </a:p>
        </p:txBody>
      </p:sp>
    </p:spTree>
    <p:extLst>
      <p:ext uri="{BB962C8B-B14F-4D97-AF65-F5344CB8AC3E}">
        <p14:creationId xmlns:p14="http://schemas.microsoft.com/office/powerpoint/2010/main" val="3863428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F1A81A0-5A8D-48AC-93A7-E0E208369D8C}" type="slidenum">
              <a:rPr lang="en-SG" smtClean="0"/>
              <a:t>2</a:t>
            </a:fld>
            <a:endParaRPr lang="en-SG"/>
          </a:p>
        </p:txBody>
      </p:sp>
    </p:spTree>
    <p:extLst>
      <p:ext uri="{BB962C8B-B14F-4D97-AF65-F5344CB8AC3E}">
        <p14:creationId xmlns:p14="http://schemas.microsoft.com/office/powerpoint/2010/main" val="3823315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031B-30C8-C133-E590-8B280BA32F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B126420D-5FBB-78AA-A647-48050F2695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D575FE58-0E38-B11F-15F5-770631031DA9}"/>
              </a:ext>
            </a:extLst>
          </p:cNvPr>
          <p:cNvSpPr>
            <a:spLocks noGrp="1"/>
          </p:cNvSpPr>
          <p:nvPr>
            <p:ph type="dt" sz="half" idx="10"/>
          </p:nvPr>
        </p:nvSpPr>
        <p:spPr/>
        <p:txBody>
          <a:bodyPr/>
          <a:lstStyle/>
          <a:p>
            <a:fld id="{4C4676CC-359B-452E-906A-E6E7B13F8520}" type="datetimeFigureOut">
              <a:rPr lang="en-SG" smtClean="0"/>
              <a:t>13/9/2025</a:t>
            </a:fld>
            <a:endParaRPr lang="en-SG"/>
          </a:p>
        </p:txBody>
      </p:sp>
      <p:sp>
        <p:nvSpPr>
          <p:cNvPr id="5" name="Footer Placeholder 4">
            <a:extLst>
              <a:ext uri="{FF2B5EF4-FFF2-40B4-BE49-F238E27FC236}">
                <a16:creationId xmlns:a16="http://schemas.microsoft.com/office/drawing/2014/main" id="{01CAE051-506D-55DC-E67B-3D705327188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2754102-B8CB-D70B-BAEF-3F767D7DDBC3}"/>
              </a:ext>
            </a:extLst>
          </p:cNvPr>
          <p:cNvSpPr>
            <a:spLocks noGrp="1"/>
          </p:cNvSpPr>
          <p:nvPr>
            <p:ph type="sldNum" sz="quarter" idx="12"/>
          </p:nvPr>
        </p:nvSpPr>
        <p:spPr/>
        <p:txBody>
          <a:bodyPr/>
          <a:lstStyle/>
          <a:p>
            <a:fld id="{A27B1E9F-F085-4F34-88A4-9798513277B0}" type="slidenum">
              <a:rPr lang="en-SG" smtClean="0"/>
              <a:t>‹#›</a:t>
            </a:fld>
            <a:endParaRPr lang="en-SG"/>
          </a:p>
        </p:txBody>
      </p:sp>
    </p:spTree>
    <p:extLst>
      <p:ext uri="{BB962C8B-B14F-4D97-AF65-F5344CB8AC3E}">
        <p14:creationId xmlns:p14="http://schemas.microsoft.com/office/powerpoint/2010/main" val="362434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D0C3-C365-D543-1219-5E4BABE7451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8E1283C-A8D5-C04D-2FF4-92E1057EBE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786259-E045-45F3-E25E-0A590E1F3AAA}"/>
              </a:ext>
            </a:extLst>
          </p:cNvPr>
          <p:cNvSpPr>
            <a:spLocks noGrp="1"/>
          </p:cNvSpPr>
          <p:nvPr>
            <p:ph type="dt" sz="half" idx="10"/>
          </p:nvPr>
        </p:nvSpPr>
        <p:spPr/>
        <p:txBody>
          <a:bodyPr/>
          <a:lstStyle/>
          <a:p>
            <a:fld id="{4C4676CC-359B-452E-906A-E6E7B13F8520}" type="datetimeFigureOut">
              <a:rPr lang="en-SG" smtClean="0"/>
              <a:t>13/9/2025</a:t>
            </a:fld>
            <a:endParaRPr lang="en-SG"/>
          </a:p>
        </p:txBody>
      </p:sp>
      <p:sp>
        <p:nvSpPr>
          <p:cNvPr id="5" name="Footer Placeholder 4">
            <a:extLst>
              <a:ext uri="{FF2B5EF4-FFF2-40B4-BE49-F238E27FC236}">
                <a16:creationId xmlns:a16="http://schemas.microsoft.com/office/drawing/2014/main" id="{0C3F6573-629F-D727-386B-896A1FC9D9A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C9A42AF-A6FE-FA88-F096-734DF94862F8}"/>
              </a:ext>
            </a:extLst>
          </p:cNvPr>
          <p:cNvSpPr>
            <a:spLocks noGrp="1"/>
          </p:cNvSpPr>
          <p:nvPr>
            <p:ph type="sldNum" sz="quarter" idx="12"/>
          </p:nvPr>
        </p:nvSpPr>
        <p:spPr/>
        <p:txBody>
          <a:bodyPr/>
          <a:lstStyle/>
          <a:p>
            <a:fld id="{A27B1E9F-F085-4F34-88A4-9798513277B0}" type="slidenum">
              <a:rPr lang="en-SG" smtClean="0"/>
              <a:t>‹#›</a:t>
            </a:fld>
            <a:endParaRPr lang="en-SG"/>
          </a:p>
        </p:txBody>
      </p:sp>
    </p:spTree>
    <p:extLst>
      <p:ext uri="{BB962C8B-B14F-4D97-AF65-F5344CB8AC3E}">
        <p14:creationId xmlns:p14="http://schemas.microsoft.com/office/powerpoint/2010/main" val="225878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D03AC1-F461-4990-506B-0E74A70B90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AB48A2D-BB9D-388E-F502-D9DAD8AF85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0AB3C6E-A4AE-B651-8E05-369ACC6F9178}"/>
              </a:ext>
            </a:extLst>
          </p:cNvPr>
          <p:cNvSpPr>
            <a:spLocks noGrp="1"/>
          </p:cNvSpPr>
          <p:nvPr>
            <p:ph type="dt" sz="half" idx="10"/>
          </p:nvPr>
        </p:nvSpPr>
        <p:spPr/>
        <p:txBody>
          <a:bodyPr/>
          <a:lstStyle/>
          <a:p>
            <a:fld id="{4C4676CC-359B-452E-906A-E6E7B13F8520}" type="datetimeFigureOut">
              <a:rPr lang="en-SG" smtClean="0"/>
              <a:t>13/9/2025</a:t>
            </a:fld>
            <a:endParaRPr lang="en-SG"/>
          </a:p>
        </p:txBody>
      </p:sp>
      <p:sp>
        <p:nvSpPr>
          <p:cNvPr id="5" name="Footer Placeholder 4">
            <a:extLst>
              <a:ext uri="{FF2B5EF4-FFF2-40B4-BE49-F238E27FC236}">
                <a16:creationId xmlns:a16="http://schemas.microsoft.com/office/drawing/2014/main" id="{C8969FF7-7D13-1FBC-3744-07C8F33FB82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CCC8AFB-6AD2-9240-1EFC-A9A2E672C095}"/>
              </a:ext>
            </a:extLst>
          </p:cNvPr>
          <p:cNvSpPr>
            <a:spLocks noGrp="1"/>
          </p:cNvSpPr>
          <p:nvPr>
            <p:ph type="sldNum" sz="quarter" idx="12"/>
          </p:nvPr>
        </p:nvSpPr>
        <p:spPr/>
        <p:txBody>
          <a:bodyPr/>
          <a:lstStyle/>
          <a:p>
            <a:fld id="{A27B1E9F-F085-4F34-88A4-9798513277B0}" type="slidenum">
              <a:rPr lang="en-SG" smtClean="0"/>
              <a:t>‹#›</a:t>
            </a:fld>
            <a:endParaRPr lang="en-SG"/>
          </a:p>
        </p:txBody>
      </p:sp>
    </p:spTree>
    <p:extLst>
      <p:ext uri="{BB962C8B-B14F-4D97-AF65-F5344CB8AC3E}">
        <p14:creationId xmlns:p14="http://schemas.microsoft.com/office/powerpoint/2010/main" val="65516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5DA6-DCD9-DCEF-2432-1A9B4F42080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8B12F09-288B-6559-32FE-609AFA6418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03C7CC1-832E-6575-6692-803F3FCFAD9B}"/>
              </a:ext>
            </a:extLst>
          </p:cNvPr>
          <p:cNvSpPr>
            <a:spLocks noGrp="1"/>
          </p:cNvSpPr>
          <p:nvPr>
            <p:ph type="dt" sz="half" idx="10"/>
          </p:nvPr>
        </p:nvSpPr>
        <p:spPr/>
        <p:txBody>
          <a:bodyPr/>
          <a:lstStyle/>
          <a:p>
            <a:fld id="{4C4676CC-359B-452E-906A-E6E7B13F8520}" type="datetimeFigureOut">
              <a:rPr lang="en-SG" smtClean="0"/>
              <a:t>13/9/2025</a:t>
            </a:fld>
            <a:endParaRPr lang="en-SG"/>
          </a:p>
        </p:txBody>
      </p:sp>
      <p:sp>
        <p:nvSpPr>
          <p:cNvPr id="5" name="Footer Placeholder 4">
            <a:extLst>
              <a:ext uri="{FF2B5EF4-FFF2-40B4-BE49-F238E27FC236}">
                <a16:creationId xmlns:a16="http://schemas.microsoft.com/office/drawing/2014/main" id="{566A8222-6E2C-BAF8-E026-1270079EFA6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5A860A0-39D5-138C-11AB-F7EA43C391D1}"/>
              </a:ext>
            </a:extLst>
          </p:cNvPr>
          <p:cNvSpPr>
            <a:spLocks noGrp="1"/>
          </p:cNvSpPr>
          <p:nvPr>
            <p:ph type="sldNum" sz="quarter" idx="12"/>
          </p:nvPr>
        </p:nvSpPr>
        <p:spPr/>
        <p:txBody>
          <a:bodyPr/>
          <a:lstStyle/>
          <a:p>
            <a:fld id="{A27B1E9F-F085-4F34-88A4-9798513277B0}" type="slidenum">
              <a:rPr lang="en-SG" smtClean="0"/>
              <a:t>‹#›</a:t>
            </a:fld>
            <a:endParaRPr lang="en-SG"/>
          </a:p>
        </p:txBody>
      </p:sp>
    </p:spTree>
    <p:extLst>
      <p:ext uri="{BB962C8B-B14F-4D97-AF65-F5344CB8AC3E}">
        <p14:creationId xmlns:p14="http://schemas.microsoft.com/office/powerpoint/2010/main" val="3344721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0DC24-282E-2FB9-81F3-6E3FD09779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2ED31F94-D3BA-95A6-9816-7C92295C42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D6EE01-F9AE-4709-A861-C6305147E351}"/>
              </a:ext>
            </a:extLst>
          </p:cNvPr>
          <p:cNvSpPr>
            <a:spLocks noGrp="1"/>
          </p:cNvSpPr>
          <p:nvPr>
            <p:ph type="dt" sz="half" idx="10"/>
          </p:nvPr>
        </p:nvSpPr>
        <p:spPr/>
        <p:txBody>
          <a:bodyPr/>
          <a:lstStyle/>
          <a:p>
            <a:fld id="{4C4676CC-359B-452E-906A-E6E7B13F8520}" type="datetimeFigureOut">
              <a:rPr lang="en-SG" smtClean="0"/>
              <a:t>13/9/2025</a:t>
            </a:fld>
            <a:endParaRPr lang="en-SG"/>
          </a:p>
        </p:txBody>
      </p:sp>
      <p:sp>
        <p:nvSpPr>
          <p:cNvPr id="5" name="Footer Placeholder 4">
            <a:extLst>
              <a:ext uri="{FF2B5EF4-FFF2-40B4-BE49-F238E27FC236}">
                <a16:creationId xmlns:a16="http://schemas.microsoft.com/office/drawing/2014/main" id="{1F4C7FBD-3D16-F8D9-1C23-E70B885A5BE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615D763-8CD0-4491-39F3-58E1DBF89843}"/>
              </a:ext>
            </a:extLst>
          </p:cNvPr>
          <p:cNvSpPr>
            <a:spLocks noGrp="1"/>
          </p:cNvSpPr>
          <p:nvPr>
            <p:ph type="sldNum" sz="quarter" idx="12"/>
          </p:nvPr>
        </p:nvSpPr>
        <p:spPr/>
        <p:txBody>
          <a:bodyPr/>
          <a:lstStyle/>
          <a:p>
            <a:fld id="{A27B1E9F-F085-4F34-88A4-9798513277B0}" type="slidenum">
              <a:rPr lang="en-SG" smtClean="0"/>
              <a:t>‹#›</a:t>
            </a:fld>
            <a:endParaRPr lang="en-SG"/>
          </a:p>
        </p:txBody>
      </p:sp>
    </p:spTree>
    <p:extLst>
      <p:ext uri="{BB962C8B-B14F-4D97-AF65-F5344CB8AC3E}">
        <p14:creationId xmlns:p14="http://schemas.microsoft.com/office/powerpoint/2010/main" val="1163770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556B6-2B7E-941F-4631-E9DF03C1211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3AF7360-37F1-BE6C-1CC6-11103FEACC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0BF51DA-6EE7-63BA-9A3D-DFFB9A3E29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2453C4E-2223-4F7E-060B-88CC02942716}"/>
              </a:ext>
            </a:extLst>
          </p:cNvPr>
          <p:cNvSpPr>
            <a:spLocks noGrp="1"/>
          </p:cNvSpPr>
          <p:nvPr>
            <p:ph type="dt" sz="half" idx="10"/>
          </p:nvPr>
        </p:nvSpPr>
        <p:spPr/>
        <p:txBody>
          <a:bodyPr/>
          <a:lstStyle/>
          <a:p>
            <a:fld id="{4C4676CC-359B-452E-906A-E6E7B13F8520}" type="datetimeFigureOut">
              <a:rPr lang="en-SG" smtClean="0"/>
              <a:t>13/9/2025</a:t>
            </a:fld>
            <a:endParaRPr lang="en-SG"/>
          </a:p>
        </p:txBody>
      </p:sp>
      <p:sp>
        <p:nvSpPr>
          <p:cNvPr id="6" name="Footer Placeholder 5">
            <a:extLst>
              <a:ext uri="{FF2B5EF4-FFF2-40B4-BE49-F238E27FC236}">
                <a16:creationId xmlns:a16="http://schemas.microsoft.com/office/drawing/2014/main" id="{20C9410E-9F60-62FA-7AF6-6A01C2714BC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1329E7E-E836-2085-FDC9-31F049B1268D}"/>
              </a:ext>
            </a:extLst>
          </p:cNvPr>
          <p:cNvSpPr>
            <a:spLocks noGrp="1"/>
          </p:cNvSpPr>
          <p:nvPr>
            <p:ph type="sldNum" sz="quarter" idx="12"/>
          </p:nvPr>
        </p:nvSpPr>
        <p:spPr/>
        <p:txBody>
          <a:bodyPr/>
          <a:lstStyle/>
          <a:p>
            <a:fld id="{A27B1E9F-F085-4F34-88A4-9798513277B0}" type="slidenum">
              <a:rPr lang="en-SG" smtClean="0"/>
              <a:t>‹#›</a:t>
            </a:fld>
            <a:endParaRPr lang="en-SG"/>
          </a:p>
        </p:txBody>
      </p:sp>
    </p:spTree>
    <p:extLst>
      <p:ext uri="{BB962C8B-B14F-4D97-AF65-F5344CB8AC3E}">
        <p14:creationId xmlns:p14="http://schemas.microsoft.com/office/powerpoint/2010/main" val="1891411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3C2EE-1908-AE1E-C66C-94E053D34F61}"/>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B3B39A4F-6CA1-AF09-95F2-319697797C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C059B7-1935-B437-D5BA-B3420E5BBA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304B05D3-4F16-018D-D087-B1298173D5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07E3D1-7DFB-8C84-94B7-6A9439F06D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D908596-D5FB-D539-FD5B-31B0B70A2694}"/>
              </a:ext>
            </a:extLst>
          </p:cNvPr>
          <p:cNvSpPr>
            <a:spLocks noGrp="1"/>
          </p:cNvSpPr>
          <p:nvPr>
            <p:ph type="dt" sz="half" idx="10"/>
          </p:nvPr>
        </p:nvSpPr>
        <p:spPr/>
        <p:txBody>
          <a:bodyPr/>
          <a:lstStyle/>
          <a:p>
            <a:fld id="{4C4676CC-359B-452E-906A-E6E7B13F8520}" type="datetimeFigureOut">
              <a:rPr lang="en-SG" smtClean="0"/>
              <a:t>13/9/2025</a:t>
            </a:fld>
            <a:endParaRPr lang="en-SG"/>
          </a:p>
        </p:txBody>
      </p:sp>
      <p:sp>
        <p:nvSpPr>
          <p:cNvPr id="8" name="Footer Placeholder 7">
            <a:extLst>
              <a:ext uri="{FF2B5EF4-FFF2-40B4-BE49-F238E27FC236}">
                <a16:creationId xmlns:a16="http://schemas.microsoft.com/office/drawing/2014/main" id="{330E98AF-611E-0190-B2AE-56365948F238}"/>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618FA54-5348-E9E5-CFB8-A0C24E62D4CA}"/>
              </a:ext>
            </a:extLst>
          </p:cNvPr>
          <p:cNvSpPr>
            <a:spLocks noGrp="1"/>
          </p:cNvSpPr>
          <p:nvPr>
            <p:ph type="sldNum" sz="quarter" idx="12"/>
          </p:nvPr>
        </p:nvSpPr>
        <p:spPr/>
        <p:txBody>
          <a:bodyPr/>
          <a:lstStyle/>
          <a:p>
            <a:fld id="{A27B1E9F-F085-4F34-88A4-9798513277B0}" type="slidenum">
              <a:rPr lang="en-SG" smtClean="0"/>
              <a:t>‹#›</a:t>
            </a:fld>
            <a:endParaRPr lang="en-SG"/>
          </a:p>
        </p:txBody>
      </p:sp>
    </p:spTree>
    <p:extLst>
      <p:ext uri="{BB962C8B-B14F-4D97-AF65-F5344CB8AC3E}">
        <p14:creationId xmlns:p14="http://schemas.microsoft.com/office/powerpoint/2010/main" val="964073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2688-7392-A969-048C-E1A5143D933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6B1DD048-8FF4-570E-E7AE-6F99CCE1FBCB}"/>
              </a:ext>
            </a:extLst>
          </p:cNvPr>
          <p:cNvSpPr>
            <a:spLocks noGrp="1"/>
          </p:cNvSpPr>
          <p:nvPr>
            <p:ph type="dt" sz="half" idx="10"/>
          </p:nvPr>
        </p:nvSpPr>
        <p:spPr/>
        <p:txBody>
          <a:bodyPr/>
          <a:lstStyle/>
          <a:p>
            <a:fld id="{4C4676CC-359B-452E-906A-E6E7B13F8520}" type="datetimeFigureOut">
              <a:rPr lang="en-SG" smtClean="0"/>
              <a:t>13/9/2025</a:t>
            </a:fld>
            <a:endParaRPr lang="en-SG"/>
          </a:p>
        </p:txBody>
      </p:sp>
      <p:sp>
        <p:nvSpPr>
          <p:cNvPr id="4" name="Footer Placeholder 3">
            <a:extLst>
              <a:ext uri="{FF2B5EF4-FFF2-40B4-BE49-F238E27FC236}">
                <a16:creationId xmlns:a16="http://schemas.microsoft.com/office/drawing/2014/main" id="{3B951A9F-1484-C0E6-143C-221D558BEA9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B4EAC34B-E147-731C-4B4E-19ED83EE6FF3}"/>
              </a:ext>
            </a:extLst>
          </p:cNvPr>
          <p:cNvSpPr>
            <a:spLocks noGrp="1"/>
          </p:cNvSpPr>
          <p:nvPr>
            <p:ph type="sldNum" sz="quarter" idx="12"/>
          </p:nvPr>
        </p:nvSpPr>
        <p:spPr/>
        <p:txBody>
          <a:bodyPr/>
          <a:lstStyle/>
          <a:p>
            <a:fld id="{A27B1E9F-F085-4F34-88A4-9798513277B0}" type="slidenum">
              <a:rPr lang="en-SG" smtClean="0"/>
              <a:t>‹#›</a:t>
            </a:fld>
            <a:endParaRPr lang="en-SG"/>
          </a:p>
        </p:txBody>
      </p:sp>
    </p:spTree>
    <p:extLst>
      <p:ext uri="{BB962C8B-B14F-4D97-AF65-F5344CB8AC3E}">
        <p14:creationId xmlns:p14="http://schemas.microsoft.com/office/powerpoint/2010/main" val="2377020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E9029-2B3B-69C8-0479-97946985A203}"/>
              </a:ext>
            </a:extLst>
          </p:cNvPr>
          <p:cNvSpPr>
            <a:spLocks noGrp="1"/>
          </p:cNvSpPr>
          <p:nvPr>
            <p:ph type="dt" sz="half" idx="10"/>
          </p:nvPr>
        </p:nvSpPr>
        <p:spPr/>
        <p:txBody>
          <a:bodyPr/>
          <a:lstStyle/>
          <a:p>
            <a:fld id="{4C4676CC-359B-452E-906A-E6E7B13F8520}" type="datetimeFigureOut">
              <a:rPr lang="en-SG" smtClean="0"/>
              <a:t>13/9/2025</a:t>
            </a:fld>
            <a:endParaRPr lang="en-SG"/>
          </a:p>
        </p:txBody>
      </p:sp>
      <p:sp>
        <p:nvSpPr>
          <p:cNvPr id="3" name="Footer Placeholder 2">
            <a:extLst>
              <a:ext uri="{FF2B5EF4-FFF2-40B4-BE49-F238E27FC236}">
                <a16:creationId xmlns:a16="http://schemas.microsoft.com/office/drawing/2014/main" id="{69E4E0F4-52ED-ABCA-9C57-180C9521CC02}"/>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A9752AB-4DDB-1998-91DC-DC4519E014A0}"/>
              </a:ext>
            </a:extLst>
          </p:cNvPr>
          <p:cNvSpPr>
            <a:spLocks noGrp="1"/>
          </p:cNvSpPr>
          <p:nvPr>
            <p:ph type="sldNum" sz="quarter" idx="12"/>
          </p:nvPr>
        </p:nvSpPr>
        <p:spPr/>
        <p:txBody>
          <a:bodyPr/>
          <a:lstStyle/>
          <a:p>
            <a:fld id="{A27B1E9F-F085-4F34-88A4-9798513277B0}" type="slidenum">
              <a:rPr lang="en-SG" smtClean="0"/>
              <a:t>‹#›</a:t>
            </a:fld>
            <a:endParaRPr lang="en-SG"/>
          </a:p>
        </p:txBody>
      </p:sp>
    </p:spTree>
    <p:extLst>
      <p:ext uri="{BB962C8B-B14F-4D97-AF65-F5344CB8AC3E}">
        <p14:creationId xmlns:p14="http://schemas.microsoft.com/office/powerpoint/2010/main" val="1077153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A789-B437-4189-48A4-A26AC851C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0FBD61C3-FFA3-E1A2-F85C-233773EDEF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49F04CC3-7AEB-9371-AC6C-176264CD0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A9D272-C9DE-876B-8F7C-98A8476D33EE}"/>
              </a:ext>
            </a:extLst>
          </p:cNvPr>
          <p:cNvSpPr>
            <a:spLocks noGrp="1"/>
          </p:cNvSpPr>
          <p:nvPr>
            <p:ph type="dt" sz="half" idx="10"/>
          </p:nvPr>
        </p:nvSpPr>
        <p:spPr/>
        <p:txBody>
          <a:bodyPr/>
          <a:lstStyle/>
          <a:p>
            <a:fld id="{4C4676CC-359B-452E-906A-E6E7B13F8520}" type="datetimeFigureOut">
              <a:rPr lang="en-SG" smtClean="0"/>
              <a:t>13/9/2025</a:t>
            </a:fld>
            <a:endParaRPr lang="en-SG"/>
          </a:p>
        </p:txBody>
      </p:sp>
      <p:sp>
        <p:nvSpPr>
          <p:cNvPr id="6" name="Footer Placeholder 5">
            <a:extLst>
              <a:ext uri="{FF2B5EF4-FFF2-40B4-BE49-F238E27FC236}">
                <a16:creationId xmlns:a16="http://schemas.microsoft.com/office/drawing/2014/main" id="{217FDEE0-15D1-2318-F1A9-1C089D0EDD3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AB6E3A0-6CC9-6107-CA1F-85462D0CA615}"/>
              </a:ext>
            </a:extLst>
          </p:cNvPr>
          <p:cNvSpPr>
            <a:spLocks noGrp="1"/>
          </p:cNvSpPr>
          <p:nvPr>
            <p:ph type="sldNum" sz="quarter" idx="12"/>
          </p:nvPr>
        </p:nvSpPr>
        <p:spPr/>
        <p:txBody>
          <a:bodyPr/>
          <a:lstStyle/>
          <a:p>
            <a:fld id="{A27B1E9F-F085-4F34-88A4-9798513277B0}" type="slidenum">
              <a:rPr lang="en-SG" smtClean="0"/>
              <a:t>‹#›</a:t>
            </a:fld>
            <a:endParaRPr lang="en-SG"/>
          </a:p>
        </p:txBody>
      </p:sp>
    </p:spTree>
    <p:extLst>
      <p:ext uri="{BB962C8B-B14F-4D97-AF65-F5344CB8AC3E}">
        <p14:creationId xmlns:p14="http://schemas.microsoft.com/office/powerpoint/2010/main" val="4055892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9F7B-83CB-FDCC-132B-BAF955D9D8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BBAAB7B-45F0-1ADC-AB8F-C46ECFF769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B7DEAFD-1FB1-A6A4-F79A-52A5F0F01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50E42-ECE8-D0FB-1A01-5E664CA55D94}"/>
              </a:ext>
            </a:extLst>
          </p:cNvPr>
          <p:cNvSpPr>
            <a:spLocks noGrp="1"/>
          </p:cNvSpPr>
          <p:nvPr>
            <p:ph type="dt" sz="half" idx="10"/>
          </p:nvPr>
        </p:nvSpPr>
        <p:spPr/>
        <p:txBody>
          <a:bodyPr/>
          <a:lstStyle/>
          <a:p>
            <a:fld id="{4C4676CC-359B-452E-906A-E6E7B13F8520}" type="datetimeFigureOut">
              <a:rPr lang="en-SG" smtClean="0"/>
              <a:t>13/9/2025</a:t>
            </a:fld>
            <a:endParaRPr lang="en-SG"/>
          </a:p>
        </p:txBody>
      </p:sp>
      <p:sp>
        <p:nvSpPr>
          <p:cNvPr id="6" name="Footer Placeholder 5">
            <a:extLst>
              <a:ext uri="{FF2B5EF4-FFF2-40B4-BE49-F238E27FC236}">
                <a16:creationId xmlns:a16="http://schemas.microsoft.com/office/drawing/2014/main" id="{B1C5704E-0878-6E9F-908B-F1766BCC23D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9EA9F29-D65C-D1E5-FDC4-44150D39C158}"/>
              </a:ext>
            </a:extLst>
          </p:cNvPr>
          <p:cNvSpPr>
            <a:spLocks noGrp="1"/>
          </p:cNvSpPr>
          <p:nvPr>
            <p:ph type="sldNum" sz="quarter" idx="12"/>
          </p:nvPr>
        </p:nvSpPr>
        <p:spPr/>
        <p:txBody>
          <a:bodyPr/>
          <a:lstStyle/>
          <a:p>
            <a:fld id="{A27B1E9F-F085-4F34-88A4-9798513277B0}" type="slidenum">
              <a:rPr lang="en-SG" smtClean="0"/>
              <a:t>‹#›</a:t>
            </a:fld>
            <a:endParaRPr lang="en-SG"/>
          </a:p>
        </p:txBody>
      </p:sp>
    </p:spTree>
    <p:extLst>
      <p:ext uri="{BB962C8B-B14F-4D97-AF65-F5344CB8AC3E}">
        <p14:creationId xmlns:p14="http://schemas.microsoft.com/office/powerpoint/2010/main" val="3353585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F5664F-90CC-6ACA-0621-189717A85E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C5615A3-ADD3-112D-CE5E-84E3DA2EA3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EE426A9-FF87-1D6D-D056-4950730CBA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4676CC-359B-452E-906A-E6E7B13F8520}" type="datetimeFigureOut">
              <a:rPr lang="en-SG" smtClean="0"/>
              <a:t>13/9/2025</a:t>
            </a:fld>
            <a:endParaRPr lang="en-SG"/>
          </a:p>
        </p:txBody>
      </p:sp>
      <p:sp>
        <p:nvSpPr>
          <p:cNvPr id="5" name="Footer Placeholder 4">
            <a:extLst>
              <a:ext uri="{FF2B5EF4-FFF2-40B4-BE49-F238E27FC236}">
                <a16:creationId xmlns:a16="http://schemas.microsoft.com/office/drawing/2014/main" id="{30FCECAE-8FB7-DA81-3B15-AEA4B81176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9729512A-D9FD-4124-A126-E12F53E3A8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27B1E9F-F085-4F34-88A4-9798513277B0}" type="slidenum">
              <a:rPr lang="en-SG" smtClean="0"/>
              <a:t>‹#›</a:t>
            </a:fld>
            <a:endParaRPr lang="en-SG"/>
          </a:p>
        </p:txBody>
      </p:sp>
    </p:spTree>
    <p:extLst>
      <p:ext uri="{BB962C8B-B14F-4D97-AF65-F5344CB8AC3E}">
        <p14:creationId xmlns:p14="http://schemas.microsoft.com/office/powerpoint/2010/main" val="2770880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23.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05ED8-9856-A750-9081-3E1EFA656C9C}"/>
            </a:ext>
          </a:extLst>
        </p:cNvPr>
        <p:cNvGrpSpPr/>
        <p:nvPr/>
      </p:nvGrpSpPr>
      <p:grpSpPr>
        <a:xfrm>
          <a:off x="0" y="0"/>
          <a:ext cx="0" cy="0"/>
          <a:chOff x="0" y="0"/>
          <a:chExt cx="0" cy="0"/>
        </a:xfrm>
      </p:grpSpPr>
      <p:sp>
        <p:nvSpPr>
          <p:cNvPr id="180" name="Rectangle 179">
            <a:extLst>
              <a:ext uri="{FF2B5EF4-FFF2-40B4-BE49-F238E27FC236}">
                <a16:creationId xmlns:a16="http://schemas.microsoft.com/office/drawing/2014/main" id="{8F56040D-A618-2179-3D1E-1F425C4D0591}"/>
              </a:ext>
            </a:extLst>
          </p:cNvPr>
          <p:cNvSpPr/>
          <p:nvPr/>
        </p:nvSpPr>
        <p:spPr>
          <a:xfrm>
            <a:off x="7487587" y="437305"/>
            <a:ext cx="4379644" cy="5222087"/>
          </a:xfrm>
          <a:prstGeom prst="rect">
            <a:avLst/>
          </a:prstGeom>
          <a:solidFill>
            <a:schemeClr val="accent1">
              <a:lumMod val="20000"/>
              <a:lumOff val="80000"/>
            </a:schemeClr>
          </a:solidFill>
          <a:ln w="12700"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a:p>
        </p:txBody>
      </p:sp>
      <p:sp>
        <p:nvSpPr>
          <p:cNvPr id="85" name="Rectangle 84">
            <a:extLst>
              <a:ext uri="{FF2B5EF4-FFF2-40B4-BE49-F238E27FC236}">
                <a16:creationId xmlns:a16="http://schemas.microsoft.com/office/drawing/2014/main" id="{996D917B-6A93-FB73-5509-D72E26DF96F3}"/>
              </a:ext>
            </a:extLst>
          </p:cNvPr>
          <p:cNvSpPr/>
          <p:nvPr/>
        </p:nvSpPr>
        <p:spPr>
          <a:xfrm>
            <a:off x="5289269" y="437306"/>
            <a:ext cx="1870911" cy="5222087"/>
          </a:xfrm>
          <a:prstGeom prst="rect">
            <a:avLst/>
          </a:prstGeom>
          <a:solidFill>
            <a:schemeClr val="accent1">
              <a:lumMod val="20000"/>
              <a:lumOff val="80000"/>
            </a:schemeClr>
          </a:solidFill>
          <a:ln w="12700"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a:p>
        </p:txBody>
      </p:sp>
      <p:sp>
        <p:nvSpPr>
          <p:cNvPr id="4" name="TextBox 3">
            <a:extLst>
              <a:ext uri="{FF2B5EF4-FFF2-40B4-BE49-F238E27FC236}">
                <a16:creationId xmlns:a16="http://schemas.microsoft.com/office/drawing/2014/main" id="{36595876-6C99-9720-176E-FB5B5C7F568F}"/>
              </a:ext>
            </a:extLst>
          </p:cNvPr>
          <p:cNvSpPr txBox="1"/>
          <p:nvPr/>
        </p:nvSpPr>
        <p:spPr>
          <a:xfrm>
            <a:off x="324770" y="376376"/>
            <a:ext cx="7514767" cy="400110"/>
          </a:xfrm>
          <a:prstGeom prst="rect">
            <a:avLst/>
          </a:prstGeom>
          <a:noFill/>
        </p:spPr>
        <p:txBody>
          <a:bodyPr wrap="square" rtlCol="0">
            <a:spAutoFit/>
          </a:bodyPr>
          <a:lstStyle/>
          <a:p>
            <a:r>
              <a:rPr lang="en-SG" sz="2000" b="1" dirty="0">
                <a:solidFill>
                  <a:srgbClr val="C00000"/>
                </a:solidFill>
              </a:rPr>
              <a:t>MITM Attack Scenario and Path</a:t>
            </a:r>
          </a:p>
        </p:txBody>
      </p:sp>
      <p:sp>
        <p:nvSpPr>
          <p:cNvPr id="5" name="Rectangle 4">
            <a:extLst>
              <a:ext uri="{FF2B5EF4-FFF2-40B4-BE49-F238E27FC236}">
                <a16:creationId xmlns:a16="http://schemas.microsoft.com/office/drawing/2014/main" id="{07B2F6E2-074F-60ED-53CE-82F61956BFD2}"/>
              </a:ext>
            </a:extLst>
          </p:cNvPr>
          <p:cNvSpPr/>
          <p:nvPr/>
        </p:nvSpPr>
        <p:spPr>
          <a:xfrm>
            <a:off x="364651" y="859720"/>
            <a:ext cx="4666924" cy="4274588"/>
          </a:xfrm>
          <a:prstGeom prst="rect">
            <a:avLst/>
          </a:prstGeom>
          <a:solidFill>
            <a:schemeClr val="accent3">
              <a:lumMod val="20000"/>
              <a:lumOff val="80000"/>
            </a:schemeClr>
          </a:solidFill>
          <a:ln w="12700"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a:p>
        </p:txBody>
      </p:sp>
      <p:sp>
        <p:nvSpPr>
          <p:cNvPr id="9" name="TextBox 8">
            <a:extLst>
              <a:ext uri="{FF2B5EF4-FFF2-40B4-BE49-F238E27FC236}">
                <a16:creationId xmlns:a16="http://schemas.microsoft.com/office/drawing/2014/main" id="{D2DC2040-F99E-48E2-A7D4-E432F5F507D3}"/>
              </a:ext>
            </a:extLst>
          </p:cNvPr>
          <p:cNvSpPr txBox="1"/>
          <p:nvPr/>
        </p:nvSpPr>
        <p:spPr>
          <a:xfrm>
            <a:off x="498368" y="1164763"/>
            <a:ext cx="3158303" cy="400110"/>
          </a:xfrm>
          <a:prstGeom prst="rect">
            <a:avLst/>
          </a:prstGeom>
          <a:noFill/>
        </p:spPr>
        <p:txBody>
          <a:bodyPr wrap="square">
            <a:spAutoFit/>
          </a:bodyPr>
          <a:lstStyle/>
          <a:p>
            <a:r>
              <a:rPr lang="en-US" sz="1000" b="1" dirty="0">
                <a:solidFill>
                  <a:schemeClr val="tx1">
                    <a:lumMod val="75000"/>
                    <a:lumOff val="25000"/>
                  </a:schemeClr>
                </a:solidFill>
              </a:rPr>
              <a:t>VM_ID</a:t>
            </a:r>
            <a:r>
              <a:rPr lang="en-US" sz="1000" dirty="0">
                <a:solidFill>
                  <a:schemeClr val="tx1">
                    <a:lumMod val="75000"/>
                    <a:lumOff val="25000"/>
                  </a:schemeClr>
                </a:solidFill>
              </a:rPr>
              <a:t>: aviation-lvl0-PWs</a:t>
            </a:r>
          </a:p>
          <a:p>
            <a:r>
              <a:rPr lang="en-US" sz="1000" b="1" dirty="0">
                <a:solidFill>
                  <a:schemeClr val="tx1">
                    <a:lumMod val="75000"/>
                    <a:lumOff val="25000"/>
                  </a:schemeClr>
                </a:solidFill>
              </a:rPr>
              <a:t>GT IP</a:t>
            </a:r>
            <a:r>
              <a:rPr lang="en-US" sz="1000" dirty="0">
                <a:solidFill>
                  <a:schemeClr val="tx1">
                    <a:lumMod val="75000"/>
                    <a:lumOff val="25000"/>
                  </a:schemeClr>
                </a:solidFill>
              </a:rPr>
              <a:t>:  10.10.10.21</a:t>
            </a:r>
          </a:p>
        </p:txBody>
      </p:sp>
      <p:sp>
        <p:nvSpPr>
          <p:cNvPr id="10" name="TextBox 9">
            <a:extLst>
              <a:ext uri="{FF2B5EF4-FFF2-40B4-BE49-F238E27FC236}">
                <a16:creationId xmlns:a16="http://schemas.microsoft.com/office/drawing/2014/main" id="{E2E8EB5A-21E1-35EB-BB09-B9CE27BAA21F}"/>
              </a:ext>
            </a:extLst>
          </p:cNvPr>
          <p:cNvSpPr txBox="1"/>
          <p:nvPr/>
        </p:nvSpPr>
        <p:spPr>
          <a:xfrm>
            <a:off x="416784" y="855192"/>
            <a:ext cx="3324551" cy="276999"/>
          </a:xfrm>
          <a:prstGeom prst="rect">
            <a:avLst/>
          </a:prstGeom>
          <a:noFill/>
        </p:spPr>
        <p:txBody>
          <a:bodyPr wrap="square">
            <a:spAutoFit/>
          </a:bodyPr>
          <a:lstStyle/>
          <a:p>
            <a:r>
              <a:rPr lang="en-SG" sz="1200" b="1" i="0" dirty="0">
                <a:solidFill>
                  <a:srgbClr val="4B5563"/>
                </a:solidFill>
                <a:effectLst/>
              </a:rPr>
              <a:t>Level-0 </a:t>
            </a:r>
            <a:r>
              <a:rPr lang="en-SG" sz="1200" b="1" dirty="0"/>
              <a:t>Aviation Physical World Network </a:t>
            </a:r>
            <a:endParaRPr lang="en-SG" sz="1200" b="1" dirty="0">
              <a:solidFill>
                <a:schemeClr val="tx1">
                  <a:lumMod val="75000"/>
                  <a:lumOff val="25000"/>
                </a:schemeClr>
              </a:solidFill>
            </a:endParaRPr>
          </a:p>
        </p:txBody>
      </p:sp>
      <p:pic>
        <p:nvPicPr>
          <p:cNvPr id="31" name="Picture 30">
            <a:extLst>
              <a:ext uri="{FF2B5EF4-FFF2-40B4-BE49-F238E27FC236}">
                <a16:creationId xmlns:a16="http://schemas.microsoft.com/office/drawing/2014/main" id="{96D9FEA5-14AA-671A-03CC-850EBD80E893}"/>
              </a:ext>
            </a:extLst>
          </p:cNvPr>
          <p:cNvPicPr>
            <a:picLocks noChangeAspect="1"/>
          </p:cNvPicPr>
          <p:nvPr/>
        </p:nvPicPr>
        <p:blipFill>
          <a:blip r:embed="rId3"/>
          <a:stretch>
            <a:fillRect/>
          </a:stretch>
        </p:blipFill>
        <p:spPr>
          <a:xfrm>
            <a:off x="4882235" y="909313"/>
            <a:ext cx="531176" cy="467941"/>
          </a:xfrm>
          <a:prstGeom prst="rect">
            <a:avLst/>
          </a:prstGeom>
          <a:ln w="6350">
            <a:solidFill>
              <a:schemeClr val="tx1"/>
            </a:solidFill>
          </a:ln>
        </p:spPr>
      </p:pic>
      <p:pic>
        <p:nvPicPr>
          <p:cNvPr id="32" name="Picture 31">
            <a:extLst>
              <a:ext uri="{FF2B5EF4-FFF2-40B4-BE49-F238E27FC236}">
                <a16:creationId xmlns:a16="http://schemas.microsoft.com/office/drawing/2014/main" id="{E6886238-3808-A0E8-B68F-C9718A484BDB}"/>
              </a:ext>
            </a:extLst>
          </p:cNvPr>
          <p:cNvPicPr>
            <a:picLocks noChangeAspect="1"/>
          </p:cNvPicPr>
          <p:nvPr/>
        </p:nvPicPr>
        <p:blipFill>
          <a:blip r:embed="rId4"/>
          <a:stretch>
            <a:fillRect/>
          </a:stretch>
        </p:blipFill>
        <p:spPr>
          <a:xfrm>
            <a:off x="4709215" y="1027710"/>
            <a:ext cx="297869" cy="175743"/>
          </a:xfrm>
          <a:prstGeom prst="rect">
            <a:avLst/>
          </a:prstGeom>
          <a:ln>
            <a:solidFill>
              <a:schemeClr val="tx1">
                <a:lumMod val="75000"/>
                <a:lumOff val="25000"/>
              </a:schemeClr>
            </a:solidFill>
          </a:ln>
        </p:spPr>
      </p:pic>
      <p:sp>
        <p:nvSpPr>
          <p:cNvPr id="114" name="TextBox 113">
            <a:extLst>
              <a:ext uri="{FF2B5EF4-FFF2-40B4-BE49-F238E27FC236}">
                <a16:creationId xmlns:a16="http://schemas.microsoft.com/office/drawing/2014/main" id="{E975DA9D-08AE-468D-E3CE-7F10121C5A68}"/>
              </a:ext>
            </a:extLst>
          </p:cNvPr>
          <p:cNvSpPr txBox="1"/>
          <p:nvPr/>
        </p:nvSpPr>
        <p:spPr>
          <a:xfrm>
            <a:off x="3168713" y="3473345"/>
            <a:ext cx="1057195" cy="553998"/>
          </a:xfrm>
          <a:prstGeom prst="rect">
            <a:avLst/>
          </a:prstGeom>
          <a:noFill/>
        </p:spPr>
        <p:txBody>
          <a:bodyPr wrap="square">
            <a:spAutoFit/>
          </a:bodyPr>
          <a:lstStyle/>
          <a:p>
            <a:r>
              <a:rPr lang="en-US" sz="1000" b="1" dirty="0">
                <a:solidFill>
                  <a:schemeClr val="accent6">
                    <a:lumMod val="50000"/>
                  </a:schemeClr>
                </a:solidFill>
              </a:rPr>
              <a:t>Green Team </a:t>
            </a:r>
          </a:p>
          <a:p>
            <a:r>
              <a:rPr lang="en-US" sz="1000" b="1" dirty="0">
                <a:solidFill>
                  <a:schemeClr val="accent6">
                    <a:lumMod val="50000"/>
                  </a:schemeClr>
                </a:solidFill>
              </a:rPr>
              <a:t>Subnet router</a:t>
            </a:r>
          </a:p>
          <a:p>
            <a:r>
              <a:rPr lang="en-US" sz="1000" b="1" dirty="0">
                <a:solidFill>
                  <a:schemeClr val="accent6">
                    <a:lumMod val="50000"/>
                  </a:schemeClr>
                </a:solidFill>
              </a:rPr>
              <a:t>IP: 10.10.10.1</a:t>
            </a:r>
            <a:endParaRPr lang="en-SG" sz="1000" b="1" dirty="0">
              <a:solidFill>
                <a:schemeClr val="accent6">
                  <a:lumMod val="50000"/>
                </a:schemeClr>
              </a:solidFill>
            </a:endParaRPr>
          </a:p>
        </p:txBody>
      </p:sp>
      <p:sp>
        <p:nvSpPr>
          <p:cNvPr id="119" name="TextBox 118">
            <a:extLst>
              <a:ext uri="{FF2B5EF4-FFF2-40B4-BE49-F238E27FC236}">
                <a16:creationId xmlns:a16="http://schemas.microsoft.com/office/drawing/2014/main" id="{EA4CB53C-1EC8-E70C-AE98-184E2BDDB4FB}"/>
              </a:ext>
            </a:extLst>
          </p:cNvPr>
          <p:cNvSpPr txBox="1"/>
          <p:nvPr/>
        </p:nvSpPr>
        <p:spPr>
          <a:xfrm>
            <a:off x="5260470" y="429697"/>
            <a:ext cx="1676049" cy="461665"/>
          </a:xfrm>
          <a:prstGeom prst="rect">
            <a:avLst/>
          </a:prstGeom>
          <a:noFill/>
        </p:spPr>
        <p:txBody>
          <a:bodyPr wrap="square">
            <a:spAutoFit/>
          </a:bodyPr>
          <a:lstStyle/>
          <a:p>
            <a:r>
              <a:rPr lang="en-SG" sz="1200" b="1" i="0" dirty="0">
                <a:solidFill>
                  <a:srgbClr val="4B5563"/>
                </a:solidFill>
                <a:effectLst/>
              </a:rPr>
              <a:t> </a:t>
            </a:r>
            <a:r>
              <a:rPr lang="en-SG" sz="1200" b="1" i="0" dirty="0">
                <a:effectLst/>
              </a:rPr>
              <a:t>Level1 OT </a:t>
            </a:r>
          </a:p>
          <a:p>
            <a:r>
              <a:rPr lang="en-SG" sz="1200" b="1" i="0" dirty="0">
                <a:effectLst/>
              </a:rPr>
              <a:t>Controller network</a:t>
            </a:r>
            <a:endParaRPr lang="en-SG" sz="1200" b="1" dirty="0"/>
          </a:p>
        </p:txBody>
      </p:sp>
      <p:pic>
        <p:nvPicPr>
          <p:cNvPr id="3" name="Picture 2">
            <a:extLst>
              <a:ext uri="{FF2B5EF4-FFF2-40B4-BE49-F238E27FC236}">
                <a16:creationId xmlns:a16="http://schemas.microsoft.com/office/drawing/2014/main" id="{FEA2C4FD-9E31-935A-586D-68A81B9A7D28}"/>
              </a:ext>
            </a:extLst>
          </p:cNvPr>
          <p:cNvPicPr>
            <a:picLocks noChangeAspect="1"/>
          </p:cNvPicPr>
          <p:nvPr/>
        </p:nvPicPr>
        <p:blipFill>
          <a:blip r:embed="rId5"/>
          <a:stretch>
            <a:fillRect/>
          </a:stretch>
        </p:blipFill>
        <p:spPr>
          <a:xfrm>
            <a:off x="519118" y="1560910"/>
            <a:ext cx="3387378" cy="1857412"/>
          </a:xfrm>
          <a:prstGeom prst="rect">
            <a:avLst/>
          </a:prstGeom>
          <a:ln w="6350">
            <a:solidFill>
              <a:schemeClr val="tx1"/>
            </a:solidFill>
          </a:ln>
        </p:spPr>
      </p:pic>
      <p:pic>
        <p:nvPicPr>
          <p:cNvPr id="12" name="Picture 11" descr="A black and white sign with a camera&#10;&#10;AI-generated content may be incorrect.">
            <a:extLst>
              <a:ext uri="{FF2B5EF4-FFF2-40B4-BE49-F238E27FC236}">
                <a16:creationId xmlns:a16="http://schemas.microsoft.com/office/drawing/2014/main" id="{97F78C7C-22A5-E29E-C5F4-9125700D62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9118" y="3545473"/>
            <a:ext cx="429991" cy="442546"/>
          </a:xfrm>
          <a:prstGeom prst="rect">
            <a:avLst/>
          </a:prstGeom>
        </p:spPr>
      </p:pic>
      <p:sp>
        <p:nvSpPr>
          <p:cNvPr id="13" name="TextBox 12">
            <a:extLst>
              <a:ext uri="{FF2B5EF4-FFF2-40B4-BE49-F238E27FC236}">
                <a16:creationId xmlns:a16="http://schemas.microsoft.com/office/drawing/2014/main" id="{FA54D180-9A75-6B27-8C29-4372876CFBBA}"/>
              </a:ext>
            </a:extLst>
          </p:cNvPr>
          <p:cNvSpPr txBox="1"/>
          <p:nvPr/>
        </p:nvSpPr>
        <p:spPr>
          <a:xfrm>
            <a:off x="1005324" y="3535966"/>
            <a:ext cx="1729287" cy="400110"/>
          </a:xfrm>
          <a:prstGeom prst="rect">
            <a:avLst/>
          </a:prstGeom>
          <a:noFill/>
        </p:spPr>
        <p:txBody>
          <a:bodyPr wrap="square">
            <a:spAutoFit/>
          </a:bodyPr>
          <a:lstStyle/>
          <a:p>
            <a:r>
              <a:rPr lang="en-US" sz="1000" b="1" dirty="0">
                <a:solidFill>
                  <a:schemeClr val="tx1">
                    <a:lumMod val="75000"/>
                    <a:lumOff val="25000"/>
                  </a:schemeClr>
                </a:solidFill>
              </a:rPr>
              <a:t>VM_ID</a:t>
            </a:r>
            <a:r>
              <a:rPr lang="en-US" sz="1000" dirty="0">
                <a:solidFill>
                  <a:schemeClr val="tx1">
                    <a:lumMod val="75000"/>
                    <a:lumOff val="25000"/>
                  </a:schemeClr>
                </a:solidFill>
              </a:rPr>
              <a:t>: aviation-lvl0-CAM1</a:t>
            </a:r>
          </a:p>
          <a:p>
            <a:r>
              <a:rPr lang="en-US" sz="1000" b="1" dirty="0">
                <a:solidFill>
                  <a:schemeClr val="tx1">
                    <a:lumMod val="75000"/>
                    <a:lumOff val="25000"/>
                  </a:schemeClr>
                </a:solidFill>
              </a:rPr>
              <a:t>GT IP</a:t>
            </a:r>
            <a:r>
              <a:rPr lang="en-US" sz="1000" dirty="0">
                <a:solidFill>
                  <a:schemeClr val="tx1">
                    <a:lumMod val="75000"/>
                    <a:lumOff val="25000"/>
                  </a:schemeClr>
                </a:solidFill>
              </a:rPr>
              <a:t>:  10.10.10.22</a:t>
            </a:r>
          </a:p>
        </p:txBody>
      </p:sp>
      <p:pic>
        <p:nvPicPr>
          <p:cNvPr id="15" name="Picture 14" descr="A black and white sign with a camera&#10;&#10;AI-generated content may be incorrect.">
            <a:extLst>
              <a:ext uri="{FF2B5EF4-FFF2-40B4-BE49-F238E27FC236}">
                <a16:creationId xmlns:a16="http://schemas.microsoft.com/office/drawing/2014/main" id="{295F0508-78DE-E5B1-080C-8094E669DD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692" y="4206419"/>
            <a:ext cx="429991" cy="442546"/>
          </a:xfrm>
          <a:prstGeom prst="rect">
            <a:avLst/>
          </a:prstGeom>
        </p:spPr>
      </p:pic>
      <p:sp>
        <p:nvSpPr>
          <p:cNvPr id="18" name="TextBox 17">
            <a:extLst>
              <a:ext uri="{FF2B5EF4-FFF2-40B4-BE49-F238E27FC236}">
                <a16:creationId xmlns:a16="http://schemas.microsoft.com/office/drawing/2014/main" id="{A934F80B-51FB-E5E3-D974-ECB87B5AE1BE}"/>
              </a:ext>
            </a:extLst>
          </p:cNvPr>
          <p:cNvSpPr txBox="1"/>
          <p:nvPr/>
        </p:nvSpPr>
        <p:spPr>
          <a:xfrm>
            <a:off x="997983" y="4216676"/>
            <a:ext cx="1805056" cy="400110"/>
          </a:xfrm>
          <a:prstGeom prst="rect">
            <a:avLst/>
          </a:prstGeom>
          <a:noFill/>
        </p:spPr>
        <p:txBody>
          <a:bodyPr wrap="square">
            <a:spAutoFit/>
          </a:bodyPr>
          <a:lstStyle/>
          <a:p>
            <a:r>
              <a:rPr lang="en-US" sz="1000" b="1" dirty="0">
                <a:solidFill>
                  <a:schemeClr val="tx1">
                    <a:lumMod val="75000"/>
                    <a:lumOff val="25000"/>
                  </a:schemeClr>
                </a:solidFill>
              </a:rPr>
              <a:t>VM_ID</a:t>
            </a:r>
            <a:r>
              <a:rPr lang="en-US" sz="1000" dirty="0">
                <a:solidFill>
                  <a:schemeClr val="tx1">
                    <a:lumMod val="75000"/>
                    <a:lumOff val="25000"/>
                  </a:schemeClr>
                </a:solidFill>
              </a:rPr>
              <a:t>: aviation-lvl0-CAM1</a:t>
            </a:r>
          </a:p>
          <a:p>
            <a:r>
              <a:rPr lang="en-US" sz="1000" b="1" dirty="0">
                <a:solidFill>
                  <a:schemeClr val="tx1">
                    <a:lumMod val="75000"/>
                    <a:lumOff val="25000"/>
                  </a:schemeClr>
                </a:solidFill>
              </a:rPr>
              <a:t>GT IP</a:t>
            </a:r>
            <a:r>
              <a:rPr lang="en-US" sz="1000" dirty="0">
                <a:solidFill>
                  <a:schemeClr val="tx1">
                    <a:lumMod val="75000"/>
                    <a:lumOff val="25000"/>
                  </a:schemeClr>
                </a:solidFill>
              </a:rPr>
              <a:t>:  10.10.10.23</a:t>
            </a:r>
          </a:p>
        </p:txBody>
      </p:sp>
      <p:sp>
        <p:nvSpPr>
          <p:cNvPr id="19" name="TextBox 18">
            <a:extLst>
              <a:ext uri="{FF2B5EF4-FFF2-40B4-BE49-F238E27FC236}">
                <a16:creationId xmlns:a16="http://schemas.microsoft.com/office/drawing/2014/main" id="{7BAAD0CD-499A-64B8-EA4C-1B3CBFAD3C6B}"/>
              </a:ext>
            </a:extLst>
          </p:cNvPr>
          <p:cNvSpPr txBox="1"/>
          <p:nvPr/>
        </p:nvSpPr>
        <p:spPr>
          <a:xfrm>
            <a:off x="2036283" y="1122173"/>
            <a:ext cx="1885096" cy="307777"/>
          </a:xfrm>
          <a:prstGeom prst="rect">
            <a:avLst/>
          </a:prstGeom>
          <a:noFill/>
        </p:spPr>
        <p:txBody>
          <a:bodyPr wrap="square">
            <a:spAutoFit/>
          </a:bodyPr>
          <a:lstStyle/>
          <a:p>
            <a:r>
              <a:rPr lang="en-US" sz="1400" b="1" dirty="0">
                <a:solidFill>
                  <a:schemeClr val="accent6">
                    <a:lumMod val="75000"/>
                  </a:schemeClr>
                </a:solidFill>
              </a:rPr>
              <a:t>Green Team Subnet</a:t>
            </a:r>
            <a:endParaRPr lang="en-SG" sz="1400" b="1" dirty="0">
              <a:solidFill>
                <a:schemeClr val="accent6">
                  <a:lumMod val="75000"/>
                </a:schemeClr>
              </a:solidFill>
            </a:endParaRPr>
          </a:p>
        </p:txBody>
      </p:sp>
      <p:cxnSp>
        <p:nvCxnSpPr>
          <p:cNvPr id="21" name="Straight Connector 20">
            <a:extLst>
              <a:ext uri="{FF2B5EF4-FFF2-40B4-BE49-F238E27FC236}">
                <a16:creationId xmlns:a16="http://schemas.microsoft.com/office/drawing/2014/main" id="{E1C2C7A7-D020-C909-32BF-FBF4BD0160C9}"/>
              </a:ext>
            </a:extLst>
          </p:cNvPr>
          <p:cNvCxnSpPr>
            <a:cxnSpLocks/>
          </p:cNvCxnSpPr>
          <p:nvPr/>
        </p:nvCxnSpPr>
        <p:spPr>
          <a:xfrm>
            <a:off x="3179057" y="3418322"/>
            <a:ext cx="0" cy="626491"/>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50" name="Connector: Elbow 49">
            <a:extLst>
              <a:ext uri="{FF2B5EF4-FFF2-40B4-BE49-F238E27FC236}">
                <a16:creationId xmlns:a16="http://schemas.microsoft.com/office/drawing/2014/main" id="{ABB58A29-B705-F006-4982-539527FC25C4}"/>
              </a:ext>
            </a:extLst>
          </p:cNvPr>
          <p:cNvCxnSpPr>
            <a:cxnSpLocks/>
            <a:endCxn id="12" idx="2"/>
          </p:cNvCxnSpPr>
          <p:nvPr/>
        </p:nvCxnSpPr>
        <p:spPr>
          <a:xfrm rot="10800000">
            <a:off x="734115" y="3988020"/>
            <a:ext cx="2335549" cy="127151"/>
          </a:xfrm>
          <a:prstGeom prst="bentConnector2">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56" name="Connector: Elbow 55">
            <a:extLst>
              <a:ext uri="{FF2B5EF4-FFF2-40B4-BE49-F238E27FC236}">
                <a16:creationId xmlns:a16="http://schemas.microsoft.com/office/drawing/2014/main" id="{6EDDFE8E-5E73-2340-513A-3E805FC873B5}"/>
              </a:ext>
            </a:extLst>
          </p:cNvPr>
          <p:cNvCxnSpPr>
            <a:cxnSpLocks/>
            <a:endCxn id="15" idx="2"/>
          </p:cNvCxnSpPr>
          <p:nvPr/>
        </p:nvCxnSpPr>
        <p:spPr>
          <a:xfrm rot="5400000">
            <a:off x="1975617" y="3201095"/>
            <a:ext cx="229941" cy="2665798"/>
          </a:xfrm>
          <a:prstGeom prst="bentConnector3">
            <a:avLst>
              <a:gd name="adj1" fmla="val 124563"/>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0" name="TextBox 79">
            <a:extLst>
              <a:ext uri="{FF2B5EF4-FFF2-40B4-BE49-F238E27FC236}">
                <a16:creationId xmlns:a16="http://schemas.microsoft.com/office/drawing/2014/main" id="{3AE8817F-1941-37A4-C5BC-9B7B2D58663E}"/>
              </a:ext>
            </a:extLst>
          </p:cNvPr>
          <p:cNvSpPr txBox="1"/>
          <p:nvPr/>
        </p:nvSpPr>
        <p:spPr>
          <a:xfrm>
            <a:off x="5392646" y="869423"/>
            <a:ext cx="1219252" cy="369332"/>
          </a:xfrm>
          <a:prstGeom prst="rect">
            <a:avLst/>
          </a:prstGeom>
          <a:noFill/>
        </p:spPr>
        <p:txBody>
          <a:bodyPr wrap="square">
            <a:spAutoFit/>
          </a:bodyPr>
          <a:lstStyle/>
          <a:p>
            <a:r>
              <a:rPr lang="en-US" sz="900" b="1" dirty="0">
                <a:solidFill>
                  <a:schemeClr val="tx1">
                    <a:lumMod val="75000"/>
                    <a:lumOff val="25000"/>
                  </a:schemeClr>
                </a:solidFill>
              </a:rPr>
              <a:t>VM_ID</a:t>
            </a:r>
            <a:r>
              <a:rPr lang="en-US" sz="900" dirty="0">
                <a:solidFill>
                  <a:schemeClr val="tx1">
                    <a:lumMod val="75000"/>
                    <a:lumOff val="25000"/>
                  </a:schemeClr>
                </a:solidFill>
              </a:rPr>
              <a:t>:  lvl1-Ci-PLC</a:t>
            </a:r>
          </a:p>
          <a:p>
            <a:r>
              <a:rPr lang="en-US" sz="900" b="1" dirty="0">
                <a:solidFill>
                  <a:schemeClr val="tx1">
                    <a:lumMod val="75000"/>
                    <a:lumOff val="25000"/>
                  </a:schemeClr>
                </a:solidFill>
              </a:rPr>
              <a:t>BT_IP</a:t>
            </a:r>
            <a:r>
              <a:rPr lang="en-US" sz="900" dirty="0">
                <a:solidFill>
                  <a:schemeClr val="tx1">
                    <a:lumMod val="75000"/>
                    <a:lumOff val="25000"/>
                  </a:schemeClr>
                </a:solidFill>
              </a:rPr>
              <a:t>: 10.10.20.11</a:t>
            </a:r>
          </a:p>
        </p:txBody>
      </p:sp>
      <p:pic>
        <p:nvPicPr>
          <p:cNvPr id="83" name="Picture 82">
            <a:extLst>
              <a:ext uri="{FF2B5EF4-FFF2-40B4-BE49-F238E27FC236}">
                <a16:creationId xmlns:a16="http://schemas.microsoft.com/office/drawing/2014/main" id="{3F1D3F1A-68CD-6765-4B0D-8F64A8F0E011}"/>
              </a:ext>
            </a:extLst>
          </p:cNvPr>
          <p:cNvPicPr>
            <a:picLocks noChangeAspect="1"/>
          </p:cNvPicPr>
          <p:nvPr/>
        </p:nvPicPr>
        <p:blipFill>
          <a:blip r:embed="rId3"/>
          <a:stretch>
            <a:fillRect/>
          </a:stretch>
        </p:blipFill>
        <p:spPr>
          <a:xfrm>
            <a:off x="4872087" y="1549045"/>
            <a:ext cx="531176" cy="467941"/>
          </a:xfrm>
          <a:prstGeom prst="rect">
            <a:avLst/>
          </a:prstGeom>
          <a:ln w="6350">
            <a:solidFill>
              <a:schemeClr val="tx1"/>
            </a:solidFill>
          </a:ln>
        </p:spPr>
      </p:pic>
      <p:pic>
        <p:nvPicPr>
          <p:cNvPr id="84" name="Picture 83">
            <a:extLst>
              <a:ext uri="{FF2B5EF4-FFF2-40B4-BE49-F238E27FC236}">
                <a16:creationId xmlns:a16="http://schemas.microsoft.com/office/drawing/2014/main" id="{17F94EFB-C329-02C5-EB0A-4C83D06E6B98}"/>
              </a:ext>
            </a:extLst>
          </p:cNvPr>
          <p:cNvPicPr>
            <a:picLocks noChangeAspect="1"/>
          </p:cNvPicPr>
          <p:nvPr/>
        </p:nvPicPr>
        <p:blipFill>
          <a:blip r:embed="rId4"/>
          <a:stretch>
            <a:fillRect/>
          </a:stretch>
        </p:blipFill>
        <p:spPr>
          <a:xfrm>
            <a:off x="4699067" y="1667442"/>
            <a:ext cx="297869" cy="175743"/>
          </a:xfrm>
          <a:prstGeom prst="rect">
            <a:avLst/>
          </a:prstGeom>
          <a:ln>
            <a:solidFill>
              <a:schemeClr val="tx1">
                <a:lumMod val="75000"/>
                <a:lumOff val="25000"/>
              </a:schemeClr>
            </a:solidFill>
          </a:ln>
        </p:spPr>
      </p:pic>
      <p:sp>
        <p:nvSpPr>
          <p:cNvPr id="86" name="TextBox 85">
            <a:extLst>
              <a:ext uri="{FF2B5EF4-FFF2-40B4-BE49-F238E27FC236}">
                <a16:creationId xmlns:a16="http://schemas.microsoft.com/office/drawing/2014/main" id="{5AD97D83-6FEF-C9B3-16CB-2C2E2867502D}"/>
              </a:ext>
            </a:extLst>
          </p:cNvPr>
          <p:cNvSpPr txBox="1"/>
          <p:nvPr/>
        </p:nvSpPr>
        <p:spPr>
          <a:xfrm>
            <a:off x="5382497" y="1509155"/>
            <a:ext cx="1456371" cy="369332"/>
          </a:xfrm>
          <a:prstGeom prst="rect">
            <a:avLst/>
          </a:prstGeom>
          <a:noFill/>
        </p:spPr>
        <p:txBody>
          <a:bodyPr wrap="square">
            <a:spAutoFit/>
          </a:bodyPr>
          <a:lstStyle/>
          <a:p>
            <a:r>
              <a:rPr lang="en-US" sz="900" b="1" dirty="0">
                <a:solidFill>
                  <a:schemeClr val="tx1">
                    <a:lumMod val="75000"/>
                    <a:lumOff val="25000"/>
                  </a:schemeClr>
                </a:solidFill>
              </a:rPr>
              <a:t>VM_ID</a:t>
            </a:r>
            <a:r>
              <a:rPr lang="en-US" sz="900" dirty="0">
                <a:solidFill>
                  <a:schemeClr val="tx1">
                    <a:lumMod val="75000"/>
                    <a:lumOff val="25000"/>
                  </a:schemeClr>
                </a:solidFill>
              </a:rPr>
              <a:t>:  lvl1-RW12-P-PLC</a:t>
            </a:r>
          </a:p>
          <a:p>
            <a:r>
              <a:rPr lang="en-US" sz="900" b="1" dirty="0">
                <a:solidFill>
                  <a:schemeClr val="tx1">
                    <a:lumMod val="75000"/>
                    <a:lumOff val="25000"/>
                  </a:schemeClr>
                </a:solidFill>
              </a:rPr>
              <a:t>BT_IP</a:t>
            </a:r>
            <a:r>
              <a:rPr lang="en-US" sz="900" dirty="0">
                <a:solidFill>
                  <a:schemeClr val="tx1">
                    <a:lumMod val="75000"/>
                    <a:lumOff val="25000"/>
                  </a:schemeClr>
                </a:solidFill>
              </a:rPr>
              <a:t>: 10.10.20.12</a:t>
            </a:r>
          </a:p>
        </p:txBody>
      </p:sp>
      <p:pic>
        <p:nvPicPr>
          <p:cNvPr id="87" name="Picture 86">
            <a:extLst>
              <a:ext uri="{FF2B5EF4-FFF2-40B4-BE49-F238E27FC236}">
                <a16:creationId xmlns:a16="http://schemas.microsoft.com/office/drawing/2014/main" id="{324FC23E-1156-6CA1-8458-9291931C4279}"/>
              </a:ext>
            </a:extLst>
          </p:cNvPr>
          <p:cNvPicPr>
            <a:picLocks noChangeAspect="1"/>
          </p:cNvPicPr>
          <p:nvPr/>
        </p:nvPicPr>
        <p:blipFill>
          <a:blip r:embed="rId3"/>
          <a:stretch>
            <a:fillRect/>
          </a:stretch>
        </p:blipFill>
        <p:spPr>
          <a:xfrm>
            <a:off x="4882236" y="2266949"/>
            <a:ext cx="531176" cy="467941"/>
          </a:xfrm>
          <a:prstGeom prst="rect">
            <a:avLst/>
          </a:prstGeom>
          <a:ln w="9525">
            <a:solidFill>
              <a:schemeClr val="tx1"/>
            </a:solidFill>
          </a:ln>
        </p:spPr>
      </p:pic>
      <p:pic>
        <p:nvPicPr>
          <p:cNvPr id="88" name="Picture 87">
            <a:extLst>
              <a:ext uri="{FF2B5EF4-FFF2-40B4-BE49-F238E27FC236}">
                <a16:creationId xmlns:a16="http://schemas.microsoft.com/office/drawing/2014/main" id="{3CFE0389-5244-BA73-4A12-859AA7298C66}"/>
              </a:ext>
            </a:extLst>
          </p:cNvPr>
          <p:cNvPicPr>
            <a:picLocks noChangeAspect="1"/>
          </p:cNvPicPr>
          <p:nvPr/>
        </p:nvPicPr>
        <p:blipFill>
          <a:blip r:embed="rId4"/>
          <a:stretch>
            <a:fillRect/>
          </a:stretch>
        </p:blipFill>
        <p:spPr>
          <a:xfrm>
            <a:off x="4709216" y="2385346"/>
            <a:ext cx="297869" cy="175743"/>
          </a:xfrm>
          <a:prstGeom prst="rect">
            <a:avLst/>
          </a:prstGeom>
          <a:ln>
            <a:solidFill>
              <a:schemeClr val="tx1">
                <a:lumMod val="75000"/>
                <a:lumOff val="25000"/>
              </a:schemeClr>
            </a:solidFill>
          </a:ln>
        </p:spPr>
      </p:pic>
      <p:sp>
        <p:nvSpPr>
          <p:cNvPr id="89" name="TextBox 88">
            <a:extLst>
              <a:ext uri="{FF2B5EF4-FFF2-40B4-BE49-F238E27FC236}">
                <a16:creationId xmlns:a16="http://schemas.microsoft.com/office/drawing/2014/main" id="{FB1A7122-7463-E5ED-D7A8-59A4E04B2F60}"/>
              </a:ext>
            </a:extLst>
          </p:cNvPr>
          <p:cNvSpPr txBox="1"/>
          <p:nvPr/>
        </p:nvSpPr>
        <p:spPr>
          <a:xfrm>
            <a:off x="5392646" y="2227059"/>
            <a:ext cx="1456371" cy="369332"/>
          </a:xfrm>
          <a:prstGeom prst="rect">
            <a:avLst/>
          </a:prstGeom>
          <a:noFill/>
        </p:spPr>
        <p:txBody>
          <a:bodyPr wrap="square">
            <a:spAutoFit/>
          </a:bodyPr>
          <a:lstStyle/>
          <a:p>
            <a:r>
              <a:rPr lang="en-US" sz="900" b="1" dirty="0">
                <a:solidFill>
                  <a:schemeClr val="tx1">
                    <a:lumMod val="75000"/>
                    <a:lumOff val="25000"/>
                  </a:schemeClr>
                </a:solidFill>
              </a:rPr>
              <a:t>VM_ID</a:t>
            </a:r>
            <a:r>
              <a:rPr lang="en-US" sz="900" dirty="0">
                <a:solidFill>
                  <a:schemeClr val="tx1">
                    <a:lumMod val="75000"/>
                    <a:lumOff val="25000"/>
                  </a:schemeClr>
                </a:solidFill>
              </a:rPr>
              <a:t>:  lvl1-RW12-S-PLC</a:t>
            </a:r>
          </a:p>
          <a:p>
            <a:r>
              <a:rPr lang="en-US" sz="900" b="1" dirty="0">
                <a:solidFill>
                  <a:schemeClr val="tx1">
                    <a:lumMod val="75000"/>
                    <a:lumOff val="25000"/>
                  </a:schemeClr>
                </a:solidFill>
              </a:rPr>
              <a:t>BT_IP</a:t>
            </a:r>
            <a:r>
              <a:rPr lang="en-US" sz="900" dirty="0">
                <a:solidFill>
                  <a:schemeClr val="tx1">
                    <a:lumMod val="75000"/>
                    <a:lumOff val="25000"/>
                  </a:schemeClr>
                </a:solidFill>
              </a:rPr>
              <a:t>: 10.10.20.13</a:t>
            </a:r>
          </a:p>
        </p:txBody>
      </p:sp>
      <p:pic>
        <p:nvPicPr>
          <p:cNvPr id="90" name="Picture 89">
            <a:extLst>
              <a:ext uri="{FF2B5EF4-FFF2-40B4-BE49-F238E27FC236}">
                <a16:creationId xmlns:a16="http://schemas.microsoft.com/office/drawing/2014/main" id="{BBD74340-DC5F-EE20-62FB-016D1AE40E88}"/>
              </a:ext>
            </a:extLst>
          </p:cNvPr>
          <p:cNvPicPr>
            <a:picLocks noChangeAspect="1"/>
          </p:cNvPicPr>
          <p:nvPr/>
        </p:nvPicPr>
        <p:blipFill>
          <a:blip r:embed="rId3"/>
          <a:stretch>
            <a:fillRect/>
          </a:stretch>
        </p:blipFill>
        <p:spPr>
          <a:xfrm>
            <a:off x="4872087" y="3006723"/>
            <a:ext cx="531176" cy="467941"/>
          </a:xfrm>
          <a:prstGeom prst="rect">
            <a:avLst/>
          </a:prstGeom>
          <a:ln w="9525">
            <a:solidFill>
              <a:schemeClr val="tx1"/>
            </a:solidFill>
          </a:ln>
        </p:spPr>
      </p:pic>
      <p:pic>
        <p:nvPicPr>
          <p:cNvPr id="91" name="Picture 90">
            <a:extLst>
              <a:ext uri="{FF2B5EF4-FFF2-40B4-BE49-F238E27FC236}">
                <a16:creationId xmlns:a16="http://schemas.microsoft.com/office/drawing/2014/main" id="{3910F88A-57C6-27D2-AD4A-E1D27AD77549}"/>
              </a:ext>
            </a:extLst>
          </p:cNvPr>
          <p:cNvPicPr>
            <a:picLocks noChangeAspect="1"/>
          </p:cNvPicPr>
          <p:nvPr/>
        </p:nvPicPr>
        <p:blipFill>
          <a:blip r:embed="rId4"/>
          <a:stretch>
            <a:fillRect/>
          </a:stretch>
        </p:blipFill>
        <p:spPr>
          <a:xfrm>
            <a:off x="4699067" y="3125120"/>
            <a:ext cx="297869" cy="175743"/>
          </a:xfrm>
          <a:prstGeom prst="rect">
            <a:avLst/>
          </a:prstGeom>
          <a:ln>
            <a:solidFill>
              <a:schemeClr val="tx1">
                <a:lumMod val="75000"/>
                <a:lumOff val="25000"/>
              </a:schemeClr>
            </a:solidFill>
          </a:ln>
        </p:spPr>
      </p:pic>
      <p:sp>
        <p:nvSpPr>
          <p:cNvPr id="94" name="TextBox 93">
            <a:extLst>
              <a:ext uri="{FF2B5EF4-FFF2-40B4-BE49-F238E27FC236}">
                <a16:creationId xmlns:a16="http://schemas.microsoft.com/office/drawing/2014/main" id="{27990BB7-5311-D4C2-F44A-7C82EAE1CAAA}"/>
              </a:ext>
            </a:extLst>
          </p:cNvPr>
          <p:cNvSpPr txBox="1"/>
          <p:nvPr/>
        </p:nvSpPr>
        <p:spPr>
          <a:xfrm>
            <a:off x="5382497" y="2966833"/>
            <a:ext cx="1456371" cy="369332"/>
          </a:xfrm>
          <a:prstGeom prst="rect">
            <a:avLst/>
          </a:prstGeom>
          <a:noFill/>
        </p:spPr>
        <p:txBody>
          <a:bodyPr wrap="square">
            <a:spAutoFit/>
          </a:bodyPr>
          <a:lstStyle/>
          <a:p>
            <a:r>
              <a:rPr lang="en-US" sz="900" b="1" dirty="0">
                <a:solidFill>
                  <a:schemeClr val="tx1">
                    <a:lumMod val="75000"/>
                    <a:lumOff val="25000"/>
                  </a:schemeClr>
                </a:solidFill>
              </a:rPr>
              <a:t>VM_ID</a:t>
            </a:r>
            <a:r>
              <a:rPr lang="en-US" sz="900" dirty="0">
                <a:solidFill>
                  <a:schemeClr val="tx1">
                    <a:lumMod val="75000"/>
                    <a:lumOff val="25000"/>
                  </a:schemeClr>
                </a:solidFill>
              </a:rPr>
              <a:t>:  lvl1-RW23-P-PLC</a:t>
            </a:r>
          </a:p>
          <a:p>
            <a:r>
              <a:rPr lang="en-US" sz="900" b="1" dirty="0">
                <a:solidFill>
                  <a:schemeClr val="tx1">
                    <a:lumMod val="75000"/>
                    <a:lumOff val="25000"/>
                  </a:schemeClr>
                </a:solidFill>
              </a:rPr>
              <a:t>BT_IP</a:t>
            </a:r>
            <a:r>
              <a:rPr lang="en-US" sz="900" dirty="0">
                <a:solidFill>
                  <a:schemeClr val="tx1">
                    <a:lumMod val="75000"/>
                    <a:lumOff val="25000"/>
                  </a:schemeClr>
                </a:solidFill>
              </a:rPr>
              <a:t>: 10.10.20.14</a:t>
            </a:r>
          </a:p>
        </p:txBody>
      </p:sp>
      <p:pic>
        <p:nvPicPr>
          <p:cNvPr id="97" name="Picture 96">
            <a:extLst>
              <a:ext uri="{FF2B5EF4-FFF2-40B4-BE49-F238E27FC236}">
                <a16:creationId xmlns:a16="http://schemas.microsoft.com/office/drawing/2014/main" id="{D534C47F-1BD4-D3A6-9DA6-FB5E1FDDBF29}"/>
              </a:ext>
            </a:extLst>
          </p:cNvPr>
          <p:cNvPicPr>
            <a:picLocks noChangeAspect="1"/>
          </p:cNvPicPr>
          <p:nvPr/>
        </p:nvPicPr>
        <p:blipFill>
          <a:blip r:embed="rId3"/>
          <a:stretch>
            <a:fillRect/>
          </a:stretch>
        </p:blipFill>
        <p:spPr>
          <a:xfrm>
            <a:off x="4872087" y="3720865"/>
            <a:ext cx="531176" cy="467941"/>
          </a:xfrm>
          <a:prstGeom prst="rect">
            <a:avLst/>
          </a:prstGeom>
          <a:ln w="9525">
            <a:solidFill>
              <a:schemeClr val="tx1"/>
            </a:solidFill>
          </a:ln>
        </p:spPr>
      </p:pic>
      <p:pic>
        <p:nvPicPr>
          <p:cNvPr id="98" name="Picture 97">
            <a:extLst>
              <a:ext uri="{FF2B5EF4-FFF2-40B4-BE49-F238E27FC236}">
                <a16:creationId xmlns:a16="http://schemas.microsoft.com/office/drawing/2014/main" id="{F00D897D-16CF-2E61-78D4-65E1DC8DDDAD}"/>
              </a:ext>
            </a:extLst>
          </p:cNvPr>
          <p:cNvPicPr>
            <a:picLocks noChangeAspect="1"/>
          </p:cNvPicPr>
          <p:nvPr/>
        </p:nvPicPr>
        <p:blipFill>
          <a:blip r:embed="rId4"/>
          <a:stretch>
            <a:fillRect/>
          </a:stretch>
        </p:blipFill>
        <p:spPr>
          <a:xfrm>
            <a:off x="4699067" y="3839262"/>
            <a:ext cx="297869" cy="175743"/>
          </a:xfrm>
          <a:prstGeom prst="rect">
            <a:avLst/>
          </a:prstGeom>
          <a:ln>
            <a:solidFill>
              <a:schemeClr val="tx1">
                <a:lumMod val="75000"/>
                <a:lumOff val="25000"/>
              </a:schemeClr>
            </a:solidFill>
          </a:ln>
        </p:spPr>
      </p:pic>
      <p:sp>
        <p:nvSpPr>
          <p:cNvPr id="99" name="TextBox 98">
            <a:extLst>
              <a:ext uri="{FF2B5EF4-FFF2-40B4-BE49-F238E27FC236}">
                <a16:creationId xmlns:a16="http://schemas.microsoft.com/office/drawing/2014/main" id="{655CC9BB-1E9D-2AE0-3F90-A4A1D92ECC28}"/>
              </a:ext>
            </a:extLst>
          </p:cNvPr>
          <p:cNvSpPr txBox="1"/>
          <p:nvPr/>
        </p:nvSpPr>
        <p:spPr>
          <a:xfrm>
            <a:off x="5382497" y="3680975"/>
            <a:ext cx="1456371" cy="369332"/>
          </a:xfrm>
          <a:prstGeom prst="rect">
            <a:avLst/>
          </a:prstGeom>
          <a:noFill/>
        </p:spPr>
        <p:txBody>
          <a:bodyPr wrap="square">
            <a:spAutoFit/>
          </a:bodyPr>
          <a:lstStyle/>
          <a:p>
            <a:r>
              <a:rPr lang="en-US" sz="900" b="1" dirty="0">
                <a:solidFill>
                  <a:schemeClr val="tx1">
                    <a:lumMod val="75000"/>
                    <a:lumOff val="25000"/>
                  </a:schemeClr>
                </a:solidFill>
              </a:rPr>
              <a:t>VM_ID</a:t>
            </a:r>
            <a:r>
              <a:rPr lang="en-US" sz="900" dirty="0">
                <a:solidFill>
                  <a:schemeClr val="tx1">
                    <a:lumMod val="75000"/>
                    <a:lumOff val="25000"/>
                  </a:schemeClr>
                </a:solidFill>
              </a:rPr>
              <a:t>:  lvl1-RW23-S-PLC</a:t>
            </a:r>
          </a:p>
          <a:p>
            <a:r>
              <a:rPr lang="en-US" sz="900" b="1" dirty="0">
                <a:solidFill>
                  <a:schemeClr val="tx1">
                    <a:lumMod val="75000"/>
                    <a:lumOff val="25000"/>
                  </a:schemeClr>
                </a:solidFill>
              </a:rPr>
              <a:t>BT_IP</a:t>
            </a:r>
            <a:r>
              <a:rPr lang="en-US" sz="900" dirty="0">
                <a:solidFill>
                  <a:schemeClr val="tx1">
                    <a:lumMod val="75000"/>
                    <a:lumOff val="25000"/>
                  </a:schemeClr>
                </a:solidFill>
              </a:rPr>
              <a:t>: 10.10.20.15</a:t>
            </a:r>
          </a:p>
        </p:txBody>
      </p:sp>
      <p:pic>
        <p:nvPicPr>
          <p:cNvPr id="109" name="Picture 108">
            <a:extLst>
              <a:ext uri="{FF2B5EF4-FFF2-40B4-BE49-F238E27FC236}">
                <a16:creationId xmlns:a16="http://schemas.microsoft.com/office/drawing/2014/main" id="{72B18106-4FCE-8225-BE63-12D2729D91FB}"/>
              </a:ext>
            </a:extLst>
          </p:cNvPr>
          <p:cNvPicPr>
            <a:picLocks noChangeAspect="1"/>
          </p:cNvPicPr>
          <p:nvPr/>
        </p:nvPicPr>
        <p:blipFill>
          <a:blip r:embed="rId3"/>
          <a:stretch>
            <a:fillRect/>
          </a:stretch>
        </p:blipFill>
        <p:spPr>
          <a:xfrm>
            <a:off x="4853245" y="4347093"/>
            <a:ext cx="531176" cy="467941"/>
          </a:xfrm>
          <a:prstGeom prst="rect">
            <a:avLst/>
          </a:prstGeom>
          <a:ln w="9525">
            <a:solidFill>
              <a:schemeClr val="tx1"/>
            </a:solidFill>
          </a:ln>
        </p:spPr>
      </p:pic>
      <p:pic>
        <p:nvPicPr>
          <p:cNvPr id="113" name="Picture 112">
            <a:extLst>
              <a:ext uri="{FF2B5EF4-FFF2-40B4-BE49-F238E27FC236}">
                <a16:creationId xmlns:a16="http://schemas.microsoft.com/office/drawing/2014/main" id="{8CF833DB-961B-072A-3E80-29CD932A10FB}"/>
              </a:ext>
            </a:extLst>
          </p:cNvPr>
          <p:cNvPicPr>
            <a:picLocks noChangeAspect="1"/>
          </p:cNvPicPr>
          <p:nvPr/>
        </p:nvPicPr>
        <p:blipFill>
          <a:blip r:embed="rId4"/>
          <a:stretch>
            <a:fillRect/>
          </a:stretch>
        </p:blipFill>
        <p:spPr>
          <a:xfrm>
            <a:off x="4680225" y="4465490"/>
            <a:ext cx="297869" cy="175743"/>
          </a:xfrm>
          <a:prstGeom prst="rect">
            <a:avLst/>
          </a:prstGeom>
          <a:ln>
            <a:solidFill>
              <a:schemeClr val="tx1">
                <a:lumMod val="75000"/>
                <a:lumOff val="25000"/>
              </a:schemeClr>
            </a:solidFill>
          </a:ln>
        </p:spPr>
      </p:pic>
      <p:sp>
        <p:nvSpPr>
          <p:cNvPr id="118" name="TextBox 117">
            <a:extLst>
              <a:ext uri="{FF2B5EF4-FFF2-40B4-BE49-F238E27FC236}">
                <a16:creationId xmlns:a16="http://schemas.microsoft.com/office/drawing/2014/main" id="{924256BE-4AF2-4288-D484-EF6A4DB57CF7}"/>
              </a:ext>
            </a:extLst>
          </p:cNvPr>
          <p:cNvSpPr txBox="1"/>
          <p:nvPr/>
        </p:nvSpPr>
        <p:spPr>
          <a:xfrm>
            <a:off x="5363655" y="4307203"/>
            <a:ext cx="1456371" cy="369332"/>
          </a:xfrm>
          <a:prstGeom prst="rect">
            <a:avLst/>
          </a:prstGeom>
          <a:noFill/>
        </p:spPr>
        <p:txBody>
          <a:bodyPr wrap="square">
            <a:spAutoFit/>
          </a:bodyPr>
          <a:lstStyle/>
          <a:p>
            <a:r>
              <a:rPr lang="en-US" sz="900" b="1" dirty="0">
                <a:solidFill>
                  <a:schemeClr val="tx1">
                    <a:lumMod val="75000"/>
                    <a:lumOff val="25000"/>
                  </a:schemeClr>
                </a:solidFill>
              </a:rPr>
              <a:t>VM_ID</a:t>
            </a:r>
            <a:r>
              <a:rPr lang="en-US" sz="900" dirty="0">
                <a:solidFill>
                  <a:schemeClr val="tx1">
                    <a:lumMod val="75000"/>
                    <a:lumOff val="25000"/>
                  </a:schemeClr>
                </a:solidFill>
              </a:rPr>
              <a:t>:  lvl1-Radar-PLC</a:t>
            </a:r>
          </a:p>
          <a:p>
            <a:r>
              <a:rPr lang="en-US" sz="900" b="1" dirty="0">
                <a:solidFill>
                  <a:schemeClr val="tx1">
                    <a:lumMod val="75000"/>
                    <a:lumOff val="25000"/>
                  </a:schemeClr>
                </a:solidFill>
              </a:rPr>
              <a:t>BT_IP</a:t>
            </a:r>
            <a:r>
              <a:rPr lang="en-US" sz="900" dirty="0">
                <a:solidFill>
                  <a:schemeClr val="tx1">
                    <a:lumMod val="75000"/>
                    <a:lumOff val="25000"/>
                  </a:schemeClr>
                </a:solidFill>
              </a:rPr>
              <a:t>: 10.10.20.16</a:t>
            </a:r>
          </a:p>
        </p:txBody>
      </p:sp>
      <p:sp>
        <p:nvSpPr>
          <p:cNvPr id="121" name="TextBox 120">
            <a:extLst>
              <a:ext uri="{FF2B5EF4-FFF2-40B4-BE49-F238E27FC236}">
                <a16:creationId xmlns:a16="http://schemas.microsoft.com/office/drawing/2014/main" id="{CBDE294C-137D-DE2A-EE8F-C34215DDCEFC}"/>
              </a:ext>
            </a:extLst>
          </p:cNvPr>
          <p:cNvSpPr txBox="1"/>
          <p:nvPr/>
        </p:nvSpPr>
        <p:spPr>
          <a:xfrm>
            <a:off x="5387829" y="4899554"/>
            <a:ext cx="1456371" cy="369332"/>
          </a:xfrm>
          <a:prstGeom prst="rect">
            <a:avLst/>
          </a:prstGeom>
          <a:noFill/>
        </p:spPr>
        <p:txBody>
          <a:bodyPr wrap="square">
            <a:spAutoFit/>
          </a:bodyPr>
          <a:lstStyle/>
          <a:p>
            <a:r>
              <a:rPr lang="en-US" sz="900" b="1" dirty="0">
                <a:solidFill>
                  <a:schemeClr val="tx1">
                    <a:lumMod val="75000"/>
                    <a:lumOff val="25000"/>
                  </a:schemeClr>
                </a:solidFill>
              </a:rPr>
              <a:t>VM_ID</a:t>
            </a:r>
            <a:r>
              <a:rPr lang="en-US" sz="900" dirty="0">
                <a:solidFill>
                  <a:schemeClr val="tx1">
                    <a:lumMod val="75000"/>
                    <a:lumOff val="25000"/>
                  </a:schemeClr>
                </a:solidFill>
              </a:rPr>
              <a:t>:  lvl1-Cam_Ctrl</a:t>
            </a:r>
          </a:p>
          <a:p>
            <a:r>
              <a:rPr lang="en-US" sz="900" b="1" dirty="0">
                <a:solidFill>
                  <a:schemeClr val="tx1">
                    <a:lumMod val="75000"/>
                    <a:lumOff val="25000"/>
                  </a:schemeClr>
                </a:solidFill>
              </a:rPr>
              <a:t>BT_IP</a:t>
            </a:r>
            <a:r>
              <a:rPr lang="en-US" sz="900" dirty="0">
                <a:solidFill>
                  <a:schemeClr val="tx1">
                    <a:lumMod val="75000"/>
                    <a:lumOff val="25000"/>
                  </a:schemeClr>
                </a:solidFill>
              </a:rPr>
              <a:t>: 10.10.20.17</a:t>
            </a:r>
          </a:p>
        </p:txBody>
      </p:sp>
      <p:cxnSp>
        <p:nvCxnSpPr>
          <p:cNvPr id="128" name="Connector: Elbow 127">
            <a:extLst>
              <a:ext uri="{FF2B5EF4-FFF2-40B4-BE49-F238E27FC236}">
                <a16:creationId xmlns:a16="http://schemas.microsoft.com/office/drawing/2014/main" id="{8BB74D96-2E23-F418-099F-F07E4A647944}"/>
              </a:ext>
            </a:extLst>
          </p:cNvPr>
          <p:cNvCxnSpPr>
            <a:cxnSpLocks/>
            <a:stCxn id="32" idx="1"/>
          </p:cNvCxnSpPr>
          <p:nvPr/>
        </p:nvCxnSpPr>
        <p:spPr>
          <a:xfrm rot="10800000" flipV="1">
            <a:off x="3752009" y="1115581"/>
            <a:ext cx="957207" cy="3116337"/>
          </a:xfrm>
          <a:prstGeom prst="bentConnector3">
            <a:avLst>
              <a:gd name="adj1" fmla="val 50000"/>
            </a:avLst>
          </a:prstGeom>
          <a:ln>
            <a:solidFill>
              <a:schemeClr val="accent6">
                <a:lumMod val="75000"/>
              </a:schemeClr>
            </a:solidFill>
          </a:ln>
        </p:spPr>
        <p:style>
          <a:lnRef idx="2">
            <a:schemeClr val="accent6"/>
          </a:lnRef>
          <a:fillRef idx="0">
            <a:schemeClr val="accent6"/>
          </a:fillRef>
          <a:effectRef idx="1">
            <a:schemeClr val="accent6"/>
          </a:effectRef>
          <a:fontRef idx="minor">
            <a:schemeClr val="tx1"/>
          </a:fontRef>
        </p:style>
      </p:cxnSp>
      <p:cxnSp>
        <p:nvCxnSpPr>
          <p:cNvPr id="131" name="Straight Connector 130">
            <a:extLst>
              <a:ext uri="{FF2B5EF4-FFF2-40B4-BE49-F238E27FC236}">
                <a16:creationId xmlns:a16="http://schemas.microsoft.com/office/drawing/2014/main" id="{6B3119FE-A638-C998-55F0-7230D325609A}"/>
              </a:ext>
            </a:extLst>
          </p:cNvPr>
          <p:cNvCxnSpPr>
            <a:cxnSpLocks/>
            <a:stCxn id="84" idx="1"/>
          </p:cNvCxnSpPr>
          <p:nvPr/>
        </p:nvCxnSpPr>
        <p:spPr>
          <a:xfrm flipH="1" flipV="1">
            <a:off x="4230443" y="1755313"/>
            <a:ext cx="468624" cy="1"/>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138" name="TextBox 137">
            <a:extLst>
              <a:ext uri="{FF2B5EF4-FFF2-40B4-BE49-F238E27FC236}">
                <a16:creationId xmlns:a16="http://schemas.microsoft.com/office/drawing/2014/main" id="{93958F70-C0BC-5506-55AC-18D81BE6BF57}"/>
              </a:ext>
            </a:extLst>
          </p:cNvPr>
          <p:cNvSpPr txBox="1"/>
          <p:nvPr/>
        </p:nvSpPr>
        <p:spPr>
          <a:xfrm>
            <a:off x="4182515" y="1109985"/>
            <a:ext cx="812425" cy="369332"/>
          </a:xfrm>
          <a:prstGeom prst="rect">
            <a:avLst/>
          </a:prstGeom>
          <a:noFill/>
        </p:spPr>
        <p:txBody>
          <a:bodyPr wrap="square">
            <a:spAutoFit/>
          </a:bodyPr>
          <a:lstStyle/>
          <a:p>
            <a:r>
              <a:rPr lang="en-US" sz="900" b="1" dirty="0">
                <a:solidFill>
                  <a:schemeClr val="tx1">
                    <a:lumMod val="75000"/>
                    <a:lumOff val="25000"/>
                  </a:schemeClr>
                </a:solidFill>
              </a:rPr>
              <a:t>GT_IP</a:t>
            </a:r>
            <a:r>
              <a:rPr lang="en-US" sz="900" dirty="0">
                <a:solidFill>
                  <a:schemeClr val="tx1">
                    <a:lumMod val="75000"/>
                    <a:lumOff val="25000"/>
                  </a:schemeClr>
                </a:solidFill>
              </a:rPr>
              <a:t>:</a:t>
            </a:r>
          </a:p>
          <a:p>
            <a:r>
              <a:rPr lang="en-US" sz="900" dirty="0">
                <a:solidFill>
                  <a:schemeClr val="tx1">
                    <a:lumMod val="75000"/>
                    <a:lumOff val="25000"/>
                  </a:schemeClr>
                </a:solidFill>
              </a:rPr>
              <a:t>10.10.10.31</a:t>
            </a:r>
          </a:p>
        </p:txBody>
      </p:sp>
      <p:sp>
        <p:nvSpPr>
          <p:cNvPr id="139" name="TextBox 138">
            <a:extLst>
              <a:ext uri="{FF2B5EF4-FFF2-40B4-BE49-F238E27FC236}">
                <a16:creationId xmlns:a16="http://schemas.microsoft.com/office/drawing/2014/main" id="{143140B5-FAEC-D6BE-EFC7-4C4A91E627F5}"/>
              </a:ext>
            </a:extLst>
          </p:cNvPr>
          <p:cNvSpPr txBox="1"/>
          <p:nvPr/>
        </p:nvSpPr>
        <p:spPr>
          <a:xfrm>
            <a:off x="4185239" y="1750195"/>
            <a:ext cx="1219252" cy="369332"/>
          </a:xfrm>
          <a:prstGeom prst="rect">
            <a:avLst/>
          </a:prstGeom>
          <a:noFill/>
        </p:spPr>
        <p:txBody>
          <a:bodyPr wrap="square">
            <a:spAutoFit/>
          </a:bodyPr>
          <a:lstStyle/>
          <a:p>
            <a:r>
              <a:rPr lang="en-US" sz="900" b="1" dirty="0">
                <a:solidFill>
                  <a:schemeClr val="tx1">
                    <a:lumMod val="75000"/>
                    <a:lumOff val="25000"/>
                  </a:schemeClr>
                </a:solidFill>
              </a:rPr>
              <a:t>GT_IP</a:t>
            </a:r>
            <a:r>
              <a:rPr lang="en-US" sz="900" dirty="0">
                <a:solidFill>
                  <a:schemeClr val="tx1">
                    <a:lumMod val="75000"/>
                    <a:lumOff val="25000"/>
                  </a:schemeClr>
                </a:solidFill>
              </a:rPr>
              <a:t>:</a:t>
            </a:r>
          </a:p>
          <a:p>
            <a:r>
              <a:rPr lang="en-US" sz="900" dirty="0">
                <a:solidFill>
                  <a:schemeClr val="tx1">
                    <a:lumMod val="75000"/>
                    <a:lumOff val="25000"/>
                  </a:schemeClr>
                </a:solidFill>
              </a:rPr>
              <a:t>10.10.10.32</a:t>
            </a:r>
          </a:p>
        </p:txBody>
      </p:sp>
      <p:cxnSp>
        <p:nvCxnSpPr>
          <p:cNvPr id="140" name="Straight Connector 139">
            <a:extLst>
              <a:ext uri="{FF2B5EF4-FFF2-40B4-BE49-F238E27FC236}">
                <a16:creationId xmlns:a16="http://schemas.microsoft.com/office/drawing/2014/main" id="{1F044DB2-CDCB-D71F-7724-46E722D58488}"/>
              </a:ext>
            </a:extLst>
          </p:cNvPr>
          <p:cNvCxnSpPr>
            <a:cxnSpLocks/>
          </p:cNvCxnSpPr>
          <p:nvPr/>
        </p:nvCxnSpPr>
        <p:spPr>
          <a:xfrm flipH="1" flipV="1">
            <a:off x="4238374" y="2493409"/>
            <a:ext cx="468624" cy="1"/>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141" name="TextBox 140">
            <a:extLst>
              <a:ext uri="{FF2B5EF4-FFF2-40B4-BE49-F238E27FC236}">
                <a16:creationId xmlns:a16="http://schemas.microsoft.com/office/drawing/2014/main" id="{ED163CC9-3471-AF14-BB22-ED44ED1E4A2E}"/>
              </a:ext>
            </a:extLst>
          </p:cNvPr>
          <p:cNvSpPr txBox="1"/>
          <p:nvPr/>
        </p:nvSpPr>
        <p:spPr>
          <a:xfrm>
            <a:off x="4194159" y="2533986"/>
            <a:ext cx="1219252" cy="369332"/>
          </a:xfrm>
          <a:prstGeom prst="rect">
            <a:avLst/>
          </a:prstGeom>
          <a:noFill/>
        </p:spPr>
        <p:txBody>
          <a:bodyPr wrap="square">
            <a:spAutoFit/>
          </a:bodyPr>
          <a:lstStyle/>
          <a:p>
            <a:r>
              <a:rPr lang="en-US" sz="900" b="1" dirty="0">
                <a:solidFill>
                  <a:schemeClr val="tx1">
                    <a:lumMod val="75000"/>
                    <a:lumOff val="25000"/>
                  </a:schemeClr>
                </a:solidFill>
              </a:rPr>
              <a:t>GT_IP</a:t>
            </a:r>
            <a:r>
              <a:rPr lang="en-US" sz="900" dirty="0">
                <a:solidFill>
                  <a:schemeClr val="tx1">
                    <a:lumMod val="75000"/>
                    <a:lumOff val="25000"/>
                  </a:schemeClr>
                </a:solidFill>
              </a:rPr>
              <a:t>:</a:t>
            </a:r>
          </a:p>
          <a:p>
            <a:r>
              <a:rPr lang="en-US" sz="900" dirty="0">
                <a:solidFill>
                  <a:schemeClr val="tx1">
                    <a:lumMod val="75000"/>
                    <a:lumOff val="25000"/>
                  </a:schemeClr>
                </a:solidFill>
              </a:rPr>
              <a:t>10.10.10.33</a:t>
            </a:r>
          </a:p>
        </p:txBody>
      </p:sp>
      <p:cxnSp>
        <p:nvCxnSpPr>
          <p:cNvPr id="142" name="Straight Connector 141">
            <a:extLst>
              <a:ext uri="{FF2B5EF4-FFF2-40B4-BE49-F238E27FC236}">
                <a16:creationId xmlns:a16="http://schemas.microsoft.com/office/drawing/2014/main" id="{F0E95826-F8E2-7ADE-55F8-3C2CC7F28B1D}"/>
              </a:ext>
            </a:extLst>
          </p:cNvPr>
          <p:cNvCxnSpPr>
            <a:cxnSpLocks/>
          </p:cNvCxnSpPr>
          <p:nvPr/>
        </p:nvCxnSpPr>
        <p:spPr>
          <a:xfrm flipH="1" flipV="1">
            <a:off x="4218372" y="3204103"/>
            <a:ext cx="468624" cy="1"/>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143" name="TextBox 142">
            <a:extLst>
              <a:ext uri="{FF2B5EF4-FFF2-40B4-BE49-F238E27FC236}">
                <a16:creationId xmlns:a16="http://schemas.microsoft.com/office/drawing/2014/main" id="{771C904B-63E8-EF49-2FE3-BC48F80F9EC6}"/>
              </a:ext>
            </a:extLst>
          </p:cNvPr>
          <p:cNvSpPr txBox="1"/>
          <p:nvPr/>
        </p:nvSpPr>
        <p:spPr>
          <a:xfrm>
            <a:off x="4152626" y="3223600"/>
            <a:ext cx="1219252" cy="369332"/>
          </a:xfrm>
          <a:prstGeom prst="rect">
            <a:avLst/>
          </a:prstGeom>
          <a:noFill/>
        </p:spPr>
        <p:txBody>
          <a:bodyPr wrap="square">
            <a:spAutoFit/>
          </a:bodyPr>
          <a:lstStyle/>
          <a:p>
            <a:r>
              <a:rPr lang="en-US" sz="900" b="1" dirty="0">
                <a:solidFill>
                  <a:schemeClr val="tx1">
                    <a:lumMod val="75000"/>
                    <a:lumOff val="25000"/>
                  </a:schemeClr>
                </a:solidFill>
              </a:rPr>
              <a:t>GT_IP</a:t>
            </a:r>
            <a:r>
              <a:rPr lang="en-US" sz="900" dirty="0">
                <a:solidFill>
                  <a:schemeClr val="tx1">
                    <a:lumMod val="75000"/>
                    <a:lumOff val="25000"/>
                  </a:schemeClr>
                </a:solidFill>
              </a:rPr>
              <a:t>:</a:t>
            </a:r>
          </a:p>
          <a:p>
            <a:r>
              <a:rPr lang="en-US" sz="900" dirty="0">
                <a:solidFill>
                  <a:schemeClr val="tx1">
                    <a:lumMod val="75000"/>
                    <a:lumOff val="25000"/>
                  </a:schemeClr>
                </a:solidFill>
              </a:rPr>
              <a:t>10.10.10.34</a:t>
            </a:r>
          </a:p>
        </p:txBody>
      </p:sp>
      <p:cxnSp>
        <p:nvCxnSpPr>
          <p:cNvPr id="144" name="Straight Connector 143">
            <a:extLst>
              <a:ext uri="{FF2B5EF4-FFF2-40B4-BE49-F238E27FC236}">
                <a16:creationId xmlns:a16="http://schemas.microsoft.com/office/drawing/2014/main" id="{F12E3214-A845-DD35-DB23-863CA92C2996}"/>
              </a:ext>
            </a:extLst>
          </p:cNvPr>
          <p:cNvCxnSpPr>
            <a:cxnSpLocks/>
          </p:cNvCxnSpPr>
          <p:nvPr/>
        </p:nvCxnSpPr>
        <p:spPr>
          <a:xfrm flipH="1" flipV="1">
            <a:off x="4238374" y="3914797"/>
            <a:ext cx="468624" cy="1"/>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145" name="TextBox 144">
            <a:extLst>
              <a:ext uri="{FF2B5EF4-FFF2-40B4-BE49-F238E27FC236}">
                <a16:creationId xmlns:a16="http://schemas.microsoft.com/office/drawing/2014/main" id="{C5174183-0FD9-E6BB-616D-7DA39C71F2A5}"/>
              </a:ext>
            </a:extLst>
          </p:cNvPr>
          <p:cNvSpPr txBox="1"/>
          <p:nvPr/>
        </p:nvSpPr>
        <p:spPr>
          <a:xfrm>
            <a:off x="4171545" y="3948306"/>
            <a:ext cx="1219252" cy="369332"/>
          </a:xfrm>
          <a:prstGeom prst="rect">
            <a:avLst/>
          </a:prstGeom>
          <a:noFill/>
        </p:spPr>
        <p:txBody>
          <a:bodyPr wrap="square">
            <a:spAutoFit/>
          </a:bodyPr>
          <a:lstStyle/>
          <a:p>
            <a:r>
              <a:rPr lang="en-US" sz="900" b="1" dirty="0">
                <a:solidFill>
                  <a:schemeClr val="tx1">
                    <a:lumMod val="75000"/>
                    <a:lumOff val="25000"/>
                  </a:schemeClr>
                </a:solidFill>
              </a:rPr>
              <a:t>GT_IP</a:t>
            </a:r>
            <a:r>
              <a:rPr lang="en-US" sz="900" dirty="0">
                <a:solidFill>
                  <a:schemeClr val="tx1">
                    <a:lumMod val="75000"/>
                    <a:lumOff val="25000"/>
                  </a:schemeClr>
                </a:solidFill>
              </a:rPr>
              <a:t>:</a:t>
            </a:r>
          </a:p>
          <a:p>
            <a:r>
              <a:rPr lang="en-US" sz="900" dirty="0">
                <a:solidFill>
                  <a:schemeClr val="tx1">
                    <a:lumMod val="75000"/>
                    <a:lumOff val="25000"/>
                  </a:schemeClr>
                </a:solidFill>
              </a:rPr>
              <a:t>10.10.10.35</a:t>
            </a:r>
          </a:p>
        </p:txBody>
      </p:sp>
      <p:cxnSp>
        <p:nvCxnSpPr>
          <p:cNvPr id="146" name="Connector: Elbow 145">
            <a:extLst>
              <a:ext uri="{FF2B5EF4-FFF2-40B4-BE49-F238E27FC236}">
                <a16:creationId xmlns:a16="http://schemas.microsoft.com/office/drawing/2014/main" id="{1D369337-CE81-4874-FE0C-1054E00D595A}"/>
              </a:ext>
            </a:extLst>
          </p:cNvPr>
          <p:cNvCxnSpPr>
            <a:cxnSpLocks/>
          </p:cNvCxnSpPr>
          <p:nvPr/>
        </p:nvCxnSpPr>
        <p:spPr>
          <a:xfrm rot="10800000">
            <a:off x="3772824" y="4389516"/>
            <a:ext cx="1120084" cy="680306"/>
          </a:xfrm>
          <a:prstGeom prst="bentConnector3">
            <a:avLst>
              <a:gd name="adj1" fmla="val 82260"/>
            </a:avLst>
          </a:prstGeom>
          <a:ln>
            <a:solidFill>
              <a:schemeClr val="accent6">
                <a:lumMod val="75000"/>
              </a:schemeClr>
            </a:solidFill>
          </a:ln>
        </p:spPr>
        <p:style>
          <a:lnRef idx="2">
            <a:schemeClr val="accent6"/>
          </a:lnRef>
          <a:fillRef idx="0">
            <a:schemeClr val="accent6"/>
          </a:fillRef>
          <a:effectRef idx="1">
            <a:schemeClr val="accent6"/>
          </a:effectRef>
          <a:fontRef idx="minor">
            <a:schemeClr val="tx1"/>
          </a:fontRef>
        </p:style>
      </p:cxnSp>
      <p:cxnSp>
        <p:nvCxnSpPr>
          <p:cNvPr id="150" name="Connector: Elbow 149">
            <a:extLst>
              <a:ext uri="{FF2B5EF4-FFF2-40B4-BE49-F238E27FC236}">
                <a16:creationId xmlns:a16="http://schemas.microsoft.com/office/drawing/2014/main" id="{28340E75-FC7F-A772-4D06-B4B5C1CE69E1}"/>
              </a:ext>
            </a:extLst>
          </p:cNvPr>
          <p:cNvCxnSpPr>
            <a:cxnSpLocks/>
            <a:stCxn id="113" idx="1"/>
          </p:cNvCxnSpPr>
          <p:nvPr/>
        </p:nvCxnSpPr>
        <p:spPr>
          <a:xfrm rot="10800000">
            <a:off x="4211605" y="4231920"/>
            <a:ext cx="468621" cy="321443"/>
          </a:xfrm>
          <a:prstGeom prst="bentConnector3">
            <a:avLst>
              <a:gd name="adj1" fmla="val 97208"/>
            </a:avLst>
          </a:prstGeom>
          <a:ln>
            <a:solidFill>
              <a:schemeClr val="accent6">
                <a:lumMod val="75000"/>
              </a:schemeClr>
            </a:solidFill>
          </a:ln>
        </p:spPr>
        <p:style>
          <a:lnRef idx="2">
            <a:schemeClr val="accent6"/>
          </a:lnRef>
          <a:fillRef idx="0">
            <a:schemeClr val="accent6"/>
          </a:fillRef>
          <a:effectRef idx="1">
            <a:schemeClr val="accent6"/>
          </a:effectRef>
          <a:fontRef idx="minor">
            <a:schemeClr val="tx1"/>
          </a:fontRef>
        </p:style>
      </p:cxnSp>
      <p:sp>
        <p:nvSpPr>
          <p:cNvPr id="154" name="TextBox 153">
            <a:extLst>
              <a:ext uri="{FF2B5EF4-FFF2-40B4-BE49-F238E27FC236}">
                <a16:creationId xmlns:a16="http://schemas.microsoft.com/office/drawing/2014/main" id="{87B58B44-FA7E-19ED-A344-3E1B7AB54B61}"/>
              </a:ext>
            </a:extLst>
          </p:cNvPr>
          <p:cNvSpPr txBox="1"/>
          <p:nvPr/>
        </p:nvSpPr>
        <p:spPr>
          <a:xfrm>
            <a:off x="4161761" y="4563849"/>
            <a:ext cx="1219252" cy="369332"/>
          </a:xfrm>
          <a:prstGeom prst="rect">
            <a:avLst/>
          </a:prstGeom>
          <a:noFill/>
        </p:spPr>
        <p:txBody>
          <a:bodyPr wrap="square">
            <a:spAutoFit/>
          </a:bodyPr>
          <a:lstStyle/>
          <a:p>
            <a:r>
              <a:rPr lang="en-US" sz="900" b="1" dirty="0">
                <a:solidFill>
                  <a:schemeClr val="tx1">
                    <a:lumMod val="75000"/>
                    <a:lumOff val="25000"/>
                  </a:schemeClr>
                </a:solidFill>
              </a:rPr>
              <a:t>GT_IP</a:t>
            </a:r>
            <a:r>
              <a:rPr lang="en-US" sz="900" dirty="0">
                <a:solidFill>
                  <a:schemeClr val="tx1">
                    <a:lumMod val="75000"/>
                    <a:lumOff val="25000"/>
                  </a:schemeClr>
                </a:solidFill>
              </a:rPr>
              <a:t>:</a:t>
            </a:r>
          </a:p>
          <a:p>
            <a:r>
              <a:rPr lang="en-US" sz="900" dirty="0">
                <a:solidFill>
                  <a:schemeClr val="tx1">
                    <a:lumMod val="75000"/>
                    <a:lumOff val="25000"/>
                  </a:schemeClr>
                </a:solidFill>
              </a:rPr>
              <a:t>10.10.10.36</a:t>
            </a:r>
          </a:p>
        </p:txBody>
      </p:sp>
      <p:sp>
        <p:nvSpPr>
          <p:cNvPr id="155" name="TextBox 154">
            <a:extLst>
              <a:ext uri="{FF2B5EF4-FFF2-40B4-BE49-F238E27FC236}">
                <a16:creationId xmlns:a16="http://schemas.microsoft.com/office/drawing/2014/main" id="{68AC6BDF-6C89-EF20-44EE-4C8DF740B76B}"/>
              </a:ext>
            </a:extLst>
          </p:cNvPr>
          <p:cNvSpPr txBox="1"/>
          <p:nvPr/>
        </p:nvSpPr>
        <p:spPr>
          <a:xfrm>
            <a:off x="2952293" y="4871234"/>
            <a:ext cx="1219252" cy="230832"/>
          </a:xfrm>
          <a:prstGeom prst="rect">
            <a:avLst/>
          </a:prstGeom>
          <a:noFill/>
        </p:spPr>
        <p:txBody>
          <a:bodyPr wrap="square">
            <a:spAutoFit/>
          </a:bodyPr>
          <a:lstStyle/>
          <a:p>
            <a:r>
              <a:rPr lang="en-US" sz="900" b="1" dirty="0">
                <a:solidFill>
                  <a:schemeClr val="tx1">
                    <a:lumMod val="75000"/>
                    <a:lumOff val="25000"/>
                  </a:schemeClr>
                </a:solidFill>
              </a:rPr>
              <a:t>GT_IP</a:t>
            </a:r>
            <a:r>
              <a:rPr lang="en-US" sz="900" dirty="0">
                <a:solidFill>
                  <a:schemeClr val="tx1">
                    <a:lumMod val="75000"/>
                    <a:lumOff val="25000"/>
                  </a:schemeClr>
                </a:solidFill>
              </a:rPr>
              <a:t>:10.10.10.37</a:t>
            </a:r>
          </a:p>
        </p:txBody>
      </p:sp>
      <p:cxnSp>
        <p:nvCxnSpPr>
          <p:cNvPr id="157" name="Connector: Elbow 156">
            <a:extLst>
              <a:ext uri="{FF2B5EF4-FFF2-40B4-BE49-F238E27FC236}">
                <a16:creationId xmlns:a16="http://schemas.microsoft.com/office/drawing/2014/main" id="{B7D01701-7550-23B8-7160-048BF2D14D11}"/>
              </a:ext>
            </a:extLst>
          </p:cNvPr>
          <p:cNvCxnSpPr>
            <a:cxnSpLocks/>
          </p:cNvCxnSpPr>
          <p:nvPr/>
        </p:nvCxnSpPr>
        <p:spPr>
          <a:xfrm>
            <a:off x="5426618" y="1284935"/>
            <a:ext cx="1609342" cy="1540795"/>
          </a:xfrm>
          <a:prstGeom prst="bentConnector3">
            <a:avLst>
              <a:gd name="adj1" fmla="val 87115"/>
            </a:avLst>
          </a:prstGeom>
        </p:spPr>
        <p:style>
          <a:lnRef idx="2">
            <a:schemeClr val="accent1"/>
          </a:lnRef>
          <a:fillRef idx="0">
            <a:schemeClr val="accent1"/>
          </a:fillRef>
          <a:effectRef idx="1">
            <a:schemeClr val="accent1"/>
          </a:effectRef>
          <a:fontRef idx="minor">
            <a:schemeClr val="tx1"/>
          </a:fontRef>
        </p:style>
      </p:cxnSp>
      <p:cxnSp>
        <p:nvCxnSpPr>
          <p:cNvPr id="161" name="Connector: Elbow 160">
            <a:extLst>
              <a:ext uri="{FF2B5EF4-FFF2-40B4-BE49-F238E27FC236}">
                <a16:creationId xmlns:a16="http://schemas.microsoft.com/office/drawing/2014/main" id="{50920FEF-F512-1D25-64B3-40D724B4D9A3}"/>
              </a:ext>
            </a:extLst>
          </p:cNvPr>
          <p:cNvCxnSpPr>
            <a:cxnSpLocks/>
            <a:stCxn id="120" idx="2"/>
          </p:cNvCxnSpPr>
          <p:nvPr/>
        </p:nvCxnSpPr>
        <p:spPr>
          <a:xfrm rot="5400000" flipH="1" flipV="1">
            <a:off x="4810674" y="3176086"/>
            <a:ext cx="2575642" cy="1874930"/>
          </a:xfrm>
          <a:prstGeom prst="bentConnector4">
            <a:avLst>
              <a:gd name="adj1" fmla="val 2005"/>
              <a:gd name="adj2" fmla="val 88547"/>
            </a:avLst>
          </a:prstGeom>
        </p:spPr>
        <p:style>
          <a:lnRef idx="2">
            <a:schemeClr val="accent1"/>
          </a:lnRef>
          <a:fillRef idx="0">
            <a:schemeClr val="accent1"/>
          </a:fillRef>
          <a:effectRef idx="1">
            <a:schemeClr val="accent1"/>
          </a:effectRef>
          <a:fontRef idx="minor">
            <a:schemeClr val="tx1"/>
          </a:fontRef>
        </p:style>
      </p:cxnSp>
      <p:pic>
        <p:nvPicPr>
          <p:cNvPr id="120" name="Picture 119">
            <a:extLst>
              <a:ext uri="{FF2B5EF4-FFF2-40B4-BE49-F238E27FC236}">
                <a16:creationId xmlns:a16="http://schemas.microsoft.com/office/drawing/2014/main" id="{F43058B9-1C4C-B6A8-4D71-8BA8640950EB}"/>
              </a:ext>
            </a:extLst>
          </p:cNvPr>
          <p:cNvPicPr>
            <a:picLocks noChangeAspect="1"/>
          </p:cNvPicPr>
          <p:nvPr/>
        </p:nvPicPr>
        <p:blipFill>
          <a:blip r:embed="rId3"/>
          <a:stretch>
            <a:fillRect/>
          </a:stretch>
        </p:blipFill>
        <p:spPr>
          <a:xfrm>
            <a:off x="4895442" y="4933431"/>
            <a:ext cx="531176" cy="467941"/>
          </a:xfrm>
          <a:prstGeom prst="rect">
            <a:avLst/>
          </a:prstGeom>
          <a:ln w="9525">
            <a:solidFill>
              <a:schemeClr val="tx1"/>
            </a:solidFill>
          </a:ln>
        </p:spPr>
      </p:pic>
      <p:cxnSp>
        <p:nvCxnSpPr>
          <p:cNvPr id="167" name="Straight Connector 166">
            <a:extLst>
              <a:ext uri="{FF2B5EF4-FFF2-40B4-BE49-F238E27FC236}">
                <a16:creationId xmlns:a16="http://schemas.microsoft.com/office/drawing/2014/main" id="{E225035D-CFB2-FC75-1106-5FC59ECF5515}"/>
              </a:ext>
            </a:extLst>
          </p:cNvPr>
          <p:cNvCxnSpPr>
            <a:cxnSpLocks/>
          </p:cNvCxnSpPr>
          <p:nvPr/>
        </p:nvCxnSpPr>
        <p:spPr>
          <a:xfrm flipH="1" flipV="1">
            <a:off x="5413411" y="1935883"/>
            <a:ext cx="1408445" cy="611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1C110723-C3CD-12E6-9010-86C6A9DA5C03}"/>
              </a:ext>
            </a:extLst>
          </p:cNvPr>
          <p:cNvCxnSpPr>
            <a:cxnSpLocks/>
          </p:cNvCxnSpPr>
          <p:nvPr/>
        </p:nvCxnSpPr>
        <p:spPr>
          <a:xfrm flipH="1" flipV="1">
            <a:off x="5435538" y="2656514"/>
            <a:ext cx="1408445" cy="611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0DADA850-24F1-3C53-9829-C2EB7A25494F}"/>
              </a:ext>
            </a:extLst>
          </p:cNvPr>
          <p:cNvCxnSpPr>
            <a:cxnSpLocks/>
          </p:cNvCxnSpPr>
          <p:nvPr/>
        </p:nvCxnSpPr>
        <p:spPr>
          <a:xfrm flipH="1" flipV="1">
            <a:off x="5418615" y="3379607"/>
            <a:ext cx="1408445" cy="611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14EC19D-DE09-0F8A-9154-AA66912F82B4}"/>
              </a:ext>
            </a:extLst>
          </p:cNvPr>
          <p:cNvCxnSpPr>
            <a:cxnSpLocks/>
          </p:cNvCxnSpPr>
          <p:nvPr/>
        </p:nvCxnSpPr>
        <p:spPr>
          <a:xfrm flipH="1" flipV="1">
            <a:off x="5411791" y="4123037"/>
            <a:ext cx="1408445" cy="611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CC58B0B6-459A-91E4-959B-72A3703EA4AB}"/>
              </a:ext>
            </a:extLst>
          </p:cNvPr>
          <p:cNvCxnSpPr>
            <a:cxnSpLocks/>
          </p:cNvCxnSpPr>
          <p:nvPr/>
        </p:nvCxnSpPr>
        <p:spPr>
          <a:xfrm flipH="1" flipV="1">
            <a:off x="5394593" y="4706021"/>
            <a:ext cx="1408445" cy="6119"/>
          </a:xfrm>
          <a:prstGeom prst="line">
            <a:avLst/>
          </a:prstGeom>
          <a:ln/>
        </p:spPr>
        <p:style>
          <a:lnRef idx="1">
            <a:schemeClr val="accent1"/>
          </a:lnRef>
          <a:fillRef idx="0">
            <a:schemeClr val="accent1"/>
          </a:fillRef>
          <a:effectRef idx="0">
            <a:schemeClr val="accent1"/>
          </a:effectRef>
          <a:fontRef idx="minor">
            <a:schemeClr val="tx1"/>
          </a:fontRef>
        </p:style>
      </p:cxnSp>
      <p:pic>
        <p:nvPicPr>
          <p:cNvPr id="175" name="Picture 174" descr="A computer screen shot of a road&#10;&#10;AI-generated content may be incorrect.">
            <a:extLst>
              <a:ext uri="{FF2B5EF4-FFF2-40B4-BE49-F238E27FC236}">
                <a16:creationId xmlns:a16="http://schemas.microsoft.com/office/drawing/2014/main" id="{D16C9D04-B115-C565-2A00-E03AD1ED76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38946" y="1971582"/>
            <a:ext cx="2571090" cy="1381962"/>
          </a:xfrm>
          <a:prstGeom prst="rect">
            <a:avLst/>
          </a:prstGeom>
          <a:ln w="3175">
            <a:solidFill>
              <a:schemeClr val="tx1"/>
            </a:solidFill>
          </a:ln>
        </p:spPr>
      </p:pic>
      <p:sp>
        <p:nvSpPr>
          <p:cNvPr id="176" name="TextBox 175">
            <a:extLst>
              <a:ext uri="{FF2B5EF4-FFF2-40B4-BE49-F238E27FC236}">
                <a16:creationId xmlns:a16="http://schemas.microsoft.com/office/drawing/2014/main" id="{DAA0A9DE-78E7-633F-B3F2-AD2F067CBDF4}"/>
              </a:ext>
            </a:extLst>
          </p:cNvPr>
          <p:cNvSpPr txBox="1"/>
          <p:nvPr/>
        </p:nvSpPr>
        <p:spPr>
          <a:xfrm>
            <a:off x="5288741" y="5383806"/>
            <a:ext cx="1885096" cy="307777"/>
          </a:xfrm>
          <a:prstGeom prst="rect">
            <a:avLst/>
          </a:prstGeom>
          <a:noFill/>
        </p:spPr>
        <p:txBody>
          <a:bodyPr wrap="square">
            <a:spAutoFit/>
          </a:bodyPr>
          <a:lstStyle/>
          <a:p>
            <a:r>
              <a:rPr lang="en-US" sz="1400" b="1" dirty="0">
                <a:solidFill>
                  <a:schemeClr val="accent4">
                    <a:lumMod val="75000"/>
                  </a:schemeClr>
                </a:solidFill>
              </a:rPr>
              <a:t>Blue Team Subnet1</a:t>
            </a:r>
            <a:endParaRPr lang="en-SG" sz="1400" b="1" dirty="0">
              <a:solidFill>
                <a:schemeClr val="accent4">
                  <a:lumMod val="75000"/>
                </a:schemeClr>
              </a:solidFill>
            </a:endParaRPr>
          </a:p>
        </p:txBody>
      </p:sp>
      <p:pic>
        <p:nvPicPr>
          <p:cNvPr id="178" name="Picture 177" descr="A screenshot of a computer&#10;&#10;AI-generated content may be incorrect.">
            <a:extLst>
              <a:ext uri="{FF2B5EF4-FFF2-40B4-BE49-F238E27FC236}">
                <a16:creationId xmlns:a16="http://schemas.microsoft.com/office/drawing/2014/main" id="{95F16477-E53D-300B-84E1-01EAEE9BAD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69531" y="3467661"/>
            <a:ext cx="2638349" cy="1418112"/>
          </a:xfrm>
          <a:prstGeom prst="rect">
            <a:avLst/>
          </a:prstGeom>
          <a:ln w="6350">
            <a:solidFill>
              <a:schemeClr val="tx1"/>
            </a:solidFill>
          </a:ln>
        </p:spPr>
      </p:pic>
      <p:pic>
        <p:nvPicPr>
          <p:cNvPr id="179" name="Picture 178">
            <a:extLst>
              <a:ext uri="{FF2B5EF4-FFF2-40B4-BE49-F238E27FC236}">
                <a16:creationId xmlns:a16="http://schemas.microsoft.com/office/drawing/2014/main" id="{1F94CFBE-66F3-0E55-DB7E-F0ED9510E0C9}"/>
              </a:ext>
            </a:extLst>
          </p:cNvPr>
          <p:cNvPicPr>
            <a:picLocks noChangeAspect="1"/>
          </p:cNvPicPr>
          <p:nvPr/>
        </p:nvPicPr>
        <p:blipFill>
          <a:blip r:embed="rId9"/>
          <a:stretch>
            <a:fillRect/>
          </a:stretch>
        </p:blipFill>
        <p:spPr>
          <a:xfrm>
            <a:off x="8264465" y="928985"/>
            <a:ext cx="2220576" cy="872164"/>
          </a:xfrm>
          <a:prstGeom prst="rect">
            <a:avLst/>
          </a:prstGeom>
          <a:ln w="12700">
            <a:solidFill>
              <a:schemeClr val="tx1"/>
            </a:solidFill>
          </a:ln>
        </p:spPr>
      </p:pic>
      <p:sp>
        <p:nvSpPr>
          <p:cNvPr id="181" name="TextBox 180">
            <a:extLst>
              <a:ext uri="{FF2B5EF4-FFF2-40B4-BE49-F238E27FC236}">
                <a16:creationId xmlns:a16="http://schemas.microsoft.com/office/drawing/2014/main" id="{8D901E31-1DEA-3CB0-DD8B-C7F6E052F3FD}"/>
              </a:ext>
            </a:extLst>
          </p:cNvPr>
          <p:cNvSpPr txBox="1"/>
          <p:nvPr/>
        </p:nvSpPr>
        <p:spPr>
          <a:xfrm>
            <a:off x="7364482" y="469496"/>
            <a:ext cx="3902260" cy="276999"/>
          </a:xfrm>
          <a:prstGeom prst="rect">
            <a:avLst/>
          </a:prstGeom>
          <a:noFill/>
        </p:spPr>
        <p:txBody>
          <a:bodyPr wrap="square">
            <a:spAutoFit/>
          </a:bodyPr>
          <a:lstStyle/>
          <a:p>
            <a:r>
              <a:rPr lang="en-SG" sz="1200" b="1" i="0" dirty="0">
                <a:solidFill>
                  <a:srgbClr val="4B5563"/>
                </a:solidFill>
                <a:effectLst/>
              </a:rPr>
              <a:t> </a:t>
            </a:r>
            <a:r>
              <a:rPr lang="en-SG" sz="1200" b="1" i="0" dirty="0">
                <a:effectLst/>
              </a:rPr>
              <a:t>Level2 OT Tower Operation Room SCADA network</a:t>
            </a:r>
            <a:endParaRPr lang="en-SG" sz="1200" b="1" dirty="0"/>
          </a:p>
        </p:txBody>
      </p:sp>
      <p:sp>
        <p:nvSpPr>
          <p:cNvPr id="182" name="TextBox 181">
            <a:extLst>
              <a:ext uri="{FF2B5EF4-FFF2-40B4-BE49-F238E27FC236}">
                <a16:creationId xmlns:a16="http://schemas.microsoft.com/office/drawing/2014/main" id="{09A87774-DBA4-0134-C9EA-820D2A858349}"/>
              </a:ext>
            </a:extLst>
          </p:cNvPr>
          <p:cNvSpPr txBox="1"/>
          <p:nvPr/>
        </p:nvSpPr>
        <p:spPr>
          <a:xfrm>
            <a:off x="10485041" y="993691"/>
            <a:ext cx="1219252" cy="507831"/>
          </a:xfrm>
          <a:prstGeom prst="rect">
            <a:avLst/>
          </a:prstGeom>
          <a:noFill/>
        </p:spPr>
        <p:txBody>
          <a:bodyPr wrap="square">
            <a:spAutoFit/>
          </a:bodyPr>
          <a:lstStyle/>
          <a:p>
            <a:r>
              <a:rPr lang="en-US" sz="900" b="1" dirty="0">
                <a:solidFill>
                  <a:schemeClr val="tx1">
                    <a:lumMod val="75000"/>
                    <a:lumOff val="25000"/>
                  </a:schemeClr>
                </a:solidFill>
              </a:rPr>
              <a:t>VM_ID</a:t>
            </a:r>
            <a:r>
              <a:rPr lang="en-US" sz="900" dirty="0">
                <a:solidFill>
                  <a:schemeClr val="tx1">
                    <a:lumMod val="75000"/>
                    <a:lumOff val="25000"/>
                  </a:schemeClr>
                </a:solidFill>
              </a:rPr>
              <a:t>:  lvl2-CAM-Monitor</a:t>
            </a:r>
          </a:p>
          <a:p>
            <a:r>
              <a:rPr lang="en-US" sz="900" b="1" dirty="0">
                <a:solidFill>
                  <a:schemeClr val="tx1">
                    <a:lumMod val="75000"/>
                    <a:lumOff val="25000"/>
                  </a:schemeClr>
                </a:solidFill>
              </a:rPr>
              <a:t>BT_IP</a:t>
            </a:r>
            <a:r>
              <a:rPr lang="en-US" sz="900" dirty="0">
                <a:solidFill>
                  <a:schemeClr val="tx1">
                    <a:lumMod val="75000"/>
                    <a:lumOff val="25000"/>
                  </a:schemeClr>
                </a:solidFill>
              </a:rPr>
              <a:t>: 10.10.20.21</a:t>
            </a:r>
          </a:p>
        </p:txBody>
      </p:sp>
      <p:cxnSp>
        <p:nvCxnSpPr>
          <p:cNvPr id="184" name="Connector: Elbow 183">
            <a:extLst>
              <a:ext uri="{FF2B5EF4-FFF2-40B4-BE49-F238E27FC236}">
                <a16:creationId xmlns:a16="http://schemas.microsoft.com/office/drawing/2014/main" id="{93532C4B-4731-F994-972B-31C5FD25D8F7}"/>
              </a:ext>
            </a:extLst>
          </p:cNvPr>
          <p:cNvCxnSpPr>
            <a:cxnSpLocks/>
            <a:stCxn id="179" idx="1"/>
          </p:cNvCxnSpPr>
          <p:nvPr/>
        </p:nvCxnSpPr>
        <p:spPr>
          <a:xfrm rot="10800000" flipV="1">
            <a:off x="7693005" y="1365066"/>
            <a:ext cx="571460" cy="1460663"/>
          </a:xfrm>
          <a:prstGeom prst="bentConnector3">
            <a:avLst>
              <a:gd name="adj1" fmla="val 74383"/>
            </a:avLst>
          </a:prstGeom>
        </p:spPr>
        <p:style>
          <a:lnRef idx="2">
            <a:schemeClr val="accent1"/>
          </a:lnRef>
          <a:fillRef idx="0">
            <a:schemeClr val="accent1"/>
          </a:fillRef>
          <a:effectRef idx="1">
            <a:schemeClr val="accent1"/>
          </a:effectRef>
          <a:fontRef idx="minor">
            <a:schemeClr val="tx1"/>
          </a:fontRef>
        </p:style>
      </p:cxnSp>
      <p:cxnSp>
        <p:nvCxnSpPr>
          <p:cNvPr id="186" name="Connector: Elbow 185">
            <a:extLst>
              <a:ext uri="{FF2B5EF4-FFF2-40B4-BE49-F238E27FC236}">
                <a16:creationId xmlns:a16="http://schemas.microsoft.com/office/drawing/2014/main" id="{75814EEA-085B-EA80-2ED2-FD6D09468091}"/>
              </a:ext>
            </a:extLst>
          </p:cNvPr>
          <p:cNvCxnSpPr>
            <a:cxnSpLocks/>
            <a:endCxn id="178" idx="1"/>
          </p:cNvCxnSpPr>
          <p:nvPr/>
        </p:nvCxnSpPr>
        <p:spPr>
          <a:xfrm>
            <a:off x="7693005" y="2825730"/>
            <a:ext cx="476526" cy="1350987"/>
          </a:xfrm>
          <a:prstGeom prst="bentConnector3">
            <a:avLst>
              <a:gd name="adj1" fmla="val 28070"/>
            </a:avLst>
          </a:prstGeom>
        </p:spPr>
        <p:style>
          <a:lnRef idx="2">
            <a:schemeClr val="accent1"/>
          </a:lnRef>
          <a:fillRef idx="0">
            <a:schemeClr val="accent1"/>
          </a:fillRef>
          <a:effectRef idx="1">
            <a:schemeClr val="accent1"/>
          </a:effectRef>
          <a:fontRef idx="minor">
            <a:schemeClr val="tx1"/>
          </a:fontRef>
        </p:style>
      </p:cxnSp>
      <p:cxnSp>
        <p:nvCxnSpPr>
          <p:cNvPr id="191" name="Straight Connector 190">
            <a:extLst>
              <a:ext uri="{FF2B5EF4-FFF2-40B4-BE49-F238E27FC236}">
                <a16:creationId xmlns:a16="http://schemas.microsoft.com/office/drawing/2014/main" id="{49E6F03A-5C84-AA0D-43BD-F22F7890F7E4}"/>
              </a:ext>
            </a:extLst>
          </p:cNvPr>
          <p:cNvCxnSpPr>
            <a:cxnSpLocks/>
          </p:cNvCxnSpPr>
          <p:nvPr/>
        </p:nvCxnSpPr>
        <p:spPr>
          <a:xfrm flipH="1">
            <a:off x="7839537" y="2537247"/>
            <a:ext cx="39596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2F34B569-F5A4-E1B0-69BF-F765FF17C77C}"/>
              </a:ext>
            </a:extLst>
          </p:cNvPr>
          <p:cNvSpPr txBox="1"/>
          <p:nvPr/>
        </p:nvSpPr>
        <p:spPr>
          <a:xfrm>
            <a:off x="10807880" y="2007251"/>
            <a:ext cx="1194341" cy="507831"/>
          </a:xfrm>
          <a:prstGeom prst="rect">
            <a:avLst/>
          </a:prstGeom>
          <a:noFill/>
        </p:spPr>
        <p:txBody>
          <a:bodyPr wrap="square">
            <a:spAutoFit/>
          </a:bodyPr>
          <a:lstStyle/>
          <a:p>
            <a:r>
              <a:rPr lang="en-US" sz="900" b="1" dirty="0">
                <a:solidFill>
                  <a:schemeClr val="tx1">
                    <a:lumMod val="75000"/>
                    <a:lumOff val="25000"/>
                  </a:schemeClr>
                </a:solidFill>
              </a:rPr>
              <a:t>VM_ID</a:t>
            </a:r>
            <a:r>
              <a:rPr lang="en-US" sz="900" dirty="0">
                <a:solidFill>
                  <a:schemeClr val="tx1">
                    <a:lumMod val="75000"/>
                    <a:lumOff val="25000"/>
                  </a:schemeClr>
                </a:solidFill>
              </a:rPr>
              <a:t>:  lvl2-Light Ctrl-HMI</a:t>
            </a:r>
          </a:p>
          <a:p>
            <a:r>
              <a:rPr lang="en-US" sz="900" b="1" dirty="0">
                <a:solidFill>
                  <a:schemeClr val="tx1">
                    <a:lumMod val="75000"/>
                    <a:lumOff val="25000"/>
                  </a:schemeClr>
                </a:solidFill>
              </a:rPr>
              <a:t>BT_IP</a:t>
            </a:r>
            <a:r>
              <a:rPr lang="en-US" sz="900" dirty="0">
                <a:solidFill>
                  <a:schemeClr val="tx1">
                    <a:lumMod val="75000"/>
                    <a:lumOff val="25000"/>
                  </a:schemeClr>
                </a:solidFill>
              </a:rPr>
              <a:t>: 10.10.20.22</a:t>
            </a:r>
          </a:p>
        </p:txBody>
      </p:sp>
      <p:sp>
        <p:nvSpPr>
          <p:cNvPr id="196" name="TextBox 195">
            <a:extLst>
              <a:ext uri="{FF2B5EF4-FFF2-40B4-BE49-F238E27FC236}">
                <a16:creationId xmlns:a16="http://schemas.microsoft.com/office/drawing/2014/main" id="{71196E3E-B448-A366-E5FF-68CC7186283D}"/>
              </a:ext>
            </a:extLst>
          </p:cNvPr>
          <p:cNvSpPr txBox="1"/>
          <p:nvPr/>
        </p:nvSpPr>
        <p:spPr>
          <a:xfrm>
            <a:off x="10807880" y="3543764"/>
            <a:ext cx="1194341" cy="507831"/>
          </a:xfrm>
          <a:prstGeom prst="rect">
            <a:avLst/>
          </a:prstGeom>
          <a:noFill/>
        </p:spPr>
        <p:txBody>
          <a:bodyPr wrap="square">
            <a:spAutoFit/>
          </a:bodyPr>
          <a:lstStyle/>
          <a:p>
            <a:r>
              <a:rPr lang="en-US" sz="900" b="1" dirty="0">
                <a:solidFill>
                  <a:schemeClr val="tx1">
                    <a:lumMod val="75000"/>
                    <a:lumOff val="25000"/>
                  </a:schemeClr>
                </a:solidFill>
              </a:rPr>
              <a:t>VM_ID</a:t>
            </a:r>
            <a:r>
              <a:rPr lang="en-US" sz="900" dirty="0">
                <a:solidFill>
                  <a:schemeClr val="tx1">
                    <a:lumMod val="75000"/>
                    <a:lumOff val="25000"/>
                  </a:schemeClr>
                </a:solidFill>
              </a:rPr>
              <a:t>:  lvl2-Radar-Ctrl-HMI</a:t>
            </a:r>
          </a:p>
          <a:p>
            <a:r>
              <a:rPr lang="en-US" sz="900" b="1" dirty="0">
                <a:solidFill>
                  <a:schemeClr val="tx1">
                    <a:lumMod val="75000"/>
                    <a:lumOff val="25000"/>
                  </a:schemeClr>
                </a:solidFill>
              </a:rPr>
              <a:t>BT_IP</a:t>
            </a:r>
            <a:r>
              <a:rPr lang="en-US" sz="900" dirty="0">
                <a:solidFill>
                  <a:schemeClr val="tx1">
                    <a:lumMod val="75000"/>
                    <a:lumOff val="25000"/>
                  </a:schemeClr>
                </a:solidFill>
              </a:rPr>
              <a:t>: 10.10.20.23</a:t>
            </a:r>
          </a:p>
        </p:txBody>
      </p:sp>
      <p:sp>
        <p:nvSpPr>
          <p:cNvPr id="197" name="TextBox 196">
            <a:extLst>
              <a:ext uri="{FF2B5EF4-FFF2-40B4-BE49-F238E27FC236}">
                <a16:creationId xmlns:a16="http://schemas.microsoft.com/office/drawing/2014/main" id="{0A0ED493-E35B-52F7-F38C-2A1913665689}"/>
              </a:ext>
            </a:extLst>
          </p:cNvPr>
          <p:cNvSpPr txBox="1"/>
          <p:nvPr/>
        </p:nvSpPr>
        <p:spPr>
          <a:xfrm>
            <a:off x="10206359" y="5336403"/>
            <a:ext cx="1885096" cy="307777"/>
          </a:xfrm>
          <a:prstGeom prst="rect">
            <a:avLst/>
          </a:prstGeom>
          <a:noFill/>
        </p:spPr>
        <p:txBody>
          <a:bodyPr wrap="square">
            <a:spAutoFit/>
          </a:bodyPr>
          <a:lstStyle/>
          <a:p>
            <a:r>
              <a:rPr lang="en-US" sz="1400" b="1" dirty="0">
                <a:solidFill>
                  <a:schemeClr val="accent4">
                    <a:lumMod val="75000"/>
                  </a:schemeClr>
                </a:solidFill>
              </a:rPr>
              <a:t>Blue Team Subnet2</a:t>
            </a:r>
            <a:endParaRPr lang="en-SG" sz="1400" b="1" dirty="0">
              <a:solidFill>
                <a:schemeClr val="accent4">
                  <a:lumMod val="75000"/>
                </a:schemeClr>
              </a:solidFill>
            </a:endParaRPr>
          </a:p>
        </p:txBody>
      </p:sp>
      <p:sp>
        <p:nvSpPr>
          <p:cNvPr id="198" name="TextBox 197">
            <a:extLst>
              <a:ext uri="{FF2B5EF4-FFF2-40B4-BE49-F238E27FC236}">
                <a16:creationId xmlns:a16="http://schemas.microsoft.com/office/drawing/2014/main" id="{E0A63928-5BA0-3803-2F60-03C89A173178}"/>
              </a:ext>
            </a:extLst>
          </p:cNvPr>
          <p:cNvSpPr txBox="1"/>
          <p:nvPr/>
        </p:nvSpPr>
        <p:spPr>
          <a:xfrm>
            <a:off x="6864257" y="3170924"/>
            <a:ext cx="1057195" cy="553998"/>
          </a:xfrm>
          <a:prstGeom prst="rect">
            <a:avLst/>
          </a:prstGeom>
          <a:noFill/>
        </p:spPr>
        <p:txBody>
          <a:bodyPr wrap="square">
            <a:spAutoFit/>
          </a:bodyPr>
          <a:lstStyle/>
          <a:p>
            <a:r>
              <a:rPr lang="en-US" sz="1000" b="1" dirty="0">
                <a:solidFill>
                  <a:schemeClr val="accent1">
                    <a:lumMod val="75000"/>
                  </a:schemeClr>
                </a:solidFill>
              </a:rPr>
              <a:t>Blue Team </a:t>
            </a:r>
          </a:p>
          <a:p>
            <a:r>
              <a:rPr lang="en-US" sz="1000" b="1" dirty="0">
                <a:solidFill>
                  <a:schemeClr val="accent1">
                    <a:lumMod val="75000"/>
                  </a:schemeClr>
                </a:solidFill>
              </a:rPr>
              <a:t>Subnet router</a:t>
            </a:r>
          </a:p>
          <a:p>
            <a:r>
              <a:rPr lang="en-US" sz="1000" b="1" dirty="0">
                <a:solidFill>
                  <a:schemeClr val="accent1">
                    <a:lumMod val="75000"/>
                  </a:schemeClr>
                </a:solidFill>
              </a:rPr>
              <a:t>IP: 10.10.20.1</a:t>
            </a:r>
            <a:endParaRPr lang="en-SG" sz="1000" b="1" dirty="0">
              <a:solidFill>
                <a:schemeClr val="accent1">
                  <a:lumMod val="75000"/>
                </a:schemeClr>
              </a:solidFill>
            </a:endParaRPr>
          </a:p>
        </p:txBody>
      </p:sp>
      <p:pic>
        <p:nvPicPr>
          <p:cNvPr id="200" name="Picture 199">
            <a:extLst>
              <a:ext uri="{FF2B5EF4-FFF2-40B4-BE49-F238E27FC236}">
                <a16:creationId xmlns:a16="http://schemas.microsoft.com/office/drawing/2014/main" id="{0843D064-6F65-EB0A-44B5-01DACE59A0F4}"/>
              </a:ext>
            </a:extLst>
          </p:cNvPr>
          <p:cNvPicPr>
            <a:picLocks noChangeAspect="1"/>
          </p:cNvPicPr>
          <p:nvPr/>
        </p:nvPicPr>
        <p:blipFill>
          <a:blip r:embed="rId10"/>
          <a:stretch>
            <a:fillRect/>
          </a:stretch>
        </p:blipFill>
        <p:spPr>
          <a:xfrm>
            <a:off x="7676569" y="5234346"/>
            <a:ext cx="325936" cy="334051"/>
          </a:xfrm>
          <a:prstGeom prst="rect">
            <a:avLst/>
          </a:prstGeom>
          <a:ln>
            <a:solidFill>
              <a:schemeClr val="accent2">
                <a:lumMod val="75000"/>
              </a:schemeClr>
            </a:solidFill>
          </a:ln>
        </p:spPr>
      </p:pic>
      <p:pic>
        <p:nvPicPr>
          <p:cNvPr id="206" name="Picture 205">
            <a:extLst>
              <a:ext uri="{FF2B5EF4-FFF2-40B4-BE49-F238E27FC236}">
                <a16:creationId xmlns:a16="http://schemas.microsoft.com/office/drawing/2014/main" id="{0BD2FE2C-308F-F699-9FD3-A2FD3C2892E3}"/>
              </a:ext>
            </a:extLst>
          </p:cNvPr>
          <p:cNvPicPr>
            <a:picLocks noChangeAspect="1"/>
          </p:cNvPicPr>
          <p:nvPr/>
        </p:nvPicPr>
        <p:blipFill>
          <a:blip r:embed="rId11"/>
          <a:stretch>
            <a:fillRect/>
          </a:stretch>
        </p:blipFill>
        <p:spPr>
          <a:xfrm>
            <a:off x="9206096" y="5025856"/>
            <a:ext cx="419005" cy="430031"/>
          </a:xfrm>
          <a:prstGeom prst="rect">
            <a:avLst/>
          </a:prstGeom>
          <a:ln w="12700">
            <a:solidFill>
              <a:schemeClr val="accent2">
                <a:lumMod val="75000"/>
              </a:schemeClr>
            </a:solidFill>
          </a:ln>
        </p:spPr>
      </p:pic>
      <p:sp>
        <p:nvSpPr>
          <p:cNvPr id="207" name="TextBox 206">
            <a:extLst>
              <a:ext uri="{FF2B5EF4-FFF2-40B4-BE49-F238E27FC236}">
                <a16:creationId xmlns:a16="http://schemas.microsoft.com/office/drawing/2014/main" id="{687B39DA-AF8D-B519-809B-ABBB41337C82}"/>
              </a:ext>
            </a:extLst>
          </p:cNvPr>
          <p:cNvSpPr txBox="1"/>
          <p:nvPr/>
        </p:nvSpPr>
        <p:spPr>
          <a:xfrm>
            <a:off x="9562366" y="5056206"/>
            <a:ext cx="2054330" cy="369332"/>
          </a:xfrm>
          <a:prstGeom prst="rect">
            <a:avLst/>
          </a:prstGeom>
          <a:noFill/>
        </p:spPr>
        <p:txBody>
          <a:bodyPr wrap="square">
            <a:spAutoFit/>
          </a:bodyPr>
          <a:lstStyle/>
          <a:p>
            <a:r>
              <a:rPr lang="en-US" sz="900" b="1" dirty="0">
                <a:solidFill>
                  <a:schemeClr val="tx1">
                    <a:lumMod val="75000"/>
                    <a:lumOff val="25000"/>
                  </a:schemeClr>
                </a:solidFill>
              </a:rPr>
              <a:t>VM_ID</a:t>
            </a:r>
            <a:r>
              <a:rPr lang="en-US" sz="900" dirty="0">
                <a:solidFill>
                  <a:schemeClr val="tx1">
                    <a:lumMod val="75000"/>
                    <a:lumOff val="25000"/>
                  </a:schemeClr>
                </a:solidFill>
              </a:rPr>
              <a:t>:  lvl2-Misconiftured –IOT –CAM </a:t>
            </a:r>
          </a:p>
          <a:p>
            <a:r>
              <a:rPr lang="en-US" sz="900" b="1" dirty="0">
                <a:solidFill>
                  <a:schemeClr val="tx1">
                    <a:lumMod val="75000"/>
                    <a:lumOff val="25000"/>
                  </a:schemeClr>
                </a:solidFill>
              </a:rPr>
              <a:t>BT_IP</a:t>
            </a:r>
            <a:r>
              <a:rPr lang="en-US" sz="900" dirty="0">
                <a:solidFill>
                  <a:schemeClr val="tx1">
                    <a:lumMod val="75000"/>
                    <a:lumOff val="25000"/>
                  </a:schemeClr>
                </a:solidFill>
              </a:rPr>
              <a:t>: 10.10.20.23</a:t>
            </a:r>
          </a:p>
        </p:txBody>
      </p:sp>
      <p:cxnSp>
        <p:nvCxnSpPr>
          <p:cNvPr id="208" name="Straight Connector 207">
            <a:extLst>
              <a:ext uri="{FF2B5EF4-FFF2-40B4-BE49-F238E27FC236}">
                <a16:creationId xmlns:a16="http://schemas.microsoft.com/office/drawing/2014/main" id="{A0892BDC-B119-38CA-18B8-118CF92C9B96}"/>
              </a:ext>
            </a:extLst>
          </p:cNvPr>
          <p:cNvCxnSpPr>
            <a:cxnSpLocks/>
            <a:stCxn id="200" idx="0"/>
          </p:cNvCxnSpPr>
          <p:nvPr/>
        </p:nvCxnSpPr>
        <p:spPr>
          <a:xfrm flipV="1">
            <a:off x="7839537" y="4162571"/>
            <a:ext cx="0" cy="10717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68DD7EE4-7D1B-BA6B-EEA9-82FA480DAB90}"/>
              </a:ext>
            </a:extLst>
          </p:cNvPr>
          <p:cNvCxnSpPr>
            <a:cxnSpLocks/>
          </p:cNvCxnSpPr>
          <p:nvPr/>
        </p:nvCxnSpPr>
        <p:spPr>
          <a:xfrm flipH="1">
            <a:off x="7839537" y="5069823"/>
            <a:ext cx="136655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93AA3725-1394-F2A6-0F3B-DDAF5F0D2A3F}"/>
              </a:ext>
            </a:extLst>
          </p:cNvPr>
          <p:cNvSpPr txBox="1"/>
          <p:nvPr/>
        </p:nvSpPr>
        <p:spPr>
          <a:xfrm>
            <a:off x="7986070" y="5151562"/>
            <a:ext cx="1576294" cy="553998"/>
          </a:xfrm>
          <a:prstGeom prst="rect">
            <a:avLst/>
          </a:prstGeom>
          <a:noFill/>
        </p:spPr>
        <p:txBody>
          <a:bodyPr wrap="square">
            <a:spAutoFit/>
          </a:bodyPr>
          <a:lstStyle/>
          <a:p>
            <a:r>
              <a:rPr lang="en-US" sz="1000" b="1" dirty="0">
                <a:solidFill>
                  <a:schemeClr val="tx1">
                    <a:lumMod val="75000"/>
                    <a:lumOff val="25000"/>
                  </a:schemeClr>
                </a:solidFill>
              </a:rPr>
              <a:t>Blue team misconfigured maintenance RJ45 port </a:t>
            </a:r>
            <a:endParaRPr lang="en-US" sz="1000" dirty="0">
              <a:solidFill>
                <a:schemeClr val="tx1">
                  <a:lumMod val="75000"/>
                  <a:lumOff val="25000"/>
                </a:schemeClr>
              </a:solidFill>
            </a:endParaRPr>
          </a:p>
        </p:txBody>
      </p:sp>
      <p:sp>
        <p:nvSpPr>
          <p:cNvPr id="229" name="Rectangle 228">
            <a:extLst>
              <a:ext uri="{FF2B5EF4-FFF2-40B4-BE49-F238E27FC236}">
                <a16:creationId xmlns:a16="http://schemas.microsoft.com/office/drawing/2014/main" id="{41D29965-A126-4485-2321-8BBC22CA5410}"/>
              </a:ext>
            </a:extLst>
          </p:cNvPr>
          <p:cNvSpPr/>
          <p:nvPr/>
        </p:nvSpPr>
        <p:spPr>
          <a:xfrm flipV="1">
            <a:off x="392082" y="5759732"/>
            <a:ext cx="10270617" cy="639173"/>
          </a:xfrm>
          <a:prstGeom prst="rect">
            <a:avLst/>
          </a:prstGeom>
          <a:solidFill>
            <a:schemeClr val="accent2">
              <a:lumMod val="20000"/>
              <a:lumOff val="80000"/>
            </a:schemeClr>
          </a:solidFill>
          <a:ln w="12700"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pic>
        <p:nvPicPr>
          <p:cNvPr id="14" name="Picture 13">
            <a:extLst>
              <a:ext uri="{FF2B5EF4-FFF2-40B4-BE49-F238E27FC236}">
                <a16:creationId xmlns:a16="http://schemas.microsoft.com/office/drawing/2014/main" id="{D9964EFC-B1DC-FC28-E1A8-02472FC862DF}"/>
              </a:ext>
            </a:extLst>
          </p:cNvPr>
          <p:cNvPicPr>
            <a:picLocks noChangeAspect="1"/>
          </p:cNvPicPr>
          <p:nvPr/>
        </p:nvPicPr>
        <p:blipFill>
          <a:blip r:embed="rId12">
            <a:duotone>
              <a:prstClr val="black"/>
              <a:schemeClr val="accent6">
                <a:tint val="45000"/>
                <a:satMod val="400000"/>
              </a:schemeClr>
            </a:duotone>
          </a:blip>
          <a:stretch>
            <a:fillRect/>
          </a:stretch>
        </p:blipFill>
        <p:spPr>
          <a:xfrm>
            <a:off x="3068626" y="4043806"/>
            <a:ext cx="698025" cy="509558"/>
          </a:xfrm>
          <a:prstGeom prst="rect">
            <a:avLst/>
          </a:prstGeom>
          <a:ln w="12700">
            <a:solidFill>
              <a:schemeClr val="tx1"/>
            </a:solidFill>
          </a:ln>
        </p:spPr>
      </p:pic>
      <p:pic>
        <p:nvPicPr>
          <p:cNvPr id="20" name="Picture 19">
            <a:extLst>
              <a:ext uri="{FF2B5EF4-FFF2-40B4-BE49-F238E27FC236}">
                <a16:creationId xmlns:a16="http://schemas.microsoft.com/office/drawing/2014/main" id="{442B6EDF-8278-E381-2B71-9B0260534AFA}"/>
              </a:ext>
            </a:extLst>
          </p:cNvPr>
          <p:cNvPicPr>
            <a:picLocks noChangeAspect="1"/>
          </p:cNvPicPr>
          <p:nvPr/>
        </p:nvPicPr>
        <p:blipFill>
          <a:blip r:embed="rId12"/>
          <a:stretch>
            <a:fillRect/>
          </a:stretch>
        </p:blipFill>
        <p:spPr>
          <a:xfrm>
            <a:off x="6986366" y="2585772"/>
            <a:ext cx="698025" cy="509558"/>
          </a:xfrm>
          <a:prstGeom prst="rect">
            <a:avLst/>
          </a:prstGeom>
          <a:ln w="12700">
            <a:solidFill>
              <a:schemeClr val="tx1"/>
            </a:solidFill>
          </a:ln>
        </p:spPr>
      </p:pic>
      <p:pic>
        <p:nvPicPr>
          <p:cNvPr id="22" name="Picture 21">
            <a:extLst>
              <a:ext uri="{FF2B5EF4-FFF2-40B4-BE49-F238E27FC236}">
                <a16:creationId xmlns:a16="http://schemas.microsoft.com/office/drawing/2014/main" id="{E7545F98-E53B-3959-C7A8-96FE7E628431}"/>
              </a:ext>
            </a:extLst>
          </p:cNvPr>
          <p:cNvPicPr>
            <a:picLocks noChangeAspect="1"/>
          </p:cNvPicPr>
          <p:nvPr/>
        </p:nvPicPr>
        <p:blipFill>
          <a:blip r:embed="rId13"/>
          <a:stretch>
            <a:fillRect/>
          </a:stretch>
        </p:blipFill>
        <p:spPr>
          <a:xfrm>
            <a:off x="2090587" y="5830445"/>
            <a:ext cx="396581" cy="439689"/>
          </a:xfrm>
          <a:prstGeom prst="rect">
            <a:avLst/>
          </a:prstGeom>
          <a:ln w="9525">
            <a:solidFill>
              <a:schemeClr val="tx1"/>
            </a:solidFill>
          </a:ln>
        </p:spPr>
      </p:pic>
      <p:pic>
        <p:nvPicPr>
          <p:cNvPr id="23" name="Picture 22">
            <a:extLst>
              <a:ext uri="{FF2B5EF4-FFF2-40B4-BE49-F238E27FC236}">
                <a16:creationId xmlns:a16="http://schemas.microsoft.com/office/drawing/2014/main" id="{02CAAEBB-B48E-6F59-30E6-6917C98608A7}"/>
              </a:ext>
            </a:extLst>
          </p:cNvPr>
          <p:cNvPicPr>
            <a:picLocks noChangeAspect="1"/>
          </p:cNvPicPr>
          <p:nvPr/>
        </p:nvPicPr>
        <p:blipFill>
          <a:blip r:embed="rId14"/>
          <a:stretch>
            <a:fillRect/>
          </a:stretch>
        </p:blipFill>
        <p:spPr>
          <a:xfrm>
            <a:off x="3014350" y="5803986"/>
            <a:ext cx="818274" cy="376525"/>
          </a:xfrm>
          <a:prstGeom prst="rect">
            <a:avLst/>
          </a:prstGeom>
          <a:ln w="19050">
            <a:solidFill>
              <a:srgbClr val="FF0000"/>
            </a:solidFill>
            <a:prstDash val="sysDash"/>
          </a:ln>
        </p:spPr>
      </p:pic>
      <p:pic>
        <p:nvPicPr>
          <p:cNvPr id="24" name="Picture 23" descr="A red horse on wheels&#10;&#10;Description automatically generated">
            <a:extLst>
              <a:ext uri="{FF2B5EF4-FFF2-40B4-BE49-F238E27FC236}">
                <a16:creationId xmlns:a16="http://schemas.microsoft.com/office/drawing/2014/main" id="{A2861FB8-59DF-4FE0-03EE-01DB97FCC1B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flipH="1">
            <a:off x="6638219" y="5878473"/>
            <a:ext cx="363613" cy="287328"/>
          </a:xfrm>
          <a:prstGeom prst="rect">
            <a:avLst/>
          </a:prstGeom>
          <a:ln w="19050">
            <a:solidFill>
              <a:srgbClr val="FF0000"/>
            </a:solidFill>
          </a:ln>
        </p:spPr>
      </p:pic>
      <p:pic>
        <p:nvPicPr>
          <p:cNvPr id="25" name="Picture 24">
            <a:extLst>
              <a:ext uri="{FF2B5EF4-FFF2-40B4-BE49-F238E27FC236}">
                <a16:creationId xmlns:a16="http://schemas.microsoft.com/office/drawing/2014/main" id="{B9523B77-CFFC-F702-E0D5-5163086F3BEA}"/>
              </a:ext>
            </a:extLst>
          </p:cNvPr>
          <p:cNvPicPr>
            <a:picLocks noChangeAspect="1"/>
          </p:cNvPicPr>
          <p:nvPr/>
        </p:nvPicPr>
        <p:blipFill>
          <a:blip r:embed="rId11"/>
          <a:stretch>
            <a:fillRect/>
          </a:stretch>
        </p:blipFill>
        <p:spPr>
          <a:xfrm>
            <a:off x="4517749" y="6044798"/>
            <a:ext cx="325676" cy="334246"/>
          </a:xfrm>
          <a:prstGeom prst="rect">
            <a:avLst/>
          </a:prstGeom>
          <a:ln w="12700">
            <a:solidFill>
              <a:schemeClr val="accent2">
                <a:lumMod val="75000"/>
              </a:schemeClr>
            </a:solidFill>
          </a:ln>
        </p:spPr>
      </p:pic>
      <p:sp>
        <p:nvSpPr>
          <p:cNvPr id="26" name="TextBox 25">
            <a:extLst>
              <a:ext uri="{FF2B5EF4-FFF2-40B4-BE49-F238E27FC236}">
                <a16:creationId xmlns:a16="http://schemas.microsoft.com/office/drawing/2014/main" id="{28814E66-2A90-49C1-2576-C40F7A9AC99F}"/>
              </a:ext>
            </a:extLst>
          </p:cNvPr>
          <p:cNvSpPr txBox="1"/>
          <p:nvPr/>
        </p:nvSpPr>
        <p:spPr>
          <a:xfrm>
            <a:off x="364651" y="5781102"/>
            <a:ext cx="1778037" cy="523220"/>
          </a:xfrm>
          <a:prstGeom prst="rect">
            <a:avLst/>
          </a:prstGeom>
          <a:noFill/>
        </p:spPr>
        <p:txBody>
          <a:bodyPr wrap="square">
            <a:spAutoFit/>
          </a:bodyPr>
          <a:lstStyle/>
          <a:p>
            <a:r>
              <a:rPr lang="en-US" sz="1400" b="1" dirty="0">
                <a:solidFill>
                  <a:srgbClr val="C00000"/>
                </a:solidFill>
              </a:rPr>
              <a:t>Red Team Init Subnet / Internet</a:t>
            </a:r>
            <a:endParaRPr lang="en-SG" sz="1400" b="1" dirty="0">
              <a:solidFill>
                <a:srgbClr val="C00000"/>
              </a:solidFill>
            </a:endParaRPr>
          </a:p>
        </p:txBody>
      </p:sp>
      <p:pic>
        <p:nvPicPr>
          <p:cNvPr id="28" name="Graphic 27" descr="Laptop with solid fill">
            <a:extLst>
              <a:ext uri="{FF2B5EF4-FFF2-40B4-BE49-F238E27FC236}">
                <a16:creationId xmlns:a16="http://schemas.microsoft.com/office/drawing/2014/main" id="{398834AF-F4AB-A3F8-BF6E-6E1E9AF00BC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375675" y="5613251"/>
            <a:ext cx="878538" cy="878538"/>
          </a:xfrm>
          <a:prstGeom prst="rect">
            <a:avLst/>
          </a:prstGeom>
        </p:spPr>
      </p:pic>
      <p:pic>
        <p:nvPicPr>
          <p:cNvPr id="30" name="Graphic 29" descr="Construction worker male with solid fill">
            <a:extLst>
              <a:ext uri="{FF2B5EF4-FFF2-40B4-BE49-F238E27FC236}">
                <a16:creationId xmlns:a16="http://schemas.microsoft.com/office/drawing/2014/main" id="{D76DA270-5B09-EFEF-ABE8-BC2DFCBFC779}"/>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534696" y="5787298"/>
            <a:ext cx="553844" cy="553844"/>
          </a:xfrm>
          <a:prstGeom prst="rect">
            <a:avLst/>
          </a:prstGeom>
        </p:spPr>
      </p:pic>
      <p:sp>
        <p:nvSpPr>
          <p:cNvPr id="33" name="TextBox 32">
            <a:extLst>
              <a:ext uri="{FF2B5EF4-FFF2-40B4-BE49-F238E27FC236}">
                <a16:creationId xmlns:a16="http://schemas.microsoft.com/office/drawing/2014/main" id="{94917A3A-1614-A0AE-B8F8-857EE656B2BA}"/>
              </a:ext>
            </a:extLst>
          </p:cNvPr>
          <p:cNvSpPr txBox="1"/>
          <p:nvPr/>
        </p:nvSpPr>
        <p:spPr>
          <a:xfrm>
            <a:off x="1907098" y="5364709"/>
            <a:ext cx="1350487" cy="430887"/>
          </a:xfrm>
          <a:prstGeom prst="rect">
            <a:avLst/>
          </a:prstGeom>
          <a:noFill/>
        </p:spPr>
        <p:txBody>
          <a:bodyPr wrap="square">
            <a:spAutoFit/>
          </a:bodyPr>
          <a:lstStyle/>
          <a:p>
            <a:r>
              <a:rPr lang="en-US" sz="1100" b="1" dirty="0">
                <a:solidFill>
                  <a:srgbClr val="C00000"/>
                </a:solidFill>
              </a:rPr>
              <a:t>Red team attacker</a:t>
            </a:r>
          </a:p>
        </p:txBody>
      </p:sp>
      <p:sp>
        <p:nvSpPr>
          <p:cNvPr id="34" name="TextBox 33">
            <a:extLst>
              <a:ext uri="{FF2B5EF4-FFF2-40B4-BE49-F238E27FC236}">
                <a16:creationId xmlns:a16="http://schemas.microsoft.com/office/drawing/2014/main" id="{65C0B19C-1B95-2C5E-0D3E-42CC1CCD22B6}"/>
              </a:ext>
            </a:extLst>
          </p:cNvPr>
          <p:cNvSpPr txBox="1"/>
          <p:nvPr/>
        </p:nvSpPr>
        <p:spPr>
          <a:xfrm>
            <a:off x="2850034" y="5406557"/>
            <a:ext cx="1456371" cy="369332"/>
          </a:xfrm>
          <a:prstGeom prst="rect">
            <a:avLst/>
          </a:prstGeom>
          <a:noFill/>
        </p:spPr>
        <p:txBody>
          <a:bodyPr wrap="square">
            <a:spAutoFit/>
          </a:bodyPr>
          <a:lstStyle/>
          <a:p>
            <a:r>
              <a:rPr lang="en-US" sz="900" b="1" dirty="0">
                <a:solidFill>
                  <a:schemeClr val="tx1">
                    <a:lumMod val="75000"/>
                    <a:lumOff val="25000"/>
                  </a:schemeClr>
                </a:solidFill>
              </a:rPr>
              <a:t>VM_ID</a:t>
            </a:r>
            <a:r>
              <a:rPr lang="en-US" sz="900" dirty="0">
                <a:solidFill>
                  <a:schemeClr val="tx1">
                    <a:lumMod val="75000"/>
                    <a:lumOff val="25000"/>
                  </a:schemeClr>
                </a:solidFill>
              </a:rPr>
              <a:t>:  Ninja C2</a:t>
            </a:r>
          </a:p>
          <a:p>
            <a:r>
              <a:rPr lang="en-US" sz="900" b="1" dirty="0">
                <a:solidFill>
                  <a:schemeClr val="tx1">
                    <a:lumMod val="75000"/>
                    <a:lumOff val="25000"/>
                  </a:schemeClr>
                </a:solidFill>
              </a:rPr>
              <a:t>BT_IP</a:t>
            </a:r>
            <a:r>
              <a:rPr lang="en-US" sz="900" dirty="0">
                <a:solidFill>
                  <a:schemeClr val="tx1">
                    <a:lumMod val="75000"/>
                    <a:lumOff val="25000"/>
                  </a:schemeClr>
                </a:solidFill>
              </a:rPr>
              <a:t>:172.25.121.243</a:t>
            </a:r>
          </a:p>
        </p:txBody>
      </p:sp>
      <p:cxnSp>
        <p:nvCxnSpPr>
          <p:cNvPr id="36" name="Straight Arrow Connector 35">
            <a:extLst>
              <a:ext uri="{FF2B5EF4-FFF2-40B4-BE49-F238E27FC236}">
                <a16:creationId xmlns:a16="http://schemas.microsoft.com/office/drawing/2014/main" id="{D94D3402-2A27-AAAC-18F9-3680AD29DDEB}"/>
              </a:ext>
            </a:extLst>
          </p:cNvPr>
          <p:cNvCxnSpPr/>
          <p:nvPr/>
        </p:nvCxnSpPr>
        <p:spPr>
          <a:xfrm>
            <a:off x="2523744" y="5971032"/>
            <a:ext cx="428549"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52BF59AC-CC6E-9077-A85A-C0A74EC356CB}"/>
              </a:ext>
            </a:extLst>
          </p:cNvPr>
          <p:cNvCxnSpPr>
            <a:cxnSpLocks/>
          </p:cNvCxnSpPr>
          <p:nvPr/>
        </p:nvCxnSpPr>
        <p:spPr>
          <a:xfrm>
            <a:off x="3825727" y="5958840"/>
            <a:ext cx="2718196"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E8E128-6655-6CCF-4DD0-67B6377C6429}"/>
              </a:ext>
            </a:extLst>
          </p:cNvPr>
          <p:cNvCxnSpPr>
            <a:cxnSpLocks/>
          </p:cNvCxnSpPr>
          <p:nvPr/>
        </p:nvCxnSpPr>
        <p:spPr>
          <a:xfrm>
            <a:off x="2520336" y="6251448"/>
            <a:ext cx="1952350"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0DBC5848-DA19-60AB-01F1-8C3830BEDC21}"/>
              </a:ext>
            </a:extLst>
          </p:cNvPr>
          <p:cNvSpPr txBox="1"/>
          <p:nvPr/>
        </p:nvSpPr>
        <p:spPr>
          <a:xfrm>
            <a:off x="4781171" y="6008405"/>
            <a:ext cx="1772577" cy="430887"/>
          </a:xfrm>
          <a:prstGeom prst="rect">
            <a:avLst/>
          </a:prstGeom>
          <a:noFill/>
        </p:spPr>
        <p:txBody>
          <a:bodyPr wrap="square">
            <a:spAutoFit/>
          </a:bodyPr>
          <a:lstStyle/>
          <a:p>
            <a:r>
              <a:rPr lang="en-US" sz="1100" b="1" dirty="0">
                <a:solidFill>
                  <a:srgbClr val="C00000"/>
                </a:solidFill>
              </a:rPr>
              <a:t>Third party IoT camera with malicious firmware</a:t>
            </a:r>
          </a:p>
        </p:txBody>
      </p:sp>
      <p:cxnSp>
        <p:nvCxnSpPr>
          <p:cNvPr id="46" name="Connector: Elbow 45">
            <a:extLst>
              <a:ext uri="{FF2B5EF4-FFF2-40B4-BE49-F238E27FC236}">
                <a16:creationId xmlns:a16="http://schemas.microsoft.com/office/drawing/2014/main" id="{8F7B3EE2-40B1-8BDD-F47B-8D3FA9C9BD1B}"/>
              </a:ext>
            </a:extLst>
          </p:cNvPr>
          <p:cNvCxnSpPr>
            <a:cxnSpLocks/>
            <a:stCxn id="25" idx="2"/>
            <a:endCxn id="30" idx="2"/>
          </p:cNvCxnSpPr>
          <p:nvPr/>
        </p:nvCxnSpPr>
        <p:spPr>
          <a:xfrm rot="5400000" flipH="1" flipV="1">
            <a:off x="6727151" y="4294577"/>
            <a:ext cx="37902" cy="4131031"/>
          </a:xfrm>
          <a:prstGeom prst="bentConnector3">
            <a:avLst>
              <a:gd name="adj1" fmla="val -393349"/>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BDAD8E25-0F06-3E81-3F4A-687C6A261FC5}"/>
              </a:ext>
            </a:extLst>
          </p:cNvPr>
          <p:cNvSpPr txBox="1"/>
          <p:nvPr/>
        </p:nvSpPr>
        <p:spPr>
          <a:xfrm>
            <a:off x="7092446" y="5829826"/>
            <a:ext cx="1772577" cy="430887"/>
          </a:xfrm>
          <a:prstGeom prst="rect">
            <a:avLst/>
          </a:prstGeom>
          <a:noFill/>
        </p:spPr>
        <p:txBody>
          <a:bodyPr wrap="square">
            <a:spAutoFit/>
          </a:bodyPr>
          <a:lstStyle/>
          <a:p>
            <a:r>
              <a:rPr lang="en-US" sz="1100" b="1" dirty="0">
                <a:solidFill>
                  <a:srgbClr val="C00000"/>
                </a:solidFill>
              </a:rPr>
              <a:t>Victim Maintenance Laptop with Spy trojan </a:t>
            </a:r>
          </a:p>
        </p:txBody>
      </p:sp>
      <p:sp>
        <p:nvSpPr>
          <p:cNvPr id="53" name="TextBox 52">
            <a:extLst>
              <a:ext uri="{FF2B5EF4-FFF2-40B4-BE49-F238E27FC236}">
                <a16:creationId xmlns:a16="http://schemas.microsoft.com/office/drawing/2014/main" id="{0C835C59-E239-B31B-4D8C-79EBB2B9D3C0}"/>
              </a:ext>
            </a:extLst>
          </p:cNvPr>
          <p:cNvSpPr txBox="1"/>
          <p:nvPr/>
        </p:nvSpPr>
        <p:spPr>
          <a:xfrm>
            <a:off x="9129305" y="5887757"/>
            <a:ext cx="1477735" cy="430887"/>
          </a:xfrm>
          <a:prstGeom prst="rect">
            <a:avLst/>
          </a:prstGeom>
          <a:noFill/>
        </p:spPr>
        <p:txBody>
          <a:bodyPr wrap="square">
            <a:spAutoFit/>
          </a:bodyPr>
          <a:lstStyle/>
          <a:p>
            <a:r>
              <a:rPr lang="en-US" sz="1100" b="1" dirty="0">
                <a:solidFill>
                  <a:srgbClr val="C00000"/>
                </a:solidFill>
              </a:rPr>
              <a:t>Victim Maintenance Engineer </a:t>
            </a:r>
          </a:p>
        </p:txBody>
      </p:sp>
      <p:pic>
        <p:nvPicPr>
          <p:cNvPr id="57" name="Picture 56" descr="A white square with blue and yellow graphic design&#10;&#10;AI-generated content may be incorrect.">
            <a:extLst>
              <a:ext uri="{FF2B5EF4-FFF2-40B4-BE49-F238E27FC236}">
                <a16:creationId xmlns:a16="http://schemas.microsoft.com/office/drawing/2014/main" id="{2108F9EE-7675-45FB-3481-F0B9E0CF9A0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09796" y="5731121"/>
            <a:ext cx="699028" cy="699028"/>
          </a:xfrm>
          <a:prstGeom prst="rect">
            <a:avLst/>
          </a:prstGeom>
        </p:spPr>
      </p:pic>
      <p:sp>
        <p:nvSpPr>
          <p:cNvPr id="2" name="Oval 1">
            <a:extLst>
              <a:ext uri="{FF2B5EF4-FFF2-40B4-BE49-F238E27FC236}">
                <a16:creationId xmlns:a16="http://schemas.microsoft.com/office/drawing/2014/main" id="{D8940E64-F126-9A45-38A4-7F40F636E2A7}"/>
              </a:ext>
            </a:extLst>
          </p:cNvPr>
          <p:cNvSpPr/>
          <p:nvPr/>
        </p:nvSpPr>
        <p:spPr>
          <a:xfrm>
            <a:off x="6686269" y="5668285"/>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1</a:t>
            </a:r>
          </a:p>
        </p:txBody>
      </p:sp>
      <p:cxnSp>
        <p:nvCxnSpPr>
          <p:cNvPr id="7" name="Straight Arrow Connector 6">
            <a:extLst>
              <a:ext uri="{FF2B5EF4-FFF2-40B4-BE49-F238E27FC236}">
                <a16:creationId xmlns:a16="http://schemas.microsoft.com/office/drawing/2014/main" id="{C78E3DCC-4537-FF54-0AF5-4B6CC749BB20}"/>
              </a:ext>
            </a:extLst>
          </p:cNvPr>
          <p:cNvCxnSpPr/>
          <p:nvPr/>
        </p:nvCxnSpPr>
        <p:spPr>
          <a:xfrm flipV="1">
            <a:off x="7160180" y="5568397"/>
            <a:ext cx="516389" cy="265475"/>
          </a:xfrm>
          <a:prstGeom prst="straightConnector1">
            <a:avLst/>
          </a:prstGeom>
          <a:ln>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8" name="Oval 7">
            <a:extLst>
              <a:ext uri="{FF2B5EF4-FFF2-40B4-BE49-F238E27FC236}">
                <a16:creationId xmlns:a16="http://schemas.microsoft.com/office/drawing/2014/main" id="{6B9BE440-8688-41E9-A7D6-EAB99C15BE49}"/>
              </a:ext>
            </a:extLst>
          </p:cNvPr>
          <p:cNvSpPr/>
          <p:nvPr/>
        </p:nvSpPr>
        <p:spPr>
          <a:xfrm>
            <a:off x="7351488" y="5401371"/>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2</a:t>
            </a:r>
          </a:p>
        </p:txBody>
      </p:sp>
      <p:cxnSp>
        <p:nvCxnSpPr>
          <p:cNvPr id="11" name="Straight Arrow Connector 10">
            <a:extLst>
              <a:ext uri="{FF2B5EF4-FFF2-40B4-BE49-F238E27FC236}">
                <a16:creationId xmlns:a16="http://schemas.microsoft.com/office/drawing/2014/main" id="{AD645652-D9A8-1E28-CAEE-3AD719EC9010}"/>
              </a:ext>
            </a:extLst>
          </p:cNvPr>
          <p:cNvCxnSpPr>
            <a:cxnSpLocks/>
          </p:cNvCxnSpPr>
          <p:nvPr/>
        </p:nvCxnSpPr>
        <p:spPr>
          <a:xfrm flipH="1" flipV="1">
            <a:off x="7718946" y="3204103"/>
            <a:ext cx="0" cy="1948852"/>
          </a:xfrm>
          <a:prstGeom prst="straightConnector1">
            <a:avLst/>
          </a:prstGeom>
          <a:ln>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E7AD00FB-2770-3638-5192-A818DDEAE529}"/>
              </a:ext>
            </a:extLst>
          </p:cNvPr>
          <p:cNvCxnSpPr>
            <a:cxnSpLocks/>
          </p:cNvCxnSpPr>
          <p:nvPr/>
        </p:nvCxnSpPr>
        <p:spPr>
          <a:xfrm flipH="1">
            <a:off x="6908283" y="3189691"/>
            <a:ext cx="700266" cy="14412"/>
          </a:xfrm>
          <a:prstGeom prst="straightConnector1">
            <a:avLst/>
          </a:prstGeom>
          <a:ln>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915B9706-9A4D-30D7-37CB-AD13FE58AA8E}"/>
              </a:ext>
            </a:extLst>
          </p:cNvPr>
          <p:cNvCxnSpPr>
            <a:cxnSpLocks/>
          </p:cNvCxnSpPr>
          <p:nvPr/>
        </p:nvCxnSpPr>
        <p:spPr>
          <a:xfrm flipH="1" flipV="1">
            <a:off x="5577297" y="1395057"/>
            <a:ext cx="1359222" cy="1718098"/>
          </a:xfrm>
          <a:prstGeom prst="straightConnector1">
            <a:avLst/>
          </a:prstGeom>
          <a:ln>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EC68D5C4-4309-CAA0-B4AD-E42684945D2A}"/>
              </a:ext>
            </a:extLst>
          </p:cNvPr>
          <p:cNvSpPr/>
          <p:nvPr/>
        </p:nvSpPr>
        <p:spPr>
          <a:xfrm>
            <a:off x="6011361" y="1985444"/>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3</a:t>
            </a:r>
          </a:p>
        </p:txBody>
      </p:sp>
      <p:cxnSp>
        <p:nvCxnSpPr>
          <p:cNvPr id="49" name="Straight Arrow Connector 48">
            <a:extLst>
              <a:ext uri="{FF2B5EF4-FFF2-40B4-BE49-F238E27FC236}">
                <a16:creationId xmlns:a16="http://schemas.microsoft.com/office/drawing/2014/main" id="{5E48C202-A5D8-A290-2658-65F271D1C016}"/>
              </a:ext>
            </a:extLst>
          </p:cNvPr>
          <p:cNvCxnSpPr>
            <a:cxnSpLocks/>
          </p:cNvCxnSpPr>
          <p:nvPr/>
        </p:nvCxnSpPr>
        <p:spPr>
          <a:xfrm flipH="1" flipV="1">
            <a:off x="3906496" y="5872464"/>
            <a:ext cx="2530880" cy="8563"/>
          </a:xfrm>
          <a:prstGeom prst="straightConnector1">
            <a:avLst/>
          </a:prstGeom>
          <a:ln>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B836346B-2977-74F8-3356-7C8BCD3F114C}"/>
              </a:ext>
            </a:extLst>
          </p:cNvPr>
          <p:cNvSpPr/>
          <p:nvPr/>
        </p:nvSpPr>
        <p:spPr>
          <a:xfrm>
            <a:off x="4472686" y="5644180"/>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4</a:t>
            </a:r>
          </a:p>
        </p:txBody>
      </p:sp>
      <p:cxnSp>
        <p:nvCxnSpPr>
          <p:cNvPr id="58" name="Straight Arrow Connector 57">
            <a:extLst>
              <a:ext uri="{FF2B5EF4-FFF2-40B4-BE49-F238E27FC236}">
                <a16:creationId xmlns:a16="http://schemas.microsoft.com/office/drawing/2014/main" id="{64AE7A4E-FE38-4B09-9E03-3FB11AEAAD49}"/>
              </a:ext>
            </a:extLst>
          </p:cNvPr>
          <p:cNvCxnSpPr>
            <a:cxnSpLocks/>
          </p:cNvCxnSpPr>
          <p:nvPr/>
        </p:nvCxnSpPr>
        <p:spPr>
          <a:xfrm flipH="1">
            <a:off x="2500695" y="6048188"/>
            <a:ext cx="451598" cy="0"/>
          </a:xfrm>
          <a:prstGeom prst="straightConnector1">
            <a:avLst/>
          </a:prstGeom>
          <a:ln>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60" name="Oval 59">
            <a:extLst>
              <a:ext uri="{FF2B5EF4-FFF2-40B4-BE49-F238E27FC236}">
                <a16:creationId xmlns:a16="http://schemas.microsoft.com/office/drawing/2014/main" id="{A6CC0FE8-91D8-B60C-ADF5-F7224B308950}"/>
              </a:ext>
            </a:extLst>
          </p:cNvPr>
          <p:cNvSpPr/>
          <p:nvPr/>
        </p:nvSpPr>
        <p:spPr>
          <a:xfrm>
            <a:off x="3324166" y="6170980"/>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5</a:t>
            </a:r>
          </a:p>
        </p:txBody>
      </p:sp>
      <p:sp>
        <p:nvSpPr>
          <p:cNvPr id="61" name="Oval 60">
            <a:extLst>
              <a:ext uri="{FF2B5EF4-FFF2-40B4-BE49-F238E27FC236}">
                <a16:creationId xmlns:a16="http://schemas.microsoft.com/office/drawing/2014/main" id="{A616CAF5-4C64-E406-2D05-68E5C0D70304}"/>
              </a:ext>
            </a:extLst>
          </p:cNvPr>
          <p:cNvSpPr/>
          <p:nvPr/>
        </p:nvSpPr>
        <p:spPr>
          <a:xfrm>
            <a:off x="7477927" y="6313631"/>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6</a:t>
            </a:r>
          </a:p>
        </p:txBody>
      </p:sp>
      <p:cxnSp>
        <p:nvCxnSpPr>
          <p:cNvPr id="62" name="Straight Arrow Connector 61">
            <a:extLst>
              <a:ext uri="{FF2B5EF4-FFF2-40B4-BE49-F238E27FC236}">
                <a16:creationId xmlns:a16="http://schemas.microsoft.com/office/drawing/2014/main" id="{241063D2-B2C3-13EF-5EDD-C80B09062764}"/>
              </a:ext>
            </a:extLst>
          </p:cNvPr>
          <p:cNvCxnSpPr>
            <a:cxnSpLocks/>
          </p:cNvCxnSpPr>
          <p:nvPr/>
        </p:nvCxnSpPr>
        <p:spPr>
          <a:xfrm flipV="1">
            <a:off x="8972316" y="5639937"/>
            <a:ext cx="590048" cy="328897"/>
          </a:xfrm>
          <a:prstGeom prst="straightConnector1">
            <a:avLst/>
          </a:prstGeom>
          <a:ln>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64" name="Oval 63">
            <a:extLst>
              <a:ext uri="{FF2B5EF4-FFF2-40B4-BE49-F238E27FC236}">
                <a16:creationId xmlns:a16="http://schemas.microsoft.com/office/drawing/2014/main" id="{9B52218E-1CD0-8D71-9D30-485544A18593}"/>
              </a:ext>
            </a:extLst>
          </p:cNvPr>
          <p:cNvSpPr/>
          <p:nvPr/>
        </p:nvSpPr>
        <p:spPr>
          <a:xfrm>
            <a:off x="9160724" y="5691583"/>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7</a:t>
            </a:r>
          </a:p>
        </p:txBody>
      </p:sp>
      <p:cxnSp>
        <p:nvCxnSpPr>
          <p:cNvPr id="65" name="Straight Arrow Connector 64">
            <a:extLst>
              <a:ext uri="{FF2B5EF4-FFF2-40B4-BE49-F238E27FC236}">
                <a16:creationId xmlns:a16="http://schemas.microsoft.com/office/drawing/2014/main" id="{1A67587D-0A28-1F1A-D0B8-5884745D23AE}"/>
              </a:ext>
            </a:extLst>
          </p:cNvPr>
          <p:cNvCxnSpPr>
            <a:cxnSpLocks/>
          </p:cNvCxnSpPr>
          <p:nvPr/>
        </p:nvCxnSpPr>
        <p:spPr>
          <a:xfrm flipH="1" flipV="1">
            <a:off x="7962642" y="4981129"/>
            <a:ext cx="1134997" cy="5521"/>
          </a:xfrm>
          <a:prstGeom prst="straightConnector1">
            <a:avLst/>
          </a:prstGeom>
          <a:ln>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68" name="Oval 67">
            <a:extLst>
              <a:ext uri="{FF2B5EF4-FFF2-40B4-BE49-F238E27FC236}">
                <a16:creationId xmlns:a16="http://schemas.microsoft.com/office/drawing/2014/main" id="{44A7B33A-9E49-81EC-B8D7-84ACB3C7745D}"/>
              </a:ext>
            </a:extLst>
          </p:cNvPr>
          <p:cNvSpPr/>
          <p:nvPr/>
        </p:nvSpPr>
        <p:spPr>
          <a:xfrm>
            <a:off x="8340426" y="4842079"/>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9</a:t>
            </a:r>
          </a:p>
        </p:txBody>
      </p:sp>
      <p:cxnSp>
        <p:nvCxnSpPr>
          <p:cNvPr id="69" name="Straight Arrow Connector 68">
            <a:extLst>
              <a:ext uri="{FF2B5EF4-FFF2-40B4-BE49-F238E27FC236}">
                <a16:creationId xmlns:a16="http://schemas.microsoft.com/office/drawing/2014/main" id="{EAA8FC7E-79D7-C483-B664-C06F7DBAAA10}"/>
              </a:ext>
            </a:extLst>
          </p:cNvPr>
          <p:cNvCxnSpPr>
            <a:cxnSpLocks/>
          </p:cNvCxnSpPr>
          <p:nvPr/>
        </p:nvCxnSpPr>
        <p:spPr>
          <a:xfrm flipH="1" flipV="1">
            <a:off x="7992068" y="2645572"/>
            <a:ext cx="18159" cy="2242348"/>
          </a:xfrm>
          <a:prstGeom prst="straightConnector1">
            <a:avLst/>
          </a:prstGeom>
          <a:ln>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72" name="Multiplication Sign 71">
            <a:extLst>
              <a:ext uri="{FF2B5EF4-FFF2-40B4-BE49-F238E27FC236}">
                <a16:creationId xmlns:a16="http://schemas.microsoft.com/office/drawing/2014/main" id="{9F554DE2-DDE8-7841-63EA-FA50D61C6869}"/>
              </a:ext>
            </a:extLst>
          </p:cNvPr>
          <p:cNvSpPr/>
          <p:nvPr/>
        </p:nvSpPr>
        <p:spPr>
          <a:xfrm>
            <a:off x="7817707" y="2336261"/>
            <a:ext cx="349955" cy="407579"/>
          </a:xfrm>
          <a:prstGeom prst="mathMultiply">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rgbClr val="C00000"/>
              </a:solidFill>
            </a:endParaRPr>
          </a:p>
        </p:txBody>
      </p:sp>
      <p:sp>
        <p:nvSpPr>
          <p:cNvPr id="73" name="Multiplication Sign 72">
            <a:extLst>
              <a:ext uri="{FF2B5EF4-FFF2-40B4-BE49-F238E27FC236}">
                <a16:creationId xmlns:a16="http://schemas.microsoft.com/office/drawing/2014/main" id="{C1443A41-5D25-72B1-2E1E-5455A9504905}"/>
              </a:ext>
            </a:extLst>
          </p:cNvPr>
          <p:cNvSpPr/>
          <p:nvPr/>
        </p:nvSpPr>
        <p:spPr>
          <a:xfrm>
            <a:off x="9340886" y="5289671"/>
            <a:ext cx="349955" cy="407579"/>
          </a:xfrm>
          <a:prstGeom prst="mathMultiply">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rgbClr val="C00000"/>
              </a:solidFill>
            </a:endParaRPr>
          </a:p>
        </p:txBody>
      </p:sp>
      <p:cxnSp>
        <p:nvCxnSpPr>
          <p:cNvPr id="74" name="Straight Arrow Connector 73">
            <a:extLst>
              <a:ext uri="{FF2B5EF4-FFF2-40B4-BE49-F238E27FC236}">
                <a16:creationId xmlns:a16="http://schemas.microsoft.com/office/drawing/2014/main" id="{01D25CC9-E1F0-E908-7422-50DBAAA993C4}"/>
              </a:ext>
            </a:extLst>
          </p:cNvPr>
          <p:cNvCxnSpPr>
            <a:cxnSpLocks/>
          </p:cNvCxnSpPr>
          <p:nvPr/>
        </p:nvCxnSpPr>
        <p:spPr>
          <a:xfrm flipH="1">
            <a:off x="6918432" y="2425984"/>
            <a:ext cx="816075" cy="9274"/>
          </a:xfrm>
          <a:prstGeom prst="straightConnector1">
            <a:avLst/>
          </a:prstGeom>
          <a:ln>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610E61F0-E79D-FAD2-CE18-D1FC2C82F215}"/>
              </a:ext>
            </a:extLst>
          </p:cNvPr>
          <p:cNvCxnSpPr>
            <a:cxnSpLocks/>
          </p:cNvCxnSpPr>
          <p:nvPr/>
        </p:nvCxnSpPr>
        <p:spPr>
          <a:xfrm flipV="1">
            <a:off x="6981788" y="1198607"/>
            <a:ext cx="985" cy="1138238"/>
          </a:xfrm>
          <a:prstGeom prst="straightConnector1">
            <a:avLst/>
          </a:prstGeom>
          <a:ln>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FBEEAA85-D146-BC7C-DBF0-19DCCFD94798}"/>
              </a:ext>
            </a:extLst>
          </p:cNvPr>
          <p:cNvCxnSpPr>
            <a:cxnSpLocks/>
          </p:cNvCxnSpPr>
          <p:nvPr/>
        </p:nvCxnSpPr>
        <p:spPr>
          <a:xfrm flipH="1" flipV="1">
            <a:off x="5507624" y="1186586"/>
            <a:ext cx="1439446" cy="25"/>
          </a:xfrm>
          <a:prstGeom prst="straightConnector1">
            <a:avLst/>
          </a:prstGeom>
          <a:ln>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92" name="Oval 91">
            <a:extLst>
              <a:ext uri="{FF2B5EF4-FFF2-40B4-BE49-F238E27FC236}">
                <a16:creationId xmlns:a16="http://schemas.microsoft.com/office/drawing/2014/main" id="{21A0EACB-1D51-8640-ABE7-A0A6D6973B4B}"/>
              </a:ext>
            </a:extLst>
          </p:cNvPr>
          <p:cNvSpPr/>
          <p:nvPr/>
        </p:nvSpPr>
        <p:spPr>
          <a:xfrm>
            <a:off x="6640226" y="984480"/>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sz="1600" b="1" dirty="0">
              <a:solidFill>
                <a:srgbClr val="C00000"/>
              </a:solidFill>
            </a:endParaRPr>
          </a:p>
        </p:txBody>
      </p:sp>
      <p:cxnSp>
        <p:nvCxnSpPr>
          <p:cNvPr id="93" name="Straight Arrow Connector 92">
            <a:extLst>
              <a:ext uri="{FF2B5EF4-FFF2-40B4-BE49-F238E27FC236}">
                <a16:creationId xmlns:a16="http://schemas.microsoft.com/office/drawing/2014/main" id="{E258A901-46F3-C3D4-C0C2-C4FDE749504D}"/>
              </a:ext>
            </a:extLst>
          </p:cNvPr>
          <p:cNvCxnSpPr>
            <a:cxnSpLocks/>
          </p:cNvCxnSpPr>
          <p:nvPr/>
        </p:nvCxnSpPr>
        <p:spPr>
          <a:xfrm flipH="1">
            <a:off x="4030330" y="1215262"/>
            <a:ext cx="662885" cy="977362"/>
          </a:xfrm>
          <a:prstGeom prst="straightConnector1">
            <a:avLst/>
          </a:prstGeom>
          <a:ln>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06" name="Multiplication Sign 105">
            <a:extLst>
              <a:ext uri="{FF2B5EF4-FFF2-40B4-BE49-F238E27FC236}">
                <a16:creationId xmlns:a16="http://schemas.microsoft.com/office/drawing/2014/main" id="{2E1C710E-2882-DA07-5DEA-197C2750F858}"/>
              </a:ext>
            </a:extLst>
          </p:cNvPr>
          <p:cNvSpPr/>
          <p:nvPr/>
        </p:nvSpPr>
        <p:spPr>
          <a:xfrm>
            <a:off x="3658692" y="2097094"/>
            <a:ext cx="349955" cy="407579"/>
          </a:xfrm>
          <a:prstGeom prst="mathMultiply">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rgbClr val="C00000"/>
              </a:solidFill>
            </a:endParaRPr>
          </a:p>
        </p:txBody>
      </p:sp>
      <p:sp>
        <p:nvSpPr>
          <p:cNvPr id="107" name="TextBox 106">
            <a:extLst>
              <a:ext uri="{FF2B5EF4-FFF2-40B4-BE49-F238E27FC236}">
                <a16:creationId xmlns:a16="http://schemas.microsoft.com/office/drawing/2014/main" id="{58CE8F3A-73EC-8A11-7F51-A31F5A622B9E}"/>
              </a:ext>
            </a:extLst>
          </p:cNvPr>
          <p:cNvSpPr txBox="1"/>
          <p:nvPr/>
        </p:nvSpPr>
        <p:spPr>
          <a:xfrm>
            <a:off x="6564145" y="965251"/>
            <a:ext cx="440911" cy="261610"/>
          </a:xfrm>
          <a:prstGeom prst="rect">
            <a:avLst/>
          </a:prstGeom>
          <a:noFill/>
        </p:spPr>
        <p:txBody>
          <a:bodyPr wrap="square">
            <a:spAutoFit/>
          </a:bodyPr>
          <a:lstStyle/>
          <a:p>
            <a:r>
              <a:rPr lang="en-US" sz="1100" b="1" dirty="0">
                <a:solidFill>
                  <a:srgbClr val="C00000"/>
                </a:solidFill>
              </a:rPr>
              <a:t>10</a:t>
            </a:r>
          </a:p>
        </p:txBody>
      </p:sp>
      <p:cxnSp>
        <p:nvCxnSpPr>
          <p:cNvPr id="108" name="Straight Arrow Connector 107">
            <a:extLst>
              <a:ext uri="{FF2B5EF4-FFF2-40B4-BE49-F238E27FC236}">
                <a16:creationId xmlns:a16="http://schemas.microsoft.com/office/drawing/2014/main" id="{542100C2-00FD-D400-BF93-256CFCCF8836}"/>
              </a:ext>
            </a:extLst>
          </p:cNvPr>
          <p:cNvCxnSpPr>
            <a:cxnSpLocks/>
          </p:cNvCxnSpPr>
          <p:nvPr/>
        </p:nvCxnSpPr>
        <p:spPr>
          <a:xfrm flipV="1">
            <a:off x="3984077" y="1426367"/>
            <a:ext cx="835697" cy="1286782"/>
          </a:xfrm>
          <a:prstGeom prst="straightConnector1">
            <a:avLst/>
          </a:prstGeom>
          <a:ln>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DE140205-1E4F-9D8B-E90E-5A8B97B03462}"/>
              </a:ext>
            </a:extLst>
          </p:cNvPr>
          <p:cNvCxnSpPr>
            <a:cxnSpLocks/>
          </p:cNvCxnSpPr>
          <p:nvPr/>
        </p:nvCxnSpPr>
        <p:spPr>
          <a:xfrm>
            <a:off x="5566134" y="1301812"/>
            <a:ext cx="2390692" cy="991966"/>
          </a:xfrm>
          <a:prstGeom prst="straightConnector1">
            <a:avLst/>
          </a:prstGeom>
          <a:ln>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27" name="Oval 126">
            <a:extLst>
              <a:ext uri="{FF2B5EF4-FFF2-40B4-BE49-F238E27FC236}">
                <a16:creationId xmlns:a16="http://schemas.microsoft.com/office/drawing/2014/main" id="{40C2EEA0-3E88-14DC-3518-201045E71A42}"/>
              </a:ext>
            </a:extLst>
          </p:cNvPr>
          <p:cNvSpPr/>
          <p:nvPr/>
        </p:nvSpPr>
        <p:spPr>
          <a:xfrm>
            <a:off x="7305134" y="1971582"/>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sz="1600" b="1" dirty="0">
              <a:solidFill>
                <a:srgbClr val="C00000"/>
              </a:solidFill>
            </a:endParaRPr>
          </a:p>
        </p:txBody>
      </p:sp>
      <p:sp>
        <p:nvSpPr>
          <p:cNvPr id="130" name="TextBox 129">
            <a:extLst>
              <a:ext uri="{FF2B5EF4-FFF2-40B4-BE49-F238E27FC236}">
                <a16:creationId xmlns:a16="http://schemas.microsoft.com/office/drawing/2014/main" id="{F8C7E80D-5A3E-03EB-3C18-DB2FEAF015F0}"/>
              </a:ext>
            </a:extLst>
          </p:cNvPr>
          <p:cNvSpPr txBox="1"/>
          <p:nvPr/>
        </p:nvSpPr>
        <p:spPr>
          <a:xfrm>
            <a:off x="7224654" y="1952918"/>
            <a:ext cx="440911" cy="261610"/>
          </a:xfrm>
          <a:prstGeom prst="rect">
            <a:avLst/>
          </a:prstGeom>
          <a:noFill/>
        </p:spPr>
        <p:txBody>
          <a:bodyPr wrap="square">
            <a:spAutoFit/>
          </a:bodyPr>
          <a:lstStyle/>
          <a:p>
            <a:r>
              <a:rPr lang="en-US" sz="1100" b="1" dirty="0">
                <a:solidFill>
                  <a:srgbClr val="C00000"/>
                </a:solidFill>
              </a:rPr>
              <a:t>11</a:t>
            </a:r>
          </a:p>
        </p:txBody>
      </p:sp>
      <p:cxnSp>
        <p:nvCxnSpPr>
          <p:cNvPr id="132" name="Straight Arrow Connector 131">
            <a:extLst>
              <a:ext uri="{FF2B5EF4-FFF2-40B4-BE49-F238E27FC236}">
                <a16:creationId xmlns:a16="http://schemas.microsoft.com/office/drawing/2014/main" id="{DF0D7990-6406-57BE-EB9B-9DC335BD694C}"/>
              </a:ext>
            </a:extLst>
          </p:cNvPr>
          <p:cNvCxnSpPr>
            <a:cxnSpLocks/>
          </p:cNvCxnSpPr>
          <p:nvPr/>
        </p:nvCxnSpPr>
        <p:spPr>
          <a:xfrm>
            <a:off x="9672203" y="5022096"/>
            <a:ext cx="1594539" cy="1766"/>
          </a:xfrm>
          <a:prstGeom prst="straightConnector1">
            <a:avLst/>
          </a:prstGeom>
          <a:ln>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36" name="Straight Arrow Connector 135">
            <a:extLst>
              <a:ext uri="{FF2B5EF4-FFF2-40B4-BE49-F238E27FC236}">
                <a16:creationId xmlns:a16="http://schemas.microsoft.com/office/drawing/2014/main" id="{F939C92A-A5F4-D26D-ECD5-F2E8B5DAA4E8}"/>
              </a:ext>
            </a:extLst>
          </p:cNvPr>
          <p:cNvCxnSpPr>
            <a:cxnSpLocks/>
          </p:cNvCxnSpPr>
          <p:nvPr/>
        </p:nvCxnSpPr>
        <p:spPr>
          <a:xfrm flipV="1">
            <a:off x="11266742" y="2629199"/>
            <a:ext cx="0" cy="2357451"/>
          </a:xfrm>
          <a:prstGeom prst="straightConnector1">
            <a:avLst/>
          </a:prstGeom>
          <a:ln>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a:extLst>
              <a:ext uri="{FF2B5EF4-FFF2-40B4-BE49-F238E27FC236}">
                <a16:creationId xmlns:a16="http://schemas.microsoft.com/office/drawing/2014/main" id="{9275EC9C-E73F-A992-6FE0-70BCA77F9199}"/>
              </a:ext>
            </a:extLst>
          </p:cNvPr>
          <p:cNvCxnSpPr>
            <a:cxnSpLocks/>
          </p:cNvCxnSpPr>
          <p:nvPr/>
        </p:nvCxnSpPr>
        <p:spPr>
          <a:xfrm flipH="1" flipV="1">
            <a:off x="10933140" y="2489616"/>
            <a:ext cx="304192" cy="122388"/>
          </a:xfrm>
          <a:prstGeom prst="straightConnector1">
            <a:avLst/>
          </a:prstGeom>
          <a:ln>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51" name="Oval 150">
            <a:extLst>
              <a:ext uri="{FF2B5EF4-FFF2-40B4-BE49-F238E27FC236}">
                <a16:creationId xmlns:a16="http://schemas.microsoft.com/office/drawing/2014/main" id="{EE642078-C6A7-D9D7-A115-513B7CDF6E7C}"/>
              </a:ext>
            </a:extLst>
          </p:cNvPr>
          <p:cNvSpPr/>
          <p:nvPr/>
        </p:nvSpPr>
        <p:spPr>
          <a:xfrm>
            <a:off x="11167421" y="2904152"/>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sz="1600" b="1" dirty="0">
              <a:solidFill>
                <a:srgbClr val="C00000"/>
              </a:solidFill>
            </a:endParaRPr>
          </a:p>
        </p:txBody>
      </p:sp>
      <p:sp>
        <p:nvSpPr>
          <p:cNvPr id="152" name="TextBox 151">
            <a:extLst>
              <a:ext uri="{FF2B5EF4-FFF2-40B4-BE49-F238E27FC236}">
                <a16:creationId xmlns:a16="http://schemas.microsoft.com/office/drawing/2014/main" id="{0453B990-66F9-833A-FC3C-484548284E19}"/>
              </a:ext>
            </a:extLst>
          </p:cNvPr>
          <p:cNvSpPr txBox="1"/>
          <p:nvPr/>
        </p:nvSpPr>
        <p:spPr>
          <a:xfrm>
            <a:off x="11094623" y="2890006"/>
            <a:ext cx="440911" cy="261610"/>
          </a:xfrm>
          <a:prstGeom prst="rect">
            <a:avLst/>
          </a:prstGeom>
          <a:noFill/>
        </p:spPr>
        <p:txBody>
          <a:bodyPr wrap="square">
            <a:spAutoFit/>
          </a:bodyPr>
          <a:lstStyle/>
          <a:p>
            <a:r>
              <a:rPr lang="en-US" sz="1100" b="1" dirty="0">
                <a:solidFill>
                  <a:srgbClr val="C00000"/>
                </a:solidFill>
              </a:rPr>
              <a:t>12</a:t>
            </a:r>
          </a:p>
        </p:txBody>
      </p:sp>
      <p:sp>
        <p:nvSpPr>
          <p:cNvPr id="153" name="Multiplication Sign 152">
            <a:extLst>
              <a:ext uri="{FF2B5EF4-FFF2-40B4-BE49-F238E27FC236}">
                <a16:creationId xmlns:a16="http://schemas.microsoft.com/office/drawing/2014/main" id="{2803D56E-1690-EDF2-3FBE-B21C6CB97890}"/>
              </a:ext>
            </a:extLst>
          </p:cNvPr>
          <p:cNvSpPr/>
          <p:nvPr/>
        </p:nvSpPr>
        <p:spPr>
          <a:xfrm>
            <a:off x="10617384" y="2168432"/>
            <a:ext cx="349955" cy="407579"/>
          </a:xfrm>
          <a:prstGeom prst="mathMultiply">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rgbClr val="C00000"/>
              </a:solidFill>
            </a:endParaRPr>
          </a:p>
        </p:txBody>
      </p:sp>
      <p:cxnSp>
        <p:nvCxnSpPr>
          <p:cNvPr id="158" name="Straight Arrow Connector 157">
            <a:extLst>
              <a:ext uri="{FF2B5EF4-FFF2-40B4-BE49-F238E27FC236}">
                <a16:creationId xmlns:a16="http://schemas.microsoft.com/office/drawing/2014/main" id="{61EAE8C2-AE46-E30F-5E17-DE65D2BA96BC}"/>
              </a:ext>
            </a:extLst>
          </p:cNvPr>
          <p:cNvCxnSpPr>
            <a:cxnSpLocks/>
            <a:endCxn id="206" idx="0"/>
          </p:cNvCxnSpPr>
          <p:nvPr/>
        </p:nvCxnSpPr>
        <p:spPr>
          <a:xfrm>
            <a:off x="8058894" y="2825729"/>
            <a:ext cx="1356705" cy="2200127"/>
          </a:xfrm>
          <a:prstGeom prst="straightConnector1">
            <a:avLst/>
          </a:prstGeom>
          <a:ln>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62" name="Oval 161">
            <a:extLst>
              <a:ext uri="{FF2B5EF4-FFF2-40B4-BE49-F238E27FC236}">
                <a16:creationId xmlns:a16="http://schemas.microsoft.com/office/drawing/2014/main" id="{17303583-6F79-044F-D4B0-19403509909D}"/>
              </a:ext>
            </a:extLst>
          </p:cNvPr>
          <p:cNvSpPr/>
          <p:nvPr/>
        </p:nvSpPr>
        <p:spPr>
          <a:xfrm>
            <a:off x="8248859" y="3148683"/>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8</a:t>
            </a:r>
          </a:p>
        </p:txBody>
      </p:sp>
    </p:spTree>
    <p:extLst>
      <p:ext uri="{BB962C8B-B14F-4D97-AF65-F5344CB8AC3E}">
        <p14:creationId xmlns:p14="http://schemas.microsoft.com/office/powerpoint/2010/main" val="2549181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Rectangle 179">
            <a:extLst>
              <a:ext uri="{FF2B5EF4-FFF2-40B4-BE49-F238E27FC236}">
                <a16:creationId xmlns:a16="http://schemas.microsoft.com/office/drawing/2014/main" id="{43DB87FC-2D12-1DC0-6030-58BE892029E5}"/>
              </a:ext>
            </a:extLst>
          </p:cNvPr>
          <p:cNvSpPr/>
          <p:nvPr/>
        </p:nvSpPr>
        <p:spPr>
          <a:xfrm>
            <a:off x="7453716" y="443369"/>
            <a:ext cx="4548505" cy="5222087"/>
          </a:xfrm>
          <a:prstGeom prst="rect">
            <a:avLst/>
          </a:prstGeom>
          <a:solidFill>
            <a:schemeClr val="accent1">
              <a:lumMod val="20000"/>
              <a:lumOff val="80000"/>
            </a:schemeClr>
          </a:solidFill>
          <a:ln w="12700"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a:p>
        </p:txBody>
      </p:sp>
      <p:sp>
        <p:nvSpPr>
          <p:cNvPr id="85" name="Rectangle 84">
            <a:extLst>
              <a:ext uri="{FF2B5EF4-FFF2-40B4-BE49-F238E27FC236}">
                <a16:creationId xmlns:a16="http://schemas.microsoft.com/office/drawing/2014/main" id="{9D760E40-AF42-797B-0052-EE62DE6D4D80}"/>
              </a:ext>
            </a:extLst>
          </p:cNvPr>
          <p:cNvSpPr/>
          <p:nvPr/>
        </p:nvSpPr>
        <p:spPr>
          <a:xfrm>
            <a:off x="5289269" y="437306"/>
            <a:ext cx="1870911" cy="5222087"/>
          </a:xfrm>
          <a:prstGeom prst="rect">
            <a:avLst/>
          </a:prstGeom>
          <a:solidFill>
            <a:schemeClr val="accent1">
              <a:lumMod val="20000"/>
              <a:lumOff val="80000"/>
            </a:schemeClr>
          </a:solidFill>
          <a:ln w="12700"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a:p>
        </p:txBody>
      </p:sp>
      <p:sp>
        <p:nvSpPr>
          <p:cNvPr id="4" name="TextBox 3">
            <a:extLst>
              <a:ext uri="{FF2B5EF4-FFF2-40B4-BE49-F238E27FC236}">
                <a16:creationId xmlns:a16="http://schemas.microsoft.com/office/drawing/2014/main" id="{1A7FF7BC-9790-39C7-5A59-BF9CD52257F5}"/>
              </a:ext>
            </a:extLst>
          </p:cNvPr>
          <p:cNvSpPr txBox="1"/>
          <p:nvPr/>
        </p:nvSpPr>
        <p:spPr>
          <a:xfrm>
            <a:off x="324770" y="376376"/>
            <a:ext cx="7514767" cy="400110"/>
          </a:xfrm>
          <a:prstGeom prst="rect">
            <a:avLst/>
          </a:prstGeom>
          <a:noFill/>
        </p:spPr>
        <p:txBody>
          <a:bodyPr wrap="square" rtlCol="0">
            <a:spAutoFit/>
          </a:bodyPr>
          <a:lstStyle/>
          <a:p>
            <a:r>
              <a:rPr lang="en-SG" sz="2000" b="1" dirty="0"/>
              <a:t>Aviation Runway Cyber Twin </a:t>
            </a:r>
            <a:r>
              <a:rPr lang="en-US" sz="2000" b="1" dirty="0"/>
              <a:t>[OT] Network </a:t>
            </a:r>
            <a:endParaRPr lang="en-SG" sz="2000" b="1" dirty="0"/>
          </a:p>
        </p:txBody>
      </p:sp>
      <p:sp>
        <p:nvSpPr>
          <p:cNvPr id="5" name="Rectangle 4">
            <a:extLst>
              <a:ext uri="{FF2B5EF4-FFF2-40B4-BE49-F238E27FC236}">
                <a16:creationId xmlns:a16="http://schemas.microsoft.com/office/drawing/2014/main" id="{7A166CD7-7E30-23D9-A2A5-909637550521}"/>
              </a:ext>
            </a:extLst>
          </p:cNvPr>
          <p:cNvSpPr/>
          <p:nvPr/>
        </p:nvSpPr>
        <p:spPr>
          <a:xfrm>
            <a:off x="364651" y="859720"/>
            <a:ext cx="4666924" cy="4274588"/>
          </a:xfrm>
          <a:prstGeom prst="rect">
            <a:avLst/>
          </a:prstGeom>
          <a:solidFill>
            <a:schemeClr val="accent3">
              <a:lumMod val="20000"/>
              <a:lumOff val="80000"/>
            </a:schemeClr>
          </a:solidFill>
          <a:ln w="12700"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a:p>
        </p:txBody>
      </p:sp>
      <p:sp>
        <p:nvSpPr>
          <p:cNvPr id="9" name="TextBox 8">
            <a:extLst>
              <a:ext uri="{FF2B5EF4-FFF2-40B4-BE49-F238E27FC236}">
                <a16:creationId xmlns:a16="http://schemas.microsoft.com/office/drawing/2014/main" id="{89B631E6-4278-F553-6262-4C36E9D840E0}"/>
              </a:ext>
            </a:extLst>
          </p:cNvPr>
          <p:cNvSpPr txBox="1"/>
          <p:nvPr/>
        </p:nvSpPr>
        <p:spPr>
          <a:xfrm>
            <a:off x="498368" y="1164763"/>
            <a:ext cx="3158303" cy="400110"/>
          </a:xfrm>
          <a:prstGeom prst="rect">
            <a:avLst/>
          </a:prstGeom>
          <a:noFill/>
        </p:spPr>
        <p:txBody>
          <a:bodyPr wrap="square">
            <a:spAutoFit/>
          </a:bodyPr>
          <a:lstStyle/>
          <a:p>
            <a:r>
              <a:rPr lang="en-US" sz="1000" b="1" dirty="0">
                <a:solidFill>
                  <a:schemeClr val="tx1">
                    <a:lumMod val="75000"/>
                    <a:lumOff val="25000"/>
                  </a:schemeClr>
                </a:solidFill>
              </a:rPr>
              <a:t>VM_ID</a:t>
            </a:r>
            <a:r>
              <a:rPr lang="en-US" sz="1000" dirty="0">
                <a:solidFill>
                  <a:schemeClr val="tx1">
                    <a:lumMod val="75000"/>
                    <a:lumOff val="25000"/>
                  </a:schemeClr>
                </a:solidFill>
              </a:rPr>
              <a:t>: aviation-lvl0-PWs</a:t>
            </a:r>
          </a:p>
          <a:p>
            <a:r>
              <a:rPr lang="en-US" sz="1000" b="1" dirty="0">
                <a:solidFill>
                  <a:schemeClr val="tx1">
                    <a:lumMod val="75000"/>
                    <a:lumOff val="25000"/>
                  </a:schemeClr>
                </a:solidFill>
              </a:rPr>
              <a:t>GT IP</a:t>
            </a:r>
            <a:r>
              <a:rPr lang="en-US" sz="1000" dirty="0">
                <a:solidFill>
                  <a:schemeClr val="tx1">
                    <a:lumMod val="75000"/>
                    <a:lumOff val="25000"/>
                  </a:schemeClr>
                </a:solidFill>
              </a:rPr>
              <a:t>:  10.10.10.21</a:t>
            </a:r>
          </a:p>
        </p:txBody>
      </p:sp>
      <p:sp>
        <p:nvSpPr>
          <p:cNvPr id="10" name="TextBox 9">
            <a:extLst>
              <a:ext uri="{FF2B5EF4-FFF2-40B4-BE49-F238E27FC236}">
                <a16:creationId xmlns:a16="http://schemas.microsoft.com/office/drawing/2014/main" id="{9693DA54-024F-4376-C93D-4EBFB158FFAB}"/>
              </a:ext>
            </a:extLst>
          </p:cNvPr>
          <p:cNvSpPr txBox="1"/>
          <p:nvPr/>
        </p:nvSpPr>
        <p:spPr>
          <a:xfrm>
            <a:off x="416784" y="855192"/>
            <a:ext cx="3324551" cy="276999"/>
          </a:xfrm>
          <a:prstGeom prst="rect">
            <a:avLst/>
          </a:prstGeom>
          <a:noFill/>
        </p:spPr>
        <p:txBody>
          <a:bodyPr wrap="square">
            <a:spAutoFit/>
          </a:bodyPr>
          <a:lstStyle/>
          <a:p>
            <a:r>
              <a:rPr lang="en-SG" sz="1200" b="1" i="0" dirty="0">
                <a:solidFill>
                  <a:srgbClr val="4B5563"/>
                </a:solidFill>
                <a:effectLst/>
              </a:rPr>
              <a:t>Level-0 </a:t>
            </a:r>
            <a:r>
              <a:rPr lang="en-SG" sz="1200" b="1" dirty="0"/>
              <a:t>Aviation Physical World Network </a:t>
            </a:r>
            <a:endParaRPr lang="en-SG" sz="1200" b="1" dirty="0">
              <a:solidFill>
                <a:schemeClr val="tx1">
                  <a:lumMod val="75000"/>
                  <a:lumOff val="25000"/>
                </a:schemeClr>
              </a:solidFill>
            </a:endParaRPr>
          </a:p>
        </p:txBody>
      </p:sp>
      <p:pic>
        <p:nvPicPr>
          <p:cNvPr id="31" name="Picture 30">
            <a:extLst>
              <a:ext uri="{FF2B5EF4-FFF2-40B4-BE49-F238E27FC236}">
                <a16:creationId xmlns:a16="http://schemas.microsoft.com/office/drawing/2014/main" id="{D7E00B9E-D137-22E3-2C70-1D6BE74B8FD5}"/>
              </a:ext>
            </a:extLst>
          </p:cNvPr>
          <p:cNvPicPr>
            <a:picLocks noChangeAspect="1"/>
          </p:cNvPicPr>
          <p:nvPr/>
        </p:nvPicPr>
        <p:blipFill>
          <a:blip r:embed="rId3"/>
          <a:stretch>
            <a:fillRect/>
          </a:stretch>
        </p:blipFill>
        <p:spPr>
          <a:xfrm>
            <a:off x="4882235" y="909313"/>
            <a:ext cx="531176" cy="467941"/>
          </a:xfrm>
          <a:prstGeom prst="rect">
            <a:avLst/>
          </a:prstGeom>
          <a:ln w="6350">
            <a:solidFill>
              <a:schemeClr val="tx1"/>
            </a:solidFill>
          </a:ln>
        </p:spPr>
      </p:pic>
      <p:pic>
        <p:nvPicPr>
          <p:cNvPr id="32" name="Picture 31">
            <a:extLst>
              <a:ext uri="{FF2B5EF4-FFF2-40B4-BE49-F238E27FC236}">
                <a16:creationId xmlns:a16="http://schemas.microsoft.com/office/drawing/2014/main" id="{F31FDCC1-2580-6055-B2C5-AE85BBDE38FD}"/>
              </a:ext>
            </a:extLst>
          </p:cNvPr>
          <p:cNvPicPr>
            <a:picLocks noChangeAspect="1"/>
          </p:cNvPicPr>
          <p:nvPr/>
        </p:nvPicPr>
        <p:blipFill>
          <a:blip r:embed="rId4"/>
          <a:stretch>
            <a:fillRect/>
          </a:stretch>
        </p:blipFill>
        <p:spPr>
          <a:xfrm>
            <a:off x="4709215" y="1027710"/>
            <a:ext cx="297869" cy="175743"/>
          </a:xfrm>
          <a:prstGeom prst="rect">
            <a:avLst/>
          </a:prstGeom>
          <a:ln>
            <a:solidFill>
              <a:schemeClr val="tx1">
                <a:lumMod val="75000"/>
                <a:lumOff val="25000"/>
              </a:schemeClr>
            </a:solidFill>
          </a:ln>
        </p:spPr>
      </p:pic>
      <p:sp>
        <p:nvSpPr>
          <p:cNvPr id="114" name="TextBox 113">
            <a:extLst>
              <a:ext uri="{FF2B5EF4-FFF2-40B4-BE49-F238E27FC236}">
                <a16:creationId xmlns:a16="http://schemas.microsoft.com/office/drawing/2014/main" id="{A21E0499-7F22-909C-7010-379CF8320BB3}"/>
              </a:ext>
            </a:extLst>
          </p:cNvPr>
          <p:cNvSpPr txBox="1"/>
          <p:nvPr/>
        </p:nvSpPr>
        <p:spPr>
          <a:xfrm>
            <a:off x="3168713" y="3473345"/>
            <a:ext cx="1057195" cy="553998"/>
          </a:xfrm>
          <a:prstGeom prst="rect">
            <a:avLst/>
          </a:prstGeom>
          <a:noFill/>
        </p:spPr>
        <p:txBody>
          <a:bodyPr wrap="square">
            <a:spAutoFit/>
          </a:bodyPr>
          <a:lstStyle/>
          <a:p>
            <a:r>
              <a:rPr lang="en-US" sz="1000" b="1" dirty="0">
                <a:solidFill>
                  <a:schemeClr val="accent6">
                    <a:lumMod val="50000"/>
                  </a:schemeClr>
                </a:solidFill>
              </a:rPr>
              <a:t>Green Team </a:t>
            </a:r>
          </a:p>
          <a:p>
            <a:r>
              <a:rPr lang="en-US" sz="1000" b="1" dirty="0">
                <a:solidFill>
                  <a:schemeClr val="accent6">
                    <a:lumMod val="50000"/>
                  </a:schemeClr>
                </a:solidFill>
              </a:rPr>
              <a:t>Subnet router</a:t>
            </a:r>
          </a:p>
          <a:p>
            <a:r>
              <a:rPr lang="en-US" sz="1000" b="1" dirty="0">
                <a:solidFill>
                  <a:schemeClr val="accent6">
                    <a:lumMod val="50000"/>
                  </a:schemeClr>
                </a:solidFill>
              </a:rPr>
              <a:t>IP: 10.10.10.1</a:t>
            </a:r>
            <a:endParaRPr lang="en-SG" sz="1000" b="1" dirty="0">
              <a:solidFill>
                <a:schemeClr val="accent6">
                  <a:lumMod val="50000"/>
                </a:schemeClr>
              </a:solidFill>
            </a:endParaRPr>
          </a:p>
        </p:txBody>
      </p:sp>
      <p:sp>
        <p:nvSpPr>
          <p:cNvPr id="119" name="TextBox 118">
            <a:extLst>
              <a:ext uri="{FF2B5EF4-FFF2-40B4-BE49-F238E27FC236}">
                <a16:creationId xmlns:a16="http://schemas.microsoft.com/office/drawing/2014/main" id="{21FA024F-B520-A770-3107-4692FC95A824}"/>
              </a:ext>
            </a:extLst>
          </p:cNvPr>
          <p:cNvSpPr txBox="1"/>
          <p:nvPr/>
        </p:nvSpPr>
        <p:spPr>
          <a:xfrm>
            <a:off x="5260470" y="429697"/>
            <a:ext cx="1676049" cy="461665"/>
          </a:xfrm>
          <a:prstGeom prst="rect">
            <a:avLst/>
          </a:prstGeom>
          <a:noFill/>
        </p:spPr>
        <p:txBody>
          <a:bodyPr wrap="square">
            <a:spAutoFit/>
          </a:bodyPr>
          <a:lstStyle/>
          <a:p>
            <a:r>
              <a:rPr lang="en-SG" sz="1200" b="1" i="0" dirty="0">
                <a:solidFill>
                  <a:srgbClr val="4B5563"/>
                </a:solidFill>
                <a:effectLst/>
              </a:rPr>
              <a:t> </a:t>
            </a:r>
            <a:r>
              <a:rPr lang="en-SG" sz="1200" b="1" i="0" dirty="0">
                <a:effectLst/>
              </a:rPr>
              <a:t>Level1 OT </a:t>
            </a:r>
          </a:p>
          <a:p>
            <a:r>
              <a:rPr lang="en-SG" sz="1200" b="1" i="0" dirty="0">
                <a:effectLst/>
              </a:rPr>
              <a:t>Controller network</a:t>
            </a:r>
            <a:endParaRPr lang="en-SG" sz="1200" b="1" dirty="0"/>
          </a:p>
        </p:txBody>
      </p:sp>
      <p:pic>
        <p:nvPicPr>
          <p:cNvPr id="3" name="Picture 2">
            <a:extLst>
              <a:ext uri="{FF2B5EF4-FFF2-40B4-BE49-F238E27FC236}">
                <a16:creationId xmlns:a16="http://schemas.microsoft.com/office/drawing/2014/main" id="{87B7AF0D-0791-6CA0-01BF-D18124D7225C}"/>
              </a:ext>
            </a:extLst>
          </p:cNvPr>
          <p:cNvPicPr>
            <a:picLocks noChangeAspect="1"/>
          </p:cNvPicPr>
          <p:nvPr/>
        </p:nvPicPr>
        <p:blipFill>
          <a:blip r:embed="rId5"/>
          <a:stretch>
            <a:fillRect/>
          </a:stretch>
        </p:blipFill>
        <p:spPr>
          <a:xfrm>
            <a:off x="519118" y="1560910"/>
            <a:ext cx="3387378" cy="1857412"/>
          </a:xfrm>
          <a:prstGeom prst="rect">
            <a:avLst/>
          </a:prstGeom>
          <a:ln w="6350">
            <a:solidFill>
              <a:schemeClr val="tx1"/>
            </a:solidFill>
          </a:ln>
        </p:spPr>
      </p:pic>
      <p:pic>
        <p:nvPicPr>
          <p:cNvPr id="12" name="Picture 11" descr="A black and white sign with a camera&#10;&#10;AI-generated content may be incorrect.">
            <a:extLst>
              <a:ext uri="{FF2B5EF4-FFF2-40B4-BE49-F238E27FC236}">
                <a16:creationId xmlns:a16="http://schemas.microsoft.com/office/drawing/2014/main" id="{518DE00D-BF5E-502F-428B-34C37D796E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9118" y="3545473"/>
            <a:ext cx="429991" cy="442546"/>
          </a:xfrm>
          <a:prstGeom prst="rect">
            <a:avLst/>
          </a:prstGeom>
        </p:spPr>
      </p:pic>
      <p:sp>
        <p:nvSpPr>
          <p:cNvPr id="13" name="TextBox 12">
            <a:extLst>
              <a:ext uri="{FF2B5EF4-FFF2-40B4-BE49-F238E27FC236}">
                <a16:creationId xmlns:a16="http://schemas.microsoft.com/office/drawing/2014/main" id="{CC4073C6-3598-4525-103D-FD04C6DE9DD7}"/>
              </a:ext>
            </a:extLst>
          </p:cNvPr>
          <p:cNvSpPr txBox="1"/>
          <p:nvPr/>
        </p:nvSpPr>
        <p:spPr>
          <a:xfrm>
            <a:off x="1005324" y="3535966"/>
            <a:ext cx="1729287" cy="400110"/>
          </a:xfrm>
          <a:prstGeom prst="rect">
            <a:avLst/>
          </a:prstGeom>
          <a:noFill/>
        </p:spPr>
        <p:txBody>
          <a:bodyPr wrap="square">
            <a:spAutoFit/>
          </a:bodyPr>
          <a:lstStyle/>
          <a:p>
            <a:r>
              <a:rPr lang="en-US" sz="1000" b="1" dirty="0">
                <a:solidFill>
                  <a:schemeClr val="tx1">
                    <a:lumMod val="75000"/>
                    <a:lumOff val="25000"/>
                  </a:schemeClr>
                </a:solidFill>
              </a:rPr>
              <a:t>VM_ID</a:t>
            </a:r>
            <a:r>
              <a:rPr lang="en-US" sz="1000" dirty="0">
                <a:solidFill>
                  <a:schemeClr val="tx1">
                    <a:lumMod val="75000"/>
                    <a:lumOff val="25000"/>
                  </a:schemeClr>
                </a:solidFill>
              </a:rPr>
              <a:t>: aviation-lvl0-CAM1</a:t>
            </a:r>
          </a:p>
          <a:p>
            <a:r>
              <a:rPr lang="en-US" sz="1000" b="1" dirty="0">
                <a:solidFill>
                  <a:schemeClr val="tx1">
                    <a:lumMod val="75000"/>
                    <a:lumOff val="25000"/>
                  </a:schemeClr>
                </a:solidFill>
              </a:rPr>
              <a:t>GT IP</a:t>
            </a:r>
            <a:r>
              <a:rPr lang="en-US" sz="1000" dirty="0">
                <a:solidFill>
                  <a:schemeClr val="tx1">
                    <a:lumMod val="75000"/>
                    <a:lumOff val="25000"/>
                  </a:schemeClr>
                </a:solidFill>
              </a:rPr>
              <a:t>:  10.10.10.22</a:t>
            </a:r>
          </a:p>
        </p:txBody>
      </p:sp>
      <p:pic>
        <p:nvPicPr>
          <p:cNvPr id="15" name="Picture 14" descr="A black and white sign with a camera&#10;&#10;AI-generated content may be incorrect.">
            <a:extLst>
              <a:ext uri="{FF2B5EF4-FFF2-40B4-BE49-F238E27FC236}">
                <a16:creationId xmlns:a16="http://schemas.microsoft.com/office/drawing/2014/main" id="{616D5AD0-35F7-3148-2944-82C4EC8949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692" y="4206419"/>
            <a:ext cx="429991" cy="442546"/>
          </a:xfrm>
          <a:prstGeom prst="rect">
            <a:avLst/>
          </a:prstGeom>
        </p:spPr>
      </p:pic>
      <p:sp>
        <p:nvSpPr>
          <p:cNvPr id="18" name="TextBox 17">
            <a:extLst>
              <a:ext uri="{FF2B5EF4-FFF2-40B4-BE49-F238E27FC236}">
                <a16:creationId xmlns:a16="http://schemas.microsoft.com/office/drawing/2014/main" id="{61A8DAF0-E450-FB53-5420-3335F332A8AB}"/>
              </a:ext>
            </a:extLst>
          </p:cNvPr>
          <p:cNvSpPr txBox="1"/>
          <p:nvPr/>
        </p:nvSpPr>
        <p:spPr>
          <a:xfrm>
            <a:off x="997983" y="4216676"/>
            <a:ext cx="1805056" cy="400110"/>
          </a:xfrm>
          <a:prstGeom prst="rect">
            <a:avLst/>
          </a:prstGeom>
          <a:noFill/>
        </p:spPr>
        <p:txBody>
          <a:bodyPr wrap="square">
            <a:spAutoFit/>
          </a:bodyPr>
          <a:lstStyle/>
          <a:p>
            <a:r>
              <a:rPr lang="en-US" sz="1000" b="1" dirty="0">
                <a:solidFill>
                  <a:schemeClr val="tx1">
                    <a:lumMod val="75000"/>
                    <a:lumOff val="25000"/>
                  </a:schemeClr>
                </a:solidFill>
              </a:rPr>
              <a:t>VM_ID</a:t>
            </a:r>
            <a:r>
              <a:rPr lang="en-US" sz="1000" dirty="0">
                <a:solidFill>
                  <a:schemeClr val="tx1">
                    <a:lumMod val="75000"/>
                    <a:lumOff val="25000"/>
                  </a:schemeClr>
                </a:solidFill>
              </a:rPr>
              <a:t>: aviation-lvl0-CAM1</a:t>
            </a:r>
          </a:p>
          <a:p>
            <a:r>
              <a:rPr lang="en-US" sz="1000" b="1" dirty="0">
                <a:solidFill>
                  <a:schemeClr val="tx1">
                    <a:lumMod val="75000"/>
                    <a:lumOff val="25000"/>
                  </a:schemeClr>
                </a:solidFill>
              </a:rPr>
              <a:t>GT IP</a:t>
            </a:r>
            <a:r>
              <a:rPr lang="en-US" sz="1000" dirty="0">
                <a:solidFill>
                  <a:schemeClr val="tx1">
                    <a:lumMod val="75000"/>
                    <a:lumOff val="25000"/>
                  </a:schemeClr>
                </a:solidFill>
              </a:rPr>
              <a:t>:  10.10.10.23</a:t>
            </a:r>
          </a:p>
        </p:txBody>
      </p:sp>
      <p:sp>
        <p:nvSpPr>
          <p:cNvPr id="19" name="TextBox 18">
            <a:extLst>
              <a:ext uri="{FF2B5EF4-FFF2-40B4-BE49-F238E27FC236}">
                <a16:creationId xmlns:a16="http://schemas.microsoft.com/office/drawing/2014/main" id="{91BBCD89-EB87-4671-5814-2AF643F60584}"/>
              </a:ext>
            </a:extLst>
          </p:cNvPr>
          <p:cNvSpPr txBox="1"/>
          <p:nvPr/>
        </p:nvSpPr>
        <p:spPr>
          <a:xfrm>
            <a:off x="2236509" y="1132191"/>
            <a:ext cx="1885096" cy="307777"/>
          </a:xfrm>
          <a:prstGeom prst="rect">
            <a:avLst/>
          </a:prstGeom>
          <a:noFill/>
        </p:spPr>
        <p:txBody>
          <a:bodyPr wrap="square">
            <a:spAutoFit/>
          </a:bodyPr>
          <a:lstStyle/>
          <a:p>
            <a:r>
              <a:rPr lang="en-US" sz="1400" b="1" dirty="0">
                <a:solidFill>
                  <a:schemeClr val="accent6">
                    <a:lumMod val="75000"/>
                  </a:schemeClr>
                </a:solidFill>
              </a:rPr>
              <a:t>Green Team Subnet</a:t>
            </a:r>
            <a:endParaRPr lang="en-SG" sz="1400" b="1" dirty="0">
              <a:solidFill>
                <a:schemeClr val="accent6">
                  <a:lumMod val="75000"/>
                </a:schemeClr>
              </a:solidFill>
            </a:endParaRPr>
          </a:p>
        </p:txBody>
      </p:sp>
      <p:cxnSp>
        <p:nvCxnSpPr>
          <p:cNvPr id="21" name="Straight Connector 20">
            <a:extLst>
              <a:ext uri="{FF2B5EF4-FFF2-40B4-BE49-F238E27FC236}">
                <a16:creationId xmlns:a16="http://schemas.microsoft.com/office/drawing/2014/main" id="{AC6FA0DF-DEAE-43A6-9FBF-51400861763F}"/>
              </a:ext>
            </a:extLst>
          </p:cNvPr>
          <p:cNvCxnSpPr>
            <a:cxnSpLocks/>
          </p:cNvCxnSpPr>
          <p:nvPr/>
        </p:nvCxnSpPr>
        <p:spPr>
          <a:xfrm>
            <a:off x="3179057" y="3418322"/>
            <a:ext cx="0" cy="626491"/>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50" name="Connector: Elbow 49">
            <a:extLst>
              <a:ext uri="{FF2B5EF4-FFF2-40B4-BE49-F238E27FC236}">
                <a16:creationId xmlns:a16="http://schemas.microsoft.com/office/drawing/2014/main" id="{7E963EE4-8BD5-0E05-54F2-0E5FEA65E4DA}"/>
              </a:ext>
            </a:extLst>
          </p:cNvPr>
          <p:cNvCxnSpPr>
            <a:cxnSpLocks/>
            <a:endCxn id="12" idx="2"/>
          </p:cNvCxnSpPr>
          <p:nvPr/>
        </p:nvCxnSpPr>
        <p:spPr>
          <a:xfrm rot="10800000">
            <a:off x="734115" y="3988020"/>
            <a:ext cx="2335549" cy="127151"/>
          </a:xfrm>
          <a:prstGeom prst="bentConnector2">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56" name="Connector: Elbow 55">
            <a:extLst>
              <a:ext uri="{FF2B5EF4-FFF2-40B4-BE49-F238E27FC236}">
                <a16:creationId xmlns:a16="http://schemas.microsoft.com/office/drawing/2014/main" id="{7FEE592A-ED79-3F9F-F273-A375D3D77497}"/>
              </a:ext>
            </a:extLst>
          </p:cNvPr>
          <p:cNvCxnSpPr>
            <a:cxnSpLocks/>
            <a:endCxn id="15" idx="2"/>
          </p:cNvCxnSpPr>
          <p:nvPr/>
        </p:nvCxnSpPr>
        <p:spPr>
          <a:xfrm rot="5400000">
            <a:off x="1975617" y="3201095"/>
            <a:ext cx="229941" cy="2665798"/>
          </a:xfrm>
          <a:prstGeom prst="bentConnector3">
            <a:avLst>
              <a:gd name="adj1" fmla="val 124563"/>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80" name="TextBox 79">
            <a:extLst>
              <a:ext uri="{FF2B5EF4-FFF2-40B4-BE49-F238E27FC236}">
                <a16:creationId xmlns:a16="http://schemas.microsoft.com/office/drawing/2014/main" id="{7095B9F4-BE1A-4B34-8AEC-CB841BAA2816}"/>
              </a:ext>
            </a:extLst>
          </p:cNvPr>
          <p:cNvSpPr txBox="1"/>
          <p:nvPr/>
        </p:nvSpPr>
        <p:spPr>
          <a:xfrm>
            <a:off x="5392646" y="869423"/>
            <a:ext cx="1219252" cy="369332"/>
          </a:xfrm>
          <a:prstGeom prst="rect">
            <a:avLst/>
          </a:prstGeom>
          <a:noFill/>
        </p:spPr>
        <p:txBody>
          <a:bodyPr wrap="square">
            <a:spAutoFit/>
          </a:bodyPr>
          <a:lstStyle/>
          <a:p>
            <a:r>
              <a:rPr lang="en-US" sz="900" b="1" dirty="0">
                <a:solidFill>
                  <a:schemeClr val="tx1">
                    <a:lumMod val="75000"/>
                    <a:lumOff val="25000"/>
                  </a:schemeClr>
                </a:solidFill>
              </a:rPr>
              <a:t>VM_ID</a:t>
            </a:r>
            <a:r>
              <a:rPr lang="en-US" sz="900" dirty="0">
                <a:solidFill>
                  <a:schemeClr val="tx1">
                    <a:lumMod val="75000"/>
                    <a:lumOff val="25000"/>
                  </a:schemeClr>
                </a:solidFill>
              </a:rPr>
              <a:t>:  lvl1-Ci-PLC</a:t>
            </a:r>
          </a:p>
          <a:p>
            <a:r>
              <a:rPr lang="en-US" sz="900" b="1" dirty="0">
                <a:solidFill>
                  <a:schemeClr val="tx1">
                    <a:lumMod val="75000"/>
                    <a:lumOff val="25000"/>
                  </a:schemeClr>
                </a:solidFill>
              </a:rPr>
              <a:t>BT_IP</a:t>
            </a:r>
            <a:r>
              <a:rPr lang="en-US" sz="900" dirty="0">
                <a:solidFill>
                  <a:schemeClr val="tx1">
                    <a:lumMod val="75000"/>
                    <a:lumOff val="25000"/>
                  </a:schemeClr>
                </a:solidFill>
              </a:rPr>
              <a:t>: 10.10.20.11</a:t>
            </a:r>
          </a:p>
        </p:txBody>
      </p:sp>
      <p:pic>
        <p:nvPicPr>
          <p:cNvPr id="83" name="Picture 82">
            <a:extLst>
              <a:ext uri="{FF2B5EF4-FFF2-40B4-BE49-F238E27FC236}">
                <a16:creationId xmlns:a16="http://schemas.microsoft.com/office/drawing/2014/main" id="{71579127-84ED-A64B-2B85-02C74D26621D}"/>
              </a:ext>
            </a:extLst>
          </p:cNvPr>
          <p:cNvPicPr>
            <a:picLocks noChangeAspect="1"/>
          </p:cNvPicPr>
          <p:nvPr/>
        </p:nvPicPr>
        <p:blipFill>
          <a:blip r:embed="rId3"/>
          <a:stretch>
            <a:fillRect/>
          </a:stretch>
        </p:blipFill>
        <p:spPr>
          <a:xfrm>
            <a:off x="4872087" y="1549045"/>
            <a:ext cx="531176" cy="467941"/>
          </a:xfrm>
          <a:prstGeom prst="rect">
            <a:avLst/>
          </a:prstGeom>
          <a:ln w="6350">
            <a:solidFill>
              <a:schemeClr val="tx1"/>
            </a:solidFill>
          </a:ln>
        </p:spPr>
      </p:pic>
      <p:pic>
        <p:nvPicPr>
          <p:cNvPr id="84" name="Picture 83">
            <a:extLst>
              <a:ext uri="{FF2B5EF4-FFF2-40B4-BE49-F238E27FC236}">
                <a16:creationId xmlns:a16="http://schemas.microsoft.com/office/drawing/2014/main" id="{54FC3F38-7435-F4E5-5790-1940A244C15F}"/>
              </a:ext>
            </a:extLst>
          </p:cNvPr>
          <p:cNvPicPr>
            <a:picLocks noChangeAspect="1"/>
          </p:cNvPicPr>
          <p:nvPr/>
        </p:nvPicPr>
        <p:blipFill>
          <a:blip r:embed="rId4"/>
          <a:stretch>
            <a:fillRect/>
          </a:stretch>
        </p:blipFill>
        <p:spPr>
          <a:xfrm>
            <a:off x="4699067" y="1667442"/>
            <a:ext cx="297869" cy="175743"/>
          </a:xfrm>
          <a:prstGeom prst="rect">
            <a:avLst/>
          </a:prstGeom>
          <a:ln>
            <a:solidFill>
              <a:schemeClr val="tx1">
                <a:lumMod val="75000"/>
                <a:lumOff val="25000"/>
              </a:schemeClr>
            </a:solidFill>
          </a:ln>
        </p:spPr>
      </p:pic>
      <p:sp>
        <p:nvSpPr>
          <p:cNvPr id="86" name="TextBox 85">
            <a:extLst>
              <a:ext uri="{FF2B5EF4-FFF2-40B4-BE49-F238E27FC236}">
                <a16:creationId xmlns:a16="http://schemas.microsoft.com/office/drawing/2014/main" id="{12735355-83F3-B64C-0EA7-D1624D990FBE}"/>
              </a:ext>
            </a:extLst>
          </p:cNvPr>
          <p:cNvSpPr txBox="1"/>
          <p:nvPr/>
        </p:nvSpPr>
        <p:spPr>
          <a:xfrm>
            <a:off x="5382497" y="1509155"/>
            <a:ext cx="1456371" cy="369332"/>
          </a:xfrm>
          <a:prstGeom prst="rect">
            <a:avLst/>
          </a:prstGeom>
          <a:noFill/>
        </p:spPr>
        <p:txBody>
          <a:bodyPr wrap="square">
            <a:spAutoFit/>
          </a:bodyPr>
          <a:lstStyle/>
          <a:p>
            <a:r>
              <a:rPr lang="en-US" sz="900" b="1" dirty="0">
                <a:solidFill>
                  <a:schemeClr val="tx1">
                    <a:lumMod val="75000"/>
                    <a:lumOff val="25000"/>
                  </a:schemeClr>
                </a:solidFill>
              </a:rPr>
              <a:t>VM_ID</a:t>
            </a:r>
            <a:r>
              <a:rPr lang="en-US" sz="900" dirty="0">
                <a:solidFill>
                  <a:schemeClr val="tx1">
                    <a:lumMod val="75000"/>
                    <a:lumOff val="25000"/>
                  </a:schemeClr>
                </a:solidFill>
              </a:rPr>
              <a:t>:  lvl1-RW12-P-PLC</a:t>
            </a:r>
          </a:p>
          <a:p>
            <a:r>
              <a:rPr lang="en-US" sz="900" b="1" dirty="0">
                <a:solidFill>
                  <a:schemeClr val="tx1">
                    <a:lumMod val="75000"/>
                    <a:lumOff val="25000"/>
                  </a:schemeClr>
                </a:solidFill>
              </a:rPr>
              <a:t>BT_IP</a:t>
            </a:r>
            <a:r>
              <a:rPr lang="en-US" sz="900" dirty="0">
                <a:solidFill>
                  <a:schemeClr val="tx1">
                    <a:lumMod val="75000"/>
                    <a:lumOff val="25000"/>
                  </a:schemeClr>
                </a:solidFill>
              </a:rPr>
              <a:t>: 10.10.20.12</a:t>
            </a:r>
          </a:p>
        </p:txBody>
      </p:sp>
      <p:pic>
        <p:nvPicPr>
          <p:cNvPr id="87" name="Picture 86">
            <a:extLst>
              <a:ext uri="{FF2B5EF4-FFF2-40B4-BE49-F238E27FC236}">
                <a16:creationId xmlns:a16="http://schemas.microsoft.com/office/drawing/2014/main" id="{86AC77CF-091D-3554-7511-1A1593568486}"/>
              </a:ext>
            </a:extLst>
          </p:cNvPr>
          <p:cNvPicPr>
            <a:picLocks noChangeAspect="1"/>
          </p:cNvPicPr>
          <p:nvPr/>
        </p:nvPicPr>
        <p:blipFill>
          <a:blip r:embed="rId3"/>
          <a:stretch>
            <a:fillRect/>
          </a:stretch>
        </p:blipFill>
        <p:spPr>
          <a:xfrm>
            <a:off x="4882236" y="2266949"/>
            <a:ext cx="531176" cy="467941"/>
          </a:xfrm>
          <a:prstGeom prst="rect">
            <a:avLst/>
          </a:prstGeom>
          <a:ln w="9525">
            <a:solidFill>
              <a:schemeClr val="tx1"/>
            </a:solidFill>
          </a:ln>
        </p:spPr>
      </p:pic>
      <p:pic>
        <p:nvPicPr>
          <p:cNvPr id="88" name="Picture 87">
            <a:extLst>
              <a:ext uri="{FF2B5EF4-FFF2-40B4-BE49-F238E27FC236}">
                <a16:creationId xmlns:a16="http://schemas.microsoft.com/office/drawing/2014/main" id="{EF606764-297C-3727-77BB-DFA1B8C6892F}"/>
              </a:ext>
            </a:extLst>
          </p:cNvPr>
          <p:cNvPicPr>
            <a:picLocks noChangeAspect="1"/>
          </p:cNvPicPr>
          <p:nvPr/>
        </p:nvPicPr>
        <p:blipFill>
          <a:blip r:embed="rId4"/>
          <a:stretch>
            <a:fillRect/>
          </a:stretch>
        </p:blipFill>
        <p:spPr>
          <a:xfrm>
            <a:off x="4709216" y="2385346"/>
            <a:ext cx="297869" cy="175743"/>
          </a:xfrm>
          <a:prstGeom prst="rect">
            <a:avLst/>
          </a:prstGeom>
          <a:ln>
            <a:solidFill>
              <a:schemeClr val="tx1">
                <a:lumMod val="75000"/>
                <a:lumOff val="25000"/>
              </a:schemeClr>
            </a:solidFill>
          </a:ln>
        </p:spPr>
      </p:pic>
      <p:sp>
        <p:nvSpPr>
          <p:cNvPr id="89" name="TextBox 88">
            <a:extLst>
              <a:ext uri="{FF2B5EF4-FFF2-40B4-BE49-F238E27FC236}">
                <a16:creationId xmlns:a16="http://schemas.microsoft.com/office/drawing/2014/main" id="{AAD3AE64-7BF2-7E0B-3AD1-EE0113DF88F1}"/>
              </a:ext>
            </a:extLst>
          </p:cNvPr>
          <p:cNvSpPr txBox="1"/>
          <p:nvPr/>
        </p:nvSpPr>
        <p:spPr>
          <a:xfrm>
            <a:off x="5392646" y="2227059"/>
            <a:ext cx="1456371" cy="369332"/>
          </a:xfrm>
          <a:prstGeom prst="rect">
            <a:avLst/>
          </a:prstGeom>
          <a:noFill/>
        </p:spPr>
        <p:txBody>
          <a:bodyPr wrap="square">
            <a:spAutoFit/>
          </a:bodyPr>
          <a:lstStyle/>
          <a:p>
            <a:r>
              <a:rPr lang="en-US" sz="900" b="1" dirty="0">
                <a:solidFill>
                  <a:schemeClr val="tx1">
                    <a:lumMod val="75000"/>
                    <a:lumOff val="25000"/>
                  </a:schemeClr>
                </a:solidFill>
              </a:rPr>
              <a:t>VM_ID</a:t>
            </a:r>
            <a:r>
              <a:rPr lang="en-US" sz="900" dirty="0">
                <a:solidFill>
                  <a:schemeClr val="tx1">
                    <a:lumMod val="75000"/>
                    <a:lumOff val="25000"/>
                  </a:schemeClr>
                </a:solidFill>
              </a:rPr>
              <a:t>:  lvl1-RW12-S-PLC</a:t>
            </a:r>
          </a:p>
          <a:p>
            <a:r>
              <a:rPr lang="en-US" sz="900" b="1" dirty="0">
                <a:solidFill>
                  <a:schemeClr val="tx1">
                    <a:lumMod val="75000"/>
                    <a:lumOff val="25000"/>
                  </a:schemeClr>
                </a:solidFill>
              </a:rPr>
              <a:t>BT_IP</a:t>
            </a:r>
            <a:r>
              <a:rPr lang="en-US" sz="900" dirty="0">
                <a:solidFill>
                  <a:schemeClr val="tx1">
                    <a:lumMod val="75000"/>
                    <a:lumOff val="25000"/>
                  </a:schemeClr>
                </a:solidFill>
              </a:rPr>
              <a:t>: 10.10.20.13</a:t>
            </a:r>
          </a:p>
        </p:txBody>
      </p:sp>
      <p:pic>
        <p:nvPicPr>
          <p:cNvPr id="90" name="Picture 89">
            <a:extLst>
              <a:ext uri="{FF2B5EF4-FFF2-40B4-BE49-F238E27FC236}">
                <a16:creationId xmlns:a16="http://schemas.microsoft.com/office/drawing/2014/main" id="{E17C8208-B911-BC18-AE20-3BD48B28C39E}"/>
              </a:ext>
            </a:extLst>
          </p:cNvPr>
          <p:cNvPicPr>
            <a:picLocks noChangeAspect="1"/>
          </p:cNvPicPr>
          <p:nvPr/>
        </p:nvPicPr>
        <p:blipFill>
          <a:blip r:embed="rId3"/>
          <a:stretch>
            <a:fillRect/>
          </a:stretch>
        </p:blipFill>
        <p:spPr>
          <a:xfrm>
            <a:off x="4872087" y="3006723"/>
            <a:ext cx="531176" cy="467941"/>
          </a:xfrm>
          <a:prstGeom prst="rect">
            <a:avLst/>
          </a:prstGeom>
          <a:ln w="9525">
            <a:solidFill>
              <a:schemeClr val="tx1"/>
            </a:solidFill>
          </a:ln>
        </p:spPr>
      </p:pic>
      <p:pic>
        <p:nvPicPr>
          <p:cNvPr id="91" name="Picture 90">
            <a:extLst>
              <a:ext uri="{FF2B5EF4-FFF2-40B4-BE49-F238E27FC236}">
                <a16:creationId xmlns:a16="http://schemas.microsoft.com/office/drawing/2014/main" id="{34CC793B-C755-6B90-9DB8-FFAB775BE538}"/>
              </a:ext>
            </a:extLst>
          </p:cNvPr>
          <p:cNvPicPr>
            <a:picLocks noChangeAspect="1"/>
          </p:cNvPicPr>
          <p:nvPr/>
        </p:nvPicPr>
        <p:blipFill>
          <a:blip r:embed="rId4"/>
          <a:stretch>
            <a:fillRect/>
          </a:stretch>
        </p:blipFill>
        <p:spPr>
          <a:xfrm>
            <a:off x="4699067" y="3125120"/>
            <a:ext cx="297869" cy="175743"/>
          </a:xfrm>
          <a:prstGeom prst="rect">
            <a:avLst/>
          </a:prstGeom>
          <a:ln>
            <a:solidFill>
              <a:schemeClr val="tx1">
                <a:lumMod val="75000"/>
                <a:lumOff val="25000"/>
              </a:schemeClr>
            </a:solidFill>
          </a:ln>
        </p:spPr>
      </p:pic>
      <p:sp>
        <p:nvSpPr>
          <p:cNvPr id="94" name="TextBox 93">
            <a:extLst>
              <a:ext uri="{FF2B5EF4-FFF2-40B4-BE49-F238E27FC236}">
                <a16:creationId xmlns:a16="http://schemas.microsoft.com/office/drawing/2014/main" id="{CFF955CC-8746-96F9-B728-438745F57C32}"/>
              </a:ext>
            </a:extLst>
          </p:cNvPr>
          <p:cNvSpPr txBox="1"/>
          <p:nvPr/>
        </p:nvSpPr>
        <p:spPr>
          <a:xfrm>
            <a:off x="5382497" y="2966833"/>
            <a:ext cx="1456371" cy="369332"/>
          </a:xfrm>
          <a:prstGeom prst="rect">
            <a:avLst/>
          </a:prstGeom>
          <a:noFill/>
        </p:spPr>
        <p:txBody>
          <a:bodyPr wrap="square">
            <a:spAutoFit/>
          </a:bodyPr>
          <a:lstStyle/>
          <a:p>
            <a:r>
              <a:rPr lang="en-US" sz="900" b="1" dirty="0">
                <a:solidFill>
                  <a:schemeClr val="tx1">
                    <a:lumMod val="75000"/>
                    <a:lumOff val="25000"/>
                  </a:schemeClr>
                </a:solidFill>
              </a:rPr>
              <a:t>VM_ID</a:t>
            </a:r>
            <a:r>
              <a:rPr lang="en-US" sz="900" dirty="0">
                <a:solidFill>
                  <a:schemeClr val="tx1">
                    <a:lumMod val="75000"/>
                    <a:lumOff val="25000"/>
                  </a:schemeClr>
                </a:solidFill>
              </a:rPr>
              <a:t>:  lvl1-RW23-P-PLC</a:t>
            </a:r>
          </a:p>
          <a:p>
            <a:r>
              <a:rPr lang="en-US" sz="900" b="1" dirty="0">
                <a:solidFill>
                  <a:schemeClr val="tx1">
                    <a:lumMod val="75000"/>
                    <a:lumOff val="25000"/>
                  </a:schemeClr>
                </a:solidFill>
              </a:rPr>
              <a:t>BT_IP</a:t>
            </a:r>
            <a:r>
              <a:rPr lang="en-US" sz="900" dirty="0">
                <a:solidFill>
                  <a:schemeClr val="tx1">
                    <a:lumMod val="75000"/>
                    <a:lumOff val="25000"/>
                  </a:schemeClr>
                </a:solidFill>
              </a:rPr>
              <a:t>: 10.10.20.14</a:t>
            </a:r>
          </a:p>
        </p:txBody>
      </p:sp>
      <p:pic>
        <p:nvPicPr>
          <p:cNvPr id="97" name="Picture 96">
            <a:extLst>
              <a:ext uri="{FF2B5EF4-FFF2-40B4-BE49-F238E27FC236}">
                <a16:creationId xmlns:a16="http://schemas.microsoft.com/office/drawing/2014/main" id="{6F758866-DEBB-36EA-8282-40119B2E3A19}"/>
              </a:ext>
            </a:extLst>
          </p:cNvPr>
          <p:cNvPicPr>
            <a:picLocks noChangeAspect="1"/>
          </p:cNvPicPr>
          <p:nvPr/>
        </p:nvPicPr>
        <p:blipFill>
          <a:blip r:embed="rId3"/>
          <a:stretch>
            <a:fillRect/>
          </a:stretch>
        </p:blipFill>
        <p:spPr>
          <a:xfrm>
            <a:off x="4872087" y="3720865"/>
            <a:ext cx="531176" cy="467941"/>
          </a:xfrm>
          <a:prstGeom prst="rect">
            <a:avLst/>
          </a:prstGeom>
          <a:ln w="9525">
            <a:solidFill>
              <a:schemeClr val="tx1"/>
            </a:solidFill>
          </a:ln>
        </p:spPr>
      </p:pic>
      <p:pic>
        <p:nvPicPr>
          <p:cNvPr id="98" name="Picture 97">
            <a:extLst>
              <a:ext uri="{FF2B5EF4-FFF2-40B4-BE49-F238E27FC236}">
                <a16:creationId xmlns:a16="http://schemas.microsoft.com/office/drawing/2014/main" id="{2EA209C8-BACA-27A3-E0E5-1D666862FC64}"/>
              </a:ext>
            </a:extLst>
          </p:cNvPr>
          <p:cNvPicPr>
            <a:picLocks noChangeAspect="1"/>
          </p:cNvPicPr>
          <p:nvPr/>
        </p:nvPicPr>
        <p:blipFill>
          <a:blip r:embed="rId4"/>
          <a:stretch>
            <a:fillRect/>
          </a:stretch>
        </p:blipFill>
        <p:spPr>
          <a:xfrm>
            <a:off x="4699067" y="3839262"/>
            <a:ext cx="297869" cy="175743"/>
          </a:xfrm>
          <a:prstGeom prst="rect">
            <a:avLst/>
          </a:prstGeom>
          <a:ln>
            <a:solidFill>
              <a:schemeClr val="tx1">
                <a:lumMod val="75000"/>
                <a:lumOff val="25000"/>
              </a:schemeClr>
            </a:solidFill>
          </a:ln>
        </p:spPr>
      </p:pic>
      <p:sp>
        <p:nvSpPr>
          <p:cNvPr id="99" name="TextBox 98">
            <a:extLst>
              <a:ext uri="{FF2B5EF4-FFF2-40B4-BE49-F238E27FC236}">
                <a16:creationId xmlns:a16="http://schemas.microsoft.com/office/drawing/2014/main" id="{C1104FED-3A31-85E0-B9D2-C0CD011B9D4C}"/>
              </a:ext>
            </a:extLst>
          </p:cNvPr>
          <p:cNvSpPr txBox="1"/>
          <p:nvPr/>
        </p:nvSpPr>
        <p:spPr>
          <a:xfrm>
            <a:off x="5382497" y="3680975"/>
            <a:ext cx="1456371" cy="369332"/>
          </a:xfrm>
          <a:prstGeom prst="rect">
            <a:avLst/>
          </a:prstGeom>
          <a:noFill/>
        </p:spPr>
        <p:txBody>
          <a:bodyPr wrap="square">
            <a:spAutoFit/>
          </a:bodyPr>
          <a:lstStyle/>
          <a:p>
            <a:r>
              <a:rPr lang="en-US" sz="900" b="1" dirty="0">
                <a:solidFill>
                  <a:schemeClr val="tx1">
                    <a:lumMod val="75000"/>
                    <a:lumOff val="25000"/>
                  </a:schemeClr>
                </a:solidFill>
              </a:rPr>
              <a:t>VM_ID</a:t>
            </a:r>
            <a:r>
              <a:rPr lang="en-US" sz="900" dirty="0">
                <a:solidFill>
                  <a:schemeClr val="tx1">
                    <a:lumMod val="75000"/>
                    <a:lumOff val="25000"/>
                  </a:schemeClr>
                </a:solidFill>
              </a:rPr>
              <a:t>:  lvl1-RW23-S-PLC</a:t>
            </a:r>
          </a:p>
          <a:p>
            <a:r>
              <a:rPr lang="en-US" sz="900" b="1" dirty="0">
                <a:solidFill>
                  <a:schemeClr val="tx1">
                    <a:lumMod val="75000"/>
                    <a:lumOff val="25000"/>
                  </a:schemeClr>
                </a:solidFill>
              </a:rPr>
              <a:t>BT_IP</a:t>
            </a:r>
            <a:r>
              <a:rPr lang="en-US" sz="900" dirty="0">
                <a:solidFill>
                  <a:schemeClr val="tx1">
                    <a:lumMod val="75000"/>
                    <a:lumOff val="25000"/>
                  </a:schemeClr>
                </a:solidFill>
              </a:rPr>
              <a:t>: 10.10.20.15</a:t>
            </a:r>
          </a:p>
        </p:txBody>
      </p:sp>
      <p:pic>
        <p:nvPicPr>
          <p:cNvPr id="109" name="Picture 108">
            <a:extLst>
              <a:ext uri="{FF2B5EF4-FFF2-40B4-BE49-F238E27FC236}">
                <a16:creationId xmlns:a16="http://schemas.microsoft.com/office/drawing/2014/main" id="{07E2DDBB-554C-26D8-92E1-08266CBBD32C}"/>
              </a:ext>
            </a:extLst>
          </p:cNvPr>
          <p:cNvPicPr>
            <a:picLocks noChangeAspect="1"/>
          </p:cNvPicPr>
          <p:nvPr/>
        </p:nvPicPr>
        <p:blipFill>
          <a:blip r:embed="rId3"/>
          <a:stretch>
            <a:fillRect/>
          </a:stretch>
        </p:blipFill>
        <p:spPr>
          <a:xfrm>
            <a:off x="4853245" y="4347093"/>
            <a:ext cx="531176" cy="467941"/>
          </a:xfrm>
          <a:prstGeom prst="rect">
            <a:avLst/>
          </a:prstGeom>
          <a:ln w="9525">
            <a:solidFill>
              <a:schemeClr val="tx1"/>
            </a:solidFill>
          </a:ln>
        </p:spPr>
      </p:pic>
      <p:pic>
        <p:nvPicPr>
          <p:cNvPr id="113" name="Picture 112">
            <a:extLst>
              <a:ext uri="{FF2B5EF4-FFF2-40B4-BE49-F238E27FC236}">
                <a16:creationId xmlns:a16="http://schemas.microsoft.com/office/drawing/2014/main" id="{8EF854A8-EDAF-86CF-8C3B-3D9E93E07FE4}"/>
              </a:ext>
            </a:extLst>
          </p:cNvPr>
          <p:cNvPicPr>
            <a:picLocks noChangeAspect="1"/>
          </p:cNvPicPr>
          <p:nvPr/>
        </p:nvPicPr>
        <p:blipFill>
          <a:blip r:embed="rId4"/>
          <a:stretch>
            <a:fillRect/>
          </a:stretch>
        </p:blipFill>
        <p:spPr>
          <a:xfrm>
            <a:off x="4680225" y="4465490"/>
            <a:ext cx="297869" cy="175743"/>
          </a:xfrm>
          <a:prstGeom prst="rect">
            <a:avLst/>
          </a:prstGeom>
          <a:ln>
            <a:solidFill>
              <a:schemeClr val="tx1">
                <a:lumMod val="75000"/>
                <a:lumOff val="25000"/>
              </a:schemeClr>
            </a:solidFill>
          </a:ln>
        </p:spPr>
      </p:pic>
      <p:sp>
        <p:nvSpPr>
          <p:cNvPr id="118" name="TextBox 117">
            <a:extLst>
              <a:ext uri="{FF2B5EF4-FFF2-40B4-BE49-F238E27FC236}">
                <a16:creationId xmlns:a16="http://schemas.microsoft.com/office/drawing/2014/main" id="{D43EDF63-4D22-BBBA-0A9B-7ED3C743D472}"/>
              </a:ext>
            </a:extLst>
          </p:cNvPr>
          <p:cNvSpPr txBox="1"/>
          <p:nvPr/>
        </p:nvSpPr>
        <p:spPr>
          <a:xfrm>
            <a:off x="5363655" y="4307203"/>
            <a:ext cx="1456371" cy="369332"/>
          </a:xfrm>
          <a:prstGeom prst="rect">
            <a:avLst/>
          </a:prstGeom>
          <a:noFill/>
        </p:spPr>
        <p:txBody>
          <a:bodyPr wrap="square">
            <a:spAutoFit/>
          </a:bodyPr>
          <a:lstStyle/>
          <a:p>
            <a:r>
              <a:rPr lang="en-US" sz="900" b="1" dirty="0">
                <a:solidFill>
                  <a:schemeClr val="tx1">
                    <a:lumMod val="75000"/>
                    <a:lumOff val="25000"/>
                  </a:schemeClr>
                </a:solidFill>
              </a:rPr>
              <a:t>VM_ID</a:t>
            </a:r>
            <a:r>
              <a:rPr lang="en-US" sz="900" dirty="0">
                <a:solidFill>
                  <a:schemeClr val="tx1">
                    <a:lumMod val="75000"/>
                    <a:lumOff val="25000"/>
                  </a:schemeClr>
                </a:solidFill>
              </a:rPr>
              <a:t>:  lvl1-Radar-PLC</a:t>
            </a:r>
          </a:p>
          <a:p>
            <a:r>
              <a:rPr lang="en-US" sz="900" b="1" dirty="0">
                <a:solidFill>
                  <a:schemeClr val="tx1">
                    <a:lumMod val="75000"/>
                    <a:lumOff val="25000"/>
                  </a:schemeClr>
                </a:solidFill>
              </a:rPr>
              <a:t>BT_IP</a:t>
            </a:r>
            <a:r>
              <a:rPr lang="en-US" sz="900" dirty="0">
                <a:solidFill>
                  <a:schemeClr val="tx1">
                    <a:lumMod val="75000"/>
                    <a:lumOff val="25000"/>
                  </a:schemeClr>
                </a:solidFill>
              </a:rPr>
              <a:t>: 10.10.20.16</a:t>
            </a:r>
          </a:p>
        </p:txBody>
      </p:sp>
      <p:sp>
        <p:nvSpPr>
          <p:cNvPr id="121" name="TextBox 120">
            <a:extLst>
              <a:ext uri="{FF2B5EF4-FFF2-40B4-BE49-F238E27FC236}">
                <a16:creationId xmlns:a16="http://schemas.microsoft.com/office/drawing/2014/main" id="{7F58CAA4-F0DE-8E67-447B-09EFD55A6079}"/>
              </a:ext>
            </a:extLst>
          </p:cNvPr>
          <p:cNvSpPr txBox="1"/>
          <p:nvPr/>
        </p:nvSpPr>
        <p:spPr>
          <a:xfrm>
            <a:off x="5387829" y="4899554"/>
            <a:ext cx="1456371" cy="369332"/>
          </a:xfrm>
          <a:prstGeom prst="rect">
            <a:avLst/>
          </a:prstGeom>
          <a:noFill/>
        </p:spPr>
        <p:txBody>
          <a:bodyPr wrap="square">
            <a:spAutoFit/>
          </a:bodyPr>
          <a:lstStyle/>
          <a:p>
            <a:r>
              <a:rPr lang="en-US" sz="900" b="1" dirty="0">
                <a:solidFill>
                  <a:schemeClr val="tx1">
                    <a:lumMod val="75000"/>
                    <a:lumOff val="25000"/>
                  </a:schemeClr>
                </a:solidFill>
              </a:rPr>
              <a:t>VM_ID</a:t>
            </a:r>
            <a:r>
              <a:rPr lang="en-US" sz="900" dirty="0">
                <a:solidFill>
                  <a:schemeClr val="tx1">
                    <a:lumMod val="75000"/>
                    <a:lumOff val="25000"/>
                  </a:schemeClr>
                </a:solidFill>
              </a:rPr>
              <a:t>:  lvl1-Cam_Ctrl</a:t>
            </a:r>
          </a:p>
          <a:p>
            <a:r>
              <a:rPr lang="en-US" sz="900" b="1" dirty="0">
                <a:solidFill>
                  <a:schemeClr val="tx1">
                    <a:lumMod val="75000"/>
                    <a:lumOff val="25000"/>
                  </a:schemeClr>
                </a:solidFill>
              </a:rPr>
              <a:t>BT_IP</a:t>
            </a:r>
            <a:r>
              <a:rPr lang="en-US" sz="900" dirty="0">
                <a:solidFill>
                  <a:schemeClr val="tx1">
                    <a:lumMod val="75000"/>
                    <a:lumOff val="25000"/>
                  </a:schemeClr>
                </a:solidFill>
              </a:rPr>
              <a:t>: 10.10.20.17</a:t>
            </a:r>
          </a:p>
        </p:txBody>
      </p:sp>
      <p:cxnSp>
        <p:nvCxnSpPr>
          <p:cNvPr id="128" name="Connector: Elbow 127">
            <a:extLst>
              <a:ext uri="{FF2B5EF4-FFF2-40B4-BE49-F238E27FC236}">
                <a16:creationId xmlns:a16="http://schemas.microsoft.com/office/drawing/2014/main" id="{B157F8BD-C0C1-F20C-82AD-6CEF86D57300}"/>
              </a:ext>
            </a:extLst>
          </p:cNvPr>
          <p:cNvCxnSpPr>
            <a:cxnSpLocks/>
            <a:stCxn id="32" idx="1"/>
          </p:cNvCxnSpPr>
          <p:nvPr/>
        </p:nvCxnSpPr>
        <p:spPr>
          <a:xfrm rot="10800000" flipV="1">
            <a:off x="3752009" y="1115581"/>
            <a:ext cx="957207" cy="3116337"/>
          </a:xfrm>
          <a:prstGeom prst="bentConnector3">
            <a:avLst>
              <a:gd name="adj1" fmla="val 50000"/>
            </a:avLst>
          </a:prstGeom>
          <a:ln>
            <a:solidFill>
              <a:schemeClr val="accent6">
                <a:lumMod val="75000"/>
              </a:schemeClr>
            </a:solidFill>
          </a:ln>
        </p:spPr>
        <p:style>
          <a:lnRef idx="2">
            <a:schemeClr val="accent6"/>
          </a:lnRef>
          <a:fillRef idx="0">
            <a:schemeClr val="accent6"/>
          </a:fillRef>
          <a:effectRef idx="1">
            <a:schemeClr val="accent6"/>
          </a:effectRef>
          <a:fontRef idx="minor">
            <a:schemeClr val="tx1"/>
          </a:fontRef>
        </p:style>
      </p:cxnSp>
      <p:cxnSp>
        <p:nvCxnSpPr>
          <p:cNvPr id="131" name="Straight Connector 130">
            <a:extLst>
              <a:ext uri="{FF2B5EF4-FFF2-40B4-BE49-F238E27FC236}">
                <a16:creationId xmlns:a16="http://schemas.microsoft.com/office/drawing/2014/main" id="{0A0F9647-C2EF-3570-86D4-B081391BA4A5}"/>
              </a:ext>
            </a:extLst>
          </p:cNvPr>
          <p:cNvCxnSpPr>
            <a:cxnSpLocks/>
            <a:stCxn id="84" idx="1"/>
          </p:cNvCxnSpPr>
          <p:nvPr/>
        </p:nvCxnSpPr>
        <p:spPr>
          <a:xfrm flipH="1" flipV="1">
            <a:off x="4230443" y="1755313"/>
            <a:ext cx="468624" cy="1"/>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138" name="TextBox 137">
            <a:extLst>
              <a:ext uri="{FF2B5EF4-FFF2-40B4-BE49-F238E27FC236}">
                <a16:creationId xmlns:a16="http://schemas.microsoft.com/office/drawing/2014/main" id="{D6E83B62-5227-E98D-FC17-EFCAA41C34AF}"/>
              </a:ext>
            </a:extLst>
          </p:cNvPr>
          <p:cNvSpPr txBox="1"/>
          <p:nvPr/>
        </p:nvSpPr>
        <p:spPr>
          <a:xfrm>
            <a:off x="4182515" y="1109985"/>
            <a:ext cx="812425" cy="369332"/>
          </a:xfrm>
          <a:prstGeom prst="rect">
            <a:avLst/>
          </a:prstGeom>
          <a:noFill/>
        </p:spPr>
        <p:txBody>
          <a:bodyPr wrap="square">
            <a:spAutoFit/>
          </a:bodyPr>
          <a:lstStyle/>
          <a:p>
            <a:r>
              <a:rPr lang="en-US" sz="900" b="1" dirty="0">
                <a:solidFill>
                  <a:schemeClr val="tx1">
                    <a:lumMod val="75000"/>
                    <a:lumOff val="25000"/>
                  </a:schemeClr>
                </a:solidFill>
              </a:rPr>
              <a:t>GT_IP</a:t>
            </a:r>
            <a:r>
              <a:rPr lang="en-US" sz="900" dirty="0">
                <a:solidFill>
                  <a:schemeClr val="tx1">
                    <a:lumMod val="75000"/>
                    <a:lumOff val="25000"/>
                  </a:schemeClr>
                </a:solidFill>
              </a:rPr>
              <a:t>:</a:t>
            </a:r>
          </a:p>
          <a:p>
            <a:r>
              <a:rPr lang="en-US" sz="900" dirty="0">
                <a:solidFill>
                  <a:schemeClr val="tx1">
                    <a:lumMod val="75000"/>
                    <a:lumOff val="25000"/>
                  </a:schemeClr>
                </a:solidFill>
              </a:rPr>
              <a:t>10.10.10.31</a:t>
            </a:r>
          </a:p>
        </p:txBody>
      </p:sp>
      <p:sp>
        <p:nvSpPr>
          <p:cNvPr id="139" name="TextBox 138">
            <a:extLst>
              <a:ext uri="{FF2B5EF4-FFF2-40B4-BE49-F238E27FC236}">
                <a16:creationId xmlns:a16="http://schemas.microsoft.com/office/drawing/2014/main" id="{6F52AD61-F1C2-6AEC-0612-48F90FC65694}"/>
              </a:ext>
            </a:extLst>
          </p:cNvPr>
          <p:cNvSpPr txBox="1"/>
          <p:nvPr/>
        </p:nvSpPr>
        <p:spPr>
          <a:xfrm>
            <a:off x="4185239" y="1750195"/>
            <a:ext cx="1219252" cy="369332"/>
          </a:xfrm>
          <a:prstGeom prst="rect">
            <a:avLst/>
          </a:prstGeom>
          <a:noFill/>
        </p:spPr>
        <p:txBody>
          <a:bodyPr wrap="square">
            <a:spAutoFit/>
          </a:bodyPr>
          <a:lstStyle/>
          <a:p>
            <a:r>
              <a:rPr lang="en-US" sz="900" b="1" dirty="0">
                <a:solidFill>
                  <a:schemeClr val="tx1">
                    <a:lumMod val="75000"/>
                    <a:lumOff val="25000"/>
                  </a:schemeClr>
                </a:solidFill>
              </a:rPr>
              <a:t>GT_IP</a:t>
            </a:r>
            <a:r>
              <a:rPr lang="en-US" sz="900" dirty="0">
                <a:solidFill>
                  <a:schemeClr val="tx1">
                    <a:lumMod val="75000"/>
                    <a:lumOff val="25000"/>
                  </a:schemeClr>
                </a:solidFill>
              </a:rPr>
              <a:t>:</a:t>
            </a:r>
          </a:p>
          <a:p>
            <a:r>
              <a:rPr lang="en-US" sz="900" dirty="0">
                <a:solidFill>
                  <a:schemeClr val="tx1">
                    <a:lumMod val="75000"/>
                    <a:lumOff val="25000"/>
                  </a:schemeClr>
                </a:solidFill>
              </a:rPr>
              <a:t>10.10.10.32</a:t>
            </a:r>
          </a:p>
        </p:txBody>
      </p:sp>
      <p:cxnSp>
        <p:nvCxnSpPr>
          <p:cNvPr id="140" name="Straight Connector 139">
            <a:extLst>
              <a:ext uri="{FF2B5EF4-FFF2-40B4-BE49-F238E27FC236}">
                <a16:creationId xmlns:a16="http://schemas.microsoft.com/office/drawing/2014/main" id="{3D629F88-7C1F-25EA-8976-022B7921076B}"/>
              </a:ext>
            </a:extLst>
          </p:cNvPr>
          <p:cNvCxnSpPr>
            <a:cxnSpLocks/>
          </p:cNvCxnSpPr>
          <p:nvPr/>
        </p:nvCxnSpPr>
        <p:spPr>
          <a:xfrm flipH="1" flipV="1">
            <a:off x="4238374" y="2493409"/>
            <a:ext cx="468624" cy="1"/>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141" name="TextBox 140">
            <a:extLst>
              <a:ext uri="{FF2B5EF4-FFF2-40B4-BE49-F238E27FC236}">
                <a16:creationId xmlns:a16="http://schemas.microsoft.com/office/drawing/2014/main" id="{09A9A6E0-00C3-021A-DDE9-74C23BB14F3E}"/>
              </a:ext>
            </a:extLst>
          </p:cNvPr>
          <p:cNvSpPr txBox="1"/>
          <p:nvPr/>
        </p:nvSpPr>
        <p:spPr>
          <a:xfrm>
            <a:off x="4194159" y="2533986"/>
            <a:ext cx="1219252" cy="369332"/>
          </a:xfrm>
          <a:prstGeom prst="rect">
            <a:avLst/>
          </a:prstGeom>
          <a:noFill/>
        </p:spPr>
        <p:txBody>
          <a:bodyPr wrap="square">
            <a:spAutoFit/>
          </a:bodyPr>
          <a:lstStyle/>
          <a:p>
            <a:r>
              <a:rPr lang="en-US" sz="900" b="1" dirty="0">
                <a:solidFill>
                  <a:schemeClr val="tx1">
                    <a:lumMod val="75000"/>
                    <a:lumOff val="25000"/>
                  </a:schemeClr>
                </a:solidFill>
              </a:rPr>
              <a:t>GT_IP</a:t>
            </a:r>
            <a:r>
              <a:rPr lang="en-US" sz="900" dirty="0">
                <a:solidFill>
                  <a:schemeClr val="tx1">
                    <a:lumMod val="75000"/>
                    <a:lumOff val="25000"/>
                  </a:schemeClr>
                </a:solidFill>
              </a:rPr>
              <a:t>:</a:t>
            </a:r>
          </a:p>
          <a:p>
            <a:r>
              <a:rPr lang="en-US" sz="900" dirty="0">
                <a:solidFill>
                  <a:schemeClr val="tx1">
                    <a:lumMod val="75000"/>
                    <a:lumOff val="25000"/>
                  </a:schemeClr>
                </a:solidFill>
              </a:rPr>
              <a:t>10.10.10.33</a:t>
            </a:r>
          </a:p>
        </p:txBody>
      </p:sp>
      <p:cxnSp>
        <p:nvCxnSpPr>
          <p:cNvPr id="142" name="Straight Connector 141">
            <a:extLst>
              <a:ext uri="{FF2B5EF4-FFF2-40B4-BE49-F238E27FC236}">
                <a16:creationId xmlns:a16="http://schemas.microsoft.com/office/drawing/2014/main" id="{05207261-F540-526D-6FD9-2EA07140555B}"/>
              </a:ext>
            </a:extLst>
          </p:cNvPr>
          <p:cNvCxnSpPr>
            <a:cxnSpLocks/>
          </p:cNvCxnSpPr>
          <p:nvPr/>
        </p:nvCxnSpPr>
        <p:spPr>
          <a:xfrm flipH="1" flipV="1">
            <a:off x="4218372" y="3204103"/>
            <a:ext cx="468624" cy="1"/>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143" name="TextBox 142">
            <a:extLst>
              <a:ext uri="{FF2B5EF4-FFF2-40B4-BE49-F238E27FC236}">
                <a16:creationId xmlns:a16="http://schemas.microsoft.com/office/drawing/2014/main" id="{04B6A438-62BE-9D07-7066-318F7F8A9754}"/>
              </a:ext>
            </a:extLst>
          </p:cNvPr>
          <p:cNvSpPr txBox="1"/>
          <p:nvPr/>
        </p:nvSpPr>
        <p:spPr>
          <a:xfrm>
            <a:off x="4152626" y="3223600"/>
            <a:ext cx="1219252" cy="369332"/>
          </a:xfrm>
          <a:prstGeom prst="rect">
            <a:avLst/>
          </a:prstGeom>
          <a:noFill/>
        </p:spPr>
        <p:txBody>
          <a:bodyPr wrap="square">
            <a:spAutoFit/>
          </a:bodyPr>
          <a:lstStyle/>
          <a:p>
            <a:r>
              <a:rPr lang="en-US" sz="900" b="1" dirty="0">
                <a:solidFill>
                  <a:schemeClr val="tx1">
                    <a:lumMod val="75000"/>
                    <a:lumOff val="25000"/>
                  </a:schemeClr>
                </a:solidFill>
              </a:rPr>
              <a:t>GT_IP</a:t>
            </a:r>
            <a:r>
              <a:rPr lang="en-US" sz="900" dirty="0">
                <a:solidFill>
                  <a:schemeClr val="tx1">
                    <a:lumMod val="75000"/>
                    <a:lumOff val="25000"/>
                  </a:schemeClr>
                </a:solidFill>
              </a:rPr>
              <a:t>:</a:t>
            </a:r>
          </a:p>
          <a:p>
            <a:r>
              <a:rPr lang="en-US" sz="900" dirty="0">
                <a:solidFill>
                  <a:schemeClr val="tx1">
                    <a:lumMod val="75000"/>
                    <a:lumOff val="25000"/>
                  </a:schemeClr>
                </a:solidFill>
              </a:rPr>
              <a:t>10.10.10.34</a:t>
            </a:r>
          </a:p>
        </p:txBody>
      </p:sp>
      <p:cxnSp>
        <p:nvCxnSpPr>
          <p:cNvPr id="144" name="Straight Connector 143">
            <a:extLst>
              <a:ext uri="{FF2B5EF4-FFF2-40B4-BE49-F238E27FC236}">
                <a16:creationId xmlns:a16="http://schemas.microsoft.com/office/drawing/2014/main" id="{08DFED04-6A90-1338-D0DC-1C9A46A020F7}"/>
              </a:ext>
            </a:extLst>
          </p:cNvPr>
          <p:cNvCxnSpPr>
            <a:cxnSpLocks/>
          </p:cNvCxnSpPr>
          <p:nvPr/>
        </p:nvCxnSpPr>
        <p:spPr>
          <a:xfrm flipH="1" flipV="1">
            <a:off x="4238374" y="3914797"/>
            <a:ext cx="468624" cy="1"/>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145" name="TextBox 144">
            <a:extLst>
              <a:ext uri="{FF2B5EF4-FFF2-40B4-BE49-F238E27FC236}">
                <a16:creationId xmlns:a16="http://schemas.microsoft.com/office/drawing/2014/main" id="{0995DD58-6C4D-C679-4C3E-C1BC167DB602}"/>
              </a:ext>
            </a:extLst>
          </p:cNvPr>
          <p:cNvSpPr txBox="1"/>
          <p:nvPr/>
        </p:nvSpPr>
        <p:spPr>
          <a:xfrm>
            <a:off x="4171545" y="3948306"/>
            <a:ext cx="1219252" cy="369332"/>
          </a:xfrm>
          <a:prstGeom prst="rect">
            <a:avLst/>
          </a:prstGeom>
          <a:noFill/>
        </p:spPr>
        <p:txBody>
          <a:bodyPr wrap="square">
            <a:spAutoFit/>
          </a:bodyPr>
          <a:lstStyle/>
          <a:p>
            <a:r>
              <a:rPr lang="en-US" sz="900" b="1" dirty="0">
                <a:solidFill>
                  <a:schemeClr val="tx1">
                    <a:lumMod val="75000"/>
                    <a:lumOff val="25000"/>
                  </a:schemeClr>
                </a:solidFill>
              </a:rPr>
              <a:t>GT_IP</a:t>
            </a:r>
            <a:r>
              <a:rPr lang="en-US" sz="900" dirty="0">
                <a:solidFill>
                  <a:schemeClr val="tx1">
                    <a:lumMod val="75000"/>
                    <a:lumOff val="25000"/>
                  </a:schemeClr>
                </a:solidFill>
              </a:rPr>
              <a:t>:</a:t>
            </a:r>
          </a:p>
          <a:p>
            <a:r>
              <a:rPr lang="en-US" sz="900" dirty="0">
                <a:solidFill>
                  <a:schemeClr val="tx1">
                    <a:lumMod val="75000"/>
                    <a:lumOff val="25000"/>
                  </a:schemeClr>
                </a:solidFill>
              </a:rPr>
              <a:t>10.10.10.35</a:t>
            </a:r>
          </a:p>
        </p:txBody>
      </p:sp>
      <p:cxnSp>
        <p:nvCxnSpPr>
          <p:cNvPr id="146" name="Connector: Elbow 145">
            <a:extLst>
              <a:ext uri="{FF2B5EF4-FFF2-40B4-BE49-F238E27FC236}">
                <a16:creationId xmlns:a16="http://schemas.microsoft.com/office/drawing/2014/main" id="{E3237A7C-878E-1126-7023-86CEE024AF52}"/>
              </a:ext>
            </a:extLst>
          </p:cNvPr>
          <p:cNvCxnSpPr>
            <a:cxnSpLocks/>
          </p:cNvCxnSpPr>
          <p:nvPr/>
        </p:nvCxnSpPr>
        <p:spPr>
          <a:xfrm rot="10800000">
            <a:off x="3772824" y="4389516"/>
            <a:ext cx="1120084" cy="680306"/>
          </a:xfrm>
          <a:prstGeom prst="bentConnector3">
            <a:avLst>
              <a:gd name="adj1" fmla="val 82260"/>
            </a:avLst>
          </a:prstGeom>
          <a:ln>
            <a:solidFill>
              <a:schemeClr val="accent6">
                <a:lumMod val="75000"/>
              </a:schemeClr>
            </a:solidFill>
          </a:ln>
        </p:spPr>
        <p:style>
          <a:lnRef idx="2">
            <a:schemeClr val="accent6"/>
          </a:lnRef>
          <a:fillRef idx="0">
            <a:schemeClr val="accent6"/>
          </a:fillRef>
          <a:effectRef idx="1">
            <a:schemeClr val="accent6"/>
          </a:effectRef>
          <a:fontRef idx="minor">
            <a:schemeClr val="tx1"/>
          </a:fontRef>
        </p:style>
      </p:cxnSp>
      <p:cxnSp>
        <p:nvCxnSpPr>
          <p:cNvPr id="150" name="Connector: Elbow 149">
            <a:extLst>
              <a:ext uri="{FF2B5EF4-FFF2-40B4-BE49-F238E27FC236}">
                <a16:creationId xmlns:a16="http://schemas.microsoft.com/office/drawing/2014/main" id="{6B4896CF-18E1-865E-55E4-40A3F4FB3604}"/>
              </a:ext>
            </a:extLst>
          </p:cNvPr>
          <p:cNvCxnSpPr>
            <a:cxnSpLocks/>
            <a:stCxn id="113" idx="1"/>
          </p:cNvCxnSpPr>
          <p:nvPr/>
        </p:nvCxnSpPr>
        <p:spPr>
          <a:xfrm rot="10800000">
            <a:off x="4211605" y="4231920"/>
            <a:ext cx="468621" cy="321443"/>
          </a:xfrm>
          <a:prstGeom prst="bentConnector3">
            <a:avLst>
              <a:gd name="adj1" fmla="val 97208"/>
            </a:avLst>
          </a:prstGeom>
          <a:ln>
            <a:solidFill>
              <a:schemeClr val="accent6">
                <a:lumMod val="75000"/>
              </a:schemeClr>
            </a:solidFill>
          </a:ln>
        </p:spPr>
        <p:style>
          <a:lnRef idx="2">
            <a:schemeClr val="accent6"/>
          </a:lnRef>
          <a:fillRef idx="0">
            <a:schemeClr val="accent6"/>
          </a:fillRef>
          <a:effectRef idx="1">
            <a:schemeClr val="accent6"/>
          </a:effectRef>
          <a:fontRef idx="minor">
            <a:schemeClr val="tx1"/>
          </a:fontRef>
        </p:style>
      </p:cxnSp>
      <p:sp>
        <p:nvSpPr>
          <p:cNvPr id="154" name="TextBox 153">
            <a:extLst>
              <a:ext uri="{FF2B5EF4-FFF2-40B4-BE49-F238E27FC236}">
                <a16:creationId xmlns:a16="http://schemas.microsoft.com/office/drawing/2014/main" id="{84200616-8A38-C8C5-0D26-9D7FC47DBC2D}"/>
              </a:ext>
            </a:extLst>
          </p:cNvPr>
          <p:cNvSpPr txBox="1"/>
          <p:nvPr/>
        </p:nvSpPr>
        <p:spPr>
          <a:xfrm>
            <a:off x="4161761" y="4563849"/>
            <a:ext cx="1219252" cy="369332"/>
          </a:xfrm>
          <a:prstGeom prst="rect">
            <a:avLst/>
          </a:prstGeom>
          <a:noFill/>
        </p:spPr>
        <p:txBody>
          <a:bodyPr wrap="square">
            <a:spAutoFit/>
          </a:bodyPr>
          <a:lstStyle/>
          <a:p>
            <a:r>
              <a:rPr lang="en-US" sz="900" b="1" dirty="0">
                <a:solidFill>
                  <a:schemeClr val="tx1">
                    <a:lumMod val="75000"/>
                    <a:lumOff val="25000"/>
                  </a:schemeClr>
                </a:solidFill>
              </a:rPr>
              <a:t>GT_IP</a:t>
            </a:r>
            <a:r>
              <a:rPr lang="en-US" sz="900" dirty="0">
                <a:solidFill>
                  <a:schemeClr val="tx1">
                    <a:lumMod val="75000"/>
                    <a:lumOff val="25000"/>
                  </a:schemeClr>
                </a:solidFill>
              </a:rPr>
              <a:t>:</a:t>
            </a:r>
          </a:p>
          <a:p>
            <a:r>
              <a:rPr lang="en-US" sz="900" dirty="0">
                <a:solidFill>
                  <a:schemeClr val="tx1">
                    <a:lumMod val="75000"/>
                    <a:lumOff val="25000"/>
                  </a:schemeClr>
                </a:solidFill>
              </a:rPr>
              <a:t>10.10.10.36</a:t>
            </a:r>
          </a:p>
        </p:txBody>
      </p:sp>
      <p:sp>
        <p:nvSpPr>
          <p:cNvPr id="155" name="TextBox 154">
            <a:extLst>
              <a:ext uri="{FF2B5EF4-FFF2-40B4-BE49-F238E27FC236}">
                <a16:creationId xmlns:a16="http://schemas.microsoft.com/office/drawing/2014/main" id="{9207BB3B-1DE1-F3EA-89B9-5CC9645F28CF}"/>
              </a:ext>
            </a:extLst>
          </p:cNvPr>
          <p:cNvSpPr txBox="1"/>
          <p:nvPr/>
        </p:nvSpPr>
        <p:spPr>
          <a:xfrm>
            <a:off x="2952293" y="4871234"/>
            <a:ext cx="1219252" cy="230832"/>
          </a:xfrm>
          <a:prstGeom prst="rect">
            <a:avLst/>
          </a:prstGeom>
          <a:noFill/>
        </p:spPr>
        <p:txBody>
          <a:bodyPr wrap="square">
            <a:spAutoFit/>
          </a:bodyPr>
          <a:lstStyle/>
          <a:p>
            <a:r>
              <a:rPr lang="en-US" sz="900" b="1" dirty="0">
                <a:solidFill>
                  <a:schemeClr val="tx1">
                    <a:lumMod val="75000"/>
                    <a:lumOff val="25000"/>
                  </a:schemeClr>
                </a:solidFill>
              </a:rPr>
              <a:t>GT_IP</a:t>
            </a:r>
            <a:r>
              <a:rPr lang="en-US" sz="900" dirty="0">
                <a:solidFill>
                  <a:schemeClr val="tx1">
                    <a:lumMod val="75000"/>
                    <a:lumOff val="25000"/>
                  </a:schemeClr>
                </a:solidFill>
              </a:rPr>
              <a:t>:10.10.10.37</a:t>
            </a:r>
          </a:p>
        </p:txBody>
      </p:sp>
      <p:cxnSp>
        <p:nvCxnSpPr>
          <p:cNvPr id="157" name="Connector: Elbow 156">
            <a:extLst>
              <a:ext uri="{FF2B5EF4-FFF2-40B4-BE49-F238E27FC236}">
                <a16:creationId xmlns:a16="http://schemas.microsoft.com/office/drawing/2014/main" id="{5788F76B-235D-EC69-CD80-5DB07B4A61CD}"/>
              </a:ext>
            </a:extLst>
          </p:cNvPr>
          <p:cNvCxnSpPr>
            <a:cxnSpLocks/>
          </p:cNvCxnSpPr>
          <p:nvPr/>
        </p:nvCxnSpPr>
        <p:spPr>
          <a:xfrm>
            <a:off x="5426618" y="1284935"/>
            <a:ext cx="1609342" cy="1540795"/>
          </a:xfrm>
          <a:prstGeom prst="bentConnector3">
            <a:avLst>
              <a:gd name="adj1" fmla="val 87115"/>
            </a:avLst>
          </a:prstGeom>
        </p:spPr>
        <p:style>
          <a:lnRef idx="2">
            <a:schemeClr val="accent1"/>
          </a:lnRef>
          <a:fillRef idx="0">
            <a:schemeClr val="accent1"/>
          </a:fillRef>
          <a:effectRef idx="1">
            <a:schemeClr val="accent1"/>
          </a:effectRef>
          <a:fontRef idx="minor">
            <a:schemeClr val="tx1"/>
          </a:fontRef>
        </p:style>
      </p:cxnSp>
      <p:cxnSp>
        <p:nvCxnSpPr>
          <p:cNvPr id="161" name="Connector: Elbow 160">
            <a:extLst>
              <a:ext uri="{FF2B5EF4-FFF2-40B4-BE49-F238E27FC236}">
                <a16:creationId xmlns:a16="http://schemas.microsoft.com/office/drawing/2014/main" id="{08AD8648-9B13-4B5C-04F2-8801AFB4D879}"/>
              </a:ext>
            </a:extLst>
          </p:cNvPr>
          <p:cNvCxnSpPr>
            <a:cxnSpLocks/>
            <a:stCxn id="120" idx="2"/>
          </p:cNvCxnSpPr>
          <p:nvPr/>
        </p:nvCxnSpPr>
        <p:spPr>
          <a:xfrm rot="5400000" flipH="1" flipV="1">
            <a:off x="4810674" y="3176086"/>
            <a:ext cx="2575642" cy="1874930"/>
          </a:xfrm>
          <a:prstGeom prst="bentConnector4">
            <a:avLst>
              <a:gd name="adj1" fmla="val 2005"/>
              <a:gd name="adj2" fmla="val 88547"/>
            </a:avLst>
          </a:prstGeom>
        </p:spPr>
        <p:style>
          <a:lnRef idx="2">
            <a:schemeClr val="accent1"/>
          </a:lnRef>
          <a:fillRef idx="0">
            <a:schemeClr val="accent1"/>
          </a:fillRef>
          <a:effectRef idx="1">
            <a:schemeClr val="accent1"/>
          </a:effectRef>
          <a:fontRef idx="minor">
            <a:schemeClr val="tx1"/>
          </a:fontRef>
        </p:style>
      </p:cxnSp>
      <p:pic>
        <p:nvPicPr>
          <p:cNvPr id="120" name="Picture 119">
            <a:extLst>
              <a:ext uri="{FF2B5EF4-FFF2-40B4-BE49-F238E27FC236}">
                <a16:creationId xmlns:a16="http://schemas.microsoft.com/office/drawing/2014/main" id="{7DF36A69-4633-86A9-711B-1EC54858E4A9}"/>
              </a:ext>
            </a:extLst>
          </p:cNvPr>
          <p:cNvPicPr>
            <a:picLocks noChangeAspect="1"/>
          </p:cNvPicPr>
          <p:nvPr/>
        </p:nvPicPr>
        <p:blipFill>
          <a:blip r:embed="rId3"/>
          <a:stretch>
            <a:fillRect/>
          </a:stretch>
        </p:blipFill>
        <p:spPr>
          <a:xfrm>
            <a:off x="4895442" y="4933431"/>
            <a:ext cx="531176" cy="467941"/>
          </a:xfrm>
          <a:prstGeom prst="rect">
            <a:avLst/>
          </a:prstGeom>
          <a:ln w="9525">
            <a:solidFill>
              <a:schemeClr val="tx1"/>
            </a:solidFill>
          </a:ln>
        </p:spPr>
      </p:pic>
      <p:cxnSp>
        <p:nvCxnSpPr>
          <p:cNvPr id="167" name="Straight Connector 166">
            <a:extLst>
              <a:ext uri="{FF2B5EF4-FFF2-40B4-BE49-F238E27FC236}">
                <a16:creationId xmlns:a16="http://schemas.microsoft.com/office/drawing/2014/main" id="{110EE801-915E-E6C6-6FA9-2034982047D9}"/>
              </a:ext>
            </a:extLst>
          </p:cNvPr>
          <p:cNvCxnSpPr>
            <a:cxnSpLocks/>
          </p:cNvCxnSpPr>
          <p:nvPr/>
        </p:nvCxnSpPr>
        <p:spPr>
          <a:xfrm flipH="1" flipV="1">
            <a:off x="5413411" y="1935883"/>
            <a:ext cx="1408445" cy="611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742318B-E800-786A-7E8D-4CE6DAF35000}"/>
              </a:ext>
            </a:extLst>
          </p:cNvPr>
          <p:cNvCxnSpPr>
            <a:cxnSpLocks/>
          </p:cNvCxnSpPr>
          <p:nvPr/>
        </p:nvCxnSpPr>
        <p:spPr>
          <a:xfrm flipH="1" flipV="1">
            <a:off x="5435538" y="2656514"/>
            <a:ext cx="1408445" cy="611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04FE5753-AE10-DCF7-DED6-57E9ECB4F4B0}"/>
              </a:ext>
            </a:extLst>
          </p:cNvPr>
          <p:cNvCxnSpPr>
            <a:cxnSpLocks/>
          </p:cNvCxnSpPr>
          <p:nvPr/>
        </p:nvCxnSpPr>
        <p:spPr>
          <a:xfrm flipH="1" flipV="1">
            <a:off x="5418615" y="3379607"/>
            <a:ext cx="1408445" cy="611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F724033C-7B5A-15A4-4DC3-4262775FF307}"/>
              </a:ext>
            </a:extLst>
          </p:cNvPr>
          <p:cNvCxnSpPr>
            <a:cxnSpLocks/>
          </p:cNvCxnSpPr>
          <p:nvPr/>
        </p:nvCxnSpPr>
        <p:spPr>
          <a:xfrm flipH="1" flipV="1">
            <a:off x="5411791" y="4123037"/>
            <a:ext cx="1408445" cy="611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A4AF906-81D1-E3B5-AD3E-DFF619A1D8AF}"/>
              </a:ext>
            </a:extLst>
          </p:cNvPr>
          <p:cNvCxnSpPr>
            <a:cxnSpLocks/>
          </p:cNvCxnSpPr>
          <p:nvPr/>
        </p:nvCxnSpPr>
        <p:spPr>
          <a:xfrm flipH="1" flipV="1">
            <a:off x="5394593" y="4706021"/>
            <a:ext cx="1408445" cy="6119"/>
          </a:xfrm>
          <a:prstGeom prst="line">
            <a:avLst/>
          </a:prstGeom>
          <a:ln/>
        </p:spPr>
        <p:style>
          <a:lnRef idx="1">
            <a:schemeClr val="accent1"/>
          </a:lnRef>
          <a:fillRef idx="0">
            <a:schemeClr val="accent1"/>
          </a:fillRef>
          <a:effectRef idx="0">
            <a:schemeClr val="accent1"/>
          </a:effectRef>
          <a:fontRef idx="minor">
            <a:schemeClr val="tx1"/>
          </a:fontRef>
        </p:style>
      </p:cxnSp>
      <p:pic>
        <p:nvPicPr>
          <p:cNvPr id="175" name="Picture 174" descr="A computer screen shot of a road&#10;&#10;AI-generated content may be incorrect.">
            <a:extLst>
              <a:ext uri="{FF2B5EF4-FFF2-40B4-BE49-F238E27FC236}">
                <a16:creationId xmlns:a16="http://schemas.microsoft.com/office/drawing/2014/main" id="{DD4739BB-3FFA-6E61-9FDE-6C74BA3A72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38946" y="1971582"/>
            <a:ext cx="2571090" cy="1381962"/>
          </a:xfrm>
          <a:prstGeom prst="rect">
            <a:avLst/>
          </a:prstGeom>
          <a:ln w="3175">
            <a:solidFill>
              <a:schemeClr val="tx1"/>
            </a:solidFill>
          </a:ln>
        </p:spPr>
      </p:pic>
      <p:sp>
        <p:nvSpPr>
          <p:cNvPr id="176" name="TextBox 175">
            <a:extLst>
              <a:ext uri="{FF2B5EF4-FFF2-40B4-BE49-F238E27FC236}">
                <a16:creationId xmlns:a16="http://schemas.microsoft.com/office/drawing/2014/main" id="{E309E53E-4062-B6AE-5F9A-C395DE442EF9}"/>
              </a:ext>
            </a:extLst>
          </p:cNvPr>
          <p:cNvSpPr txBox="1"/>
          <p:nvPr/>
        </p:nvSpPr>
        <p:spPr>
          <a:xfrm>
            <a:off x="5288741" y="5383806"/>
            <a:ext cx="1885096" cy="307777"/>
          </a:xfrm>
          <a:prstGeom prst="rect">
            <a:avLst/>
          </a:prstGeom>
          <a:noFill/>
        </p:spPr>
        <p:txBody>
          <a:bodyPr wrap="square">
            <a:spAutoFit/>
          </a:bodyPr>
          <a:lstStyle/>
          <a:p>
            <a:r>
              <a:rPr lang="en-US" sz="1400" b="1" dirty="0">
                <a:solidFill>
                  <a:schemeClr val="accent4">
                    <a:lumMod val="75000"/>
                  </a:schemeClr>
                </a:solidFill>
              </a:rPr>
              <a:t>Blue Team Subnet1</a:t>
            </a:r>
            <a:endParaRPr lang="en-SG" sz="1400" b="1" dirty="0">
              <a:solidFill>
                <a:schemeClr val="accent4">
                  <a:lumMod val="75000"/>
                </a:schemeClr>
              </a:solidFill>
            </a:endParaRPr>
          </a:p>
        </p:txBody>
      </p:sp>
      <p:pic>
        <p:nvPicPr>
          <p:cNvPr id="178" name="Picture 177" descr="A screenshot of a computer&#10;&#10;AI-generated content may be incorrect.">
            <a:extLst>
              <a:ext uri="{FF2B5EF4-FFF2-40B4-BE49-F238E27FC236}">
                <a16:creationId xmlns:a16="http://schemas.microsoft.com/office/drawing/2014/main" id="{5C35B5A7-872A-6EC7-4FCE-1C942375BE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69531" y="3467661"/>
            <a:ext cx="2638349" cy="1418112"/>
          </a:xfrm>
          <a:prstGeom prst="rect">
            <a:avLst/>
          </a:prstGeom>
          <a:ln w="6350">
            <a:solidFill>
              <a:schemeClr val="tx1"/>
            </a:solidFill>
          </a:ln>
        </p:spPr>
      </p:pic>
      <p:pic>
        <p:nvPicPr>
          <p:cNvPr id="179" name="Picture 178">
            <a:extLst>
              <a:ext uri="{FF2B5EF4-FFF2-40B4-BE49-F238E27FC236}">
                <a16:creationId xmlns:a16="http://schemas.microsoft.com/office/drawing/2014/main" id="{87892AFF-0A5D-CCEF-3A61-F59193F1D17F}"/>
              </a:ext>
            </a:extLst>
          </p:cNvPr>
          <p:cNvPicPr>
            <a:picLocks noChangeAspect="1"/>
          </p:cNvPicPr>
          <p:nvPr/>
        </p:nvPicPr>
        <p:blipFill>
          <a:blip r:embed="rId9"/>
          <a:stretch>
            <a:fillRect/>
          </a:stretch>
        </p:blipFill>
        <p:spPr>
          <a:xfrm>
            <a:off x="8264465" y="928985"/>
            <a:ext cx="2220576" cy="872164"/>
          </a:xfrm>
          <a:prstGeom prst="rect">
            <a:avLst/>
          </a:prstGeom>
          <a:ln w="12700">
            <a:solidFill>
              <a:schemeClr val="tx1"/>
            </a:solidFill>
          </a:ln>
        </p:spPr>
      </p:pic>
      <p:sp>
        <p:nvSpPr>
          <p:cNvPr id="181" name="TextBox 180">
            <a:extLst>
              <a:ext uri="{FF2B5EF4-FFF2-40B4-BE49-F238E27FC236}">
                <a16:creationId xmlns:a16="http://schemas.microsoft.com/office/drawing/2014/main" id="{7C244F6B-8113-6DE7-58FF-4E2FAC007FD1}"/>
              </a:ext>
            </a:extLst>
          </p:cNvPr>
          <p:cNvSpPr txBox="1"/>
          <p:nvPr/>
        </p:nvSpPr>
        <p:spPr>
          <a:xfrm>
            <a:off x="7364482" y="469496"/>
            <a:ext cx="3902260" cy="276999"/>
          </a:xfrm>
          <a:prstGeom prst="rect">
            <a:avLst/>
          </a:prstGeom>
          <a:noFill/>
        </p:spPr>
        <p:txBody>
          <a:bodyPr wrap="square">
            <a:spAutoFit/>
          </a:bodyPr>
          <a:lstStyle/>
          <a:p>
            <a:r>
              <a:rPr lang="en-SG" sz="1200" b="1" i="0" dirty="0">
                <a:solidFill>
                  <a:srgbClr val="4B5563"/>
                </a:solidFill>
                <a:effectLst/>
              </a:rPr>
              <a:t> </a:t>
            </a:r>
            <a:r>
              <a:rPr lang="en-SG" sz="1200" b="1" i="0" dirty="0">
                <a:effectLst/>
              </a:rPr>
              <a:t>Level2 OT Tower Operation Room SCADA network</a:t>
            </a:r>
            <a:endParaRPr lang="en-SG" sz="1200" b="1" dirty="0"/>
          </a:p>
        </p:txBody>
      </p:sp>
      <p:sp>
        <p:nvSpPr>
          <p:cNvPr id="182" name="TextBox 181">
            <a:extLst>
              <a:ext uri="{FF2B5EF4-FFF2-40B4-BE49-F238E27FC236}">
                <a16:creationId xmlns:a16="http://schemas.microsoft.com/office/drawing/2014/main" id="{92F47C51-4691-8270-1440-BFCD7637369C}"/>
              </a:ext>
            </a:extLst>
          </p:cNvPr>
          <p:cNvSpPr txBox="1"/>
          <p:nvPr/>
        </p:nvSpPr>
        <p:spPr>
          <a:xfrm>
            <a:off x="10485041" y="993691"/>
            <a:ext cx="1219252" cy="507831"/>
          </a:xfrm>
          <a:prstGeom prst="rect">
            <a:avLst/>
          </a:prstGeom>
          <a:noFill/>
        </p:spPr>
        <p:txBody>
          <a:bodyPr wrap="square">
            <a:spAutoFit/>
          </a:bodyPr>
          <a:lstStyle/>
          <a:p>
            <a:r>
              <a:rPr lang="en-US" sz="900" b="1" dirty="0">
                <a:solidFill>
                  <a:schemeClr val="tx1">
                    <a:lumMod val="75000"/>
                    <a:lumOff val="25000"/>
                  </a:schemeClr>
                </a:solidFill>
              </a:rPr>
              <a:t>VM_ID</a:t>
            </a:r>
            <a:r>
              <a:rPr lang="en-US" sz="900" dirty="0">
                <a:solidFill>
                  <a:schemeClr val="tx1">
                    <a:lumMod val="75000"/>
                    <a:lumOff val="25000"/>
                  </a:schemeClr>
                </a:solidFill>
              </a:rPr>
              <a:t>:  lvl2-CAM-Monitor</a:t>
            </a:r>
          </a:p>
          <a:p>
            <a:r>
              <a:rPr lang="en-US" sz="900" b="1" dirty="0">
                <a:solidFill>
                  <a:schemeClr val="tx1">
                    <a:lumMod val="75000"/>
                    <a:lumOff val="25000"/>
                  </a:schemeClr>
                </a:solidFill>
              </a:rPr>
              <a:t>BT_IP</a:t>
            </a:r>
            <a:r>
              <a:rPr lang="en-US" sz="900" dirty="0">
                <a:solidFill>
                  <a:schemeClr val="tx1">
                    <a:lumMod val="75000"/>
                    <a:lumOff val="25000"/>
                  </a:schemeClr>
                </a:solidFill>
              </a:rPr>
              <a:t>: 10.10.20.21</a:t>
            </a:r>
          </a:p>
        </p:txBody>
      </p:sp>
      <p:cxnSp>
        <p:nvCxnSpPr>
          <p:cNvPr id="184" name="Connector: Elbow 183">
            <a:extLst>
              <a:ext uri="{FF2B5EF4-FFF2-40B4-BE49-F238E27FC236}">
                <a16:creationId xmlns:a16="http://schemas.microsoft.com/office/drawing/2014/main" id="{B7A1837A-6A62-9B64-6928-5B8070806A96}"/>
              </a:ext>
            </a:extLst>
          </p:cNvPr>
          <p:cNvCxnSpPr>
            <a:cxnSpLocks/>
            <a:stCxn id="179" idx="1"/>
          </p:cNvCxnSpPr>
          <p:nvPr/>
        </p:nvCxnSpPr>
        <p:spPr>
          <a:xfrm rot="10800000" flipV="1">
            <a:off x="7693005" y="1365066"/>
            <a:ext cx="571460" cy="1460663"/>
          </a:xfrm>
          <a:prstGeom prst="bentConnector3">
            <a:avLst>
              <a:gd name="adj1" fmla="val 74383"/>
            </a:avLst>
          </a:prstGeom>
        </p:spPr>
        <p:style>
          <a:lnRef idx="2">
            <a:schemeClr val="accent1"/>
          </a:lnRef>
          <a:fillRef idx="0">
            <a:schemeClr val="accent1"/>
          </a:fillRef>
          <a:effectRef idx="1">
            <a:schemeClr val="accent1"/>
          </a:effectRef>
          <a:fontRef idx="minor">
            <a:schemeClr val="tx1"/>
          </a:fontRef>
        </p:style>
      </p:cxnSp>
      <p:cxnSp>
        <p:nvCxnSpPr>
          <p:cNvPr id="186" name="Connector: Elbow 185">
            <a:extLst>
              <a:ext uri="{FF2B5EF4-FFF2-40B4-BE49-F238E27FC236}">
                <a16:creationId xmlns:a16="http://schemas.microsoft.com/office/drawing/2014/main" id="{EAACA60B-B3B1-D23A-10D8-E7589DA6764C}"/>
              </a:ext>
            </a:extLst>
          </p:cNvPr>
          <p:cNvCxnSpPr>
            <a:cxnSpLocks/>
            <a:endCxn id="178" idx="1"/>
          </p:cNvCxnSpPr>
          <p:nvPr/>
        </p:nvCxnSpPr>
        <p:spPr>
          <a:xfrm>
            <a:off x="7693005" y="2825730"/>
            <a:ext cx="476526" cy="1350987"/>
          </a:xfrm>
          <a:prstGeom prst="bentConnector3">
            <a:avLst>
              <a:gd name="adj1" fmla="val 28070"/>
            </a:avLst>
          </a:prstGeom>
        </p:spPr>
        <p:style>
          <a:lnRef idx="2">
            <a:schemeClr val="accent1"/>
          </a:lnRef>
          <a:fillRef idx="0">
            <a:schemeClr val="accent1"/>
          </a:fillRef>
          <a:effectRef idx="1">
            <a:schemeClr val="accent1"/>
          </a:effectRef>
          <a:fontRef idx="minor">
            <a:schemeClr val="tx1"/>
          </a:fontRef>
        </p:style>
      </p:cxnSp>
      <p:cxnSp>
        <p:nvCxnSpPr>
          <p:cNvPr id="191" name="Straight Connector 190">
            <a:extLst>
              <a:ext uri="{FF2B5EF4-FFF2-40B4-BE49-F238E27FC236}">
                <a16:creationId xmlns:a16="http://schemas.microsoft.com/office/drawing/2014/main" id="{E2109919-44FB-485A-5368-CD80A584F6ED}"/>
              </a:ext>
            </a:extLst>
          </p:cNvPr>
          <p:cNvCxnSpPr>
            <a:cxnSpLocks/>
          </p:cNvCxnSpPr>
          <p:nvPr/>
        </p:nvCxnSpPr>
        <p:spPr>
          <a:xfrm flipH="1">
            <a:off x="7839537" y="2537247"/>
            <a:ext cx="39596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FDF1895B-9226-CD1D-E82B-A01A622707FC}"/>
              </a:ext>
            </a:extLst>
          </p:cNvPr>
          <p:cNvSpPr txBox="1"/>
          <p:nvPr/>
        </p:nvSpPr>
        <p:spPr>
          <a:xfrm>
            <a:off x="10807880" y="2007251"/>
            <a:ext cx="1194341" cy="507831"/>
          </a:xfrm>
          <a:prstGeom prst="rect">
            <a:avLst/>
          </a:prstGeom>
          <a:noFill/>
        </p:spPr>
        <p:txBody>
          <a:bodyPr wrap="square">
            <a:spAutoFit/>
          </a:bodyPr>
          <a:lstStyle/>
          <a:p>
            <a:r>
              <a:rPr lang="en-US" sz="900" b="1" dirty="0">
                <a:solidFill>
                  <a:schemeClr val="tx1">
                    <a:lumMod val="75000"/>
                    <a:lumOff val="25000"/>
                  </a:schemeClr>
                </a:solidFill>
              </a:rPr>
              <a:t>VM_ID</a:t>
            </a:r>
            <a:r>
              <a:rPr lang="en-US" sz="900" dirty="0">
                <a:solidFill>
                  <a:schemeClr val="tx1">
                    <a:lumMod val="75000"/>
                    <a:lumOff val="25000"/>
                  </a:schemeClr>
                </a:solidFill>
              </a:rPr>
              <a:t>:  lvl2-Light Ctrl-HMI</a:t>
            </a:r>
          </a:p>
          <a:p>
            <a:r>
              <a:rPr lang="en-US" sz="900" b="1" dirty="0">
                <a:solidFill>
                  <a:schemeClr val="tx1">
                    <a:lumMod val="75000"/>
                    <a:lumOff val="25000"/>
                  </a:schemeClr>
                </a:solidFill>
              </a:rPr>
              <a:t>BT_IP</a:t>
            </a:r>
            <a:r>
              <a:rPr lang="en-US" sz="900" dirty="0">
                <a:solidFill>
                  <a:schemeClr val="tx1">
                    <a:lumMod val="75000"/>
                    <a:lumOff val="25000"/>
                  </a:schemeClr>
                </a:solidFill>
              </a:rPr>
              <a:t>: 10.10.20.22</a:t>
            </a:r>
          </a:p>
        </p:txBody>
      </p:sp>
      <p:sp>
        <p:nvSpPr>
          <p:cNvPr id="196" name="TextBox 195">
            <a:extLst>
              <a:ext uri="{FF2B5EF4-FFF2-40B4-BE49-F238E27FC236}">
                <a16:creationId xmlns:a16="http://schemas.microsoft.com/office/drawing/2014/main" id="{7C800401-73E7-DD08-B23E-A136C651F17B}"/>
              </a:ext>
            </a:extLst>
          </p:cNvPr>
          <p:cNvSpPr txBox="1"/>
          <p:nvPr/>
        </p:nvSpPr>
        <p:spPr>
          <a:xfrm>
            <a:off x="10807880" y="3543764"/>
            <a:ext cx="1194341" cy="507831"/>
          </a:xfrm>
          <a:prstGeom prst="rect">
            <a:avLst/>
          </a:prstGeom>
          <a:noFill/>
        </p:spPr>
        <p:txBody>
          <a:bodyPr wrap="square">
            <a:spAutoFit/>
          </a:bodyPr>
          <a:lstStyle/>
          <a:p>
            <a:r>
              <a:rPr lang="en-US" sz="900" b="1" dirty="0">
                <a:solidFill>
                  <a:schemeClr val="tx1">
                    <a:lumMod val="75000"/>
                    <a:lumOff val="25000"/>
                  </a:schemeClr>
                </a:solidFill>
              </a:rPr>
              <a:t>VM_ID</a:t>
            </a:r>
            <a:r>
              <a:rPr lang="en-US" sz="900" dirty="0">
                <a:solidFill>
                  <a:schemeClr val="tx1">
                    <a:lumMod val="75000"/>
                    <a:lumOff val="25000"/>
                  </a:schemeClr>
                </a:solidFill>
              </a:rPr>
              <a:t>:  lvl2-Radar-Ctrl-HMI</a:t>
            </a:r>
          </a:p>
          <a:p>
            <a:r>
              <a:rPr lang="en-US" sz="900" b="1" dirty="0">
                <a:solidFill>
                  <a:schemeClr val="tx1">
                    <a:lumMod val="75000"/>
                    <a:lumOff val="25000"/>
                  </a:schemeClr>
                </a:solidFill>
              </a:rPr>
              <a:t>BT_IP</a:t>
            </a:r>
            <a:r>
              <a:rPr lang="en-US" sz="900" dirty="0">
                <a:solidFill>
                  <a:schemeClr val="tx1">
                    <a:lumMod val="75000"/>
                    <a:lumOff val="25000"/>
                  </a:schemeClr>
                </a:solidFill>
              </a:rPr>
              <a:t>: 10.10.20.23</a:t>
            </a:r>
          </a:p>
        </p:txBody>
      </p:sp>
      <p:sp>
        <p:nvSpPr>
          <p:cNvPr id="197" name="TextBox 196">
            <a:extLst>
              <a:ext uri="{FF2B5EF4-FFF2-40B4-BE49-F238E27FC236}">
                <a16:creationId xmlns:a16="http://schemas.microsoft.com/office/drawing/2014/main" id="{8F13DA82-77FD-2FC5-F2B7-B5B33AB77AE9}"/>
              </a:ext>
            </a:extLst>
          </p:cNvPr>
          <p:cNvSpPr txBox="1"/>
          <p:nvPr/>
        </p:nvSpPr>
        <p:spPr>
          <a:xfrm>
            <a:off x="10206359" y="5336403"/>
            <a:ext cx="1885096" cy="307777"/>
          </a:xfrm>
          <a:prstGeom prst="rect">
            <a:avLst/>
          </a:prstGeom>
          <a:noFill/>
        </p:spPr>
        <p:txBody>
          <a:bodyPr wrap="square">
            <a:spAutoFit/>
          </a:bodyPr>
          <a:lstStyle/>
          <a:p>
            <a:r>
              <a:rPr lang="en-US" sz="1400" b="1" dirty="0">
                <a:solidFill>
                  <a:schemeClr val="accent4">
                    <a:lumMod val="75000"/>
                  </a:schemeClr>
                </a:solidFill>
              </a:rPr>
              <a:t>Blue Team Subnet2</a:t>
            </a:r>
            <a:endParaRPr lang="en-SG" sz="1400" b="1" dirty="0">
              <a:solidFill>
                <a:schemeClr val="accent4">
                  <a:lumMod val="75000"/>
                </a:schemeClr>
              </a:solidFill>
            </a:endParaRPr>
          </a:p>
        </p:txBody>
      </p:sp>
      <p:sp>
        <p:nvSpPr>
          <p:cNvPr id="198" name="TextBox 197">
            <a:extLst>
              <a:ext uri="{FF2B5EF4-FFF2-40B4-BE49-F238E27FC236}">
                <a16:creationId xmlns:a16="http://schemas.microsoft.com/office/drawing/2014/main" id="{4E1F0F04-FA3F-EB6E-2F54-D99E5DF018FF}"/>
              </a:ext>
            </a:extLst>
          </p:cNvPr>
          <p:cNvSpPr txBox="1"/>
          <p:nvPr/>
        </p:nvSpPr>
        <p:spPr>
          <a:xfrm>
            <a:off x="6884911" y="3069370"/>
            <a:ext cx="1057195" cy="553998"/>
          </a:xfrm>
          <a:prstGeom prst="rect">
            <a:avLst/>
          </a:prstGeom>
          <a:noFill/>
        </p:spPr>
        <p:txBody>
          <a:bodyPr wrap="square">
            <a:spAutoFit/>
          </a:bodyPr>
          <a:lstStyle/>
          <a:p>
            <a:r>
              <a:rPr lang="en-US" sz="1000" b="1" dirty="0">
                <a:solidFill>
                  <a:schemeClr val="accent1">
                    <a:lumMod val="75000"/>
                  </a:schemeClr>
                </a:solidFill>
              </a:rPr>
              <a:t>Blue Team </a:t>
            </a:r>
          </a:p>
          <a:p>
            <a:r>
              <a:rPr lang="en-US" sz="1000" b="1" dirty="0">
                <a:solidFill>
                  <a:schemeClr val="accent1">
                    <a:lumMod val="75000"/>
                  </a:schemeClr>
                </a:solidFill>
              </a:rPr>
              <a:t>Subnet router</a:t>
            </a:r>
          </a:p>
          <a:p>
            <a:r>
              <a:rPr lang="en-US" sz="1000" b="1" dirty="0">
                <a:solidFill>
                  <a:schemeClr val="accent1">
                    <a:lumMod val="75000"/>
                  </a:schemeClr>
                </a:solidFill>
              </a:rPr>
              <a:t>IP: 10.10.20.1</a:t>
            </a:r>
            <a:endParaRPr lang="en-SG" sz="1000" b="1" dirty="0">
              <a:solidFill>
                <a:schemeClr val="accent1">
                  <a:lumMod val="75000"/>
                </a:schemeClr>
              </a:solidFill>
            </a:endParaRPr>
          </a:p>
        </p:txBody>
      </p:sp>
      <p:pic>
        <p:nvPicPr>
          <p:cNvPr id="200" name="Picture 199">
            <a:extLst>
              <a:ext uri="{FF2B5EF4-FFF2-40B4-BE49-F238E27FC236}">
                <a16:creationId xmlns:a16="http://schemas.microsoft.com/office/drawing/2014/main" id="{B6FA35AC-8F0E-21C7-B2FE-C9FB9FD05A73}"/>
              </a:ext>
            </a:extLst>
          </p:cNvPr>
          <p:cNvPicPr>
            <a:picLocks noChangeAspect="1"/>
          </p:cNvPicPr>
          <p:nvPr/>
        </p:nvPicPr>
        <p:blipFill>
          <a:blip r:embed="rId10"/>
          <a:stretch>
            <a:fillRect/>
          </a:stretch>
        </p:blipFill>
        <p:spPr>
          <a:xfrm>
            <a:off x="7676569" y="5234346"/>
            <a:ext cx="325936" cy="334051"/>
          </a:xfrm>
          <a:prstGeom prst="rect">
            <a:avLst/>
          </a:prstGeom>
          <a:ln>
            <a:solidFill>
              <a:schemeClr val="accent2">
                <a:lumMod val="75000"/>
              </a:schemeClr>
            </a:solidFill>
          </a:ln>
        </p:spPr>
      </p:pic>
      <p:pic>
        <p:nvPicPr>
          <p:cNvPr id="206" name="Picture 205">
            <a:extLst>
              <a:ext uri="{FF2B5EF4-FFF2-40B4-BE49-F238E27FC236}">
                <a16:creationId xmlns:a16="http://schemas.microsoft.com/office/drawing/2014/main" id="{DAB876C7-C0A6-6922-28F4-5A768C1E2C74}"/>
              </a:ext>
            </a:extLst>
          </p:cNvPr>
          <p:cNvPicPr>
            <a:picLocks noChangeAspect="1"/>
          </p:cNvPicPr>
          <p:nvPr/>
        </p:nvPicPr>
        <p:blipFill>
          <a:blip r:embed="rId11"/>
          <a:stretch>
            <a:fillRect/>
          </a:stretch>
        </p:blipFill>
        <p:spPr>
          <a:xfrm>
            <a:off x="9206096" y="5025856"/>
            <a:ext cx="419005" cy="430031"/>
          </a:xfrm>
          <a:prstGeom prst="rect">
            <a:avLst/>
          </a:prstGeom>
          <a:ln w="12700">
            <a:solidFill>
              <a:schemeClr val="accent2">
                <a:lumMod val="75000"/>
              </a:schemeClr>
            </a:solidFill>
          </a:ln>
        </p:spPr>
      </p:pic>
      <p:sp>
        <p:nvSpPr>
          <p:cNvPr id="207" name="TextBox 206">
            <a:extLst>
              <a:ext uri="{FF2B5EF4-FFF2-40B4-BE49-F238E27FC236}">
                <a16:creationId xmlns:a16="http://schemas.microsoft.com/office/drawing/2014/main" id="{E2BDB2E7-12C4-4139-6EB4-72368451B603}"/>
              </a:ext>
            </a:extLst>
          </p:cNvPr>
          <p:cNvSpPr txBox="1"/>
          <p:nvPr/>
        </p:nvSpPr>
        <p:spPr>
          <a:xfrm>
            <a:off x="9562366" y="5056206"/>
            <a:ext cx="2054330" cy="369332"/>
          </a:xfrm>
          <a:prstGeom prst="rect">
            <a:avLst/>
          </a:prstGeom>
          <a:noFill/>
        </p:spPr>
        <p:txBody>
          <a:bodyPr wrap="square">
            <a:spAutoFit/>
          </a:bodyPr>
          <a:lstStyle/>
          <a:p>
            <a:r>
              <a:rPr lang="en-US" sz="900" b="1" dirty="0">
                <a:solidFill>
                  <a:schemeClr val="tx1">
                    <a:lumMod val="75000"/>
                    <a:lumOff val="25000"/>
                  </a:schemeClr>
                </a:solidFill>
              </a:rPr>
              <a:t>VM_ID</a:t>
            </a:r>
            <a:r>
              <a:rPr lang="en-US" sz="900" dirty="0">
                <a:solidFill>
                  <a:schemeClr val="tx1">
                    <a:lumMod val="75000"/>
                    <a:lumOff val="25000"/>
                  </a:schemeClr>
                </a:solidFill>
              </a:rPr>
              <a:t>:  lvl2-Misconiftured –IOT –CAM </a:t>
            </a:r>
          </a:p>
          <a:p>
            <a:r>
              <a:rPr lang="en-US" sz="900" b="1" dirty="0">
                <a:solidFill>
                  <a:schemeClr val="tx1">
                    <a:lumMod val="75000"/>
                    <a:lumOff val="25000"/>
                  </a:schemeClr>
                </a:solidFill>
              </a:rPr>
              <a:t>BT_IP</a:t>
            </a:r>
            <a:r>
              <a:rPr lang="en-US" sz="900" dirty="0">
                <a:solidFill>
                  <a:schemeClr val="tx1">
                    <a:lumMod val="75000"/>
                    <a:lumOff val="25000"/>
                  </a:schemeClr>
                </a:solidFill>
              </a:rPr>
              <a:t>: 10.10.20.23</a:t>
            </a:r>
          </a:p>
        </p:txBody>
      </p:sp>
      <p:cxnSp>
        <p:nvCxnSpPr>
          <p:cNvPr id="208" name="Straight Connector 207">
            <a:extLst>
              <a:ext uri="{FF2B5EF4-FFF2-40B4-BE49-F238E27FC236}">
                <a16:creationId xmlns:a16="http://schemas.microsoft.com/office/drawing/2014/main" id="{0E7F3082-4B39-DA72-8336-AC1A94CD6857}"/>
              </a:ext>
            </a:extLst>
          </p:cNvPr>
          <p:cNvCxnSpPr>
            <a:cxnSpLocks/>
            <a:stCxn id="200" idx="0"/>
          </p:cNvCxnSpPr>
          <p:nvPr/>
        </p:nvCxnSpPr>
        <p:spPr>
          <a:xfrm flipV="1">
            <a:off x="7839537" y="4162571"/>
            <a:ext cx="0" cy="10717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2DB0FA1C-5364-875E-DFF3-7E50CA9821C5}"/>
              </a:ext>
            </a:extLst>
          </p:cNvPr>
          <p:cNvCxnSpPr>
            <a:cxnSpLocks/>
          </p:cNvCxnSpPr>
          <p:nvPr/>
        </p:nvCxnSpPr>
        <p:spPr>
          <a:xfrm flipH="1">
            <a:off x="7839537" y="5069823"/>
            <a:ext cx="136655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2736ED3D-57FB-4436-FD85-6C48A538BC6D}"/>
              </a:ext>
            </a:extLst>
          </p:cNvPr>
          <p:cNvSpPr txBox="1"/>
          <p:nvPr/>
        </p:nvSpPr>
        <p:spPr>
          <a:xfrm>
            <a:off x="7986070" y="5151562"/>
            <a:ext cx="1576294" cy="553998"/>
          </a:xfrm>
          <a:prstGeom prst="rect">
            <a:avLst/>
          </a:prstGeom>
          <a:noFill/>
        </p:spPr>
        <p:txBody>
          <a:bodyPr wrap="square">
            <a:spAutoFit/>
          </a:bodyPr>
          <a:lstStyle/>
          <a:p>
            <a:r>
              <a:rPr lang="en-US" sz="1000" b="1" dirty="0">
                <a:solidFill>
                  <a:schemeClr val="tx1">
                    <a:lumMod val="75000"/>
                    <a:lumOff val="25000"/>
                  </a:schemeClr>
                </a:solidFill>
              </a:rPr>
              <a:t>Blue team misconfigured maintenance RJ45 port </a:t>
            </a:r>
            <a:endParaRPr lang="en-US" sz="1000" dirty="0">
              <a:solidFill>
                <a:schemeClr val="tx1">
                  <a:lumMod val="75000"/>
                  <a:lumOff val="25000"/>
                </a:schemeClr>
              </a:solidFill>
            </a:endParaRPr>
          </a:p>
        </p:txBody>
      </p:sp>
      <p:sp>
        <p:nvSpPr>
          <p:cNvPr id="229" name="Rectangle 228">
            <a:extLst>
              <a:ext uri="{FF2B5EF4-FFF2-40B4-BE49-F238E27FC236}">
                <a16:creationId xmlns:a16="http://schemas.microsoft.com/office/drawing/2014/main" id="{22BE65BB-4BDF-D68C-C13F-C478EEE22210}"/>
              </a:ext>
            </a:extLst>
          </p:cNvPr>
          <p:cNvSpPr/>
          <p:nvPr/>
        </p:nvSpPr>
        <p:spPr>
          <a:xfrm flipV="1">
            <a:off x="392082" y="5759732"/>
            <a:ext cx="10270617" cy="639173"/>
          </a:xfrm>
          <a:prstGeom prst="rect">
            <a:avLst/>
          </a:prstGeom>
          <a:solidFill>
            <a:schemeClr val="accent2">
              <a:lumMod val="20000"/>
              <a:lumOff val="80000"/>
            </a:schemeClr>
          </a:solidFill>
          <a:ln w="12700"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SG" dirty="0"/>
          </a:p>
        </p:txBody>
      </p:sp>
      <p:pic>
        <p:nvPicPr>
          <p:cNvPr id="14" name="Picture 13">
            <a:extLst>
              <a:ext uri="{FF2B5EF4-FFF2-40B4-BE49-F238E27FC236}">
                <a16:creationId xmlns:a16="http://schemas.microsoft.com/office/drawing/2014/main" id="{652C936A-03E7-1865-9AEB-52A4EA4B1A53}"/>
              </a:ext>
            </a:extLst>
          </p:cNvPr>
          <p:cNvPicPr>
            <a:picLocks noChangeAspect="1"/>
          </p:cNvPicPr>
          <p:nvPr/>
        </p:nvPicPr>
        <p:blipFill>
          <a:blip r:embed="rId12">
            <a:duotone>
              <a:prstClr val="black"/>
              <a:schemeClr val="accent6">
                <a:tint val="45000"/>
                <a:satMod val="400000"/>
              </a:schemeClr>
            </a:duotone>
          </a:blip>
          <a:stretch>
            <a:fillRect/>
          </a:stretch>
        </p:blipFill>
        <p:spPr>
          <a:xfrm>
            <a:off x="3068626" y="4043806"/>
            <a:ext cx="698025" cy="509558"/>
          </a:xfrm>
          <a:prstGeom prst="rect">
            <a:avLst/>
          </a:prstGeom>
          <a:ln w="12700">
            <a:solidFill>
              <a:schemeClr val="tx1"/>
            </a:solidFill>
          </a:ln>
        </p:spPr>
      </p:pic>
      <p:pic>
        <p:nvPicPr>
          <p:cNvPr id="20" name="Picture 19">
            <a:extLst>
              <a:ext uri="{FF2B5EF4-FFF2-40B4-BE49-F238E27FC236}">
                <a16:creationId xmlns:a16="http://schemas.microsoft.com/office/drawing/2014/main" id="{8324AF0D-EADF-628A-1F64-1E2C25EA3963}"/>
              </a:ext>
            </a:extLst>
          </p:cNvPr>
          <p:cNvPicPr>
            <a:picLocks noChangeAspect="1"/>
          </p:cNvPicPr>
          <p:nvPr/>
        </p:nvPicPr>
        <p:blipFill>
          <a:blip r:embed="rId12"/>
          <a:stretch>
            <a:fillRect/>
          </a:stretch>
        </p:blipFill>
        <p:spPr>
          <a:xfrm>
            <a:off x="6986366" y="2585772"/>
            <a:ext cx="698025" cy="509558"/>
          </a:xfrm>
          <a:prstGeom prst="rect">
            <a:avLst/>
          </a:prstGeom>
          <a:ln w="12700">
            <a:solidFill>
              <a:schemeClr val="tx1"/>
            </a:solidFill>
          </a:ln>
        </p:spPr>
      </p:pic>
      <p:pic>
        <p:nvPicPr>
          <p:cNvPr id="22" name="Picture 21">
            <a:extLst>
              <a:ext uri="{FF2B5EF4-FFF2-40B4-BE49-F238E27FC236}">
                <a16:creationId xmlns:a16="http://schemas.microsoft.com/office/drawing/2014/main" id="{BC8DA116-8F82-04AF-0179-6F08B4F45A18}"/>
              </a:ext>
            </a:extLst>
          </p:cNvPr>
          <p:cNvPicPr>
            <a:picLocks noChangeAspect="1"/>
          </p:cNvPicPr>
          <p:nvPr/>
        </p:nvPicPr>
        <p:blipFill>
          <a:blip r:embed="rId13"/>
          <a:stretch>
            <a:fillRect/>
          </a:stretch>
        </p:blipFill>
        <p:spPr>
          <a:xfrm>
            <a:off x="2090587" y="5830445"/>
            <a:ext cx="396581" cy="439689"/>
          </a:xfrm>
          <a:prstGeom prst="rect">
            <a:avLst/>
          </a:prstGeom>
          <a:ln w="9525">
            <a:solidFill>
              <a:schemeClr val="tx1"/>
            </a:solidFill>
          </a:ln>
        </p:spPr>
      </p:pic>
      <p:pic>
        <p:nvPicPr>
          <p:cNvPr id="23" name="Picture 22">
            <a:extLst>
              <a:ext uri="{FF2B5EF4-FFF2-40B4-BE49-F238E27FC236}">
                <a16:creationId xmlns:a16="http://schemas.microsoft.com/office/drawing/2014/main" id="{EAD4EC4D-627C-AB4B-22CF-E227D597FF05}"/>
              </a:ext>
            </a:extLst>
          </p:cNvPr>
          <p:cNvPicPr>
            <a:picLocks noChangeAspect="1"/>
          </p:cNvPicPr>
          <p:nvPr/>
        </p:nvPicPr>
        <p:blipFill>
          <a:blip r:embed="rId14"/>
          <a:stretch>
            <a:fillRect/>
          </a:stretch>
        </p:blipFill>
        <p:spPr>
          <a:xfrm>
            <a:off x="3014350" y="5803986"/>
            <a:ext cx="818274" cy="376525"/>
          </a:xfrm>
          <a:prstGeom prst="rect">
            <a:avLst/>
          </a:prstGeom>
          <a:ln w="19050">
            <a:solidFill>
              <a:srgbClr val="FF0000"/>
            </a:solidFill>
            <a:prstDash val="sysDash"/>
          </a:ln>
        </p:spPr>
      </p:pic>
      <p:pic>
        <p:nvPicPr>
          <p:cNvPr id="24" name="Picture 23" descr="A red horse on wheels&#10;&#10;Description automatically generated">
            <a:extLst>
              <a:ext uri="{FF2B5EF4-FFF2-40B4-BE49-F238E27FC236}">
                <a16:creationId xmlns:a16="http://schemas.microsoft.com/office/drawing/2014/main" id="{F59FF839-E07B-7705-4E08-9C6192D44C1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flipH="1">
            <a:off x="6638219" y="5878473"/>
            <a:ext cx="363613" cy="287328"/>
          </a:xfrm>
          <a:prstGeom prst="rect">
            <a:avLst/>
          </a:prstGeom>
          <a:ln w="19050">
            <a:solidFill>
              <a:srgbClr val="FF0000"/>
            </a:solidFill>
          </a:ln>
        </p:spPr>
      </p:pic>
      <p:pic>
        <p:nvPicPr>
          <p:cNvPr id="25" name="Picture 24">
            <a:extLst>
              <a:ext uri="{FF2B5EF4-FFF2-40B4-BE49-F238E27FC236}">
                <a16:creationId xmlns:a16="http://schemas.microsoft.com/office/drawing/2014/main" id="{2D3456C2-882D-6C5F-F679-B71E2F553DC1}"/>
              </a:ext>
            </a:extLst>
          </p:cNvPr>
          <p:cNvPicPr>
            <a:picLocks noChangeAspect="1"/>
          </p:cNvPicPr>
          <p:nvPr/>
        </p:nvPicPr>
        <p:blipFill>
          <a:blip r:embed="rId11"/>
          <a:stretch>
            <a:fillRect/>
          </a:stretch>
        </p:blipFill>
        <p:spPr>
          <a:xfrm>
            <a:off x="4517749" y="6044798"/>
            <a:ext cx="325676" cy="334246"/>
          </a:xfrm>
          <a:prstGeom prst="rect">
            <a:avLst/>
          </a:prstGeom>
          <a:ln w="12700">
            <a:solidFill>
              <a:schemeClr val="accent2">
                <a:lumMod val="75000"/>
              </a:schemeClr>
            </a:solidFill>
          </a:ln>
        </p:spPr>
      </p:pic>
      <p:sp>
        <p:nvSpPr>
          <p:cNvPr id="26" name="TextBox 25">
            <a:extLst>
              <a:ext uri="{FF2B5EF4-FFF2-40B4-BE49-F238E27FC236}">
                <a16:creationId xmlns:a16="http://schemas.microsoft.com/office/drawing/2014/main" id="{F554EBDF-1698-83B4-CCE7-8F9A6E218A14}"/>
              </a:ext>
            </a:extLst>
          </p:cNvPr>
          <p:cNvSpPr txBox="1"/>
          <p:nvPr/>
        </p:nvSpPr>
        <p:spPr>
          <a:xfrm>
            <a:off x="364651" y="5781102"/>
            <a:ext cx="1778037" cy="523220"/>
          </a:xfrm>
          <a:prstGeom prst="rect">
            <a:avLst/>
          </a:prstGeom>
          <a:noFill/>
        </p:spPr>
        <p:txBody>
          <a:bodyPr wrap="square">
            <a:spAutoFit/>
          </a:bodyPr>
          <a:lstStyle/>
          <a:p>
            <a:r>
              <a:rPr lang="en-US" sz="1400" b="1" dirty="0">
                <a:solidFill>
                  <a:srgbClr val="C00000"/>
                </a:solidFill>
              </a:rPr>
              <a:t>Red Team Init Subnet / Internet</a:t>
            </a:r>
            <a:endParaRPr lang="en-SG" sz="1400" b="1" dirty="0">
              <a:solidFill>
                <a:srgbClr val="C00000"/>
              </a:solidFill>
            </a:endParaRPr>
          </a:p>
        </p:txBody>
      </p:sp>
      <p:pic>
        <p:nvPicPr>
          <p:cNvPr id="28" name="Graphic 27" descr="Laptop with solid fill">
            <a:extLst>
              <a:ext uri="{FF2B5EF4-FFF2-40B4-BE49-F238E27FC236}">
                <a16:creationId xmlns:a16="http://schemas.microsoft.com/office/drawing/2014/main" id="{15B9C953-3C03-2749-A82E-90F093210A7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375675" y="5613251"/>
            <a:ext cx="878538" cy="878538"/>
          </a:xfrm>
          <a:prstGeom prst="rect">
            <a:avLst/>
          </a:prstGeom>
        </p:spPr>
      </p:pic>
      <p:pic>
        <p:nvPicPr>
          <p:cNvPr id="30" name="Graphic 29" descr="Construction worker male with solid fill">
            <a:extLst>
              <a:ext uri="{FF2B5EF4-FFF2-40B4-BE49-F238E27FC236}">
                <a16:creationId xmlns:a16="http://schemas.microsoft.com/office/drawing/2014/main" id="{BE5E9060-6FB7-14DA-433A-D831524B306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534696" y="5787298"/>
            <a:ext cx="553844" cy="553844"/>
          </a:xfrm>
          <a:prstGeom prst="rect">
            <a:avLst/>
          </a:prstGeom>
        </p:spPr>
      </p:pic>
      <p:sp>
        <p:nvSpPr>
          <p:cNvPr id="33" name="TextBox 32">
            <a:extLst>
              <a:ext uri="{FF2B5EF4-FFF2-40B4-BE49-F238E27FC236}">
                <a16:creationId xmlns:a16="http://schemas.microsoft.com/office/drawing/2014/main" id="{B7EAD2DC-51D5-6778-8052-FBEA307252BB}"/>
              </a:ext>
            </a:extLst>
          </p:cNvPr>
          <p:cNvSpPr txBox="1"/>
          <p:nvPr/>
        </p:nvSpPr>
        <p:spPr>
          <a:xfrm>
            <a:off x="1907098" y="5364709"/>
            <a:ext cx="1350487" cy="430887"/>
          </a:xfrm>
          <a:prstGeom prst="rect">
            <a:avLst/>
          </a:prstGeom>
          <a:noFill/>
        </p:spPr>
        <p:txBody>
          <a:bodyPr wrap="square">
            <a:spAutoFit/>
          </a:bodyPr>
          <a:lstStyle/>
          <a:p>
            <a:r>
              <a:rPr lang="en-US" sz="1100" b="1" dirty="0">
                <a:solidFill>
                  <a:srgbClr val="C00000"/>
                </a:solidFill>
              </a:rPr>
              <a:t>Red team attacker</a:t>
            </a:r>
          </a:p>
        </p:txBody>
      </p:sp>
      <p:sp>
        <p:nvSpPr>
          <p:cNvPr id="34" name="TextBox 33">
            <a:extLst>
              <a:ext uri="{FF2B5EF4-FFF2-40B4-BE49-F238E27FC236}">
                <a16:creationId xmlns:a16="http://schemas.microsoft.com/office/drawing/2014/main" id="{33EE1AF5-3F76-FDCB-AFBB-C1A3FE5811AD}"/>
              </a:ext>
            </a:extLst>
          </p:cNvPr>
          <p:cNvSpPr txBox="1"/>
          <p:nvPr/>
        </p:nvSpPr>
        <p:spPr>
          <a:xfrm>
            <a:off x="2850034" y="5406557"/>
            <a:ext cx="1456371" cy="369332"/>
          </a:xfrm>
          <a:prstGeom prst="rect">
            <a:avLst/>
          </a:prstGeom>
          <a:noFill/>
        </p:spPr>
        <p:txBody>
          <a:bodyPr wrap="square">
            <a:spAutoFit/>
          </a:bodyPr>
          <a:lstStyle/>
          <a:p>
            <a:r>
              <a:rPr lang="en-US" sz="900" b="1" dirty="0">
                <a:solidFill>
                  <a:schemeClr val="tx1">
                    <a:lumMod val="75000"/>
                    <a:lumOff val="25000"/>
                  </a:schemeClr>
                </a:solidFill>
              </a:rPr>
              <a:t>VM_ID</a:t>
            </a:r>
            <a:r>
              <a:rPr lang="en-US" sz="900" dirty="0">
                <a:solidFill>
                  <a:schemeClr val="tx1">
                    <a:lumMod val="75000"/>
                    <a:lumOff val="25000"/>
                  </a:schemeClr>
                </a:solidFill>
              </a:rPr>
              <a:t>:  Ninja C2</a:t>
            </a:r>
          </a:p>
          <a:p>
            <a:r>
              <a:rPr lang="en-US" sz="900" b="1" dirty="0">
                <a:solidFill>
                  <a:schemeClr val="tx1">
                    <a:lumMod val="75000"/>
                    <a:lumOff val="25000"/>
                  </a:schemeClr>
                </a:solidFill>
              </a:rPr>
              <a:t>BT_IP</a:t>
            </a:r>
            <a:r>
              <a:rPr lang="en-US" sz="900" dirty="0">
                <a:solidFill>
                  <a:schemeClr val="tx1">
                    <a:lumMod val="75000"/>
                    <a:lumOff val="25000"/>
                  </a:schemeClr>
                </a:solidFill>
              </a:rPr>
              <a:t>:172.25.121.243</a:t>
            </a:r>
          </a:p>
        </p:txBody>
      </p:sp>
      <p:cxnSp>
        <p:nvCxnSpPr>
          <p:cNvPr id="36" name="Straight Arrow Connector 35">
            <a:extLst>
              <a:ext uri="{FF2B5EF4-FFF2-40B4-BE49-F238E27FC236}">
                <a16:creationId xmlns:a16="http://schemas.microsoft.com/office/drawing/2014/main" id="{7B412F88-6152-BBED-AB24-B000D8C30DC8}"/>
              </a:ext>
            </a:extLst>
          </p:cNvPr>
          <p:cNvCxnSpPr/>
          <p:nvPr/>
        </p:nvCxnSpPr>
        <p:spPr>
          <a:xfrm>
            <a:off x="2523744" y="5971032"/>
            <a:ext cx="428549"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97118436-5127-8ABB-F4AC-DB09C37E233E}"/>
              </a:ext>
            </a:extLst>
          </p:cNvPr>
          <p:cNvCxnSpPr>
            <a:cxnSpLocks/>
          </p:cNvCxnSpPr>
          <p:nvPr/>
        </p:nvCxnSpPr>
        <p:spPr>
          <a:xfrm>
            <a:off x="3825727" y="5958840"/>
            <a:ext cx="2718196"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F5A54BC-6AA0-5FCC-0A27-ABFC89748CDD}"/>
              </a:ext>
            </a:extLst>
          </p:cNvPr>
          <p:cNvCxnSpPr>
            <a:cxnSpLocks/>
          </p:cNvCxnSpPr>
          <p:nvPr/>
        </p:nvCxnSpPr>
        <p:spPr>
          <a:xfrm>
            <a:off x="2520336" y="6251448"/>
            <a:ext cx="1952350"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3C9C3A54-14A8-641D-D828-2615D987D0AE}"/>
              </a:ext>
            </a:extLst>
          </p:cNvPr>
          <p:cNvSpPr txBox="1"/>
          <p:nvPr/>
        </p:nvSpPr>
        <p:spPr>
          <a:xfrm>
            <a:off x="4781171" y="6008405"/>
            <a:ext cx="1772577" cy="430887"/>
          </a:xfrm>
          <a:prstGeom prst="rect">
            <a:avLst/>
          </a:prstGeom>
          <a:noFill/>
        </p:spPr>
        <p:txBody>
          <a:bodyPr wrap="square">
            <a:spAutoFit/>
          </a:bodyPr>
          <a:lstStyle/>
          <a:p>
            <a:r>
              <a:rPr lang="en-US" sz="1100" b="1" dirty="0">
                <a:solidFill>
                  <a:srgbClr val="C00000"/>
                </a:solidFill>
              </a:rPr>
              <a:t>Third party IoT camera with malicious firmware</a:t>
            </a:r>
          </a:p>
        </p:txBody>
      </p:sp>
      <p:cxnSp>
        <p:nvCxnSpPr>
          <p:cNvPr id="46" name="Connector: Elbow 45">
            <a:extLst>
              <a:ext uri="{FF2B5EF4-FFF2-40B4-BE49-F238E27FC236}">
                <a16:creationId xmlns:a16="http://schemas.microsoft.com/office/drawing/2014/main" id="{6177B002-E609-8CF8-CC41-C12B068CF08F}"/>
              </a:ext>
            </a:extLst>
          </p:cNvPr>
          <p:cNvCxnSpPr>
            <a:cxnSpLocks/>
            <a:stCxn id="25" idx="2"/>
            <a:endCxn id="30" idx="2"/>
          </p:cNvCxnSpPr>
          <p:nvPr/>
        </p:nvCxnSpPr>
        <p:spPr>
          <a:xfrm rot="5400000" flipH="1" flipV="1">
            <a:off x="6727151" y="4294577"/>
            <a:ext cx="37902" cy="4131031"/>
          </a:xfrm>
          <a:prstGeom prst="bentConnector3">
            <a:avLst>
              <a:gd name="adj1" fmla="val -393349"/>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940BA2AC-BDE1-C388-957A-CF858855E587}"/>
              </a:ext>
            </a:extLst>
          </p:cNvPr>
          <p:cNvSpPr txBox="1"/>
          <p:nvPr/>
        </p:nvSpPr>
        <p:spPr>
          <a:xfrm>
            <a:off x="7092446" y="5829826"/>
            <a:ext cx="1772577" cy="430887"/>
          </a:xfrm>
          <a:prstGeom prst="rect">
            <a:avLst/>
          </a:prstGeom>
          <a:noFill/>
        </p:spPr>
        <p:txBody>
          <a:bodyPr wrap="square">
            <a:spAutoFit/>
          </a:bodyPr>
          <a:lstStyle/>
          <a:p>
            <a:r>
              <a:rPr lang="en-US" sz="1100" b="1" dirty="0">
                <a:solidFill>
                  <a:srgbClr val="C00000"/>
                </a:solidFill>
              </a:rPr>
              <a:t>Victim Maintenance Laptop with Spy trojan </a:t>
            </a:r>
          </a:p>
        </p:txBody>
      </p:sp>
      <p:sp>
        <p:nvSpPr>
          <p:cNvPr id="53" name="TextBox 52">
            <a:extLst>
              <a:ext uri="{FF2B5EF4-FFF2-40B4-BE49-F238E27FC236}">
                <a16:creationId xmlns:a16="http://schemas.microsoft.com/office/drawing/2014/main" id="{77313DEE-619D-8913-EA65-F29B384474B7}"/>
              </a:ext>
            </a:extLst>
          </p:cNvPr>
          <p:cNvSpPr txBox="1"/>
          <p:nvPr/>
        </p:nvSpPr>
        <p:spPr>
          <a:xfrm>
            <a:off x="9129305" y="5887757"/>
            <a:ext cx="1477735" cy="430887"/>
          </a:xfrm>
          <a:prstGeom prst="rect">
            <a:avLst/>
          </a:prstGeom>
          <a:noFill/>
        </p:spPr>
        <p:txBody>
          <a:bodyPr wrap="square">
            <a:spAutoFit/>
          </a:bodyPr>
          <a:lstStyle/>
          <a:p>
            <a:r>
              <a:rPr lang="en-US" sz="1100" b="1" dirty="0">
                <a:solidFill>
                  <a:srgbClr val="C00000"/>
                </a:solidFill>
              </a:rPr>
              <a:t>Victim Maintenance Engineer </a:t>
            </a:r>
          </a:p>
        </p:txBody>
      </p:sp>
      <p:pic>
        <p:nvPicPr>
          <p:cNvPr id="57" name="Picture 56" descr="A white square with blue and yellow graphic design&#10;&#10;AI-generated content may be incorrect.">
            <a:extLst>
              <a:ext uri="{FF2B5EF4-FFF2-40B4-BE49-F238E27FC236}">
                <a16:creationId xmlns:a16="http://schemas.microsoft.com/office/drawing/2014/main" id="{553E7D0D-883A-AED8-8261-36B2E918A0D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1109796" y="5731121"/>
            <a:ext cx="699028" cy="699028"/>
          </a:xfrm>
          <a:prstGeom prst="rect">
            <a:avLst/>
          </a:prstGeom>
        </p:spPr>
      </p:pic>
    </p:spTree>
    <p:extLst>
      <p:ext uri="{BB962C8B-B14F-4D97-AF65-F5344CB8AC3E}">
        <p14:creationId xmlns:p14="http://schemas.microsoft.com/office/powerpoint/2010/main" val="1468974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93D2BF5-D606-939F-3863-1048405CD37A}"/>
              </a:ext>
            </a:extLst>
          </p:cNvPr>
          <p:cNvPicPr>
            <a:picLocks noChangeAspect="1"/>
          </p:cNvPicPr>
          <p:nvPr/>
        </p:nvPicPr>
        <p:blipFill>
          <a:blip r:embed="rId2"/>
          <a:stretch>
            <a:fillRect/>
          </a:stretch>
        </p:blipFill>
        <p:spPr>
          <a:xfrm rot="16200000">
            <a:off x="1673057" y="1178371"/>
            <a:ext cx="476190" cy="685714"/>
          </a:xfrm>
          <a:prstGeom prst="rect">
            <a:avLst/>
          </a:prstGeom>
        </p:spPr>
      </p:pic>
      <p:pic>
        <p:nvPicPr>
          <p:cNvPr id="5" name="Picture 4" descr="A computer screen shot of a road&#10;&#10;AI-generated content may be incorrect.">
            <a:extLst>
              <a:ext uri="{FF2B5EF4-FFF2-40B4-BE49-F238E27FC236}">
                <a16:creationId xmlns:a16="http://schemas.microsoft.com/office/drawing/2014/main" id="{90E5AF49-3056-0DA5-D133-F01C11911D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9522" y="668298"/>
            <a:ext cx="3142645" cy="1689173"/>
          </a:xfrm>
          <a:prstGeom prst="rect">
            <a:avLst/>
          </a:prstGeom>
          <a:ln w="3175">
            <a:solidFill>
              <a:schemeClr val="tx1"/>
            </a:solidFill>
          </a:ln>
        </p:spPr>
      </p:pic>
      <p:sp>
        <p:nvSpPr>
          <p:cNvPr id="6" name="Rectangle 5">
            <a:extLst>
              <a:ext uri="{FF2B5EF4-FFF2-40B4-BE49-F238E27FC236}">
                <a16:creationId xmlns:a16="http://schemas.microsoft.com/office/drawing/2014/main" id="{D0F329BF-893B-D36D-F376-A8B1D49E6C76}"/>
              </a:ext>
            </a:extLst>
          </p:cNvPr>
          <p:cNvSpPr/>
          <p:nvPr/>
        </p:nvSpPr>
        <p:spPr>
          <a:xfrm>
            <a:off x="3079803" y="738983"/>
            <a:ext cx="2185416" cy="16184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8" name="Picture 7" descr="A grey electronic device with buttons and ports&#10;&#10;AI-generated content may be incorrect.">
            <a:extLst>
              <a:ext uri="{FF2B5EF4-FFF2-40B4-BE49-F238E27FC236}">
                <a16:creationId xmlns:a16="http://schemas.microsoft.com/office/drawing/2014/main" id="{1C21FDC3-E91E-AC19-8880-0330D0663E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8703" y="799208"/>
            <a:ext cx="475613" cy="475613"/>
          </a:xfrm>
          <a:prstGeom prst="rect">
            <a:avLst/>
          </a:prstGeom>
          <a:ln w="6350">
            <a:solidFill>
              <a:schemeClr val="tx1"/>
            </a:solidFill>
          </a:ln>
        </p:spPr>
      </p:pic>
      <p:pic>
        <p:nvPicPr>
          <p:cNvPr id="10" name="Picture 9" descr="A green circle with a white light&#10;&#10;AI-generated content may be incorrect.">
            <a:extLst>
              <a:ext uri="{FF2B5EF4-FFF2-40B4-BE49-F238E27FC236}">
                <a16:creationId xmlns:a16="http://schemas.microsoft.com/office/drawing/2014/main" id="{95F29263-B884-FE91-1415-29FFDF07E2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0241" y="958404"/>
            <a:ext cx="599185" cy="612211"/>
          </a:xfrm>
          <a:prstGeom prst="rect">
            <a:avLst/>
          </a:prstGeom>
        </p:spPr>
      </p:pic>
      <p:sp>
        <p:nvSpPr>
          <p:cNvPr id="11" name="TextBox 10">
            <a:extLst>
              <a:ext uri="{FF2B5EF4-FFF2-40B4-BE49-F238E27FC236}">
                <a16:creationId xmlns:a16="http://schemas.microsoft.com/office/drawing/2014/main" id="{06B99710-94F2-7F58-19D9-1338E9506EEE}"/>
              </a:ext>
            </a:extLst>
          </p:cNvPr>
          <p:cNvSpPr txBox="1"/>
          <p:nvPr/>
        </p:nvSpPr>
        <p:spPr>
          <a:xfrm>
            <a:off x="3009303" y="461984"/>
            <a:ext cx="2253264" cy="276999"/>
          </a:xfrm>
          <a:prstGeom prst="rect">
            <a:avLst/>
          </a:prstGeom>
          <a:noFill/>
        </p:spPr>
        <p:txBody>
          <a:bodyPr wrap="square">
            <a:spAutoFit/>
          </a:bodyPr>
          <a:lstStyle/>
          <a:p>
            <a:r>
              <a:rPr lang="en-US" sz="1200" b="1" dirty="0">
                <a:solidFill>
                  <a:schemeClr val="tx1">
                    <a:lumMod val="75000"/>
                    <a:lumOff val="25000"/>
                  </a:schemeClr>
                </a:solidFill>
              </a:rPr>
              <a:t>Runway Light Control PLC01</a:t>
            </a:r>
            <a:endParaRPr lang="en-SG" sz="1200" b="1" dirty="0">
              <a:solidFill>
                <a:schemeClr val="tx1">
                  <a:lumMod val="75000"/>
                  <a:lumOff val="25000"/>
                </a:schemeClr>
              </a:solidFill>
            </a:endParaRPr>
          </a:p>
        </p:txBody>
      </p:sp>
      <p:sp>
        <p:nvSpPr>
          <p:cNvPr id="12" name="TextBox 11">
            <a:extLst>
              <a:ext uri="{FF2B5EF4-FFF2-40B4-BE49-F238E27FC236}">
                <a16:creationId xmlns:a16="http://schemas.microsoft.com/office/drawing/2014/main" id="{3299FDAF-7FE8-4AD8-7C7D-B7EAEA2985B1}"/>
              </a:ext>
            </a:extLst>
          </p:cNvPr>
          <p:cNvSpPr txBox="1"/>
          <p:nvPr/>
        </p:nvSpPr>
        <p:spPr>
          <a:xfrm>
            <a:off x="3734852" y="799208"/>
            <a:ext cx="1419831" cy="276999"/>
          </a:xfrm>
          <a:prstGeom prst="rect">
            <a:avLst/>
          </a:prstGeom>
          <a:noFill/>
        </p:spPr>
        <p:txBody>
          <a:bodyPr wrap="square">
            <a:spAutoFit/>
          </a:bodyPr>
          <a:lstStyle/>
          <a:p>
            <a:r>
              <a:rPr lang="en-US" sz="1200" b="1" dirty="0">
                <a:solidFill>
                  <a:schemeClr val="tx1">
                    <a:lumMod val="75000"/>
                    <a:lumOff val="25000"/>
                  </a:schemeClr>
                </a:solidFill>
              </a:rPr>
              <a:t>PLC Address [11]</a:t>
            </a:r>
            <a:endParaRPr lang="en-SG" sz="1200" b="1" dirty="0">
              <a:solidFill>
                <a:schemeClr val="tx1">
                  <a:lumMod val="75000"/>
                  <a:lumOff val="25000"/>
                </a:schemeClr>
              </a:solidFill>
            </a:endParaRPr>
          </a:p>
        </p:txBody>
      </p:sp>
      <p:sp>
        <p:nvSpPr>
          <p:cNvPr id="13" name="Rectangle 12">
            <a:extLst>
              <a:ext uri="{FF2B5EF4-FFF2-40B4-BE49-F238E27FC236}">
                <a16:creationId xmlns:a16="http://schemas.microsoft.com/office/drawing/2014/main" id="{1C1842D5-820F-BD59-3970-807B8FEFB327}"/>
              </a:ext>
            </a:extLst>
          </p:cNvPr>
          <p:cNvSpPr/>
          <p:nvPr/>
        </p:nvSpPr>
        <p:spPr>
          <a:xfrm>
            <a:off x="3330378" y="1367003"/>
            <a:ext cx="1671390" cy="347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Measurement point (M_SP_NA_1) IOA=01</a:t>
            </a:r>
            <a:endParaRPr lang="en-SG" sz="1200" dirty="0"/>
          </a:p>
        </p:txBody>
      </p:sp>
      <p:sp>
        <p:nvSpPr>
          <p:cNvPr id="14" name="Rectangle 13">
            <a:extLst>
              <a:ext uri="{FF2B5EF4-FFF2-40B4-BE49-F238E27FC236}">
                <a16:creationId xmlns:a16="http://schemas.microsoft.com/office/drawing/2014/main" id="{D1D2A8E4-7CF9-DDBE-2B17-AFB608623A16}"/>
              </a:ext>
            </a:extLst>
          </p:cNvPr>
          <p:cNvSpPr/>
          <p:nvPr/>
        </p:nvSpPr>
        <p:spPr>
          <a:xfrm>
            <a:off x="3330378" y="1896113"/>
            <a:ext cx="1671390" cy="34774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Changeable Point (C_CR_TA_1) IOT=11</a:t>
            </a:r>
            <a:endParaRPr lang="en-SG" sz="1200" dirty="0"/>
          </a:p>
        </p:txBody>
      </p:sp>
      <p:cxnSp>
        <p:nvCxnSpPr>
          <p:cNvPr id="16" name="Connector: Elbow 15">
            <a:extLst>
              <a:ext uri="{FF2B5EF4-FFF2-40B4-BE49-F238E27FC236}">
                <a16:creationId xmlns:a16="http://schemas.microsoft.com/office/drawing/2014/main" id="{1BDBF722-2F64-F4E3-A141-B8BB7612D057}"/>
              </a:ext>
            </a:extLst>
          </p:cNvPr>
          <p:cNvCxnSpPr>
            <a:cxnSpLocks/>
            <a:stCxn id="14" idx="1"/>
            <a:endCxn id="10" idx="2"/>
          </p:cNvCxnSpPr>
          <p:nvPr/>
        </p:nvCxnSpPr>
        <p:spPr>
          <a:xfrm rot="10800000">
            <a:off x="1479834" y="1570616"/>
            <a:ext cx="1850544" cy="499371"/>
          </a:xfrm>
          <a:prstGeom prst="bentConnector2">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5157EF60-A02E-7520-1646-25495E56D960}"/>
              </a:ext>
            </a:extLst>
          </p:cNvPr>
          <p:cNvCxnSpPr>
            <a:cxnSpLocks/>
            <a:stCxn id="13" idx="1"/>
            <a:endCxn id="23" idx="2"/>
          </p:cNvCxnSpPr>
          <p:nvPr/>
        </p:nvCxnSpPr>
        <p:spPr>
          <a:xfrm flipH="1" flipV="1">
            <a:off x="2254009" y="1521228"/>
            <a:ext cx="1076369" cy="19648"/>
          </a:xfrm>
          <a:prstGeom prst="line">
            <a:avLst/>
          </a:prstGeom>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4529E912-ECD9-0879-2EE0-0D6518717725}"/>
              </a:ext>
            </a:extLst>
          </p:cNvPr>
          <p:cNvSpPr txBox="1"/>
          <p:nvPr/>
        </p:nvSpPr>
        <p:spPr>
          <a:xfrm>
            <a:off x="980993" y="705270"/>
            <a:ext cx="1269940" cy="276999"/>
          </a:xfrm>
          <a:prstGeom prst="rect">
            <a:avLst/>
          </a:prstGeom>
          <a:noFill/>
        </p:spPr>
        <p:txBody>
          <a:bodyPr wrap="square">
            <a:spAutoFit/>
          </a:bodyPr>
          <a:lstStyle/>
          <a:p>
            <a:r>
              <a:rPr lang="en-US" sz="1200" b="1" dirty="0">
                <a:solidFill>
                  <a:schemeClr val="tx1">
                    <a:lumMod val="75000"/>
                    <a:lumOff val="25000"/>
                  </a:schemeClr>
                </a:solidFill>
              </a:rPr>
              <a:t>Runway Light </a:t>
            </a:r>
            <a:endParaRPr lang="en-SG" sz="1200" b="1" dirty="0">
              <a:solidFill>
                <a:schemeClr val="tx1">
                  <a:lumMod val="75000"/>
                  <a:lumOff val="25000"/>
                </a:schemeClr>
              </a:solidFill>
            </a:endParaRPr>
          </a:p>
        </p:txBody>
      </p:sp>
      <p:sp>
        <p:nvSpPr>
          <p:cNvPr id="26" name="TextBox 25">
            <a:extLst>
              <a:ext uri="{FF2B5EF4-FFF2-40B4-BE49-F238E27FC236}">
                <a16:creationId xmlns:a16="http://schemas.microsoft.com/office/drawing/2014/main" id="{F6D58FA2-F610-E5CB-72D6-4EF3C3E3933A}"/>
              </a:ext>
            </a:extLst>
          </p:cNvPr>
          <p:cNvSpPr txBox="1"/>
          <p:nvPr/>
        </p:nvSpPr>
        <p:spPr>
          <a:xfrm>
            <a:off x="1794645" y="1608320"/>
            <a:ext cx="1269940" cy="461665"/>
          </a:xfrm>
          <a:prstGeom prst="rect">
            <a:avLst/>
          </a:prstGeom>
          <a:noFill/>
        </p:spPr>
        <p:txBody>
          <a:bodyPr wrap="square">
            <a:spAutoFit/>
          </a:bodyPr>
          <a:lstStyle/>
          <a:p>
            <a:r>
              <a:rPr lang="en-US" sz="1200" b="1" dirty="0">
                <a:solidFill>
                  <a:schemeClr val="tx1">
                    <a:lumMod val="75000"/>
                    <a:lumOff val="25000"/>
                  </a:schemeClr>
                </a:solidFill>
              </a:rPr>
              <a:t>Runway Light state sensor </a:t>
            </a:r>
            <a:endParaRPr lang="en-SG" sz="1200" b="1" dirty="0">
              <a:solidFill>
                <a:schemeClr val="tx1">
                  <a:lumMod val="75000"/>
                  <a:lumOff val="25000"/>
                </a:schemeClr>
              </a:solidFill>
            </a:endParaRPr>
          </a:p>
        </p:txBody>
      </p:sp>
      <p:cxnSp>
        <p:nvCxnSpPr>
          <p:cNvPr id="28" name="Straight Arrow Connector 27">
            <a:extLst>
              <a:ext uri="{FF2B5EF4-FFF2-40B4-BE49-F238E27FC236}">
                <a16:creationId xmlns:a16="http://schemas.microsoft.com/office/drawing/2014/main" id="{8D2A967C-C5BC-DA01-5BBA-AE339646A7E2}"/>
              </a:ext>
            </a:extLst>
          </p:cNvPr>
          <p:cNvCxnSpPr>
            <a:stCxn id="13" idx="3"/>
            <a:endCxn id="5" idx="1"/>
          </p:cNvCxnSpPr>
          <p:nvPr/>
        </p:nvCxnSpPr>
        <p:spPr>
          <a:xfrm flipV="1">
            <a:off x="5001768" y="1512885"/>
            <a:ext cx="256775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37D7F65-511D-3E67-6293-87C235F451E7}"/>
              </a:ext>
            </a:extLst>
          </p:cNvPr>
          <p:cNvCxnSpPr>
            <a:cxnSpLocks/>
          </p:cNvCxnSpPr>
          <p:nvPr/>
        </p:nvCxnSpPr>
        <p:spPr>
          <a:xfrm flipH="1">
            <a:off x="5001768" y="2069985"/>
            <a:ext cx="256775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4DEE1F01-8558-DA84-A7AD-0C36D8E155FD}"/>
              </a:ext>
            </a:extLst>
          </p:cNvPr>
          <p:cNvSpPr txBox="1"/>
          <p:nvPr/>
        </p:nvSpPr>
        <p:spPr>
          <a:xfrm>
            <a:off x="7475624" y="391299"/>
            <a:ext cx="2253264" cy="276999"/>
          </a:xfrm>
          <a:prstGeom prst="rect">
            <a:avLst/>
          </a:prstGeom>
          <a:noFill/>
        </p:spPr>
        <p:txBody>
          <a:bodyPr wrap="square">
            <a:spAutoFit/>
          </a:bodyPr>
          <a:lstStyle/>
          <a:p>
            <a:r>
              <a:rPr lang="en-US" sz="1200" b="1" dirty="0">
                <a:solidFill>
                  <a:schemeClr val="tx1">
                    <a:lumMod val="75000"/>
                    <a:lumOff val="25000"/>
                  </a:schemeClr>
                </a:solidFill>
              </a:rPr>
              <a:t>Light Control HMI</a:t>
            </a:r>
            <a:endParaRPr lang="en-SG" sz="1200" b="1" dirty="0">
              <a:solidFill>
                <a:schemeClr val="tx1">
                  <a:lumMod val="75000"/>
                  <a:lumOff val="25000"/>
                </a:schemeClr>
              </a:solidFill>
            </a:endParaRPr>
          </a:p>
        </p:txBody>
      </p:sp>
      <p:sp>
        <p:nvSpPr>
          <p:cNvPr id="33" name="TextBox 32">
            <a:extLst>
              <a:ext uri="{FF2B5EF4-FFF2-40B4-BE49-F238E27FC236}">
                <a16:creationId xmlns:a16="http://schemas.microsoft.com/office/drawing/2014/main" id="{3057711F-994A-E3B1-6761-34AB9B72523B}"/>
              </a:ext>
            </a:extLst>
          </p:cNvPr>
          <p:cNvSpPr txBox="1"/>
          <p:nvPr/>
        </p:nvSpPr>
        <p:spPr>
          <a:xfrm>
            <a:off x="5464983" y="1228503"/>
            <a:ext cx="1902123" cy="276999"/>
          </a:xfrm>
          <a:prstGeom prst="rect">
            <a:avLst/>
          </a:prstGeom>
          <a:noFill/>
        </p:spPr>
        <p:txBody>
          <a:bodyPr wrap="square">
            <a:spAutoFit/>
          </a:bodyPr>
          <a:lstStyle/>
          <a:p>
            <a:r>
              <a:rPr lang="en-US" sz="1200" b="1" dirty="0">
                <a:solidFill>
                  <a:schemeClr val="tx1">
                    <a:lumMod val="75000"/>
                    <a:lumOff val="25000"/>
                  </a:schemeClr>
                </a:solidFill>
              </a:rPr>
              <a:t>Light state report data </a:t>
            </a:r>
            <a:endParaRPr lang="en-SG" sz="1200" b="1" dirty="0">
              <a:solidFill>
                <a:schemeClr val="tx1">
                  <a:lumMod val="75000"/>
                  <a:lumOff val="25000"/>
                </a:schemeClr>
              </a:solidFill>
            </a:endParaRPr>
          </a:p>
        </p:txBody>
      </p:sp>
      <p:sp>
        <p:nvSpPr>
          <p:cNvPr id="34" name="TextBox 33">
            <a:extLst>
              <a:ext uri="{FF2B5EF4-FFF2-40B4-BE49-F238E27FC236}">
                <a16:creationId xmlns:a16="http://schemas.microsoft.com/office/drawing/2014/main" id="{C1BEF5BB-2B19-48AD-0288-9DBF517988DC}"/>
              </a:ext>
            </a:extLst>
          </p:cNvPr>
          <p:cNvSpPr txBox="1"/>
          <p:nvPr/>
        </p:nvSpPr>
        <p:spPr>
          <a:xfrm>
            <a:off x="6615392" y="4682408"/>
            <a:ext cx="1335911" cy="646331"/>
          </a:xfrm>
          <a:prstGeom prst="rect">
            <a:avLst/>
          </a:prstGeom>
          <a:noFill/>
        </p:spPr>
        <p:txBody>
          <a:bodyPr wrap="square">
            <a:spAutoFit/>
          </a:bodyPr>
          <a:lstStyle/>
          <a:p>
            <a:r>
              <a:rPr lang="en-US" sz="1200" b="1" dirty="0">
                <a:solidFill>
                  <a:schemeClr val="accent6">
                    <a:lumMod val="75000"/>
                  </a:schemeClr>
                </a:solidFill>
              </a:rPr>
              <a:t>Original Light state change request</a:t>
            </a:r>
            <a:endParaRPr lang="en-SG" sz="1200" b="1" dirty="0">
              <a:solidFill>
                <a:schemeClr val="accent6">
                  <a:lumMod val="75000"/>
                </a:schemeClr>
              </a:solidFill>
            </a:endParaRPr>
          </a:p>
        </p:txBody>
      </p:sp>
      <p:pic>
        <p:nvPicPr>
          <p:cNvPr id="35" name="Graphic 34" descr="Target with solid fill">
            <a:extLst>
              <a:ext uri="{FF2B5EF4-FFF2-40B4-BE49-F238E27FC236}">
                <a16:creationId xmlns:a16="http://schemas.microsoft.com/office/drawing/2014/main" id="{03C2E85B-6D08-523A-3DDE-B50707195F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81155" y="1254477"/>
            <a:ext cx="485715" cy="485715"/>
          </a:xfrm>
          <a:prstGeom prst="rect">
            <a:avLst/>
          </a:prstGeom>
        </p:spPr>
      </p:pic>
      <p:pic>
        <p:nvPicPr>
          <p:cNvPr id="37" name="Picture 36">
            <a:extLst>
              <a:ext uri="{FF2B5EF4-FFF2-40B4-BE49-F238E27FC236}">
                <a16:creationId xmlns:a16="http://schemas.microsoft.com/office/drawing/2014/main" id="{A9739046-08A1-5FFA-F2A8-6E4FD2FDEAE1}"/>
              </a:ext>
            </a:extLst>
          </p:cNvPr>
          <p:cNvPicPr>
            <a:picLocks noChangeAspect="1"/>
          </p:cNvPicPr>
          <p:nvPr/>
        </p:nvPicPr>
        <p:blipFill>
          <a:blip r:embed="rId2"/>
          <a:stretch>
            <a:fillRect/>
          </a:stretch>
        </p:blipFill>
        <p:spPr>
          <a:xfrm rot="16200000">
            <a:off x="1579159" y="3525575"/>
            <a:ext cx="476190" cy="685714"/>
          </a:xfrm>
          <a:prstGeom prst="rect">
            <a:avLst/>
          </a:prstGeom>
        </p:spPr>
      </p:pic>
      <p:pic>
        <p:nvPicPr>
          <p:cNvPr id="38" name="Picture 37" descr="A computer screen shot of a road&#10;&#10;AI-generated content may be incorrect.">
            <a:extLst>
              <a:ext uri="{FF2B5EF4-FFF2-40B4-BE49-F238E27FC236}">
                <a16:creationId xmlns:a16="http://schemas.microsoft.com/office/drawing/2014/main" id="{CD66DC19-85CD-C059-AFEE-789573B6E6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5624" y="3015502"/>
            <a:ext cx="3142645" cy="1689173"/>
          </a:xfrm>
          <a:prstGeom prst="rect">
            <a:avLst/>
          </a:prstGeom>
          <a:ln w="3175">
            <a:solidFill>
              <a:schemeClr val="tx1"/>
            </a:solidFill>
          </a:ln>
        </p:spPr>
      </p:pic>
      <p:sp>
        <p:nvSpPr>
          <p:cNvPr id="39" name="Rectangle 38">
            <a:extLst>
              <a:ext uri="{FF2B5EF4-FFF2-40B4-BE49-F238E27FC236}">
                <a16:creationId xmlns:a16="http://schemas.microsoft.com/office/drawing/2014/main" id="{28E9D4DB-7BD0-3E5D-7F1A-E4138BD6E30D}"/>
              </a:ext>
            </a:extLst>
          </p:cNvPr>
          <p:cNvSpPr/>
          <p:nvPr/>
        </p:nvSpPr>
        <p:spPr>
          <a:xfrm>
            <a:off x="2985905" y="3086187"/>
            <a:ext cx="2185416" cy="16184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40" name="Picture 39" descr="A grey electronic device with buttons and ports&#10;&#10;AI-generated content may be incorrect.">
            <a:extLst>
              <a:ext uri="{FF2B5EF4-FFF2-40B4-BE49-F238E27FC236}">
                <a16:creationId xmlns:a16="http://schemas.microsoft.com/office/drawing/2014/main" id="{94236206-B602-E38B-5E4B-1F96624138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4805" y="3146412"/>
            <a:ext cx="475613" cy="475613"/>
          </a:xfrm>
          <a:prstGeom prst="rect">
            <a:avLst/>
          </a:prstGeom>
          <a:ln w="6350">
            <a:solidFill>
              <a:schemeClr val="tx1"/>
            </a:solidFill>
          </a:ln>
        </p:spPr>
      </p:pic>
      <p:pic>
        <p:nvPicPr>
          <p:cNvPr id="41" name="Picture 40" descr="A green circle with a white light&#10;&#10;AI-generated content may be incorrect.">
            <a:extLst>
              <a:ext uri="{FF2B5EF4-FFF2-40B4-BE49-F238E27FC236}">
                <a16:creationId xmlns:a16="http://schemas.microsoft.com/office/drawing/2014/main" id="{E4B52365-7EAC-7134-0523-102D77FE3E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6343" y="3305608"/>
            <a:ext cx="599185" cy="612211"/>
          </a:xfrm>
          <a:prstGeom prst="rect">
            <a:avLst/>
          </a:prstGeom>
        </p:spPr>
      </p:pic>
      <p:sp>
        <p:nvSpPr>
          <p:cNvPr id="42" name="TextBox 41">
            <a:extLst>
              <a:ext uri="{FF2B5EF4-FFF2-40B4-BE49-F238E27FC236}">
                <a16:creationId xmlns:a16="http://schemas.microsoft.com/office/drawing/2014/main" id="{779E8FA0-BA81-142C-17B1-06EA7E12F474}"/>
              </a:ext>
            </a:extLst>
          </p:cNvPr>
          <p:cNvSpPr txBox="1"/>
          <p:nvPr/>
        </p:nvSpPr>
        <p:spPr>
          <a:xfrm>
            <a:off x="2915405" y="2809188"/>
            <a:ext cx="2253264" cy="276999"/>
          </a:xfrm>
          <a:prstGeom prst="rect">
            <a:avLst/>
          </a:prstGeom>
          <a:noFill/>
        </p:spPr>
        <p:txBody>
          <a:bodyPr wrap="square">
            <a:spAutoFit/>
          </a:bodyPr>
          <a:lstStyle/>
          <a:p>
            <a:r>
              <a:rPr lang="en-US" sz="1200" b="1" dirty="0">
                <a:solidFill>
                  <a:schemeClr val="tx1">
                    <a:lumMod val="75000"/>
                    <a:lumOff val="25000"/>
                  </a:schemeClr>
                </a:solidFill>
              </a:rPr>
              <a:t>Runway Light Control PLC01</a:t>
            </a:r>
            <a:endParaRPr lang="en-SG" sz="1200" b="1" dirty="0">
              <a:solidFill>
                <a:schemeClr val="tx1">
                  <a:lumMod val="75000"/>
                  <a:lumOff val="25000"/>
                </a:schemeClr>
              </a:solidFill>
            </a:endParaRPr>
          </a:p>
        </p:txBody>
      </p:sp>
      <p:sp>
        <p:nvSpPr>
          <p:cNvPr id="43" name="TextBox 42">
            <a:extLst>
              <a:ext uri="{FF2B5EF4-FFF2-40B4-BE49-F238E27FC236}">
                <a16:creationId xmlns:a16="http://schemas.microsoft.com/office/drawing/2014/main" id="{42077E83-41A6-8A7A-51DE-5B9450AC068C}"/>
              </a:ext>
            </a:extLst>
          </p:cNvPr>
          <p:cNvSpPr txBox="1"/>
          <p:nvPr/>
        </p:nvSpPr>
        <p:spPr>
          <a:xfrm>
            <a:off x="3640954" y="3146412"/>
            <a:ext cx="1419831" cy="276999"/>
          </a:xfrm>
          <a:prstGeom prst="rect">
            <a:avLst/>
          </a:prstGeom>
          <a:noFill/>
        </p:spPr>
        <p:txBody>
          <a:bodyPr wrap="square">
            <a:spAutoFit/>
          </a:bodyPr>
          <a:lstStyle/>
          <a:p>
            <a:r>
              <a:rPr lang="en-US" sz="1200" b="1" dirty="0">
                <a:solidFill>
                  <a:schemeClr val="tx1">
                    <a:lumMod val="75000"/>
                    <a:lumOff val="25000"/>
                  </a:schemeClr>
                </a:solidFill>
              </a:rPr>
              <a:t>PLC Address [11]</a:t>
            </a:r>
            <a:endParaRPr lang="en-SG" sz="1200" b="1" dirty="0">
              <a:solidFill>
                <a:schemeClr val="tx1">
                  <a:lumMod val="75000"/>
                  <a:lumOff val="25000"/>
                </a:schemeClr>
              </a:solidFill>
            </a:endParaRPr>
          </a:p>
        </p:txBody>
      </p:sp>
      <p:sp>
        <p:nvSpPr>
          <p:cNvPr id="44" name="Rectangle 43">
            <a:extLst>
              <a:ext uri="{FF2B5EF4-FFF2-40B4-BE49-F238E27FC236}">
                <a16:creationId xmlns:a16="http://schemas.microsoft.com/office/drawing/2014/main" id="{36D6C52E-D82D-FD1F-A699-FF2CFCAA0123}"/>
              </a:ext>
            </a:extLst>
          </p:cNvPr>
          <p:cNvSpPr/>
          <p:nvPr/>
        </p:nvSpPr>
        <p:spPr>
          <a:xfrm>
            <a:off x="3236480" y="3714207"/>
            <a:ext cx="1671390" cy="3477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Measurement point (M_SP_NA_1) IOA=01</a:t>
            </a:r>
            <a:endParaRPr lang="en-SG" sz="1200" dirty="0"/>
          </a:p>
        </p:txBody>
      </p:sp>
      <p:sp>
        <p:nvSpPr>
          <p:cNvPr id="45" name="Rectangle 44">
            <a:extLst>
              <a:ext uri="{FF2B5EF4-FFF2-40B4-BE49-F238E27FC236}">
                <a16:creationId xmlns:a16="http://schemas.microsoft.com/office/drawing/2014/main" id="{1AC97C46-139A-7CF0-F20B-0B1CC50B8C28}"/>
              </a:ext>
            </a:extLst>
          </p:cNvPr>
          <p:cNvSpPr/>
          <p:nvPr/>
        </p:nvSpPr>
        <p:spPr>
          <a:xfrm>
            <a:off x="3236480" y="4243317"/>
            <a:ext cx="1671390" cy="34774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Changeable Point (C_CR_TA_1) IOT=11</a:t>
            </a:r>
            <a:endParaRPr lang="en-SG" sz="1200" dirty="0"/>
          </a:p>
        </p:txBody>
      </p:sp>
      <p:cxnSp>
        <p:nvCxnSpPr>
          <p:cNvPr id="46" name="Connector: Elbow 45">
            <a:extLst>
              <a:ext uri="{FF2B5EF4-FFF2-40B4-BE49-F238E27FC236}">
                <a16:creationId xmlns:a16="http://schemas.microsoft.com/office/drawing/2014/main" id="{95C62D46-57FE-579C-B826-24FEE896CF10}"/>
              </a:ext>
            </a:extLst>
          </p:cNvPr>
          <p:cNvCxnSpPr>
            <a:cxnSpLocks/>
            <a:stCxn id="45" idx="1"/>
            <a:endCxn id="41" idx="2"/>
          </p:cNvCxnSpPr>
          <p:nvPr/>
        </p:nvCxnSpPr>
        <p:spPr>
          <a:xfrm rot="10800000">
            <a:off x="1385936" y="3917820"/>
            <a:ext cx="1850544" cy="499371"/>
          </a:xfrm>
          <a:prstGeom prst="bentConnector2">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8A5F1956-91CF-A34B-44DB-E7E66FA7F006}"/>
              </a:ext>
            </a:extLst>
          </p:cNvPr>
          <p:cNvCxnSpPr>
            <a:cxnSpLocks/>
            <a:stCxn id="44" idx="1"/>
            <a:endCxn id="37" idx="2"/>
          </p:cNvCxnSpPr>
          <p:nvPr/>
        </p:nvCxnSpPr>
        <p:spPr>
          <a:xfrm flipH="1" flipV="1">
            <a:off x="2160111" y="3868432"/>
            <a:ext cx="1076369" cy="19648"/>
          </a:xfrm>
          <a:prstGeom prst="line">
            <a:avLst/>
          </a:prstGeom>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8CAF4261-AB7D-C9A1-4FB2-3718A16B87AD}"/>
              </a:ext>
            </a:extLst>
          </p:cNvPr>
          <p:cNvSpPr txBox="1"/>
          <p:nvPr/>
        </p:nvSpPr>
        <p:spPr>
          <a:xfrm>
            <a:off x="887095" y="3052474"/>
            <a:ext cx="1269940" cy="276999"/>
          </a:xfrm>
          <a:prstGeom prst="rect">
            <a:avLst/>
          </a:prstGeom>
          <a:noFill/>
        </p:spPr>
        <p:txBody>
          <a:bodyPr wrap="square">
            <a:spAutoFit/>
          </a:bodyPr>
          <a:lstStyle/>
          <a:p>
            <a:r>
              <a:rPr lang="en-US" sz="1200" b="1" dirty="0">
                <a:solidFill>
                  <a:schemeClr val="tx1">
                    <a:lumMod val="75000"/>
                    <a:lumOff val="25000"/>
                  </a:schemeClr>
                </a:solidFill>
              </a:rPr>
              <a:t>Runway Light </a:t>
            </a:r>
            <a:endParaRPr lang="en-SG" sz="1200" b="1" dirty="0">
              <a:solidFill>
                <a:schemeClr val="tx1">
                  <a:lumMod val="75000"/>
                  <a:lumOff val="25000"/>
                </a:schemeClr>
              </a:solidFill>
            </a:endParaRPr>
          </a:p>
        </p:txBody>
      </p:sp>
      <p:sp>
        <p:nvSpPr>
          <p:cNvPr id="49" name="TextBox 48">
            <a:extLst>
              <a:ext uri="{FF2B5EF4-FFF2-40B4-BE49-F238E27FC236}">
                <a16:creationId xmlns:a16="http://schemas.microsoft.com/office/drawing/2014/main" id="{C4B321D6-7346-AFE3-C7BE-88C17F17D59E}"/>
              </a:ext>
            </a:extLst>
          </p:cNvPr>
          <p:cNvSpPr txBox="1"/>
          <p:nvPr/>
        </p:nvSpPr>
        <p:spPr>
          <a:xfrm>
            <a:off x="1700747" y="3955524"/>
            <a:ext cx="1269940" cy="461665"/>
          </a:xfrm>
          <a:prstGeom prst="rect">
            <a:avLst/>
          </a:prstGeom>
          <a:noFill/>
        </p:spPr>
        <p:txBody>
          <a:bodyPr wrap="square">
            <a:spAutoFit/>
          </a:bodyPr>
          <a:lstStyle/>
          <a:p>
            <a:r>
              <a:rPr lang="en-US" sz="1200" b="1" dirty="0">
                <a:solidFill>
                  <a:schemeClr val="tx1">
                    <a:lumMod val="75000"/>
                    <a:lumOff val="25000"/>
                  </a:schemeClr>
                </a:solidFill>
              </a:rPr>
              <a:t>Runway Light state sensor </a:t>
            </a:r>
            <a:endParaRPr lang="en-SG" sz="1200" b="1" dirty="0">
              <a:solidFill>
                <a:schemeClr val="tx1">
                  <a:lumMod val="75000"/>
                  <a:lumOff val="25000"/>
                </a:schemeClr>
              </a:solidFill>
            </a:endParaRPr>
          </a:p>
        </p:txBody>
      </p:sp>
      <p:cxnSp>
        <p:nvCxnSpPr>
          <p:cNvPr id="50" name="Straight Arrow Connector 49">
            <a:extLst>
              <a:ext uri="{FF2B5EF4-FFF2-40B4-BE49-F238E27FC236}">
                <a16:creationId xmlns:a16="http://schemas.microsoft.com/office/drawing/2014/main" id="{42BFC70B-1687-DB87-9A37-312A8C46E337}"/>
              </a:ext>
            </a:extLst>
          </p:cNvPr>
          <p:cNvCxnSpPr>
            <a:cxnSpLocks/>
          </p:cNvCxnSpPr>
          <p:nvPr/>
        </p:nvCxnSpPr>
        <p:spPr>
          <a:xfrm>
            <a:off x="4907870" y="3791258"/>
            <a:ext cx="108924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4FF3243D-68D6-3AE1-7B3D-A02C323C6912}"/>
              </a:ext>
            </a:extLst>
          </p:cNvPr>
          <p:cNvCxnSpPr>
            <a:cxnSpLocks/>
          </p:cNvCxnSpPr>
          <p:nvPr/>
        </p:nvCxnSpPr>
        <p:spPr>
          <a:xfrm flipH="1">
            <a:off x="6666400" y="4016262"/>
            <a:ext cx="809224" cy="0"/>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239B3D55-CE03-6C33-6815-7AAEF08E8453}"/>
              </a:ext>
            </a:extLst>
          </p:cNvPr>
          <p:cNvSpPr txBox="1"/>
          <p:nvPr/>
        </p:nvSpPr>
        <p:spPr>
          <a:xfrm>
            <a:off x="7381726" y="2738503"/>
            <a:ext cx="2253264" cy="276999"/>
          </a:xfrm>
          <a:prstGeom prst="rect">
            <a:avLst/>
          </a:prstGeom>
          <a:noFill/>
        </p:spPr>
        <p:txBody>
          <a:bodyPr wrap="square">
            <a:spAutoFit/>
          </a:bodyPr>
          <a:lstStyle/>
          <a:p>
            <a:r>
              <a:rPr lang="en-US" sz="1200" b="1" dirty="0">
                <a:solidFill>
                  <a:schemeClr val="tx1">
                    <a:lumMod val="75000"/>
                    <a:lumOff val="25000"/>
                  </a:schemeClr>
                </a:solidFill>
              </a:rPr>
              <a:t>Light Control HMI</a:t>
            </a:r>
            <a:endParaRPr lang="en-SG" sz="1200" b="1" dirty="0">
              <a:solidFill>
                <a:schemeClr val="tx1">
                  <a:lumMod val="75000"/>
                  <a:lumOff val="25000"/>
                </a:schemeClr>
              </a:solidFill>
            </a:endParaRPr>
          </a:p>
        </p:txBody>
      </p:sp>
      <p:pic>
        <p:nvPicPr>
          <p:cNvPr id="57" name="Picture 56">
            <a:extLst>
              <a:ext uri="{FF2B5EF4-FFF2-40B4-BE49-F238E27FC236}">
                <a16:creationId xmlns:a16="http://schemas.microsoft.com/office/drawing/2014/main" id="{1BA24219-03F9-4434-F569-BA10C3893E1E}"/>
              </a:ext>
            </a:extLst>
          </p:cNvPr>
          <p:cNvPicPr>
            <a:picLocks noChangeAspect="1"/>
          </p:cNvPicPr>
          <p:nvPr/>
        </p:nvPicPr>
        <p:blipFill>
          <a:blip r:embed="rId8"/>
          <a:stretch>
            <a:fillRect/>
          </a:stretch>
        </p:blipFill>
        <p:spPr>
          <a:xfrm>
            <a:off x="6017147" y="3689592"/>
            <a:ext cx="698025" cy="509558"/>
          </a:xfrm>
          <a:prstGeom prst="rect">
            <a:avLst/>
          </a:prstGeom>
          <a:ln w="12700">
            <a:solidFill>
              <a:schemeClr val="tx1"/>
            </a:solidFill>
          </a:ln>
        </p:spPr>
      </p:pic>
      <p:pic>
        <p:nvPicPr>
          <p:cNvPr id="58" name="Picture 57">
            <a:extLst>
              <a:ext uri="{FF2B5EF4-FFF2-40B4-BE49-F238E27FC236}">
                <a16:creationId xmlns:a16="http://schemas.microsoft.com/office/drawing/2014/main" id="{E334AE0E-C87B-C139-D11F-4964E9DC6997}"/>
              </a:ext>
            </a:extLst>
          </p:cNvPr>
          <p:cNvPicPr>
            <a:picLocks noChangeAspect="1"/>
          </p:cNvPicPr>
          <p:nvPr/>
        </p:nvPicPr>
        <p:blipFill>
          <a:blip r:embed="rId9"/>
          <a:stretch>
            <a:fillRect/>
          </a:stretch>
        </p:blipFill>
        <p:spPr>
          <a:xfrm>
            <a:off x="5367354" y="5379793"/>
            <a:ext cx="629759" cy="646331"/>
          </a:xfrm>
          <a:prstGeom prst="rect">
            <a:avLst/>
          </a:prstGeom>
          <a:ln w="12700">
            <a:solidFill>
              <a:schemeClr val="accent2">
                <a:lumMod val="75000"/>
              </a:schemeClr>
            </a:solidFill>
          </a:ln>
        </p:spPr>
      </p:pic>
      <p:pic>
        <p:nvPicPr>
          <p:cNvPr id="60" name="Picture 59">
            <a:extLst>
              <a:ext uri="{FF2B5EF4-FFF2-40B4-BE49-F238E27FC236}">
                <a16:creationId xmlns:a16="http://schemas.microsoft.com/office/drawing/2014/main" id="{B3BF01ED-53F9-FB39-9DF8-B07EAFE2C615}"/>
              </a:ext>
            </a:extLst>
          </p:cNvPr>
          <p:cNvPicPr>
            <a:picLocks noChangeAspect="1"/>
          </p:cNvPicPr>
          <p:nvPr/>
        </p:nvPicPr>
        <p:blipFill>
          <a:blip r:embed="rId10"/>
          <a:stretch>
            <a:fillRect/>
          </a:stretch>
        </p:blipFill>
        <p:spPr>
          <a:xfrm>
            <a:off x="5997113" y="5372016"/>
            <a:ext cx="1084041" cy="415890"/>
          </a:xfrm>
          <a:prstGeom prst="rect">
            <a:avLst/>
          </a:prstGeom>
        </p:spPr>
      </p:pic>
      <p:cxnSp>
        <p:nvCxnSpPr>
          <p:cNvPr id="62" name="Straight Arrow Connector 61">
            <a:extLst>
              <a:ext uri="{FF2B5EF4-FFF2-40B4-BE49-F238E27FC236}">
                <a16:creationId xmlns:a16="http://schemas.microsoft.com/office/drawing/2014/main" id="{D61B5792-0677-1261-8109-F88B454FBE45}"/>
              </a:ext>
            </a:extLst>
          </p:cNvPr>
          <p:cNvCxnSpPr>
            <a:cxnSpLocks/>
          </p:cNvCxnSpPr>
          <p:nvPr/>
        </p:nvCxnSpPr>
        <p:spPr>
          <a:xfrm>
            <a:off x="6096000" y="4169862"/>
            <a:ext cx="0" cy="11588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294980D2-76F6-C960-977B-F04229E70CFF}"/>
              </a:ext>
            </a:extLst>
          </p:cNvPr>
          <p:cNvCxnSpPr>
            <a:cxnSpLocks/>
          </p:cNvCxnSpPr>
          <p:nvPr/>
        </p:nvCxnSpPr>
        <p:spPr>
          <a:xfrm flipH="1" flipV="1">
            <a:off x="6259710" y="4167505"/>
            <a:ext cx="1517" cy="1161234"/>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052F4DA5-F415-75D6-794B-83F63A073958}"/>
              </a:ext>
            </a:extLst>
          </p:cNvPr>
          <p:cNvCxnSpPr>
            <a:cxnSpLocks/>
          </p:cNvCxnSpPr>
          <p:nvPr/>
        </p:nvCxnSpPr>
        <p:spPr>
          <a:xfrm>
            <a:off x="6695139" y="3788253"/>
            <a:ext cx="780485" cy="0"/>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E80B64E3-A90D-E9CD-8F5D-808EE20B20AE}"/>
              </a:ext>
            </a:extLst>
          </p:cNvPr>
          <p:cNvCxnSpPr>
            <a:cxnSpLocks/>
          </p:cNvCxnSpPr>
          <p:nvPr/>
        </p:nvCxnSpPr>
        <p:spPr>
          <a:xfrm>
            <a:off x="6617352" y="4208063"/>
            <a:ext cx="0" cy="1120676"/>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694C6806-9A2D-C5B8-7F1A-C3C54113FCBC}"/>
              </a:ext>
            </a:extLst>
          </p:cNvPr>
          <p:cNvCxnSpPr>
            <a:cxnSpLocks/>
          </p:cNvCxnSpPr>
          <p:nvPr/>
        </p:nvCxnSpPr>
        <p:spPr>
          <a:xfrm flipV="1">
            <a:off x="6453502" y="4179708"/>
            <a:ext cx="0" cy="1149031"/>
          </a:xfrm>
          <a:prstGeom prst="straightConnector1">
            <a:avLst/>
          </a:prstGeom>
          <a:ln>
            <a:solidFill>
              <a:schemeClr val="accent6">
                <a:lumMod val="7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86" name="Connector: Elbow 85">
            <a:extLst>
              <a:ext uri="{FF2B5EF4-FFF2-40B4-BE49-F238E27FC236}">
                <a16:creationId xmlns:a16="http://schemas.microsoft.com/office/drawing/2014/main" id="{8F0C166C-41F9-8F7E-4311-A2FA19AF31DF}"/>
              </a:ext>
            </a:extLst>
          </p:cNvPr>
          <p:cNvCxnSpPr>
            <a:endCxn id="45" idx="3"/>
          </p:cNvCxnSpPr>
          <p:nvPr/>
        </p:nvCxnSpPr>
        <p:spPr>
          <a:xfrm rot="10800000" flipV="1">
            <a:off x="4907871" y="4106526"/>
            <a:ext cx="1089243" cy="310663"/>
          </a:xfrm>
          <a:prstGeom prst="bentConnector3">
            <a:avLst/>
          </a:prstGeom>
          <a:ln>
            <a:solidFill>
              <a:schemeClr val="accent6">
                <a:lumMod val="7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87" name="TextBox 86">
            <a:extLst>
              <a:ext uri="{FF2B5EF4-FFF2-40B4-BE49-F238E27FC236}">
                <a16:creationId xmlns:a16="http://schemas.microsoft.com/office/drawing/2014/main" id="{DFF5F91A-7750-C6C1-1DBB-7F23A9CA5639}"/>
              </a:ext>
            </a:extLst>
          </p:cNvPr>
          <p:cNvSpPr txBox="1"/>
          <p:nvPr/>
        </p:nvSpPr>
        <p:spPr>
          <a:xfrm>
            <a:off x="5154683" y="3087418"/>
            <a:ext cx="1089245" cy="646331"/>
          </a:xfrm>
          <a:prstGeom prst="rect">
            <a:avLst/>
          </a:prstGeom>
          <a:noFill/>
        </p:spPr>
        <p:txBody>
          <a:bodyPr wrap="square">
            <a:spAutoFit/>
          </a:bodyPr>
          <a:lstStyle/>
          <a:p>
            <a:r>
              <a:rPr lang="en-US" sz="1200" b="1" dirty="0">
                <a:solidFill>
                  <a:schemeClr val="accent1">
                    <a:lumMod val="75000"/>
                  </a:schemeClr>
                </a:solidFill>
              </a:rPr>
              <a:t>Original Light state report data </a:t>
            </a:r>
            <a:endParaRPr lang="en-SG" sz="1200" b="1" dirty="0">
              <a:solidFill>
                <a:schemeClr val="accent1">
                  <a:lumMod val="75000"/>
                </a:schemeClr>
              </a:solidFill>
            </a:endParaRPr>
          </a:p>
        </p:txBody>
      </p:sp>
      <p:sp>
        <p:nvSpPr>
          <p:cNvPr id="88" name="TextBox 87">
            <a:extLst>
              <a:ext uri="{FF2B5EF4-FFF2-40B4-BE49-F238E27FC236}">
                <a16:creationId xmlns:a16="http://schemas.microsoft.com/office/drawing/2014/main" id="{2C73454F-30DD-4576-B5B6-4E8701DC868D}"/>
              </a:ext>
            </a:extLst>
          </p:cNvPr>
          <p:cNvSpPr txBox="1"/>
          <p:nvPr/>
        </p:nvSpPr>
        <p:spPr>
          <a:xfrm>
            <a:off x="6526389" y="3058112"/>
            <a:ext cx="1089245" cy="646331"/>
          </a:xfrm>
          <a:prstGeom prst="rect">
            <a:avLst/>
          </a:prstGeom>
          <a:noFill/>
        </p:spPr>
        <p:txBody>
          <a:bodyPr wrap="square">
            <a:spAutoFit/>
          </a:bodyPr>
          <a:lstStyle/>
          <a:p>
            <a:r>
              <a:rPr lang="en-US" sz="1200" b="1" dirty="0">
                <a:solidFill>
                  <a:srgbClr val="C00000"/>
                </a:solidFill>
              </a:rPr>
              <a:t>Modified Light state report data </a:t>
            </a:r>
            <a:endParaRPr lang="en-SG" sz="1200" b="1" dirty="0">
              <a:solidFill>
                <a:srgbClr val="C00000"/>
              </a:solidFill>
            </a:endParaRPr>
          </a:p>
        </p:txBody>
      </p:sp>
      <p:sp>
        <p:nvSpPr>
          <p:cNvPr id="89" name="TextBox 88">
            <a:extLst>
              <a:ext uri="{FF2B5EF4-FFF2-40B4-BE49-F238E27FC236}">
                <a16:creationId xmlns:a16="http://schemas.microsoft.com/office/drawing/2014/main" id="{D3147566-C1E5-6B51-D398-E3854D21D805}"/>
              </a:ext>
            </a:extLst>
          </p:cNvPr>
          <p:cNvSpPr txBox="1"/>
          <p:nvPr/>
        </p:nvSpPr>
        <p:spPr>
          <a:xfrm>
            <a:off x="5080133" y="4349193"/>
            <a:ext cx="1335911" cy="646331"/>
          </a:xfrm>
          <a:prstGeom prst="rect">
            <a:avLst/>
          </a:prstGeom>
          <a:noFill/>
        </p:spPr>
        <p:txBody>
          <a:bodyPr wrap="square">
            <a:spAutoFit/>
          </a:bodyPr>
          <a:lstStyle/>
          <a:p>
            <a:r>
              <a:rPr lang="en-US" sz="1200" b="1" dirty="0">
                <a:solidFill>
                  <a:srgbClr val="C00000"/>
                </a:solidFill>
              </a:rPr>
              <a:t>Modified Light state change request</a:t>
            </a:r>
            <a:endParaRPr lang="en-SG" sz="1200" b="1" dirty="0">
              <a:solidFill>
                <a:srgbClr val="C00000"/>
              </a:solidFill>
            </a:endParaRPr>
          </a:p>
        </p:txBody>
      </p:sp>
      <p:cxnSp>
        <p:nvCxnSpPr>
          <p:cNvPr id="91" name="Straight Arrow Connector 90">
            <a:extLst>
              <a:ext uri="{FF2B5EF4-FFF2-40B4-BE49-F238E27FC236}">
                <a16:creationId xmlns:a16="http://schemas.microsoft.com/office/drawing/2014/main" id="{DF50CB2C-46B9-D306-4797-A010F3018E73}"/>
              </a:ext>
            </a:extLst>
          </p:cNvPr>
          <p:cNvCxnSpPr/>
          <p:nvPr/>
        </p:nvCxnSpPr>
        <p:spPr>
          <a:xfrm flipH="1" flipV="1">
            <a:off x="4444767" y="4768401"/>
            <a:ext cx="817800" cy="61139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A3E1B7F0-816D-6CF8-5436-5930144ED188}"/>
              </a:ext>
            </a:extLst>
          </p:cNvPr>
          <p:cNvCxnSpPr>
            <a:cxnSpLocks/>
          </p:cNvCxnSpPr>
          <p:nvPr/>
        </p:nvCxnSpPr>
        <p:spPr>
          <a:xfrm flipV="1">
            <a:off x="7180040" y="4712175"/>
            <a:ext cx="1110948" cy="867786"/>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95" name="TextBox 94">
            <a:extLst>
              <a:ext uri="{FF2B5EF4-FFF2-40B4-BE49-F238E27FC236}">
                <a16:creationId xmlns:a16="http://schemas.microsoft.com/office/drawing/2014/main" id="{AF28DAFF-850D-96B8-1934-EA27A57D0282}"/>
              </a:ext>
            </a:extLst>
          </p:cNvPr>
          <p:cNvSpPr txBox="1"/>
          <p:nvPr/>
        </p:nvSpPr>
        <p:spPr>
          <a:xfrm>
            <a:off x="7731469" y="5046905"/>
            <a:ext cx="1335911" cy="461665"/>
          </a:xfrm>
          <a:prstGeom prst="rect">
            <a:avLst/>
          </a:prstGeom>
          <a:noFill/>
        </p:spPr>
        <p:txBody>
          <a:bodyPr wrap="square">
            <a:spAutoFit/>
          </a:bodyPr>
          <a:lstStyle/>
          <a:p>
            <a:r>
              <a:rPr lang="en-US" sz="1200" b="1" dirty="0">
                <a:solidFill>
                  <a:srgbClr val="C00000"/>
                </a:solidFill>
              </a:rPr>
              <a:t>Fake ARP routing  info</a:t>
            </a:r>
            <a:endParaRPr lang="en-SG" sz="1200" b="1" dirty="0">
              <a:solidFill>
                <a:srgbClr val="C00000"/>
              </a:solidFill>
            </a:endParaRPr>
          </a:p>
        </p:txBody>
      </p:sp>
      <p:sp>
        <p:nvSpPr>
          <p:cNvPr id="96" name="TextBox 95">
            <a:extLst>
              <a:ext uri="{FF2B5EF4-FFF2-40B4-BE49-F238E27FC236}">
                <a16:creationId xmlns:a16="http://schemas.microsoft.com/office/drawing/2014/main" id="{EB465BA2-DCE4-C858-C6A1-B2EB4A65DFE4}"/>
              </a:ext>
            </a:extLst>
          </p:cNvPr>
          <p:cNvSpPr txBox="1"/>
          <p:nvPr/>
        </p:nvSpPr>
        <p:spPr>
          <a:xfrm>
            <a:off x="3796437" y="4931299"/>
            <a:ext cx="1335911" cy="461665"/>
          </a:xfrm>
          <a:prstGeom prst="rect">
            <a:avLst/>
          </a:prstGeom>
          <a:noFill/>
        </p:spPr>
        <p:txBody>
          <a:bodyPr wrap="square">
            <a:spAutoFit/>
          </a:bodyPr>
          <a:lstStyle/>
          <a:p>
            <a:r>
              <a:rPr lang="en-US" sz="1200" b="1" dirty="0">
                <a:solidFill>
                  <a:srgbClr val="C00000"/>
                </a:solidFill>
              </a:rPr>
              <a:t>Fake ARP routing  info</a:t>
            </a:r>
            <a:endParaRPr lang="en-SG" sz="1200" b="1" dirty="0">
              <a:solidFill>
                <a:srgbClr val="C00000"/>
              </a:solidFill>
            </a:endParaRPr>
          </a:p>
        </p:txBody>
      </p:sp>
      <p:sp>
        <p:nvSpPr>
          <p:cNvPr id="97" name="TextBox 96">
            <a:extLst>
              <a:ext uri="{FF2B5EF4-FFF2-40B4-BE49-F238E27FC236}">
                <a16:creationId xmlns:a16="http://schemas.microsoft.com/office/drawing/2014/main" id="{CBF3C758-99C1-605A-6D49-C2D5C60043BF}"/>
              </a:ext>
            </a:extLst>
          </p:cNvPr>
          <p:cNvSpPr txBox="1"/>
          <p:nvPr/>
        </p:nvSpPr>
        <p:spPr>
          <a:xfrm>
            <a:off x="5995548" y="5818756"/>
            <a:ext cx="1735922" cy="461665"/>
          </a:xfrm>
          <a:prstGeom prst="rect">
            <a:avLst/>
          </a:prstGeom>
          <a:noFill/>
        </p:spPr>
        <p:txBody>
          <a:bodyPr wrap="square">
            <a:spAutoFit/>
          </a:bodyPr>
          <a:lstStyle/>
          <a:p>
            <a:r>
              <a:rPr lang="en-US" sz="1200" b="1" dirty="0">
                <a:solidFill>
                  <a:srgbClr val="C00000"/>
                </a:solidFill>
              </a:rPr>
              <a:t>Attack media IoT camera run Ettercap </a:t>
            </a:r>
            <a:endParaRPr lang="en-SG" sz="1200" b="1" dirty="0">
              <a:solidFill>
                <a:srgbClr val="C00000"/>
              </a:solidFill>
            </a:endParaRPr>
          </a:p>
        </p:txBody>
      </p:sp>
      <p:pic>
        <p:nvPicPr>
          <p:cNvPr id="98" name="Graphic 97" descr="Target with solid fill">
            <a:extLst>
              <a:ext uri="{FF2B5EF4-FFF2-40B4-BE49-F238E27FC236}">
                <a16:creationId xmlns:a16="http://schemas.microsoft.com/office/drawing/2014/main" id="{DCB3E2F4-ECBC-C56C-9EFE-D3C3FC9FCCD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35516" y="1815371"/>
            <a:ext cx="485715" cy="485715"/>
          </a:xfrm>
          <a:prstGeom prst="rect">
            <a:avLst/>
          </a:prstGeom>
        </p:spPr>
      </p:pic>
      <p:sp>
        <p:nvSpPr>
          <p:cNvPr id="99" name="Arrow: Down 98">
            <a:extLst>
              <a:ext uri="{FF2B5EF4-FFF2-40B4-BE49-F238E27FC236}">
                <a16:creationId xmlns:a16="http://schemas.microsoft.com/office/drawing/2014/main" id="{6BB62D73-01A7-F26B-F017-F167791E4800}"/>
              </a:ext>
            </a:extLst>
          </p:cNvPr>
          <p:cNvSpPr/>
          <p:nvPr/>
        </p:nvSpPr>
        <p:spPr>
          <a:xfrm>
            <a:off x="6243928" y="2357471"/>
            <a:ext cx="321668" cy="550598"/>
          </a:xfrm>
          <a:prstGeom prst="down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2236589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1CDF0A-21F8-3CA8-92FC-0BBB4CF407B1}"/>
              </a:ext>
            </a:extLst>
          </p:cNvPr>
          <p:cNvPicPr>
            <a:picLocks noChangeAspect="1"/>
          </p:cNvPicPr>
          <p:nvPr/>
        </p:nvPicPr>
        <p:blipFill>
          <a:blip r:embed="rId2"/>
          <a:stretch>
            <a:fillRect/>
          </a:stretch>
        </p:blipFill>
        <p:spPr>
          <a:xfrm>
            <a:off x="2175761" y="603250"/>
            <a:ext cx="7142857" cy="2047619"/>
          </a:xfrm>
          <a:prstGeom prst="rect">
            <a:avLst/>
          </a:prstGeom>
        </p:spPr>
      </p:pic>
      <p:pic>
        <p:nvPicPr>
          <p:cNvPr id="7" name="Picture 6">
            <a:extLst>
              <a:ext uri="{FF2B5EF4-FFF2-40B4-BE49-F238E27FC236}">
                <a16:creationId xmlns:a16="http://schemas.microsoft.com/office/drawing/2014/main" id="{22C57B37-AB1C-9386-05B7-FC3309D750BF}"/>
              </a:ext>
            </a:extLst>
          </p:cNvPr>
          <p:cNvPicPr>
            <a:picLocks noChangeAspect="1"/>
          </p:cNvPicPr>
          <p:nvPr/>
        </p:nvPicPr>
        <p:blipFill>
          <a:blip r:embed="rId3"/>
          <a:srcRect l="41307"/>
          <a:stretch>
            <a:fillRect/>
          </a:stretch>
        </p:blipFill>
        <p:spPr>
          <a:xfrm>
            <a:off x="5556226" y="3067765"/>
            <a:ext cx="3214144" cy="2542857"/>
          </a:xfrm>
          <a:prstGeom prst="rect">
            <a:avLst/>
          </a:prstGeom>
          <a:ln w="6350">
            <a:solidFill>
              <a:schemeClr val="tx1"/>
            </a:solidFill>
          </a:ln>
        </p:spPr>
      </p:pic>
      <p:pic>
        <p:nvPicPr>
          <p:cNvPr id="9" name="Picture 8">
            <a:extLst>
              <a:ext uri="{FF2B5EF4-FFF2-40B4-BE49-F238E27FC236}">
                <a16:creationId xmlns:a16="http://schemas.microsoft.com/office/drawing/2014/main" id="{36411B0D-C688-F917-6DFA-3441B33BE02C}"/>
              </a:ext>
            </a:extLst>
          </p:cNvPr>
          <p:cNvPicPr>
            <a:picLocks noChangeAspect="1"/>
          </p:cNvPicPr>
          <p:nvPr/>
        </p:nvPicPr>
        <p:blipFill>
          <a:blip r:embed="rId4"/>
          <a:stretch>
            <a:fillRect/>
          </a:stretch>
        </p:blipFill>
        <p:spPr>
          <a:xfrm>
            <a:off x="814896" y="3584590"/>
            <a:ext cx="4478510" cy="2047619"/>
          </a:xfrm>
          <a:prstGeom prst="rect">
            <a:avLst/>
          </a:prstGeom>
        </p:spPr>
      </p:pic>
      <p:pic>
        <p:nvPicPr>
          <p:cNvPr id="11" name="Picture 10">
            <a:extLst>
              <a:ext uri="{FF2B5EF4-FFF2-40B4-BE49-F238E27FC236}">
                <a16:creationId xmlns:a16="http://schemas.microsoft.com/office/drawing/2014/main" id="{0E166C39-7AE6-6484-1686-4A556F48C82E}"/>
              </a:ext>
            </a:extLst>
          </p:cNvPr>
          <p:cNvPicPr>
            <a:picLocks noChangeAspect="1"/>
          </p:cNvPicPr>
          <p:nvPr/>
        </p:nvPicPr>
        <p:blipFill>
          <a:blip r:embed="rId5"/>
          <a:stretch>
            <a:fillRect/>
          </a:stretch>
        </p:blipFill>
        <p:spPr>
          <a:xfrm>
            <a:off x="9238890" y="3067765"/>
            <a:ext cx="1349565" cy="2445620"/>
          </a:xfrm>
          <a:prstGeom prst="rect">
            <a:avLst/>
          </a:prstGeom>
        </p:spPr>
      </p:pic>
      <p:sp>
        <p:nvSpPr>
          <p:cNvPr id="12" name="TextBox 11">
            <a:extLst>
              <a:ext uri="{FF2B5EF4-FFF2-40B4-BE49-F238E27FC236}">
                <a16:creationId xmlns:a16="http://schemas.microsoft.com/office/drawing/2014/main" id="{3AAED491-7F48-5713-FC92-DA91D54D3077}"/>
              </a:ext>
            </a:extLst>
          </p:cNvPr>
          <p:cNvSpPr txBox="1"/>
          <p:nvPr/>
        </p:nvSpPr>
        <p:spPr>
          <a:xfrm>
            <a:off x="861884" y="1260877"/>
            <a:ext cx="1313877" cy="1077218"/>
          </a:xfrm>
          <a:prstGeom prst="rect">
            <a:avLst/>
          </a:prstGeom>
          <a:noFill/>
        </p:spPr>
        <p:txBody>
          <a:bodyPr wrap="square">
            <a:spAutoFit/>
          </a:bodyPr>
          <a:lstStyle/>
          <a:p>
            <a:r>
              <a:rPr lang="en-US" sz="1600" b="1" dirty="0"/>
              <a:t>Physical world Take off Holding light turn off </a:t>
            </a:r>
            <a:endParaRPr lang="en-SG" sz="1600" b="1" dirty="0"/>
          </a:p>
        </p:txBody>
      </p:sp>
      <p:cxnSp>
        <p:nvCxnSpPr>
          <p:cNvPr id="14" name="Straight Arrow Connector 13">
            <a:extLst>
              <a:ext uri="{FF2B5EF4-FFF2-40B4-BE49-F238E27FC236}">
                <a16:creationId xmlns:a16="http://schemas.microsoft.com/office/drawing/2014/main" id="{E100E2BB-CB61-84BD-1403-F6AD4B3E6B50}"/>
              </a:ext>
            </a:extLst>
          </p:cNvPr>
          <p:cNvCxnSpPr/>
          <p:nvPr/>
        </p:nvCxnSpPr>
        <p:spPr>
          <a:xfrm>
            <a:off x="2606040" y="2650869"/>
            <a:ext cx="0" cy="1582803"/>
          </a:xfrm>
          <a:prstGeom prst="straightConnector1">
            <a:avLst/>
          </a:prstGeom>
          <a:ln w="3810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63ECBF28-58D4-5BF8-2DF9-DA7BDDECC8C7}"/>
              </a:ext>
            </a:extLst>
          </p:cNvPr>
          <p:cNvSpPr txBox="1"/>
          <p:nvPr/>
        </p:nvSpPr>
        <p:spPr>
          <a:xfrm>
            <a:off x="814896" y="2753593"/>
            <a:ext cx="2124967" cy="830997"/>
          </a:xfrm>
          <a:prstGeom prst="rect">
            <a:avLst/>
          </a:prstGeom>
          <a:noFill/>
        </p:spPr>
        <p:txBody>
          <a:bodyPr wrap="square">
            <a:spAutoFit/>
          </a:bodyPr>
          <a:lstStyle/>
          <a:p>
            <a:r>
              <a:rPr lang="en-US" sz="1600" b="1" dirty="0"/>
              <a:t>HMI runway state panel no take off indicator light up</a:t>
            </a:r>
            <a:endParaRPr lang="en-SG" sz="1600" b="1" dirty="0"/>
          </a:p>
        </p:txBody>
      </p:sp>
      <p:cxnSp>
        <p:nvCxnSpPr>
          <p:cNvPr id="17" name="Straight Arrow Connector 16">
            <a:extLst>
              <a:ext uri="{FF2B5EF4-FFF2-40B4-BE49-F238E27FC236}">
                <a16:creationId xmlns:a16="http://schemas.microsoft.com/office/drawing/2014/main" id="{F4FE9CD9-A827-269F-502D-8E082551631B}"/>
              </a:ext>
            </a:extLst>
          </p:cNvPr>
          <p:cNvCxnSpPr>
            <a:cxnSpLocks/>
          </p:cNvCxnSpPr>
          <p:nvPr/>
        </p:nvCxnSpPr>
        <p:spPr>
          <a:xfrm>
            <a:off x="6184046" y="2632580"/>
            <a:ext cx="737962" cy="1902844"/>
          </a:xfrm>
          <a:prstGeom prst="straightConnector1">
            <a:avLst/>
          </a:prstGeom>
          <a:ln w="3810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082754E7-1C50-4295-25D0-83BCBC7243F6}"/>
              </a:ext>
            </a:extLst>
          </p:cNvPr>
          <p:cNvSpPr txBox="1"/>
          <p:nvPr/>
        </p:nvSpPr>
        <p:spPr>
          <a:xfrm>
            <a:off x="4280966" y="2632580"/>
            <a:ext cx="1903080" cy="830997"/>
          </a:xfrm>
          <a:prstGeom prst="rect">
            <a:avLst/>
          </a:prstGeom>
          <a:noFill/>
        </p:spPr>
        <p:txBody>
          <a:bodyPr wrap="square">
            <a:spAutoFit/>
          </a:bodyPr>
          <a:lstStyle/>
          <a:p>
            <a:r>
              <a:rPr lang="en-US" sz="1600" b="1" dirty="0"/>
              <a:t>HMI light control panel shows power off state</a:t>
            </a:r>
            <a:endParaRPr lang="en-SG" sz="1600" b="1" dirty="0"/>
          </a:p>
        </p:txBody>
      </p:sp>
      <p:cxnSp>
        <p:nvCxnSpPr>
          <p:cNvPr id="21" name="Straight Arrow Connector 20">
            <a:extLst>
              <a:ext uri="{FF2B5EF4-FFF2-40B4-BE49-F238E27FC236}">
                <a16:creationId xmlns:a16="http://schemas.microsoft.com/office/drawing/2014/main" id="{F96D14E9-4AC8-AA18-09CB-D66EC19DD4FF}"/>
              </a:ext>
            </a:extLst>
          </p:cNvPr>
          <p:cNvCxnSpPr>
            <a:cxnSpLocks/>
          </p:cNvCxnSpPr>
          <p:nvPr/>
        </p:nvCxnSpPr>
        <p:spPr>
          <a:xfrm>
            <a:off x="8565589" y="2650869"/>
            <a:ext cx="924181" cy="2433195"/>
          </a:xfrm>
          <a:prstGeom prst="straightConnector1">
            <a:avLst/>
          </a:prstGeom>
          <a:ln w="38100">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49177CD6-7CE2-E9BA-B317-996BDC636ED6}"/>
              </a:ext>
            </a:extLst>
          </p:cNvPr>
          <p:cNvSpPr txBox="1"/>
          <p:nvPr/>
        </p:nvSpPr>
        <p:spPr>
          <a:xfrm>
            <a:off x="9318619" y="2329373"/>
            <a:ext cx="1105542" cy="584775"/>
          </a:xfrm>
          <a:prstGeom prst="rect">
            <a:avLst/>
          </a:prstGeom>
          <a:noFill/>
        </p:spPr>
        <p:txBody>
          <a:bodyPr wrap="square">
            <a:spAutoFit/>
          </a:bodyPr>
          <a:lstStyle/>
          <a:p>
            <a:r>
              <a:rPr lang="en-US" sz="1600" b="1" dirty="0"/>
              <a:t>No Alert Indicator </a:t>
            </a:r>
            <a:endParaRPr lang="en-SG" sz="1600" b="1" dirty="0"/>
          </a:p>
        </p:txBody>
      </p:sp>
      <p:sp>
        <p:nvSpPr>
          <p:cNvPr id="24" name="TextBox 23">
            <a:extLst>
              <a:ext uri="{FF2B5EF4-FFF2-40B4-BE49-F238E27FC236}">
                <a16:creationId xmlns:a16="http://schemas.microsoft.com/office/drawing/2014/main" id="{CA4A7546-1824-F483-080A-77A82FDAA183}"/>
              </a:ext>
            </a:extLst>
          </p:cNvPr>
          <p:cNvSpPr txBox="1"/>
          <p:nvPr/>
        </p:nvSpPr>
        <p:spPr>
          <a:xfrm>
            <a:off x="861884" y="278892"/>
            <a:ext cx="2972500" cy="338554"/>
          </a:xfrm>
          <a:prstGeom prst="rect">
            <a:avLst/>
          </a:prstGeom>
          <a:noFill/>
        </p:spPr>
        <p:txBody>
          <a:bodyPr wrap="square">
            <a:spAutoFit/>
          </a:bodyPr>
          <a:lstStyle/>
          <a:p>
            <a:r>
              <a:rPr lang="en-US" sz="1600" b="1" dirty="0">
                <a:solidFill>
                  <a:schemeClr val="accent6">
                    <a:lumMod val="75000"/>
                  </a:schemeClr>
                </a:solidFill>
              </a:rPr>
              <a:t>Normal state: Take off allow </a:t>
            </a:r>
            <a:endParaRPr lang="en-SG" sz="1600" b="1" dirty="0">
              <a:solidFill>
                <a:schemeClr val="accent6">
                  <a:lumMod val="75000"/>
                </a:schemeClr>
              </a:solidFill>
            </a:endParaRPr>
          </a:p>
        </p:txBody>
      </p:sp>
    </p:spTree>
    <p:extLst>
      <p:ext uri="{BB962C8B-B14F-4D97-AF65-F5344CB8AC3E}">
        <p14:creationId xmlns:p14="http://schemas.microsoft.com/office/powerpoint/2010/main" val="1920855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792EF4-B97F-6119-A0E8-8ADAD9C2F60F}"/>
              </a:ext>
            </a:extLst>
          </p:cNvPr>
          <p:cNvPicPr>
            <a:picLocks noGrp="1" noChangeAspect="1"/>
          </p:cNvPicPr>
          <p:nvPr>
            <p:ph idx="1"/>
          </p:nvPr>
        </p:nvPicPr>
        <p:blipFill>
          <a:blip r:embed="rId2"/>
          <a:stretch>
            <a:fillRect/>
          </a:stretch>
        </p:blipFill>
        <p:spPr>
          <a:xfrm>
            <a:off x="730178" y="1173122"/>
            <a:ext cx="2633873" cy="1350973"/>
          </a:xfrm>
          <a:prstGeom prst="rect">
            <a:avLst/>
          </a:prstGeom>
          <a:ln w="9525">
            <a:solidFill>
              <a:schemeClr val="tx1"/>
            </a:solidFill>
          </a:ln>
        </p:spPr>
      </p:pic>
      <p:pic>
        <p:nvPicPr>
          <p:cNvPr id="7" name="Picture 6">
            <a:extLst>
              <a:ext uri="{FF2B5EF4-FFF2-40B4-BE49-F238E27FC236}">
                <a16:creationId xmlns:a16="http://schemas.microsoft.com/office/drawing/2014/main" id="{CB9AB5CD-376A-619D-52D9-6CE6DD1932B0}"/>
              </a:ext>
            </a:extLst>
          </p:cNvPr>
          <p:cNvPicPr>
            <a:picLocks noChangeAspect="1"/>
          </p:cNvPicPr>
          <p:nvPr/>
        </p:nvPicPr>
        <p:blipFill>
          <a:blip r:embed="rId3"/>
          <a:stretch>
            <a:fillRect/>
          </a:stretch>
        </p:blipFill>
        <p:spPr>
          <a:xfrm>
            <a:off x="2773827" y="3149537"/>
            <a:ext cx="3784054" cy="1788245"/>
          </a:xfrm>
          <a:prstGeom prst="rect">
            <a:avLst/>
          </a:prstGeom>
        </p:spPr>
      </p:pic>
      <p:pic>
        <p:nvPicPr>
          <p:cNvPr id="9" name="Picture 8">
            <a:extLst>
              <a:ext uri="{FF2B5EF4-FFF2-40B4-BE49-F238E27FC236}">
                <a16:creationId xmlns:a16="http://schemas.microsoft.com/office/drawing/2014/main" id="{5586C3DD-1AA7-2789-EEBB-27DCF7687F4E}"/>
              </a:ext>
            </a:extLst>
          </p:cNvPr>
          <p:cNvPicPr>
            <a:picLocks noChangeAspect="1"/>
          </p:cNvPicPr>
          <p:nvPr/>
        </p:nvPicPr>
        <p:blipFill>
          <a:blip r:embed="rId4"/>
          <a:stretch>
            <a:fillRect/>
          </a:stretch>
        </p:blipFill>
        <p:spPr>
          <a:xfrm>
            <a:off x="7271722" y="3653886"/>
            <a:ext cx="2589812" cy="1213122"/>
          </a:xfrm>
          <a:prstGeom prst="rect">
            <a:avLst/>
          </a:prstGeom>
          <a:ln w="9525">
            <a:solidFill>
              <a:schemeClr val="tx1"/>
            </a:solidFill>
          </a:ln>
        </p:spPr>
      </p:pic>
      <p:pic>
        <p:nvPicPr>
          <p:cNvPr id="11" name="Picture 10">
            <a:extLst>
              <a:ext uri="{FF2B5EF4-FFF2-40B4-BE49-F238E27FC236}">
                <a16:creationId xmlns:a16="http://schemas.microsoft.com/office/drawing/2014/main" id="{996A087C-A023-BCEC-1D06-D6EA28DC648C}"/>
              </a:ext>
            </a:extLst>
          </p:cNvPr>
          <p:cNvPicPr>
            <a:picLocks noChangeAspect="1"/>
          </p:cNvPicPr>
          <p:nvPr/>
        </p:nvPicPr>
        <p:blipFill>
          <a:blip r:embed="rId5"/>
          <a:stretch>
            <a:fillRect/>
          </a:stretch>
        </p:blipFill>
        <p:spPr>
          <a:xfrm>
            <a:off x="730178" y="2842766"/>
            <a:ext cx="1329809" cy="2119595"/>
          </a:xfrm>
          <a:prstGeom prst="rect">
            <a:avLst/>
          </a:prstGeom>
        </p:spPr>
      </p:pic>
      <p:pic>
        <p:nvPicPr>
          <p:cNvPr id="13" name="Picture 12">
            <a:extLst>
              <a:ext uri="{FF2B5EF4-FFF2-40B4-BE49-F238E27FC236}">
                <a16:creationId xmlns:a16="http://schemas.microsoft.com/office/drawing/2014/main" id="{3773A1A9-2476-6D45-7881-3AB73BF11A25}"/>
              </a:ext>
            </a:extLst>
          </p:cNvPr>
          <p:cNvPicPr>
            <a:picLocks noChangeAspect="1"/>
          </p:cNvPicPr>
          <p:nvPr/>
        </p:nvPicPr>
        <p:blipFill>
          <a:blip r:embed="rId6"/>
          <a:stretch>
            <a:fillRect/>
          </a:stretch>
        </p:blipFill>
        <p:spPr>
          <a:xfrm>
            <a:off x="3669996" y="608765"/>
            <a:ext cx="6508508" cy="2034898"/>
          </a:xfrm>
          <a:prstGeom prst="rect">
            <a:avLst/>
          </a:prstGeom>
        </p:spPr>
      </p:pic>
      <p:sp>
        <p:nvSpPr>
          <p:cNvPr id="14" name="TextBox 13">
            <a:extLst>
              <a:ext uri="{FF2B5EF4-FFF2-40B4-BE49-F238E27FC236}">
                <a16:creationId xmlns:a16="http://schemas.microsoft.com/office/drawing/2014/main" id="{937E35BF-4629-C166-4C1D-D9D2ADE4F9D7}"/>
              </a:ext>
            </a:extLst>
          </p:cNvPr>
          <p:cNvSpPr txBox="1"/>
          <p:nvPr/>
        </p:nvSpPr>
        <p:spPr>
          <a:xfrm>
            <a:off x="697496" y="270211"/>
            <a:ext cx="2972500" cy="338554"/>
          </a:xfrm>
          <a:prstGeom prst="rect">
            <a:avLst/>
          </a:prstGeom>
          <a:noFill/>
        </p:spPr>
        <p:txBody>
          <a:bodyPr wrap="square">
            <a:spAutoFit/>
          </a:bodyPr>
          <a:lstStyle/>
          <a:p>
            <a:r>
              <a:rPr lang="en-US" sz="1600" b="1" dirty="0">
                <a:solidFill>
                  <a:schemeClr val="accent6">
                    <a:lumMod val="75000"/>
                  </a:schemeClr>
                </a:solidFill>
              </a:rPr>
              <a:t>Normal state: Take off Holding </a:t>
            </a:r>
            <a:endParaRPr lang="en-SG" sz="1600" b="1" dirty="0">
              <a:solidFill>
                <a:schemeClr val="accent6">
                  <a:lumMod val="75000"/>
                </a:schemeClr>
              </a:solidFill>
            </a:endParaRPr>
          </a:p>
        </p:txBody>
      </p:sp>
      <p:sp>
        <p:nvSpPr>
          <p:cNvPr id="15" name="TextBox 14">
            <a:extLst>
              <a:ext uri="{FF2B5EF4-FFF2-40B4-BE49-F238E27FC236}">
                <a16:creationId xmlns:a16="http://schemas.microsoft.com/office/drawing/2014/main" id="{E8583260-B924-D6B2-65EA-4020664F392F}"/>
              </a:ext>
            </a:extLst>
          </p:cNvPr>
          <p:cNvSpPr txBox="1"/>
          <p:nvPr/>
        </p:nvSpPr>
        <p:spPr>
          <a:xfrm>
            <a:off x="696559" y="615998"/>
            <a:ext cx="2633873" cy="523220"/>
          </a:xfrm>
          <a:prstGeom prst="rect">
            <a:avLst/>
          </a:prstGeom>
          <a:noFill/>
        </p:spPr>
        <p:txBody>
          <a:bodyPr wrap="square">
            <a:spAutoFit/>
          </a:bodyPr>
          <a:lstStyle/>
          <a:p>
            <a:r>
              <a:rPr lang="en-US" sz="1400" b="1" dirty="0"/>
              <a:t>Tower Operator press the holding light on button on HMI</a:t>
            </a:r>
            <a:endParaRPr lang="en-SG" sz="1400" b="1" dirty="0"/>
          </a:p>
        </p:txBody>
      </p:sp>
      <p:cxnSp>
        <p:nvCxnSpPr>
          <p:cNvPr id="17" name="Straight Arrow Connector 16">
            <a:extLst>
              <a:ext uri="{FF2B5EF4-FFF2-40B4-BE49-F238E27FC236}">
                <a16:creationId xmlns:a16="http://schemas.microsoft.com/office/drawing/2014/main" id="{7C2FA723-9478-F8E1-336E-2241215D283D}"/>
              </a:ext>
            </a:extLst>
          </p:cNvPr>
          <p:cNvCxnSpPr>
            <a:stCxn id="5" idx="3"/>
          </p:cNvCxnSpPr>
          <p:nvPr/>
        </p:nvCxnSpPr>
        <p:spPr>
          <a:xfrm flipV="1">
            <a:off x="3364051" y="1848608"/>
            <a:ext cx="887909" cy="1"/>
          </a:xfrm>
          <a:prstGeom prst="straightConnector1">
            <a:avLst/>
          </a:prstGeom>
          <a:ln w="28575">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C40DE784-B968-4E16-E5AE-FA2006DFEF18}"/>
              </a:ext>
            </a:extLst>
          </p:cNvPr>
          <p:cNvSpPr txBox="1"/>
          <p:nvPr/>
        </p:nvSpPr>
        <p:spPr>
          <a:xfrm>
            <a:off x="3597693" y="2619084"/>
            <a:ext cx="4243558" cy="461665"/>
          </a:xfrm>
          <a:prstGeom prst="rect">
            <a:avLst/>
          </a:prstGeom>
          <a:noFill/>
        </p:spPr>
        <p:txBody>
          <a:bodyPr wrap="square">
            <a:spAutoFit/>
          </a:bodyPr>
          <a:lstStyle/>
          <a:p>
            <a:r>
              <a:rPr lang="en-US" sz="1200" b="1" dirty="0"/>
              <a:t>Physical world Take off Holding light turn on and the take off plane wait at the prepare area</a:t>
            </a:r>
            <a:endParaRPr lang="en-SG" sz="1200" b="1" dirty="0"/>
          </a:p>
        </p:txBody>
      </p:sp>
      <p:cxnSp>
        <p:nvCxnSpPr>
          <p:cNvPr id="19" name="Straight Arrow Connector 18">
            <a:extLst>
              <a:ext uri="{FF2B5EF4-FFF2-40B4-BE49-F238E27FC236}">
                <a16:creationId xmlns:a16="http://schemas.microsoft.com/office/drawing/2014/main" id="{3100EBEC-EECB-3AE6-AA29-988BBAB8F52B}"/>
              </a:ext>
            </a:extLst>
          </p:cNvPr>
          <p:cNvCxnSpPr>
            <a:cxnSpLocks/>
          </p:cNvCxnSpPr>
          <p:nvPr/>
        </p:nvCxnSpPr>
        <p:spPr>
          <a:xfrm>
            <a:off x="8951976" y="1910078"/>
            <a:ext cx="0" cy="2350369"/>
          </a:xfrm>
          <a:prstGeom prst="straightConnector1">
            <a:avLst/>
          </a:prstGeom>
          <a:ln w="28575">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8176E0B6-A17D-814A-98E1-0F91AC044E8A}"/>
              </a:ext>
            </a:extLst>
          </p:cNvPr>
          <p:cNvSpPr txBox="1"/>
          <p:nvPr/>
        </p:nvSpPr>
        <p:spPr>
          <a:xfrm>
            <a:off x="8951976" y="2641705"/>
            <a:ext cx="1502815" cy="1015663"/>
          </a:xfrm>
          <a:prstGeom prst="rect">
            <a:avLst/>
          </a:prstGeom>
          <a:noFill/>
        </p:spPr>
        <p:txBody>
          <a:bodyPr wrap="square">
            <a:spAutoFit/>
          </a:bodyPr>
          <a:lstStyle/>
          <a:p>
            <a:r>
              <a:rPr lang="en-US" sz="1200" b="1" dirty="0"/>
              <a:t>Take off light power control indicator shows the current control state is power on</a:t>
            </a:r>
            <a:endParaRPr lang="en-SG" sz="1200" b="1" dirty="0"/>
          </a:p>
        </p:txBody>
      </p:sp>
      <p:cxnSp>
        <p:nvCxnSpPr>
          <p:cNvPr id="25" name="Straight Arrow Connector 24">
            <a:extLst>
              <a:ext uri="{FF2B5EF4-FFF2-40B4-BE49-F238E27FC236}">
                <a16:creationId xmlns:a16="http://schemas.microsoft.com/office/drawing/2014/main" id="{72F9F0ED-E97C-9131-0B49-ADC18DA2AFD3}"/>
              </a:ext>
            </a:extLst>
          </p:cNvPr>
          <p:cNvCxnSpPr>
            <a:cxnSpLocks/>
          </p:cNvCxnSpPr>
          <p:nvPr/>
        </p:nvCxnSpPr>
        <p:spPr>
          <a:xfrm flipH="1" flipV="1">
            <a:off x="6309360" y="3777252"/>
            <a:ext cx="1627632" cy="566148"/>
          </a:xfrm>
          <a:prstGeom prst="straightConnector1">
            <a:avLst/>
          </a:prstGeom>
          <a:ln w="28575">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06D248F-14CB-0D9D-8A75-C9B21F9CF4F9}"/>
              </a:ext>
            </a:extLst>
          </p:cNvPr>
          <p:cNvSpPr txBox="1"/>
          <p:nvPr/>
        </p:nvSpPr>
        <p:spPr>
          <a:xfrm>
            <a:off x="6557881" y="2982217"/>
            <a:ext cx="2379040" cy="646331"/>
          </a:xfrm>
          <a:prstGeom prst="rect">
            <a:avLst/>
          </a:prstGeom>
          <a:noFill/>
        </p:spPr>
        <p:txBody>
          <a:bodyPr wrap="square">
            <a:spAutoFit/>
          </a:bodyPr>
          <a:lstStyle/>
          <a:p>
            <a:r>
              <a:rPr lang="en-US" sz="1200" b="1" dirty="0"/>
              <a:t>HMI runway state panel take off indicator light up shows PLC report sensor detect light up</a:t>
            </a:r>
            <a:endParaRPr lang="en-SG" sz="1200" b="1" dirty="0"/>
          </a:p>
        </p:txBody>
      </p:sp>
      <p:cxnSp>
        <p:nvCxnSpPr>
          <p:cNvPr id="31" name="Straight Arrow Connector 30">
            <a:extLst>
              <a:ext uri="{FF2B5EF4-FFF2-40B4-BE49-F238E27FC236}">
                <a16:creationId xmlns:a16="http://schemas.microsoft.com/office/drawing/2014/main" id="{F09850D0-E8B2-6F4D-E300-1193586ED342}"/>
              </a:ext>
            </a:extLst>
          </p:cNvPr>
          <p:cNvCxnSpPr>
            <a:cxnSpLocks/>
          </p:cNvCxnSpPr>
          <p:nvPr/>
        </p:nvCxnSpPr>
        <p:spPr>
          <a:xfrm flipH="1">
            <a:off x="2100146" y="3731532"/>
            <a:ext cx="889942" cy="0"/>
          </a:xfrm>
          <a:prstGeom prst="straightConnector1">
            <a:avLst/>
          </a:prstGeom>
          <a:ln w="28575">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7F45C92C-A992-6E47-1059-00398D138D14}"/>
              </a:ext>
            </a:extLst>
          </p:cNvPr>
          <p:cNvSpPr txBox="1"/>
          <p:nvPr/>
        </p:nvSpPr>
        <p:spPr>
          <a:xfrm>
            <a:off x="2013495" y="3126468"/>
            <a:ext cx="889942" cy="1754326"/>
          </a:xfrm>
          <a:prstGeom prst="rect">
            <a:avLst/>
          </a:prstGeom>
          <a:noFill/>
        </p:spPr>
        <p:txBody>
          <a:bodyPr wrap="square">
            <a:spAutoFit/>
          </a:bodyPr>
          <a:lstStyle/>
          <a:p>
            <a:r>
              <a:rPr lang="en-US" sz="1200" b="1" dirty="0"/>
              <a:t>Warning indicator shows there is a plane waiting take off on runway</a:t>
            </a:r>
            <a:endParaRPr lang="en-SG" sz="1200" b="1" dirty="0"/>
          </a:p>
        </p:txBody>
      </p:sp>
    </p:spTree>
    <p:extLst>
      <p:ext uri="{BB962C8B-B14F-4D97-AF65-F5344CB8AC3E}">
        <p14:creationId xmlns:p14="http://schemas.microsoft.com/office/powerpoint/2010/main" val="3540742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DA229A-E364-135A-43B1-17EF33159396}"/>
              </a:ext>
            </a:extLst>
          </p:cNvPr>
          <p:cNvPicPr>
            <a:picLocks noChangeAspect="1"/>
          </p:cNvPicPr>
          <p:nvPr/>
        </p:nvPicPr>
        <p:blipFill>
          <a:blip r:embed="rId2"/>
          <a:stretch>
            <a:fillRect/>
          </a:stretch>
        </p:blipFill>
        <p:spPr>
          <a:xfrm>
            <a:off x="561943" y="1361642"/>
            <a:ext cx="3442553" cy="1717998"/>
          </a:xfrm>
          <a:prstGeom prst="rect">
            <a:avLst/>
          </a:prstGeom>
          <a:ln w="6350">
            <a:solidFill>
              <a:schemeClr val="tx1"/>
            </a:solidFill>
          </a:ln>
        </p:spPr>
      </p:pic>
      <p:pic>
        <p:nvPicPr>
          <p:cNvPr id="7" name="Picture 6">
            <a:extLst>
              <a:ext uri="{FF2B5EF4-FFF2-40B4-BE49-F238E27FC236}">
                <a16:creationId xmlns:a16="http://schemas.microsoft.com/office/drawing/2014/main" id="{C0BCF944-3B62-5B4D-1043-F68E43BDC07F}"/>
              </a:ext>
            </a:extLst>
          </p:cNvPr>
          <p:cNvPicPr>
            <a:picLocks noChangeAspect="1"/>
          </p:cNvPicPr>
          <p:nvPr/>
        </p:nvPicPr>
        <p:blipFill>
          <a:blip r:embed="rId3"/>
          <a:stretch>
            <a:fillRect/>
          </a:stretch>
        </p:blipFill>
        <p:spPr>
          <a:xfrm>
            <a:off x="2496735" y="3673179"/>
            <a:ext cx="4599009" cy="2248404"/>
          </a:xfrm>
          <a:prstGeom prst="rect">
            <a:avLst/>
          </a:prstGeom>
        </p:spPr>
      </p:pic>
      <p:pic>
        <p:nvPicPr>
          <p:cNvPr id="9" name="Picture 8">
            <a:extLst>
              <a:ext uri="{FF2B5EF4-FFF2-40B4-BE49-F238E27FC236}">
                <a16:creationId xmlns:a16="http://schemas.microsoft.com/office/drawing/2014/main" id="{21804E21-7F7F-9181-E895-671BE785FB66}"/>
              </a:ext>
            </a:extLst>
          </p:cNvPr>
          <p:cNvPicPr>
            <a:picLocks noChangeAspect="1"/>
          </p:cNvPicPr>
          <p:nvPr/>
        </p:nvPicPr>
        <p:blipFill>
          <a:blip r:embed="rId4"/>
          <a:srcRect t="19444"/>
          <a:stretch>
            <a:fillRect/>
          </a:stretch>
        </p:blipFill>
        <p:spPr>
          <a:xfrm>
            <a:off x="384905" y="3778361"/>
            <a:ext cx="1441622" cy="2094283"/>
          </a:xfrm>
          <a:prstGeom prst="rect">
            <a:avLst/>
          </a:prstGeom>
          <a:ln w="9525">
            <a:solidFill>
              <a:schemeClr val="tx1"/>
            </a:solidFill>
          </a:ln>
        </p:spPr>
      </p:pic>
      <p:pic>
        <p:nvPicPr>
          <p:cNvPr id="11" name="Picture 10">
            <a:extLst>
              <a:ext uri="{FF2B5EF4-FFF2-40B4-BE49-F238E27FC236}">
                <a16:creationId xmlns:a16="http://schemas.microsoft.com/office/drawing/2014/main" id="{CB00B178-5F9B-FD65-92D5-4735E864AEA1}"/>
              </a:ext>
            </a:extLst>
          </p:cNvPr>
          <p:cNvPicPr>
            <a:picLocks noChangeAspect="1"/>
          </p:cNvPicPr>
          <p:nvPr/>
        </p:nvPicPr>
        <p:blipFill>
          <a:blip r:embed="rId5"/>
          <a:stretch>
            <a:fillRect/>
          </a:stretch>
        </p:blipFill>
        <p:spPr>
          <a:xfrm>
            <a:off x="7609450" y="4201125"/>
            <a:ext cx="2967603" cy="1720458"/>
          </a:xfrm>
          <a:prstGeom prst="rect">
            <a:avLst/>
          </a:prstGeom>
        </p:spPr>
      </p:pic>
      <p:pic>
        <p:nvPicPr>
          <p:cNvPr id="13" name="Picture 12">
            <a:extLst>
              <a:ext uri="{FF2B5EF4-FFF2-40B4-BE49-F238E27FC236}">
                <a16:creationId xmlns:a16="http://schemas.microsoft.com/office/drawing/2014/main" id="{3B13B8F6-EA8D-D1C1-C585-0815A3546BE0}"/>
              </a:ext>
            </a:extLst>
          </p:cNvPr>
          <p:cNvPicPr>
            <a:picLocks noChangeAspect="1"/>
          </p:cNvPicPr>
          <p:nvPr/>
        </p:nvPicPr>
        <p:blipFill>
          <a:blip r:embed="rId6"/>
          <a:srcRect t="13738"/>
          <a:stretch>
            <a:fillRect/>
          </a:stretch>
        </p:blipFill>
        <p:spPr>
          <a:xfrm>
            <a:off x="4650371" y="936417"/>
            <a:ext cx="6040611" cy="2193622"/>
          </a:xfrm>
          <a:prstGeom prst="rect">
            <a:avLst/>
          </a:prstGeom>
        </p:spPr>
      </p:pic>
      <p:sp>
        <p:nvSpPr>
          <p:cNvPr id="14" name="TextBox 13">
            <a:extLst>
              <a:ext uri="{FF2B5EF4-FFF2-40B4-BE49-F238E27FC236}">
                <a16:creationId xmlns:a16="http://schemas.microsoft.com/office/drawing/2014/main" id="{3CAFD5E9-8414-5828-BD0E-95BBA2BB5955}"/>
              </a:ext>
            </a:extLst>
          </p:cNvPr>
          <p:cNvSpPr txBox="1"/>
          <p:nvPr/>
        </p:nvSpPr>
        <p:spPr>
          <a:xfrm>
            <a:off x="459956" y="248503"/>
            <a:ext cx="3941881" cy="338554"/>
          </a:xfrm>
          <a:prstGeom prst="rect">
            <a:avLst/>
          </a:prstGeom>
          <a:noFill/>
        </p:spPr>
        <p:txBody>
          <a:bodyPr wrap="square">
            <a:spAutoFit/>
          </a:bodyPr>
          <a:lstStyle/>
          <a:p>
            <a:r>
              <a:rPr lang="en-US" sz="1600" b="1" dirty="0">
                <a:solidFill>
                  <a:srgbClr val="C00000"/>
                </a:solidFill>
              </a:rPr>
              <a:t>MITM Attack State: Take off delayed </a:t>
            </a:r>
            <a:endParaRPr lang="en-SG" sz="1600" b="1" dirty="0">
              <a:solidFill>
                <a:srgbClr val="C00000"/>
              </a:solidFill>
            </a:endParaRPr>
          </a:p>
        </p:txBody>
      </p:sp>
      <p:sp>
        <p:nvSpPr>
          <p:cNvPr id="16" name="TextBox 15">
            <a:extLst>
              <a:ext uri="{FF2B5EF4-FFF2-40B4-BE49-F238E27FC236}">
                <a16:creationId xmlns:a16="http://schemas.microsoft.com/office/drawing/2014/main" id="{0AFDC64A-9092-01FC-EDA2-B984E6F596DB}"/>
              </a:ext>
            </a:extLst>
          </p:cNvPr>
          <p:cNvSpPr txBox="1"/>
          <p:nvPr/>
        </p:nvSpPr>
        <p:spPr>
          <a:xfrm>
            <a:off x="413991" y="791635"/>
            <a:ext cx="3420692" cy="461665"/>
          </a:xfrm>
          <a:prstGeom prst="rect">
            <a:avLst/>
          </a:prstGeom>
          <a:noFill/>
        </p:spPr>
        <p:txBody>
          <a:bodyPr wrap="square">
            <a:spAutoFit/>
          </a:bodyPr>
          <a:lstStyle/>
          <a:p>
            <a:r>
              <a:rPr lang="en-US" sz="1200" b="1" dirty="0"/>
              <a:t>Tower Operator press the holding light off  button on HMI to allow the plane1 take off</a:t>
            </a:r>
            <a:endParaRPr lang="en-SG" sz="1200" b="1" dirty="0"/>
          </a:p>
        </p:txBody>
      </p:sp>
      <p:cxnSp>
        <p:nvCxnSpPr>
          <p:cNvPr id="18" name="Straight Arrow Connector 17">
            <a:extLst>
              <a:ext uri="{FF2B5EF4-FFF2-40B4-BE49-F238E27FC236}">
                <a16:creationId xmlns:a16="http://schemas.microsoft.com/office/drawing/2014/main" id="{ED5EDB52-3E2A-453E-97A0-F89302D80962}"/>
              </a:ext>
            </a:extLst>
          </p:cNvPr>
          <p:cNvCxnSpPr>
            <a:stCxn id="5" idx="3"/>
          </p:cNvCxnSpPr>
          <p:nvPr/>
        </p:nvCxnSpPr>
        <p:spPr>
          <a:xfrm>
            <a:off x="4004496" y="2220641"/>
            <a:ext cx="668088" cy="0"/>
          </a:xfrm>
          <a:prstGeom prst="straightConnector1">
            <a:avLst/>
          </a:prstGeom>
          <a:ln w="28575">
            <a:solidFill>
              <a:srgbClr val="C0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9" name="Multiplication Sign 18">
            <a:extLst>
              <a:ext uri="{FF2B5EF4-FFF2-40B4-BE49-F238E27FC236}">
                <a16:creationId xmlns:a16="http://schemas.microsoft.com/office/drawing/2014/main" id="{9A9D9C71-A2BF-22C8-C016-D5FF1AF4E2CA}"/>
              </a:ext>
            </a:extLst>
          </p:cNvPr>
          <p:cNvSpPr/>
          <p:nvPr/>
        </p:nvSpPr>
        <p:spPr>
          <a:xfrm>
            <a:off x="6877326" y="2085348"/>
            <a:ext cx="349955" cy="407579"/>
          </a:xfrm>
          <a:prstGeom prst="mathMultiply">
            <a:avLst/>
          </a:prstGeom>
          <a:solidFill>
            <a:srgbClr val="C0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rgbClr val="C00000"/>
              </a:solidFill>
            </a:endParaRPr>
          </a:p>
        </p:txBody>
      </p:sp>
      <p:sp>
        <p:nvSpPr>
          <p:cNvPr id="20" name="TextBox 19">
            <a:extLst>
              <a:ext uri="{FF2B5EF4-FFF2-40B4-BE49-F238E27FC236}">
                <a16:creationId xmlns:a16="http://schemas.microsoft.com/office/drawing/2014/main" id="{3461A27B-9C74-AEC2-8536-4003B9AEBE3C}"/>
              </a:ext>
            </a:extLst>
          </p:cNvPr>
          <p:cNvSpPr txBox="1"/>
          <p:nvPr/>
        </p:nvSpPr>
        <p:spPr>
          <a:xfrm>
            <a:off x="4527925" y="306716"/>
            <a:ext cx="6163051" cy="646331"/>
          </a:xfrm>
          <a:prstGeom prst="rect">
            <a:avLst/>
          </a:prstGeom>
          <a:noFill/>
        </p:spPr>
        <p:txBody>
          <a:bodyPr wrap="square">
            <a:spAutoFit/>
          </a:bodyPr>
          <a:lstStyle/>
          <a:p>
            <a:r>
              <a:rPr lang="en-US" sz="1200" b="1" dirty="0">
                <a:solidFill>
                  <a:srgbClr val="C00000"/>
                </a:solidFill>
              </a:rPr>
              <a:t>Because of the HMI command data is modified by the MITM attack IoT Camera, the physical world simulation’s holding light is not turned off, plane still waring at the tale off prepare area, physical world generate the warning.</a:t>
            </a:r>
            <a:endParaRPr lang="en-SG" sz="1200" b="1" dirty="0">
              <a:solidFill>
                <a:srgbClr val="C00000"/>
              </a:solidFill>
            </a:endParaRPr>
          </a:p>
        </p:txBody>
      </p:sp>
      <p:cxnSp>
        <p:nvCxnSpPr>
          <p:cNvPr id="22" name="Straight Arrow Connector 21">
            <a:extLst>
              <a:ext uri="{FF2B5EF4-FFF2-40B4-BE49-F238E27FC236}">
                <a16:creationId xmlns:a16="http://schemas.microsoft.com/office/drawing/2014/main" id="{F5290771-395B-17B5-9161-3DA7E7E59EFD}"/>
              </a:ext>
            </a:extLst>
          </p:cNvPr>
          <p:cNvCxnSpPr>
            <a:cxnSpLocks/>
          </p:cNvCxnSpPr>
          <p:nvPr/>
        </p:nvCxnSpPr>
        <p:spPr>
          <a:xfrm>
            <a:off x="6967728" y="936417"/>
            <a:ext cx="0" cy="1148931"/>
          </a:xfrm>
          <a:prstGeom prst="straightConnector1">
            <a:avLst/>
          </a:prstGeom>
          <a:ln w="28575">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5" name="Multiplication Sign 24">
            <a:extLst>
              <a:ext uri="{FF2B5EF4-FFF2-40B4-BE49-F238E27FC236}">
                <a16:creationId xmlns:a16="http://schemas.microsoft.com/office/drawing/2014/main" id="{D5F1D5DD-1053-A89E-64ED-65F1A3D4CF2B}"/>
              </a:ext>
            </a:extLst>
          </p:cNvPr>
          <p:cNvSpPr/>
          <p:nvPr/>
        </p:nvSpPr>
        <p:spPr>
          <a:xfrm>
            <a:off x="9144378" y="1881558"/>
            <a:ext cx="349955" cy="407579"/>
          </a:xfrm>
          <a:prstGeom prst="mathMultiply">
            <a:avLst/>
          </a:prstGeom>
          <a:solidFill>
            <a:srgbClr val="C0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rgbClr val="C00000"/>
              </a:solidFill>
            </a:endParaRPr>
          </a:p>
        </p:txBody>
      </p:sp>
      <p:cxnSp>
        <p:nvCxnSpPr>
          <p:cNvPr id="26" name="Straight Arrow Connector 25">
            <a:extLst>
              <a:ext uri="{FF2B5EF4-FFF2-40B4-BE49-F238E27FC236}">
                <a16:creationId xmlns:a16="http://schemas.microsoft.com/office/drawing/2014/main" id="{203201FE-2D97-AB0B-7165-A8F4AC7F86A8}"/>
              </a:ext>
            </a:extLst>
          </p:cNvPr>
          <p:cNvCxnSpPr>
            <a:cxnSpLocks/>
          </p:cNvCxnSpPr>
          <p:nvPr/>
        </p:nvCxnSpPr>
        <p:spPr>
          <a:xfrm>
            <a:off x="9319355" y="936417"/>
            <a:ext cx="0" cy="945141"/>
          </a:xfrm>
          <a:prstGeom prst="straightConnector1">
            <a:avLst/>
          </a:prstGeom>
          <a:ln w="28575">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443E7B5F-DEA3-5957-BDBA-7DBEE08A995A}"/>
              </a:ext>
            </a:extLst>
          </p:cNvPr>
          <p:cNvCxnSpPr>
            <a:cxnSpLocks/>
          </p:cNvCxnSpPr>
          <p:nvPr/>
        </p:nvCxnSpPr>
        <p:spPr>
          <a:xfrm>
            <a:off x="5457539" y="889071"/>
            <a:ext cx="0" cy="208209"/>
          </a:xfrm>
          <a:prstGeom prst="straightConnector1">
            <a:avLst/>
          </a:prstGeom>
          <a:ln w="28575">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6C25CC84-01E3-0DDD-309B-0EB8909BA165}"/>
              </a:ext>
            </a:extLst>
          </p:cNvPr>
          <p:cNvCxnSpPr>
            <a:cxnSpLocks/>
          </p:cNvCxnSpPr>
          <p:nvPr/>
        </p:nvCxnSpPr>
        <p:spPr>
          <a:xfrm>
            <a:off x="9433186" y="3160104"/>
            <a:ext cx="0" cy="2082041"/>
          </a:xfrm>
          <a:prstGeom prst="straightConnector1">
            <a:avLst/>
          </a:prstGeom>
          <a:ln w="28575">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DD3E2E3-BDA4-7F65-90B0-894ECABB06B5}"/>
              </a:ext>
            </a:extLst>
          </p:cNvPr>
          <p:cNvSpPr txBox="1"/>
          <p:nvPr/>
        </p:nvSpPr>
        <p:spPr>
          <a:xfrm>
            <a:off x="9433186" y="3185461"/>
            <a:ext cx="1809151" cy="1015663"/>
          </a:xfrm>
          <a:prstGeom prst="rect">
            <a:avLst/>
          </a:prstGeom>
          <a:noFill/>
        </p:spPr>
        <p:txBody>
          <a:bodyPr wrap="square">
            <a:spAutoFit/>
          </a:bodyPr>
          <a:lstStyle/>
          <a:p>
            <a:r>
              <a:rPr lang="en-US" sz="1200" b="1" dirty="0">
                <a:solidFill>
                  <a:srgbClr val="C00000"/>
                </a:solidFill>
              </a:rPr>
              <a:t>MITM modify the control action confirm message, the power panel shows the power control is power off </a:t>
            </a:r>
            <a:endParaRPr lang="en-SG" sz="1200" b="1" dirty="0">
              <a:solidFill>
                <a:srgbClr val="C00000"/>
              </a:solidFill>
            </a:endParaRPr>
          </a:p>
        </p:txBody>
      </p:sp>
      <p:cxnSp>
        <p:nvCxnSpPr>
          <p:cNvPr id="33" name="Straight Arrow Connector 32">
            <a:extLst>
              <a:ext uri="{FF2B5EF4-FFF2-40B4-BE49-F238E27FC236}">
                <a16:creationId xmlns:a16="http://schemas.microsoft.com/office/drawing/2014/main" id="{4E50DAD4-5FB3-1F52-2941-8F97D077952C}"/>
              </a:ext>
            </a:extLst>
          </p:cNvPr>
          <p:cNvCxnSpPr>
            <a:cxnSpLocks/>
          </p:cNvCxnSpPr>
          <p:nvPr/>
        </p:nvCxnSpPr>
        <p:spPr>
          <a:xfrm flipH="1" flipV="1">
            <a:off x="5806440" y="4910328"/>
            <a:ext cx="2551176" cy="466344"/>
          </a:xfrm>
          <a:prstGeom prst="straightConnector1">
            <a:avLst/>
          </a:prstGeom>
          <a:ln w="28575">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164BE537-90E6-F091-1408-22F8194A8B51}"/>
              </a:ext>
            </a:extLst>
          </p:cNvPr>
          <p:cNvSpPr txBox="1"/>
          <p:nvPr/>
        </p:nvSpPr>
        <p:spPr>
          <a:xfrm>
            <a:off x="3387557" y="3231627"/>
            <a:ext cx="5642597" cy="461665"/>
          </a:xfrm>
          <a:prstGeom prst="rect">
            <a:avLst/>
          </a:prstGeom>
          <a:noFill/>
        </p:spPr>
        <p:txBody>
          <a:bodyPr wrap="square">
            <a:spAutoFit/>
          </a:bodyPr>
          <a:lstStyle/>
          <a:p>
            <a:r>
              <a:rPr lang="en-US" sz="1200" b="1" dirty="0">
                <a:solidFill>
                  <a:srgbClr val="C00000"/>
                </a:solidFill>
              </a:rPr>
              <a:t>MITM attack reverse the take off light sensor feed back value HMI runway state panel take off indicator light up shows PLC report sensor detect light off</a:t>
            </a:r>
            <a:endParaRPr lang="en-SG" sz="1200" b="1" dirty="0">
              <a:solidFill>
                <a:srgbClr val="C00000"/>
              </a:solidFill>
            </a:endParaRPr>
          </a:p>
        </p:txBody>
      </p:sp>
      <p:cxnSp>
        <p:nvCxnSpPr>
          <p:cNvPr id="38" name="Straight Arrow Connector 37">
            <a:extLst>
              <a:ext uri="{FF2B5EF4-FFF2-40B4-BE49-F238E27FC236}">
                <a16:creationId xmlns:a16="http://schemas.microsoft.com/office/drawing/2014/main" id="{2261A943-F559-2E45-C12D-9D57D09CAE68}"/>
              </a:ext>
            </a:extLst>
          </p:cNvPr>
          <p:cNvCxnSpPr>
            <a:cxnSpLocks/>
          </p:cNvCxnSpPr>
          <p:nvPr/>
        </p:nvCxnSpPr>
        <p:spPr>
          <a:xfrm flipH="1">
            <a:off x="1240561" y="5703606"/>
            <a:ext cx="1306776" cy="0"/>
          </a:xfrm>
          <a:prstGeom prst="straightConnector1">
            <a:avLst/>
          </a:prstGeom>
          <a:ln w="28575">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CEF84942-30E9-3B7C-626E-40C6A5A3E267}"/>
              </a:ext>
            </a:extLst>
          </p:cNvPr>
          <p:cNvSpPr txBox="1"/>
          <p:nvPr/>
        </p:nvSpPr>
        <p:spPr>
          <a:xfrm>
            <a:off x="334342" y="3250759"/>
            <a:ext cx="2851699" cy="461665"/>
          </a:xfrm>
          <a:prstGeom prst="rect">
            <a:avLst/>
          </a:prstGeom>
          <a:noFill/>
        </p:spPr>
        <p:txBody>
          <a:bodyPr wrap="square">
            <a:spAutoFit/>
          </a:bodyPr>
          <a:lstStyle/>
          <a:p>
            <a:r>
              <a:rPr lang="en-US" sz="1200" b="1" dirty="0">
                <a:solidFill>
                  <a:srgbClr val="C00000"/>
                </a:solidFill>
              </a:rPr>
              <a:t>The take off warning is also not shown in the HMI warning indicator panel</a:t>
            </a:r>
            <a:endParaRPr lang="en-SG" sz="1200" b="1" dirty="0">
              <a:solidFill>
                <a:srgbClr val="C00000"/>
              </a:solidFill>
            </a:endParaRPr>
          </a:p>
        </p:txBody>
      </p:sp>
      <p:sp>
        <p:nvSpPr>
          <p:cNvPr id="42" name="Multiplication Sign 41">
            <a:extLst>
              <a:ext uri="{FF2B5EF4-FFF2-40B4-BE49-F238E27FC236}">
                <a16:creationId xmlns:a16="http://schemas.microsoft.com/office/drawing/2014/main" id="{E76E8ADB-04BA-CB47-AC5B-7A47E3B9C3CC}"/>
              </a:ext>
            </a:extLst>
          </p:cNvPr>
          <p:cNvSpPr/>
          <p:nvPr/>
        </p:nvSpPr>
        <p:spPr>
          <a:xfrm>
            <a:off x="9117379" y="5172882"/>
            <a:ext cx="349955" cy="407579"/>
          </a:xfrm>
          <a:prstGeom prst="mathMultiply">
            <a:avLst/>
          </a:prstGeom>
          <a:solidFill>
            <a:srgbClr val="C0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rgbClr val="C00000"/>
              </a:solidFill>
            </a:endParaRPr>
          </a:p>
        </p:txBody>
      </p:sp>
      <p:sp>
        <p:nvSpPr>
          <p:cNvPr id="43" name="Multiplication Sign 42">
            <a:extLst>
              <a:ext uri="{FF2B5EF4-FFF2-40B4-BE49-F238E27FC236}">
                <a16:creationId xmlns:a16="http://schemas.microsoft.com/office/drawing/2014/main" id="{4CA4B01A-8A02-AC5A-AC2F-2B7E36C000C6}"/>
              </a:ext>
            </a:extLst>
          </p:cNvPr>
          <p:cNvSpPr/>
          <p:nvPr/>
        </p:nvSpPr>
        <p:spPr>
          <a:xfrm>
            <a:off x="5254969" y="4621712"/>
            <a:ext cx="349955" cy="407579"/>
          </a:xfrm>
          <a:prstGeom prst="mathMultiply">
            <a:avLst/>
          </a:prstGeom>
          <a:solidFill>
            <a:srgbClr val="C0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rgbClr val="C00000"/>
              </a:solidFill>
            </a:endParaRPr>
          </a:p>
        </p:txBody>
      </p:sp>
      <p:sp>
        <p:nvSpPr>
          <p:cNvPr id="44" name="Multiplication Sign 43">
            <a:extLst>
              <a:ext uri="{FF2B5EF4-FFF2-40B4-BE49-F238E27FC236}">
                <a16:creationId xmlns:a16="http://schemas.microsoft.com/office/drawing/2014/main" id="{B3BDBD80-8239-CA97-5EEA-3BDA250E5FC8}"/>
              </a:ext>
            </a:extLst>
          </p:cNvPr>
          <p:cNvSpPr/>
          <p:nvPr/>
        </p:nvSpPr>
        <p:spPr>
          <a:xfrm>
            <a:off x="890606" y="5531002"/>
            <a:ext cx="349955" cy="407579"/>
          </a:xfrm>
          <a:prstGeom prst="mathMultiply">
            <a:avLst/>
          </a:prstGeom>
          <a:solidFill>
            <a:srgbClr val="C0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rgbClr val="C00000"/>
              </a:solidFill>
            </a:endParaRPr>
          </a:p>
        </p:txBody>
      </p:sp>
    </p:spTree>
    <p:extLst>
      <p:ext uri="{BB962C8B-B14F-4D97-AF65-F5344CB8AC3E}">
        <p14:creationId xmlns:p14="http://schemas.microsoft.com/office/powerpoint/2010/main" val="4241073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653</TotalTime>
  <Words>916</Words>
  <Application>Microsoft Office PowerPoint</Application>
  <PresentationFormat>Widescreen</PresentationFormat>
  <Paragraphs>179</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yuancheng Liu</dc:creator>
  <cp:lastModifiedBy>yuancheng Liu</cp:lastModifiedBy>
  <cp:revision>23</cp:revision>
  <dcterms:created xsi:type="dcterms:W3CDTF">2025-09-11T05:43:38Z</dcterms:created>
  <dcterms:modified xsi:type="dcterms:W3CDTF">2025-09-13T15:30:30Z</dcterms:modified>
</cp:coreProperties>
</file>