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2" r:id="rId2"/>
    <p:sldId id="27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5360A-AAF9-4E66-A1CA-42D06EE5464D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5474D4-FB8B-474A-8821-BFEF13E121B2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34192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3C24D-25D4-1DB0-33F1-9FB5F1595F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8F1243-0995-0B86-973C-726953493B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29840E-1A54-B66F-A7E7-7E2FE3B456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B46F0-B6C0-EB59-06C2-80CF483A9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81A0-5A8D-48AC-93A7-E0E208369D8C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634282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1A81A0-5A8D-48AC-93A7-E0E208369D8C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23315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D031B-30C8-C133-E590-8B280BA32F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6420D-5FBB-78AA-A647-48050F269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5FE58-0E38-B11F-15F5-770631031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AE051-506D-55DC-E67B-3D7053271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54102-B8CB-D70B-BAEF-3F767D7DD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2434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BD0C3-C365-D543-1219-5E4BABE74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E1283C-A8D5-C04D-2FF4-92E1057E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86259-E045-45F3-E25E-0A590E1F3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6573-629F-D727-386B-896A1FC9D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A42AF-A6FE-FA88-F096-734DF9486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58789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D03AC1-F461-4990-506B-0E74A70B90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B48A2D-BB9D-388E-F502-D9DAD8AF85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B3C6E-A4AE-B651-8E05-369ACC6F9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69FF7-7D13-1FBC-3744-07C8F33FB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C8AFB-6AD2-9240-1EFC-A9A2E672C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5516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D5DA6-DCD9-DCEF-2432-1A9B4F42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12F09-288B-6559-32FE-609AFA6418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3C7CC1-832E-6575-6692-803F3FCFA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8222-6E2C-BAF8-E026-1270079EF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860A0-39D5-138C-11AB-F7EA43C39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44721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0DC24-282E-2FB9-81F3-6E3FD0977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D31F94-D3BA-95A6-9816-7C92295C42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6EE01-F9AE-4709-A861-C6305147E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4C7FBD-3D16-F8D9-1C23-E70B885A5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15D763-8CD0-4491-39F3-58E1DBF89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63770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56B6-2B7E-941F-4631-E9DF03C12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F7360-37F1-BE6C-1CC6-11103FEAC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51DA-6EE7-63BA-9A3D-DFFB9A3E2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53C4E-2223-4F7E-060B-88CC02942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C9410E-9F60-62FA-7AF6-6A01C2714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329E7E-E836-2085-FDC9-31F049B12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9141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C2EE-1908-AE1E-C66C-94E053D3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39A4F-6CA1-AF09-95F2-319697797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C059B7-1935-B437-D5BA-B3420E5BBA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4B05D3-4F16-018D-D087-B1298173D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07E3D1-7DFB-8C84-94B7-6A9439F06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908596-D5FB-D539-FD5B-31B0B70A2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0E98AF-611E-0190-B2AE-56365948F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18FA54-5348-E9E5-CFB8-A0C24E62D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64073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12688-7392-A969-048C-E1A5143D9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1DD048-8FF4-570E-E7AE-6F99CCE1F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951A9F-1484-C0E6-143C-221D558BE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AC34B-E147-731C-4B4E-19ED83EE6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77020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9E9029-2B3B-69C8-0479-97946985A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E4E0F4-52ED-ABCA-9C57-180C9521C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752AB-4DDB-1998-91DC-DC4519E01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7153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A789-B437-4189-48A4-A26AC851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D61C3-FFA3-E1A2-F85C-233773EDE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F04CC3-7AEB-9371-AC6C-176264CD0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9D272-C9DE-876B-8F7C-98A8476D3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7FDEE0-15D1-2318-F1A9-1C089D0ED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B6E3A0-6CC9-6107-CA1F-85462D0C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55892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89F7B-83CB-FDCC-132B-BAF955D9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BAAB7B-45F0-1ADC-AB8F-C46ECFF769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7DEAFD-1FB1-A6A4-F79A-52A5F0F01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50E42-ECE8-D0FB-1A01-5E664CA5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C5704E-0878-6E9F-908B-F1766BCC2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A9F29-D65C-D1E5-FDC4-44150D39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5358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F5664F-90CC-6ACA-0621-189717A85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615A3-ADD3-112D-CE5E-84E3DA2EA3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426A9-FF87-1D6D-D056-4950730CBA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4676CC-359B-452E-906A-E6E7B13F8520}" type="datetimeFigureOut">
              <a:rPr lang="en-SG" smtClean="0"/>
              <a:t>12/9/2025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CECAE-8FB7-DA81-3B15-AEA4B8117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9512A-D9FD-4124-A126-E12F53E3A8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B1E9F-F085-4F34-88A4-9798513277B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70880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5ED8-9856-A750-9081-3E1EFA656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8F56040D-A618-2179-3D1E-1F425C4D0591}"/>
              </a:ext>
            </a:extLst>
          </p:cNvPr>
          <p:cNvSpPr/>
          <p:nvPr/>
        </p:nvSpPr>
        <p:spPr>
          <a:xfrm>
            <a:off x="7487587" y="437305"/>
            <a:ext cx="4379644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96D917B-6A93-FB73-5509-D72E26DF96F3}"/>
              </a:ext>
            </a:extLst>
          </p:cNvPr>
          <p:cNvSpPr/>
          <p:nvPr/>
        </p:nvSpPr>
        <p:spPr>
          <a:xfrm>
            <a:off x="5289269" y="437306"/>
            <a:ext cx="1870911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595876-6C99-9720-176E-FB5B5C7F568F}"/>
              </a:ext>
            </a:extLst>
          </p:cNvPr>
          <p:cNvSpPr txBox="1"/>
          <p:nvPr/>
        </p:nvSpPr>
        <p:spPr>
          <a:xfrm>
            <a:off x="324770" y="376376"/>
            <a:ext cx="751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MITM Attack Scenario and Path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B2F6E2-074F-60ED-53CE-82F61956BFD2}"/>
              </a:ext>
            </a:extLst>
          </p:cNvPr>
          <p:cNvSpPr/>
          <p:nvPr/>
        </p:nvSpPr>
        <p:spPr>
          <a:xfrm>
            <a:off x="364651" y="859720"/>
            <a:ext cx="4666924" cy="4274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DC2040-F99E-48E2-A7D4-E432F5F507D3}"/>
              </a:ext>
            </a:extLst>
          </p:cNvPr>
          <p:cNvSpPr txBox="1"/>
          <p:nvPr/>
        </p:nvSpPr>
        <p:spPr>
          <a:xfrm>
            <a:off x="498368" y="1164763"/>
            <a:ext cx="3158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aviation-lvl0-PWs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E8EB5A-21E1-35EB-BB09-B9CE27BAA21F}"/>
              </a:ext>
            </a:extLst>
          </p:cNvPr>
          <p:cNvSpPr txBox="1"/>
          <p:nvPr/>
        </p:nvSpPr>
        <p:spPr>
          <a:xfrm>
            <a:off x="416784" y="855192"/>
            <a:ext cx="3324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Level-0 </a:t>
            </a:r>
            <a:r>
              <a:rPr lang="en-SG" sz="1200" b="1" dirty="0"/>
              <a:t>Aviation Physical World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96D9FEA5-14AA-671A-03CC-850EBD80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5" y="909313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E6886238-3808-A0E8-B68F-C9718A484B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5" y="102771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E975DA9D-08AE-468D-E3CE-7F10121C5A68}"/>
              </a:ext>
            </a:extLst>
          </p:cNvPr>
          <p:cNvSpPr txBox="1"/>
          <p:nvPr/>
        </p:nvSpPr>
        <p:spPr>
          <a:xfrm>
            <a:off x="3168713" y="3473345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Green Team 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IP: 10.10.10.1</a:t>
            </a:r>
            <a:endParaRPr lang="en-SG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EA4CB53C-1EC8-E70C-AE98-184E2BDDB4FB}"/>
              </a:ext>
            </a:extLst>
          </p:cNvPr>
          <p:cNvSpPr txBox="1"/>
          <p:nvPr/>
        </p:nvSpPr>
        <p:spPr>
          <a:xfrm>
            <a:off x="5260470" y="429697"/>
            <a:ext cx="1676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Level1 OT </a:t>
            </a:r>
          </a:p>
          <a:p>
            <a:r>
              <a:rPr lang="en-SG" sz="1200" b="1" i="0" dirty="0">
                <a:effectLst/>
              </a:rPr>
              <a:t>Controller network</a:t>
            </a:r>
            <a:endParaRPr lang="en-SG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A2C4FD-9E31-935A-586D-68A81B9A7D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8" y="1560910"/>
            <a:ext cx="3387378" cy="18574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97F78C7C-22A5-E29E-C5F4-9125700D62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8" y="3545473"/>
            <a:ext cx="429991" cy="442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A54D180-9A75-6B27-8C29-4372876CFBBA}"/>
              </a:ext>
            </a:extLst>
          </p:cNvPr>
          <p:cNvSpPr txBox="1"/>
          <p:nvPr/>
        </p:nvSpPr>
        <p:spPr>
          <a:xfrm>
            <a:off x="1005324" y="3535966"/>
            <a:ext cx="1729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10.10.10.22</a:t>
            </a:r>
          </a:p>
        </p:txBody>
      </p:sp>
      <p:pic>
        <p:nvPicPr>
          <p:cNvPr id="15" name="Picture 14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295F0508-78DE-E5B1-080C-8094E669D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2" y="4206419"/>
            <a:ext cx="429991" cy="442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934F80B-51FB-E5E3-D974-ECB87B5AE1BE}"/>
              </a:ext>
            </a:extLst>
          </p:cNvPr>
          <p:cNvSpPr txBox="1"/>
          <p:nvPr/>
        </p:nvSpPr>
        <p:spPr>
          <a:xfrm>
            <a:off x="997983" y="4216676"/>
            <a:ext cx="1805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AAD0CD-499A-64B8-EA4C-1B3CBFAD3C6B}"/>
              </a:ext>
            </a:extLst>
          </p:cNvPr>
          <p:cNvSpPr txBox="1"/>
          <p:nvPr/>
        </p:nvSpPr>
        <p:spPr>
          <a:xfrm>
            <a:off x="2036283" y="1122173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Green Team Subnet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1C2C7A7-D020-C909-32BF-FBF4BD0160C9}"/>
              </a:ext>
            </a:extLst>
          </p:cNvPr>
          <p:cNvCxnSpPr>
            <a:cxnSpLocks/>
          </p:cNvCxnSpPr>
          <p:nvPr/>
        </p:nvCxnSpPr>
        <p:spPr>
          <a:xfrm>
            <a:off x="3179057" y="3418322"/>
            <a:ext cx="0" cy="6264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ABB58A29-B705-F006-4982-539527FC25C4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734115" y="3988020"/>
            <a:ext cx="2335549" cy="12715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6EDDFE8E-5E73-2340-513A-3E805FC873B5}"/>
              </a:ext>
            </a:extLst>
          </p:cNvPr>
          <p:cNvCxnSpPr>
            <a:cxnSpLocks/>
            <a:endCxn id="15" idx="2"/>
          </p:cNvCxnSpPr>
          <p:nvPr/>
        </p:nvCxnSpPr>
        <p:spPr>
          <a:xfrm rot="5400000">
            <a:off x="1975617" y="3201095"/>
            <a:ext cx="229941" cy="2665798"/>
          </a:xfrm>
          <a:prstGeom prst="bentConnector3">
            <a:avLst>
              <a:gd name="adj1" fmla="val 12456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AE8817F-1941-37A4-C5BC-9B7B2D58663E}"/>
              </a:ext>
            </a:extLst>
          </p:cNvPr>
          <p:cNvSpPr txBox="1"/>
          <p:nvPr/>
        </p:nvSpPr>
        <p:spPr>
          <a:xfrm>
            <a:off x="5392646" y="869423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lvl1-Ci-PLC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10.10.20.11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3F1D3F1A-68CD-6765-4B0D-8F64A8F0E0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1549045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7F94EFB-C329-02C5-EB0A-4C83D06E6B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166744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5AD97D83-6FEF-C9B3-16CB-2C2E2867502D}"/>
              </a:ext>
            </a:extLst>
          </p:cNvPr>
          <p:cNvSpPr txBox="1"/>
          <p:nvPr/>
        </p:nvSpPr>
        <p:spPr>
          <a:xfrm>
            <a:off x="5382497" y="150915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10.10.20.12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324FC23E-1156-6CA1-8458-9291931C42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6" y="2266949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3CFE0389-5244-BA73-4A12-859AA7298C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6" y="2385346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FB1A7122-7463-E5ED-D7A8-59A4E04B2F60}"/>
              </a:ext>
            </a:extLst>
          </p:cNvPr>
          <p:cNvSpPr txBox="1"/>
          <p:nvPr/>
        </p:nvSpPr>
        <p:spPr>
          <a:xfrm>
            <a:off x="5392646" y="2227059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10.10.20.13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BBD74340-DC5F-EE20-62FB-016D1AE40E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00672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910F88A-57C6-27D2-AD4A-E1D27AD775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12512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27990BB7-5311-D4C2-F44A-7C82EAE1CAAA}"/>
              </a:ext>
            </a:extLst>
          </p:cNvPr>
          <p:cNvSpPr txBox="1"/>
          <p:nvPr/>
        </p:nvSpPr>
        <p:spPr>
          <a:xfrm>
            <a:off x="5382497" y="296683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10.10.20.14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D534C47F-1BD4-D3A6-9DA6-FB5E1FDDB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720865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F00D897D-16CF-2E61-78D4-65E1DC8DDD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83926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655CC9BB-1E9D-2AE0-3F90-A4A1D92ECC28}"/>
              </a:ext>
            </a:extLst>
          </p:cNvPr>
          <p:cNvSpPr txBox="1"/>
          <p:nvPr/>
        </p:nvSpPr>
        <p:spPr>
          <a:xfrm>
            <a:off x="5382497" y="368097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10.10.20.15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72B18106-4FCE-8225-BE63-12D2729D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45" y="434709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CF833DB-961B-072A-3E80-29CD932A1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25" y="44654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924256BE-4AF2-4288-D484-EF6A4DB57CF7}"/>
              </a:ext>
            </a:extLst>
          </p:cNvPr>
          <p:cNvSpPr txBox="1"/>
          <p:nvPr/>
        </p:nvSpPr>
        <p:spPr>
          <a:xfrm>
            <a:off x="5363655" y="430720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lvl1-Radar-PLC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BDE294C-137D-DE2A-EE8F-C34215DDCEFC}"/>
              </a:ext>
            </a:extLst>
          </p:cNvPr>
          <p:cNvSpPr txBox="1"/>
          <p:nvPr/>
        </p:nvSpPr>
        <p:spPr>
          <a:xfrm>
            <a:off x="5387829" y="4899554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lvl1-Cam_Ctrl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10.10.20.17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8BB74D96-2E23-F418-099F-F07E4A647944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752009" y="1115581"/>
            <a:ext cx="957207" cy="311633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6B3119FE-A638-C998-55F0-7230D325609A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4230443" y="175531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93958F70-C0BC-5506-55AC-18D81BE6BF57}"/>
              </a:ext>
            </a:extLst>
          </p:cNvPr>
          <p:cNvSpPr txBox="1"/>
          <p:nvPr/>
        </p:nvSpPr>
        <p:spPr>
          <a:xfrm>
            <a:off x="4182515" y="1109985"/>
            <a:ext cx="81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43140B5-FAEC-D6BE-EFC7-4C4A91E627F5}"/>
              </a:ext>
            </a:extLst>
          </p:cNvPr>
          <p:cNvSpPr txBox="1"/>
          <p:nvPr/>
        </p:nvSpPr>
        <p:spPr>
          <a:xfrm>
            <a:off x="4185239" y="1750195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F044DB2-CDCB-D71F-7724-46E722D58488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2493409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ED163CC9-3471-AF14-BB22-ED44ED1E4A2E}"/>
              </a:ext>
            </a:extLst>
          </p:cNvPr>
          <p:cNvSpPr txBox="1"/>
          <p:nvPr/>
        </p:nvSpPr>
        <p:spPr>
          <a:xfrm>
            <a:off x="4194159" y="253398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10.10.10.33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F0E95826-F8E2-7ADE-55F8-3C2CC7F28B1D}"/>
              </a:ext>
            </a:extLst>
          </p:cNvPr>
          <p:cNvCxnSpPr>
            <a:cxnSpLocks/>
          </p:cNvCxnSpPr>
          <p:nvPr/>
        </p:nvCxnSpPr>
        <p:spPr>
          <a:xfrm flipH="1" flipV="1">
            <a:off x="4218372" y="320410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771C904B-63E8-EF49-2FE3-BC48F80F9EC6}"/>
              </a:ext>
            </a:extLst>
          </p:cNvPr>
          <p:cNvSpPr txBox="1"/>
          <p:nvPr/>
        </p:nvSpPr>
        <p:spPr>
          <a:xfrm>
            <a:off x="4152626" y="3223600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F12E3214-A845-DD35-DB23-863CA92C2996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3914797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C5174183-0FD9-E6BB-616D-7DA39C71F2A5}"/>
              </a:ext>
            </a:extLst>
          </p:cNvPr>
          <p:cNvSpPr txBox="1"/>
          <p:nvPr/>
        </p:nvSpPr>
        <p:spPr>
          <a:xfrm>
            <a:off x="4171545" y="394830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10.10.10.35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1D369337-CE81-4874-FE0C-1054E00D595A}"/>
              </a:ext>
            </a:extLst>
          </p:cNvPr>
          <p:cNvCxnSpPr>
            <a:cxnSpLocks/>
          </p:cNvCxnSpPr>
          <p:nvPr/>
        </p:nvCxnSpPr>
        <p:spPr>
          <a:xfrm rot="10800000">
            <a:off x="3772824" y="4389516"/>
            <a:ext cx="1120084" cy="680306"/>
          </a:xfrm>
          <a:prstGeom prst="bentConnector3">
            <a:avLst>
              <a:gd name="adj1" fmla="val 8226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28340E75-FC7F-A772-4D06-B4B5C1CE69E1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>
            <a:off x="4211605" y="4231920"/>
            <a:ext cx="468621" cy="321443"/>
          </a:xfrm>
          <a:prstGeom prst="bentConnector3">
            <a:avLst>
              <a:gd name="adj1" fmla="val 9720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7B58B44-FA7E-19ED-A344-3E1B7AB54B61}"/>
              </a:ext>
            </a:extLst>
          </p:cNvPr>
          <p:cNvSpPr txBox="1"/>
          <p:nvPr/>
        </p:nvSpPr>
        <p:spPr>
          <a:xfrm>
            <a:off x="4161761" y="4563849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8AC6BDF-6C89-EF20-44EE-4C8DF740B76B}"/>
              </a:ext>
            </a:extLst>
          </p:cNvPr>
          <p:cNvSpPr txBox="1"/>
          <p:nvPr/>
        </p:nvSpPr>
        <p:spPr>
          <a:xfrm>
            <a:off x="2952293" y="4871234"/>
            <a:ext cx="12192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:10.10.10.37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B7D01701-7550-23B8-7160-048BF2D14D11}"/>
              </a:ext>
            </a:extLst>
          </p:cNvPr>
          <p:cNvCxnSpPr>
            <a:cxnSpLocks/>
          </p:cNvCxnSpPr>
          <p:nvPr/>
        </p:nvCxnSpPr>
        <p:spPr>
          <a:xfrm>
            <a:off x="5426618" y="1284935"/>
            <a:ext cx="1609342" cy="1540795"/>
          </a:xfrm>
          <a:prstGeom prst="bentConnector3">
            <a:avLst>
              <a:gd name="adj1" fmla="val 871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50920FEF-F512-1D25-64B3-40D724B4D9A3}"/>
              </a:ext>
            </a:extLst>
          </p:cNvPr>
          <p:cNvCxnSpPr>
            <a:cxnSpLocks/>
            <a:stCxn id="120" idx="2"/>
          </p:cNvCxnSpPr>
          <p:nvPr/>
        </p:nvCxnSpPr>
        <p:spPr>
          <a:xfrm rot="5400000" flipH="1" flipV="1">
            <a:off x="4810674" y="3176086"/>
            <a:ext cx="2575642" cy="1874930"/>
          </a:xfrm>
          <a:prstGeom prst="bentConnector4">
            <a:avLst>
              <a:gd name="adj1" fmla="val 2005"/>
              <a:gd name="adj2" fmla="val 885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F43058B9-1C4C-B6A8-4D71-8BA864095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4933431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E225035D-CFB2-FC75-1106-5FC59ECF5515}"/>
              </a:ext>
            </a:extLst>
          </p:cNvPr>
          <p:cNvCxnSpPr>
            <a:cxnSpLocks/>
          </p:cNvCxnSpPr>
          <p:nvPr/>
        </p:nvCxnSpPr>
        <p:spPr>
          <a:xfrm flipH="1" flipV="1">
            <a:off x="5413411" y="1935883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1C110723-C3CD-12E6-9010-86C6A9DA5C03}"/>
              </a:ext>
            </a:extLst>
          </p:cNvPr>
          <p:cNvCxnSpPr>
            <a:cxnSpLocks/>
          </p:cNvCxnSpPr>
          <p:nvPr/>
        </p:nvCxnSpPr>
        <p:spPr>
          <a:xfrm flipH="1" flipV="1">
            <a:off x="5435538" y="2656514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DADA850-24F1-3C53-9829-C2EB7A25494F}"/>
              </a:ext>
            </a:extLst>
          </p:cNvPr>
          <p:cNvCxnSpPr>
            <a:cxnSpLocks/>
          </p:cNvCxnSpPr>
          <p:nvPr/>
        </p:nvCxnSpPr>
        <p:spPr>
          <a:xfrm flipH="1" flipV="1">
            <a:off x="5418615" y="337960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E14EC19D-DE09-0F8A-9154-AA66912F82B4}"/>
              </a:ext>
            </a:extLst>
          </p:cNvPr>
          <p:cNvCxnSpPr>
            <a:cxnSpLocks/>
          </p:cNvCxnSpPr>
          <p:nvPr/>
        </p:nvCxnSpPr>
        <p:spPr>
          <a:xfrm flipH="1" flipV="1">
            <a:off x="5411791" y="412303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CC58B0B6-459A-91E4-959B-72A3703EA4AB}"/>
              </a:ext>
            </a:extLst>
          </p:cNvPr>
          <p:cNvCxnSpPr>
            <a:cxnSpLocks/>
          </p:cNvCxnSpPr>
          <p:nvPr/>
        </p:nvCxnSpPr>
        <p:spPr>
          <a:xfrm flipH="1" flipV="1">
            <a:off x="5394593" y="4706021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 descr="A computer screen shot of a road&#10;&#10;AI-generated content may be incorrect.">
            <a:extLst>
              <a:ext uri="{FF2B5EF4-FFF2-40B4-BE49-F238E27FC236}">
                <a16:creationId xmlns:a16="http://schemas.microsoft.com/office/drawing/2014/main" id="{D16C9D04-B115-C565-2A00-E03AD1ED7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46" y="1971582"/>
            <a:ext cx="2571090" cy="1381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DAA0A9DE-78E7-633F-B3F2-AD2F067CBDF4}"/>
              </a:ext>
            </a:extLst>
          </p:cNvPr>
          <p:cNvSpPr txBox="1"/>
          <p:nvPr/>
        </p:nvSpPr>
        <p:spPr>
          <a:xfrm>
            <a:off x="5288741" y="5383806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Subnet1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8" name="Picture 17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5F16477-E53D-300B-84E1-01EAEE9BAD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31" y="3467661"/>
            <a:ext cx="2638349" cy="14181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1F94CFBE-66F3-0E55-DB7E-F0ED9510E0C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4465" y="928985"/>
            <a:ext cx="2220576" cy="8721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8D901E31-1DEA-3CB0-DD8B-C7F6E052F3FD}"/>
              </a:ext>
            </a:extLst>
          </p:cNvPr>
          <p:cNvSpPr txBox="1"/>
          <p:nvPr/>
        </p:nvSpPr>
        <p:spPr>
          <a:xfrm>
            <a:off x="7364482" y="469496"/>
            <a:ext cx="3902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Level2 OT Tower Operation Room SCADA network</a:t>
            </a:r>
            <a:endParaRPr lang="en-SG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09A87774-DBA4-0134-C9EA-820D2A858349}"/>
              </a:ext>
            </a:extLst>
          </p:cNvPr>
          <p:cNvSpPr txBox="1"/>
          <p:nvPr/>
        </p:nvSpPr>
        <p:spPr>
          <a:xfrm>
            <a:off x="10485041" y="993691"/>
            <a:ext cx="12192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lvl2-CAM-Monitor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10.10.20.21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3532C4B-4731-F994-972B-31C5FD25D8F7}"/>
              </a:ext>
            </a:extLst>
          </p:cNvPr>
          <p:cNvCxnSpPr>
            <a:cxnSpLocks/>
            <a:stCxn id="179" idx="1"/>
          </p:cNvCxnSpPr>
          <p:nvPr/>
        </p:nvCxnSpPr>
        <p:spPr>
          <a:xfrm rot="10800000" flipV="1">
            <a:off x="7693005" y="1365066"/>
            <a:ext cx="571460" cy="1460663"/>
          </a:xfrm>
          <a:prstGeom prst="bentConnector3">
            <a:avLst>
              <a:gd name="adj1" fmla="val 743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75814EEA-085B-EA80-2ED2-FD6D09468091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7693005" y="2825730"/>
            <a:ext cx="476526" cy="1350987"/>
          </a:xfrm>
          <a:prstGeom prst="bentConnector3">
            <a:avLst>
              <a:gd name="adj1" fmla="val 280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49E6F03A-5C84-AA0D-43BD-F22F7890F7E4}"/>
              </a:ext>
            </a:extLst>
          </p:cNvPr>
          <p:cNvCxnSpPr>
            <a:cxnSpLocks/>
          </p:cNvCxnSpPr>
          <p:nvPr/>
        </p:nvCxnSpPr>
        <p:spPr>
          <a:xfrm flipH="1">
            <a:off x="7839537" y="2537247"/>
            <a:ext cx="3959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2F34B569-F5A4-E1B0-69BF-F765FF17C77C}"/>
              </a:ext>
            </a:extLst>
          </p:cNvPr>
          <p:cNvSpPr txBox="1"/>
          <p:nvPr/>
        </p:nvSpPr>
        <p:spPr>
          <a:xfrm>
            <a:off x="10807880" y="2007251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lvl2-Light 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1196E3E-B448-A366-E5FF-68CC7186283D}"/>
              </a:ext>
            </a:extLst>
          </p:cNvPr>
          <p:cNvSpPr txBox="1"/>
          <p:nvPr/>
        </p:nvSpPr>
        <p:spPr>
          <a:xfrm>
            <a:off x="10807880" y="3543764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lvl2-Radar-Ctrl-HMI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0A0ED493-E35B-52F7-F38C-2A1913665689}"/>
              </a:ext>
            </a:extLst>
          </p:cNvPr>
          <p:cNvSpPr txBox="1"/>
          <p:nvPr/>
        </p:nvSpPr>
        <p:spPr>
          <a:xfrm>
            <a:off x="10206359" y="5336403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Subnet2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E0A63928-5BA0-3803-2F60-03C89A173178}"/>
              </a:ext>
            </a:extLst>
          </p:cNvPr>
          <p:cNvSpPr txBox="1"/>
          <p:nvPr/>
        </p:nvSpPr>
        <p:spPr>
          <a:xfrm>
            <a:off x="6864257" y="3170924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Blue Team 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IP: 10.10.20.1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0843D064-6F65-EB0A-44B5-01DACE59A0F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569" y="5234346"/>
            <a:ext cx="325936" cy="3340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0BD2FE2C-308F-F699-9FD3-A2FD3C2892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6096" y="5025856"/>
            <a:ext cx="419005" cy="430031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687B39DA-AF8D-B519-809B-ABBB41337C82}"/>
              </a:ext>
            </a:extLst>
          </p:cNvPr>
          <p:cNvSpPr txBox="1"/>
          <p:nvPr/>
        </p:nvSpPr>
        <p:spPr>
          <a:xfrm>
            <a:off x="9562366" y="5056206"/>
            <a:ext cx="20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lvl2-Misconiftured –IOT –CAM 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A0892BDC-B119-38CA-18B8-118CF92C9B96}"/>
              </a:ext>
            </a:extLst>
          </p:cNvPr>
          <p:cNvCxnSpPr>
            <a:cxnSpLocks/>
            <a:stCxn id="200" idx="0"/>
          </p:cNvCxnSpPr>
          <p:nvPr/>
        </p:nvCxnSpPr>
        <p:spPr>
          <a:xfrm flipV="1">
            <a:off x="7839537" y="4162571"/>
            <a:ext cx="0" cy="107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68DD7EE4-7D1B-BA6B-EEA9-82FA480DAB90}"/>
              </a:ext>
            </a:extLst>
          </p:cNvPr>
          <p:cNvCxnSpPr>
            <a:cxnSpLocks/>
          </p:cNvCxnSpPr>
          <p:nvPr/>
        </p:nvCxnSpPr>
        <p:spPr>
          <a:xfrm flipH="1">
            <a:off x="7839537" y="5069823"/>
            <a:ext cx="13665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93AA3725-1394-F2A6-0F3B-DDAF5F0D2A3F}"/>
              </a:ext>
            </a:extLst>
          </p:cNvPr>
          <p:cNvSpPr txBox="1"/>
          <p:nvPr/>
        </p:nvSpPr>
        <p:spPr>
          <a:xfrm>
            <a:off x="7986070" y="5151562"/>
            <a:ext cx="15762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 team misconfigured maintenance RJ45 port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1D29965-A126-4485-2321-8BBC22CA5410}"/>
              </a:ext>
            </a:extLst>
          </p:cNvPr>
          <p:cNvSpPr/>
          <p:nvPr/>
        </p:nvSpPr>
        <p:spPr>
          <a:xfrm flipV="1">
            <a:off x="392082" y="5759732"/>
            <a:ext cx="10270617" cy="639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9964EFC-B1DC-FC28-E1A8-02472FC862DF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8626" y="4043806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42B6EDF-8278-E381-2B71-9B0260534AF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6366" y="2585772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7545F98-E53B-3959-C7A8-96FE7E62843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0587" y="5830445"/>
            <a:ext cx="396581" cy="4396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2CAAEBB-B48E-6F59-30E6-6917C98608A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4350" y="5803986"/>
            <a:ext cx="818274" cy="37652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 descr="A red horse on wheels&#10;&#10;Description automatically generated">
            <a:extLst>
              <a:ext uri="{FF2B5EF4-FFF2-40B4-BE49-F238E27FC236}">
                <a16:creationId xmlns:a16="http://schemas.microsoft.com/office/drawing/2014/main" id="{A2861FB8-59DF-4FE0-03EE-01DB97FCC1BB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8219" y="5878473"/>
            <a:ext cx="363613" cy="287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9523B77-CFFC-F702-E0D5-5163086F3BE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49" y="6044798"/>
            <a:ext cx="325676" cy="334246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8814E66-2A90-49C1-2576-C40F7A9AC99F}"/>
              </a:ext>
            </a:extLst>
          </p:cNvPr>
          <p:cNvSpPr txBox="1"/>
          <p:nvPr/>
        </p:nvSpPr>
        <p:spPr>
          <a:xfrm>
            <a:off x="364651" y="5781102"/>
            <a:ext cx="1778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Red Team Init Subnet / Internet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398834AF-F4AB-A3F8-BF6E-6E1E9AF00BC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5675" y="5613251"/>
            <a:ext cx="878538" cy="878538"/>
          </a:xfrm>
          <a:prstGeom prst="rect">
            <a:avLst/>
          </a:prstGeom>
        </p:spPr>
      </p:pic>
      <p:pic>
        <p:nvPicPr>
          <p:cNvPr id="30" name="Graphic 29" descr="Construction worker male with solid fill">
            <a:extLst>
              <a:ext uri="{FF2B5EF4-FFF2-40B4-BE49-F238E27FC236}">
                <a16:creationId xmlns:a16="http://schemas.microsoft.com/office/drawing/2014/main" id="{D76DA270-5B09-EFEF-ABE8-BC2DFCBFC77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34696" y="5787298"/>
            <a:ext cx="553844" cy="5538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94917A3A-1614-A0AE-B8F8-857EE656B2BA}"/>
              </a:ext>
            </a:extLst>
          </p:cNvPr>
          <p:cNvSpPr txBox="1"/>
          <p:nvPr/>
        </p:nvSpPr>
        <p:spPr>
          <a:xfrm>
            <a:off x="1907098" y="5364709"/>
            <a:ext cx="13504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Red team attacker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5C0B19C-1B95-2C5E-0D3E-42CC1CCD22B6}"/>
              </a:ext>
            </a:extLst>
          </p:cNvPr>
          <p:cNvSpPr txBox="1"/>
          <p:nvPr/>
        </p:nvSpPr>
        <p:spPr>
          <a:xfrm>
            <a:off x="2850034" y="5406557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Ninja C2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:172.25.121.243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94D3402-2A27-AAAC-18F9-3680AD29DDEB}"/>
              </a:ext>
            </a:extLst>
          </p:cNvPr>
          <p:cNvCxnSpPr/>
          <p:nvPr/>
        </p:nvCxnSpPr>
        <p:spPr>
          <a:xfrm>
            <a:off x="2523744" y="5971032"/>
            <a:ext cx="4285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2BF59AC-CC6E-9077-A85A-C0A74EC356CB}"/>
              </a:ext>
            </a:extLst>
          </p:cNvPr>
          <p:cNvCxnSpPr>
            <a:cxnSpLocks/>
          </p:cNvCxnSpPr>
          <p:nvPr/>
        </p:nvCxnSpPr>
        <p:spPr>
          <a:xfrm>
            <a:off x="3825727" y="5958840"/>
            <a:ext cx="27181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BE8E128-6655-6CCF-4DD0-67B6377C6429}"/>
              </a:ext>
            </a:extLst>
          </p:cNvPr>
          <p:cNvCxnSpPr>
            <a:cxnSpLocks/>
          </p:cNvCxnSpPr>
          <p:nvPr/>
        </p:nvCxnSpPr>
        <p:spPr>
          <a:xfrm>
            <a:off x="2520336" y="6251448"/>
            <a:ext cx="195235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0DBC5848-DA19-60AB-01F1-8C3830BEDC21}"/>
              </a:ext>
            </a:extLst>
          </p:cNvPr>
          <p:cNvSpPr txBox="1"/>
          <p:nvPr/>
        </p:nvSpPr>
        <p:spPr>
          <a:xfrm>
            <a:off x="4781171" y="6008405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Third party IoT camera with malicious firmware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8F7B3EE2-40B1-8BDD-F47B-8D3FA9C9BD1B}"/>
              </a:ext>
            </a:extLst>
          </p:cNvPr>
          <p:cNvCxnSpPr>
            <a:cxnSpLocks/>
            <a:stCxn id="25" idx="2"/>
            <a:endCxn id="30" idx="2"/>
          </p:cNvCxnSpPr>
          <p:nvPr/>
        </p:nvCxnSpPr>
        <p:spPr>
          <a:xfrm rot="5400000" flipH="1" flipV="1">
            <a:off x="6727151" y="4294577"/>
            <a:ext cx="37902" cy="4131031"/>
          </a:xfrm>
          <a:prstGeom prst="bentConnector3">
            <a:avLst>
              <a:gd name="adj1" fmla="val -39334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DAD8E25-0F06-3E81-3F4A-687C6A261FC5}"/>
              </a:ext>
            </a:extLst>
          </p:cNvPr>
          <p:cNvSpPr txBox="1"/>
          <p:nvPr/>
        </p:nvSpPr>
        <p:spPr>
          <a:xfrm>
            <a:off x="7092446" y="5829826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Laptop with Spy trojan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C835C59-E239-B31B-4D8C-79EBB2B9D3C0}"/>
              </a:ext>
            </a:extLst>
          </p:cNvPr>
          <p:cNvSpPr txBox="1"/>
          <p:nvPr/>
        </p:nvSpPr>
        <p:spPr>
          <a:xfrm>
            <a:off x="9129305" y="5887757"/>
            <a:ext cx="14777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Engineer </a:t>
            </a:r>
          </a:p>
        </p:txBody>
      </p:sp>
      <p:pic>
        <p:nvPicPr>
          <p:cNvPr id="57" name="Picture 56" descr="A white square with blue and yellow graphic design&#10;&#10;AI-generated content may be incorrect.">
            <a:extLst>
              <a:ext uri="{FF2B5EF4-FFF2-40B4-BE49-F238E27FC236}">
                <a16:creationId xmlns:a16="http://schemas.microsoft.com/office/drawing/2014/main" id="{2108F9EE-7675-45FB-3481-F0B9E0CF9A0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96" y="5731121"/>
            <a:ext cx="699028" cy="699028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8940E64-F126-9A45-38A4-7F40F636E2A7}"/>
              </a:ext>
            </a:extLst>
          </p:cNvPr>
          <p:cNvSpPr/>
          <p:nvPr/>
        </p:nvSpPr>
        <p:spPr>
          <a:xfrm>
            <a:off x="6686269" y="5668285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1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78E3DCC-4537-FF54-0AF5-4B6CC749BB20}"/>
              </a:ext>
            </a:extLst>
          </p:cNvPr>
          <p:cNvCxnSpPr/>
          <p:nvPr/>
        </p:nvCxnSpPr>
        <p:spPr>
          <a:xfrm flipV="1">
            <a:off x="7160180" y="5568397"/>
            <a:ext cx="516389" cy="26547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6B9BE440-8688-41E9-A7D6-EAB99C15BE49}"/>
              </a:ext>
            </a:extLst>
          </p:cNvPr>
          <p:cNvSpPr/>
          <p:nvPr/>
        </p:nvSpPr>
        <p:spPr>
          <a:xfrm>
            <a:off x="7351488" y="540137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2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D645652-D9A8-1E28-CAEE-3AD719EC9010}"/>
              </a:ext>
            </a:extLst>
          </p:cNvPr>
          <p:cNvCxnSpPr>
            <a:cxnSpLocks/>
          </p:cNvCxnSpPr>
          <p:nvPr/>
        </p:nvCxnSpPr>
        <p:spPr>
          <a:xfrm flipH="1" flipV="1">
            <a:off x="7718946" y="3204103"/>
            <a:ext cx="0" cy="194885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7AD00FB-2770-3638-5192-A818DDEAE529}"/>
              </a:ext>
            </a:extLst>
          </p:cNvPr>
          <p:cNvCxnSpPr>
            <a:cxnSpLocks/>
          </p:cNvCxnSpPr>
          <p:nvPr/>
        </p:nvCxnSpPr>
        <p:spPr>
          <a:xfrm flipH="1">
            <a:off x="6908283" y="3189691"/>
            <a:ext cx="700266" cy="1441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15B9706-9A4D-30D7-37CB-AD13FE58AA8E}"/>
              </a:ext>
            </a:extLst>
          </p:cNvPr>
          <p:cNvCxnSpPr>
            <a:cxnSpLocks/>
          </p:cNvCxnSpPr>
          <p:nvPr/>
        </p:nvCxnSpPr>
        <p:spPr>
          <a:xfrm flipH="1" flipV="1">
            <a:off x="5577297" y="1395057"/>
            <a:ext cx="1359222" cy="171809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EC68D5C4-4309-CAA0-B4AD-E42684945D2A}"/>
              </a:ext>
            </a:extLst>
          </p:cNvPr>
          <p:cNvSpPr/>
          <p:nvPr/>
        </p:nvSpPr>
        <p:spPr>
          <a:xfrm>
            <a:off x="6011361" y="1985444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E48C202-A5D8-A290-2658-65F271D1C016}"/>
              </a:ext>
            </a:extLst>
          </p:cNvPr>
          <p:cNvCxnSpPr>
            <a:cxnSpLocks/>
          </p:cNvCxnSpPr>
          <p:nvPr/>
        </p:nvCxnSpPr>
        <p:spPr>
          <a:xfrm flipH="1" flipV="1">
            <a:off x="3906496" y="5872464"/>
            <a:ext cx="2530880" cy="8563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Oval 54">
            <a:extLst>
              <a:ext uri="{FF2B5EF4-FFF2-40B4-BE49-F238E27FC236}">
                <a16:creationId xmlns:a16="http://schemas.microsoft.com/office/drawing/2014/main" id="{B836346B-2977-74F8-3356-7C8BCD3F114C}"/>
              </a:ext>
            </a:extLst>
          </p:cNvPr>
          <p:cNvSpPr/>
          <p:nvPr/>
        </p:nvSpPr>
        <p:spPr>
          <a:xfrm>
            <a:off x="4472686" y="564418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4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64AE7A4E-FE38-4B09-9E03-3FB11AEAAD49}"/>
              </a:ext>
            </a:extLst>
          </p:cNvPr>
          <p:cNvCxnSpPr>
            <a:cxnSpLocks/>
          </p:cNvCxnSpPr>
          <p:nvPr/>
        </p:nvCxnSpPr>
        <p:spPr>
          <a:xfrm flipH="1">
            <a:off x="2500695" y="6048188"/>
            <a:ext cx="451598" cy="0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Oval 59">
            <a:extLst>
              <a:ext uri="{FF2B5EF4-FFF2-40B4-BE49-F238E27FC236}">
                <a16:creationId xmlns:a16="http://schemas.microsoft.com/office/drawing/2014/main" id="{A6CC0FE8-91D8-B60C-ADF5-F7224B308950}"/>
              </a:ext>
            </a:extLst>
          </p:cNvPr>
          <p:cNvSpPr/>
          <p:nvPr/>
        </p:nvSpPr>
        <p:spPr>
          <a:xfrm>
            <a:off x="3324166" y="617098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5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A616CAF5-4C64-E406-2D05-68E5C0D70304}"/>
              </a:ext>
            </a:extLst>
          </p:cNvPr>
          <p:cNvSpPr/>
          <p:nvPr/>
        </p:nvSpPr>
        <p:spPr>
          <a:xfrm>
            <a:off x="7477927" y="6313631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6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41063D2-B2C3-13EF-5EDD-C80B09062764}"/>
              </a:ext>
            </a:extLst>
          </p:cNvPr>
          <p:cNvCxnSpPr>
            <a:cxnSpLocks/>
          </p:cNvCxnSpPr>
          <p:nvPr/>
        </p:nvCxnSpPr>
        <p:spPr>
          <a:xfrm flipV="1">
            <a:off x="8972316" y="5639937"/>
            <a:ext cx="590048" cy="32889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9B52218E-1CD0-8D71-9D30-485544A18593}"/>
              </a:ext>
            </a:extLst>
          </p:cNvPr>
          <p:cNvSpPr/>
          <p:nvPr/>
        </p:nvSpPr>
        <p:spPr>
          <a:xfrm>
            <a:off x="9160724" y="569158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7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67587D-0A28-1F1A-D0B8-5884745D23AE}"/>
              </a:ext>
            </a:extLst>
          </p:cNvPr>
          <p:cNvCxnSpPr>
            <a:cxnSpLocks/>
          </p:cNvCxnSpPr>
          <p:nvPr/>
        </p:nvCxnSpPr>
        <p:spPr>
          <a:xfrm flipH="1" flipV="1">
            <a:off x="7962642" y="4981129"/>
            <a:ext cx="1134997" cy="552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Oval 67">
            <a:extLst>
              <a:ext uri="{FF2B5EF4-FFF2-40B4-BE49-F238E27FC236}">
                <a16:creationId xmlns:a16="http://schemas.microsoft.com/office/drawing/2014/main" id="{44A7B33A-9E49-81EC-B8D7-84ACB3C7745D}"/>
              </a:ext>
            </a:extLst>
          </p:cNvPr>
          <p:cNvSpPr/>
          <p:nvPr/>
        </p:nvSpPr>
        <p:spPr>
          <a:xfrm>
            <a:off x="8340426" y="4842079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9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EAA8FC7E-79D7-C483-B664-C06F7DBAAA10}"/>
              </a:ext>
            </a:extLst>
          </p:cNvPr>
          <p:cNvCxnSpPr>
            <a:cxnSpLocks/>
          </p:cNvCxnSpPr>
          <p:nvPr/>
        </p:nvCxnSpPr>
        <p:spPr>
          <a:xfrm flipH="1" flipV="1">
            <a:off x="7992068" y="2645572"/>
            <a:ext cx="18159" cy="224234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Multiplication Sign 71">
            <a:extLst>
              <a:ext uri="{FF2B5EF4-FFF2-40B4-BE49-F238E27FC236}">
                <a16:creationId xmlns:a16="http://schemas.microsoft.com/office/drawing/2014/main" id="{9F554DE2-DDE8-7841-63EA-FA50D61C6869}"/>
              </a:ext>
            </a:extLst>
          </p:cNvPr>
          <p:cNvSpPr/>
          <p:nvPr/>
        </p:nvSpPr>
        <p:spPr>
          <a:xfrm>
            <a:off x="7817707" y="2336261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73" name="Multiplication Sign 72">
            <a:extLst>
              <a:ext uri="{FF2B5EF4-FFF2-40B4-BE49-F238E27FC236}">
                <a16:creationId xmlns:a16="http://schemas.microsoft.com/office/drawing/2014/main" id="{C1443A41-5D25-72B1-2E1E-5455A9504905}"/>
              </a:ext>
            </a:extLst>
          </p:cNvPr>
          <p:cNvSpPr/>
          <p:nvPr/>
        </p:nvSpPr>
        <p:spPr>
          <a:xfrm>
            <a:off x="9340886" y="5289671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01D25CC9-E1F0-E908-7422-50DBAAA993C4}"/>
              </a:ext>
            </a:extLst>
          </p:cNvPr>
          <p:cNvCxnSpPr>
            <a:cxnSpLocks/>
          </p:cNvCxnSpPr>
          <p:nvPr/>
        </p:nvCxnSpPr>
        <p:spPr>
          <a:xfrm flipH="1">
            <a:off x="6918432" y="2425984"/>
            <a:ext cx="816075" cy="9274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10E61F0-E79D-FAD2-CE18-D1FC2C82F215}"/>
              </a:ext>
            </a:extLst>
          </p:cNvPr>
          <p:cNvCxnSpPr>
            <a:cxnSpLocks/>
          </p:cNvCxnSpPr>
          <p:nvPr/>
        </p:nvCxnSpPr>
        <p:spPr>
          <a:xfrm flipV="1">
            <a:off x="6981788" y="1198607"/>
            <a:ext cx="985" cy="113823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FBEEAA85-D146-BC7C-DBF0-19DCCFD94798}"/>
              </a:ext>
            </a:extLst>
          </p:cNvPr>
          <p:cNvCxnSpPr>
            <a:cxnSpLocks/>
          </p:cNvCxnSpPr>
          <p:nvPr/>
        </p:nvCxnSpPr>
        <p:spPr>
          <a:xfrm flipH="1" flipV="1">
            <a:off x="5507624" y="1186586"/>
            <a:ext cx="1439446" cy="25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Oval 91">
            <a:extLst>
              <a:ext uri="{FF2B5EF4-FFF2-40B4-BE49-F238E27FC236}">
                <a16:creationId xmlns:a16="http://schemas.microsoft.com/office/drawing/2014/main" id="{21A0EACB-1D51-8640-ABE7-A0A6D6973B4B}"/>
              </a:ext>
            </a:extLst>
          </p:cNvPr>
          <p:cNvSpPr/>
          <p:nvPr/>
        </p:nvSpPr>
        <p:spPr>
          <a:xfrm>
            <a:off x="6640226" y="984480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rgbClr val="C00000"/>
              </a:solidFill>
            </a:endParaRP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258A901-46F3-C3D4-C0C2-C4FDE749504D}"/>
              </a:ext>
            </a:extLst>
          </p:cNvPr>
          <p:cNvCxnSpPr>
            <a:cxnSpLocks/>
          </p:cNvCxnSpPr>
          <p:nvPr/>
        </p:nvCxnSpPr>
        <p:spPr>
          <a:xfrm flipH="1">
            <a:off x="4030330" y="1215262"/>
            <a:ext cx="662885" cy="97736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Multiplication Sign 105">
            <a:extLst>
              <a:ext uri="{FF2B5EF4-FFF2-40B4-BE49-F238E27FC236}">
                <a16:creationId xmlns:a16="http://schemas.microsoft.com/office/drawing/2014/main" id="{2E1C710E-2882-DA07-5DEA-197C2750F858}"/>
              </a:ext>
            </a:extLst>
          </p:cNvPr>
          <p:cNvSpPr/>
          <p:nvPr/>
        </p:nvSpPr>
        <p:spPr>
          <a:xfrm>
            <a:off x="3658692" y="2097094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8CE8F3A-73EC-8A11-7F51-A31F5A622B9E}"/>
              </a:ext>
            </a:extLst>
          </p:cNvPr>
          <p:cNvSpPr txBox="1"/>
          <p:nvPr/>
        </p:nvSpPr>
        <p:spPr>
          <a:xfrm>
            <a:off x="6564145" y="965251"/>
            <a:ext cx="440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10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42100C2-00FD-D400-BF93-256CFCCF8836}"/>
              </a:ext>
            </a:extLst>
          </p:cNvPr>
          <p:cNvCxnSpPr>
            <a:cxnSpLocks/>
          </p:cNvCxnSpPr>
          <p:nvPr/>
        </p:nvCxnSpPr>
        <p:spPr>
          <a:xfrm flipV="1">
            <a:off x="3984077" y="1426367"/>
            <a:ext cx="835697" cy="1286782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DE140205-1E4F-9D8B-E90E-5A8B97B03462}"/>
              </a:ext>
            </a:extLst>
          </p:cNvPr>
          <p:cNvCxnSpPr>
            <a:cxnSpLocks/>
          </p:cNvCxnSpPr>
          <p:nvPr/>
        </p:nvCxnSpPr>
        <p:spPr>
          <a:xfrm>
            <a:off x="5566134" y="1301812"/>
            <a:ext cx="2390692" cy="99196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40C2EEA0-3E88-14DC-3518-201045E71A42}"/>
              </a:ext>
            </a:extLst>
          </p:cNvPr>
          <p:cNvSpPr/>
          <p:nvPr/>
        </p:nvSpPr>
        <p:spPr>
          <a:xfrm>
            <a:off x="7305134" y="197158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F8C7E80D-5A3E-03EB-3C18-DB2FEAF015F0}"/>
              </a:ext>
            </a:extLst>
          </p:cNvPr>
          <p:cNvSpPr txBox="1"/>
          <p:nvPr/>
        </p:nvSpPr>
        <p:spPr>
          <a:xfrm>
            <a:off x="7224654" y="1952918"/>
            <a:ext cx="440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11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DF0D7990-6406-57BE-EB9B-9DC335BD694C}"/>
              </a:ext>
            </a:extLst>
          </p:cNvPr>
          <p:cNvCxnSpPr>
            <a:cxnSpLocks/>
          </p:cNvCxnSpPr>
          <p:nvPr/>
        </p:nvCxnSpPr>
        <p:spPr>
          <a:xfrm>
            <a:off x="9672203" y="5022096"/>
            <a:ext cx="1594539" cy="1766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939C92A-A5F4-D26D-ECD5-F2E8B5DAA4E8}"/>
              </a:ext>
            </a:extLst>
          </p:cNvPr>
          <p:cNvCxnSpPr>
            <a:cxnSpLocks/>
          </p:cNvCxnSpPr>
          <p:nvPr/>
        </p:nvCxnSpPr>
        <p:spPr>
          <a:xfrm flipV="1">
            <a:off x="11266742" y="2629199"/>
            <a:ext cx="0" cy="2357451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9275EC9C-E73F-A992-6FE0-70BCA77F9199}"/>
              </a:ext>
            </a:extLst>
          </p:cNvPr>
          <p:cNvCxnSpPr>
            <a:cxnSpLocks/>
          </p:cNvCxnSpPr>
          <p:nvPr/>
        </p:nvCxnSpPr>
        <p:spPr>
          <a:xfrm flipH="1" flipV="1">
            <a:off x="10933140" y="2489616"/>
            <a:ext cx="304192" cy="122388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1" name="Oval 150">
            <a:extLst>
              <a:ext uri="{FF2B5EF4-FFF2-40B4-BE49-F238E27FC236}">
                <a16:creationId xmlns:a16="http://schemas.microsoft.com/office/drawing/2014/main" id="{EE642078-C6A7-D9D7-A115-513B7CDF6E7C}"/>
              </a:ext>
            </a:extLst>
          </p:cNvPr>
          <p:cNvSpPr/>
          <p:nvPr/>
        </p:nvSpPr>
        <p:spPr>
          <a:xfrm>
            <a:off x="11167421" y="2904152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0453B990-66F9-833A-FC3C-484548284E19}"/>
              </a:ext>
            </a:extLst>
          </p:cNvPr>
          <p:cNvSpPr txBox="1"/>
          <p:nvPr/>
        </p:nvSpPr>
        <p:spPr>
          <a:xfrm>
            <a:off x="11094623" y="2890006"/>
            <a:ext cx="44091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12</a:t>
            </a:r>
          </a:p>
        </p:txBody>
      </p:sp>
      <p:sp>
        <p:nvSpPr>
          <p:cNvPr id="153" name="Multiplication Sign 152">
            <a:extLst>
              <a:ext uri="{FF2B5EF4-FFF2-40B4-BE49-F238E27FC236}">
                <a16:creationId xmlns:a16="http://schemas.microsoft.com/office/drawing/2014/main" id="{2803D56E-1690-EDF2-3FBE-B21C6CB97890}"/>
              </a:ext>
            </a:extLst>
          </p:cNvPr>
          <p:cNvSpPr/>
          <p:nvPr/>
        </p:nvSpPr>
        <p:spPr>
          <a:xfrm>
            <a:off x="10617384" y="2168432"/>
            <a:ext cx="349955" cy="407579"/>
          </a:xfrm>
          <a:prstGeom prst="mathMultiply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>
              <a:solidFill>
                <a:srgbClr val="C00000"/>
              </a:solidFill>
            </a:endParaRPr>
          </a:p>
        </p:txBody>
      </p: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61EAE8C2-AE46-E30F-5E17-DE65D2BA96BC}"/>
              </a:ext>
            </a:extLst>
          </p:cNvPr>
          <p:cNvCxnSpPr>
            <a:cxnSpLocks/>
            <a:endCxn id="206" idx="0"/>
          </p:cNvCxnSpPr>
          <p:nvPr/>
        </p:nvCxnSpPr>
        <p:spPr>
          <a:xfrm>
            <a:off x="8058894" y="2825729"/>
            <a:ext cx="1356705" cy="2200127"/>
          </a:xfrm>
          <a:prstGeom prst="straightConnector1">
            <a:avLst/>
          </a:prstGeom>
          <a:ln>
            <a:solidFill>
              <a:srgbClr val="C00000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2" name="Oval 161">
            <a:extLst>
              <a:ext uri="{FF2B5EF4-FFF2-40B4-BE49-F238E27FC236}">
                <a16:creationId xmlns:a16="http://schemas.microsoft.com/office/drawing/2014/main" id="{17303583-6F79-044F-D4B0-19403509909D}"/>
              </a:ext>
            </a:extLst>
          </p:cNvPr>
          <p:cNvSpPr/>
          <p:nvPr/>
        </p:nvSpPr>
        <p:spPr>
          <a:xfrm>
            <a:off x="8248859" y="3148683"/>
            <a:ext cx="198642" cy="214127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sz="1600" b="1" dirty="0">
                <a:solidFill>
                  <a:srgbClr val="C00000"/>
                </a:solidFill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549181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>
            <a:extLst>
              <a:ext uri="{FF2B5EF4-FFF2-40B4-BE49-F238E27FC236}">
                <a16:creationId xmlns:a16="http://schemas.microsoft.com/office/drawing/2014/main" id="{43DB87FC-2D12-1DC0-6030-58BE892029E5}"/>
              </a:ext>
            </a:extLst>
          </p:cNvPr>
          <p:cNvSpPr/>
          <p:nvPr/>
        </p:nvSpPr>
        <p:spPr>
          <a:xfrm>
            <a:off x="7453716" y="443369"/>
            <a:ext cx="4548505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D760E40-AF42-797B-0052-EE62DE6D4D80}"/>
              </a:ext>
            </a:extLst>
          </p:cNvPr>
          <p:cNvSpPr/>
          <p:nvPr/>
        </p:nvSpPr>
        <p:spPr>
          <a:xfrm>
            <a:off x="5289269" y="437306"/>
            <a:ext cx="1870911" cy="52220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7FF7BC-9790-39C7-5A59-BF9CD52257F5}"/>
              </a:ext>
            </a:extLst>
          </p:cNvPr>
          <p:cNvSpPr txBox="1"/>
          <p:nvPr/>
        </p:nvSpPr>
        <p:spPr>
          <a:xfrm>
            <a:off x="324770" y="376376"/>
            <a:ext cx="75147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/>
              <a:t>Aviation Runway Cyber Twin </a:t>
            </a:r>
            <a:r>
              <a:rPr lang="en-US" sz="2000" b="1" dirty="0"/>
              <a:t>[OT] Network </a:t>
            </a:r>
            <a:endParaRPr lang="en-SG" sz="20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166CD7-7E30-23D9-A2A5-909637550521}"/>
              </a:ext>
            </a:extLst>
          </p:cNvPr>
          <p:cNvSpPr/>
          <p:nvPr/>
        </p:nvSpPr>
        <p:spPr>
          <a:xfrm>
            <a:off x="364651" y="859720"/>
            <a:ext cx="4666924" cy="427458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B631E6-4278-F553-6262-4C36E9D840E0}"/>
              </a:ext>
            </a:extLst>
          </p:cNvPr>
          <p:cNvSpPr txBox="1"/>
          <p:nvPr/>
        </p:nvSpPr>
        <p:spPr>
          <a:xfrm>
            <a:off x="498368" y="1164763"/>
            <a:ext cx="315830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aviation-lvl0-PWs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93DA54-024F-4376-C93D-4EBFB158FFAB}"/>
              </a:ext>
            </a:extLst>
          </p:cNvPr>
          <p:cNvSpPr txBox="1"/>
          <p:nvPr/>
        </p:nvSpPr>
        <p:spPr>
          <a:xfrm>
            <a:off x="416784" y="855192"/>
            <a:ext cx="332455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Level-0 </a:t>
            </a:r>
            <a:r>
              <a:rPr lang="en-SG" sz="1200" b="1" dirty="0"/>
              <a:t>Aviation Physical World Network </a:t>
            </a:r>
            <a:endParaRPr lang="en-SG" sz="12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D7E00B9E-D137-22E3-2C70-1D6BE74B8F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5" y="909313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31FDCC1-2580-6055-B2C5-AE85BBDE3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5" y="102771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4" name="TextBox 113">
            <a:extLst>
              <a:ext uri="{FF2B5EF4-FFF2-40B4-BE49-F238E27FC236}">
                <a16:creationId xmlns:a16="http://schemas.microsoft.com/office/drawing/2014/main" id="{A21E0499-7F22-909C-7010-379CF8320BB3}"/>
              </a:ext>
            </a:extLst>
          </p:cNvPr>
          <p:cNvSpPr txBox="1"/>
          <p:nvPr/>
        </p:nvSpPr>
        <p:spPr>
          <a:xfrm>
            <a:off x="3168713" y="3473345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Green Team 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IP: 10.10.10.1</a:t>
            </a:r>
            <a:endParaRPr lang="en-SG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21FA024F-B520-A770-3107-4692FC95A824}"/>
              </a:ext>
            </a:extLst>
          </p:cNvPr>
          <p:cNvSpPr txBox="1"/>
          <p:nvPr/>
        </p:nvSpPr>
        <p:spPr>
          <a:xfrm>
            <a:off x="5260470" y="429697"/>
            <a:ext cx="16760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Level1 OT </a:t>
            </a:r>
          </a:p>
          <a:p>
            <a:r>
              <a:rPr lang="en-SG" sz="1200" b="1" i="0" dirty="0">
                <a:effectLst/>
              </a:rPr>
              <a:t>Controller network</a:t>
            </a:r>
            <a:endParaRPr lang="en-SG" sz="12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B7AF0D-0791-6CA0-01BF-D18124D72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118" y="1560910"/>
            <a:ext cx="3387378" cy="18574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2" name="Picture 11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518DE00D-BF5E-502F-428B-34C37D796E1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18" y="3545473"/>
            <a:ext cx="429991" cy="44254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C4073C6-3598-4525-103D-FD04C6DE9DD7}"/>
              </a:ext>
            </a:extLst>
          </p:cNvPr>
          <p:cNvSpPr txBox="1"/>
          <p:nvPr/>
        </p:nvSpPr>
        <p:spPr>
          <a:xfrm>
            <a:off x="1005324" y="3535966"/>
            <a:ext cx="17292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10.10.10.22</a:t>
            </a:r>
          </a:p>
        </p:txBody>
      </p:sp>
      <p:pic>
        <p:nvPicPr>
          <p:cNvPr id="15" name="Picture 14" descr="A black and white sign with a camera&#10;&#10;AI-generated content may be incorrect.">
            <a:extLst>
              <a:ext uri="{FF2B5EF4-FFF2-40B4-BE49-F238E27FC236}">
                <a16:creationId xmlns:a16="http://schemas.microsoft.com/office/drawing/2014/main" id="{616D5AD0-35F7-3148-2944-82C4EC8949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692" y="4206419"/>
            <a:ext cx="429991" cy="44254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1A8DAF0-E450-FB53-5420-3335F332A8AB}"/>
              </a:ext>
            </a:extLst>
          </p:cNvPr>
          <p:cNvSpPr txBox="1"/>
          <p:nvPr/>
        </p:nvSpPr>
        <p:spPr>
          <a:xfrm>
            <a:off x="997983" y="4216676"/>
            <a:ext cx="1805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aviation-lvl0-CAM1</a:t>
            </a:r>
          </a:p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 IP</a:t>
            </a:r>
            <a:r>
              <a:rPr 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10.10.10.23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BBCD89-EB87-4671-5814-2AF643F60584}"/>
              </a:ext>
            </a:extLst>
          </p:cNvPr>
          <p:cNvSpPr txBox="1"/>
          <p:nvPr/>
        </p:nvSpPr>
        <p:spPr>
          <a:xfrm>
            <a:off x="2236509" y="1132191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6">
                    <a:lumMod val="75000"/>
                  </a:schemeClr>
                </a:solidFill>
              </a:rPr>
              <a:t>Green Team Subnet</a:t>
            </a:r>
            <a:endParaRPr lang="en-SG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C6FA0DF-DEAE-43A6-9FBF-51400861763F}"/>
              </a:ext>
            </a:extLst>
          </p:cNvPr>
          <p:cNvCxnSpPr>
            <a:cxnSpLocks/>
          </p:cNvCxnSpPr>
          <p:nvPr/>
        </p:nvCxnSpPr>
        <p:spPr>
          <a:xfrm>
            <a:off x="3179057" y="3418322"/>
            <a:ext cx="0" cy="62649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7E963EE4-8BD5-0E05-54F2-0E5FEA65E4DA}"/>
              </a:ext>
            </a:extLst>
          </p:cNvPr>
          <p:cNvCxnSpPr>
            <a:cxnSpLocks/>
            <a:endCxn id="12" idx="2"/>
          </p:cNvCxnSpPr>
          <p:nvPr/>
        </p:nvCxnSpPr>
        <p:spPr>
          <a:xfrm rot="10800000">
            <a:off x="734115" y="3988020"/>
            <a:ext cx="2335549" cy="127151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7FEE592A-ED79-3F9F-F273-A375D3D77497}"/>
              </a:ext>
            </a:extLst>
          </p:cNvPr>
          <p:cNvCxnSpPr>
            <a:cxnSpLocks/>
            <a:endCxn id="15" idx="2"/>
          </p:cNvCxnSpPr>
          <p:nvPr/>
        </p:nvCxnSpPr>
        <p:spPr>
          <a:xfrm rot="5400000">
            <a:off x="1975617" y="3201095"/>
            <a:ext cx="229941" cy="2665798"/>
          </a:xfrm>
          <a:prstGeom prst="bentConnector3">
            <a:avLst>
              <a:gd name="adj1" fmla="val 124563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7095B9F4-BE1A-4B34-8AEC-CB841BAA2816}"/>
              </a:ext>
            </a:extLst>
          </p:cNvPr>
          <p:cNvSpPr txBox="1"/>
          <p:nvPr/>
        </p:nvSpPr>
        <p:spPr>
          <a:xfrm>
            <a:off x="5392646" y="869423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lvl1-Ci-PLC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10.10.20.11</a:t>
            </a:r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71579127-84ED-A64B-2B85-02C74D266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1549045"/>
            <a:ext cx="531176" cy="467941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54FC3F38-7435-F4E5-5790-1940A244C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166744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6" name="TextBox 85">
            <a:extLst>
              <a:ext uri="{FF2B5EF4-FFF2-40B4-BE49-F238E27FC236}">
                <a16:creationId xmlns:a16="http://schemas.microsoft.com/office/drawing/2014/main" id="{12735355-83F3-B64C-0EA7-D1624D990FBE}"/>
              </a:ext>
            </a:extLst>
          </p:cNvPr>
          <p:cNvSpPr txBox="1"/>
          <p:nvPr/>
        </p:nvSpPr>
        <p:spPr>
          <a:xfrm>
            <a:off x="5382497" y="150915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10.10.20.12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86AC77CF-091D-3554-7511-1A1593568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2236" y="2266949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EF606764-297C-3727-77BB-DFA1B8C68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9216" y="2385346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AAD3AE64-7BF2-7E0B-3AD1-EE0113DF88F1}"/>
              </a:ext>
            </a:extLst>
          </p:cNvPr>
          <p:cNvSpPr txBox="1"/>
          <p:nvPr/>
        </p:nvSpPr>
        <p:spPr>
          <a:xfrm>
            <a:off x="5392646" y="2227059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lvl1-RW12-S-PLC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10.10.20.13</a:t>
            </a:r>
          </a:p>
        </p:txBody>
      </p:sp>
      <p:pic>
        <p:nvPicPr>
          <p:cNvPr id="90" name="Picture 89">
            <a:extLst>
              <a:ext uri="{FF2B5EF4-FFF2-40B4-BE49-F238E27FC236}">
                <a16:creationId xmlns:a16="http://schemas.microsoft.com/office/drawing/2014/main" id="{E17C8208-B911-BC18-AE20-3BD48B28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00672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34CC793B-C755-6B90-9DB8-FFAB775BE5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12512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CFF955CC-8746-96F9-B728-438745F57C32}"/>
              </a:ext>
            </a:extLst>
          </p:cNvPr>
          <p:cNvSpPr txBox="1"/>
          <p:nvPr/>
        </p:nvSpPr>
        <p:spPr>
          <a:xfrm>
            <a:off x="5382497" y="296683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lvl1-RW23-P-PLC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10.10.20.14</a:t>
            </a:r>
          </a:p>
        </p:txBody>
      </p:sp>
      <p:pic>
        <p:nvPicPr>
          <p:cNvPr id="97" name="Picture 96">
            <a:extLst>
              <a:ext uri="{FF2B5EF4-FFF2-40B4-BE49-F238E27FC236}">
                <a16:creationId xmlns:a16="http://schemas.microsoft.com/office/drawing/2014/main" id="{6F758866-DEBB-36EA-8282-40119B2E3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2087" y="3720865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2EA209C8-BACA-27A3-E0E5-1D666862F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67" y="3839262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99" name="TextBox 98">
            <a:extLst>
              <a:ext uri="{FF2B5EF4-FFF2-40B4-BE49-F238E27FC236}">
                <a16:creationId xmlns:a16="http://schemas.microsoft.com/office/drawing/2014/main" id="{C1104FED-3A31-85E0-B9D2-C0CD011B9D4C}"/>
              </a:ext>
            </a:extLst>
          </p:cNvPr>
          <p:cNvSpPr txBox="1"/>
          <p:nvPr/>
        </p:nvSpPr>
        <p:spPr>
          <a:xfrm>
            <a:off x="5382497" y="3680975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lvl1-RW23-S-PLC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10.10.20.15</a:t>
            </a:r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07E2DDBB-554C-26D8-92E1-08266CBBD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3245" y="4347093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8EF854A8-EDAF-86CF-8C3B-3D9E93E07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0225" y="4465490"/>
            <a:ext cx="297869" cy="175743"/>
          </a:xfrm>
          <a:prstGeom prst="rect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</p:pic>
      <p:sp>
        <p:nvSpPr>
          <p:cNvPr id="118" name="TextBox 117">
            <a:extLst>
              <a:ext uri="{FF2B5EF4-FFF2-40B4-BE49-F238E27FC236}">
                <a16:creationId xmlns:a16="http://schemas.microsoft.com/office/drawing/2014/main" id="{D43EDF63-4D22-BBBA-0A9B-7ED3C743D472}"/>
              </a:ext>
            </a:extLst>
          </p:cNvPr>
          <p:cNvSpPr txBox="1"/>
          <p:nvPr/>
        </p:nvSpPr>
        <p:spPr>
          <a:xfrm>
            <a:off x="5363655" y="4307203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lvl1-Radar-PLC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F58CAA4-F0DE-8E67-447B-09EFD55A6079}"/>
              </a:ext>
            </a:extLst>
          </p:cNvPr>
          <p:cNvSpPr txBox="1"/>
          <p:nvPr/>
        </p:nvSpPr>
        <p:spPr>
          <a:xfrm>
            <a:off x="5387829" y="4899554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lvl1-Cam_Ctrl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10.10.20.17</a:t>
            </a: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B157F8BD-C0C1-F20C-82AD-6CEF86D57300}"/>
              </a:ext>
            </a:extLst>
          </p:cNvPr>
          <p:cNvCxnSpPr>
            <a:cxnSpLocks/>
            <a:stCxn id="32" idx="1"/>
          </p:cNvCxnSpPr>
          <p:nvPr/>
        </p:nvCxnSpPr>
        <p:spPr>
          <a:xfrm rot="10800000" flipV="1">
            <a:off x="3752009" y="1115581"/>
            <a:ext cx="957207" cy="3116337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0A0F9647-C2EF-3570-86D4-B081391BA4A5}"/>
              </a:ext>
            </a:extLst>
          </p:cNvPr>
          <p:cNvCxnSpPr>
            <a:cxnSpLocks/>
            <a:stCxn id="84" idx="1"/>
          </p:cNvCxnSpPr>
          <p:nvPr/>
        </p:nvCxnSpPr>
        <p:spPr>
          <a:xfrm flipH="1" flipV="1">
            <a:off x="4230443" y="175531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TextBox 137">
            <a:extLst>
              <a:ext uri="{FF2B5EF4-FFF2-40B4-BE49-F238E27FC236}">
                <a16:creationId xmlns:a16="http://schemas.microsoft.com/office/drawing/2014/main" id="{D6E83B62-5227-E98D-FC17-EFCAA41C34AF}"/>
              </a:ext>
            </a:extLst>
          </p:cNvPr>
          <p:cNvSpPr txBox="1"/>
          <p:nvPr/>
        </p:nvSpPr>
        <p:spPr>
          <a:xfrm>
            <a:off x="4182515" y="1109985"/>
            <a:ext cx="8124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10.10.10.31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6F52AD61-F1C2-6AEC-0612-48F90FC65694}"/>
              </a:ext>
            </a:extLst>
          </p:cNvPr>
          <p:cNvSpPr txBox="1"/>
          <p:nvPr/>
        </p:nvSpPr>
        <p:spPr>
          <a:xfrm>
            <a:off x="4185239" y="1750195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D629F88-7C1F-25EA-8976-022B7921076B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2493409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09A9A6E0-00C3-021A-DDE9-74C23BB14F3E}"/>
              </a:ext>
            </a:extLst>
          </p:cNvPr>
          <p:cNvSpPr txBox="1"/>
          <p:nvPr/>
        </p:nvSpPr>
        <p:spPr>
          <a:xfrm>
            <a:off x="4194159" y="253398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10.10.10.33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05207261-F540-526D-6FD9-2EA07140555B}"/>
              </a:ext>
            </a:extLst>
          </p:cNvPr>
          <p:cNvCxnSpPr>
            <a:cxnSpLocks/>
          </p:cNvCxnSpPr>
          <p:nvPr/>
        </p:nvCxnSpPr>
        <p:spPr>
          <a:xfrm flipH="1" flipV="1">
            <a:off x="4218372" y="3204103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04B6A438-62BE-9D07-7066-318F7F8A9754}"/>
              </a:ext>
            </a:extLst>
          </p:cNvPr>
          <p:cNvSpPr txBox="1"/>
          <p:nvPr/>
        </p:nvSpPr>
        <p:spPr>
          <a:xfrm>
            <a:off x="4152626" y="3223600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10.10.10.34</a:t>
            </a:r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08DFED04-6A90-1338-D0DC-1C9A46A020F7}"/>
              </a:ext>
            </a:extLst>
          </p:cNvPr>
          <p:cNvCxnSpPr>
            <a:cxnSpLocks/>
          </p:cNvCxnSpPr>
          <p:nvPr/>
        </p:nvCxnSpPr>
        <p:spPr>
          <a:xfrm flipH="1" flipV="1">
            <a:off x="4238374" y="3914797"/>
            <a:ext cx="468624" cy="1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0995DD58-6C4D-C679-4C3E-C1BC167DB602}"/>
              </a:ext>
            </a:extLst>
          </p:cNvPr>
          <p:cNvSpPr txBox="1"/>
          <p:nvPr/>
        </p:nvSpPr>
        <p:spPr>
          <a:xfrm>
            <a:off x="4171545" y="3948306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10.10.10.35</a:t>
            </a:r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E3237A7C-878E-1126-7023-86CEE024AF52}"/>
              </a:ext>
            </a:extLst>
          </p:cNvPr>
          <p:cNvCxnSpPr>
            <a:cxnSpLocks/>
          </p:cNvCxnSpPr>
          <p:nvPr/>
        </p:nvCxnSpPr>
        <p:spPr>
          <a:xfrm rot="10800000">
            <a:off x="3772824" y="4389516"/>
            <a:ext cx="1120084" cy="680306"/>
          </a:xfrm>
          <a:prstGeom prst="bentConnector3">
            <a:avLst>
              <a:gd name="adj1" fmla="val 8226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6B4896CF-18E1-865E-55E4-40A3F4FB3604}"/>
              </a:ext>
            </a:extLst>
          </p:cNvPr>
          <p:cNvCxnSpPr>
            <a:cxnSpLocks/>
            <a:stCxn id="113" idx="1"/>
          </p:cNvCxnSpPr>
          <p:nvPr/>
        </p:nvCxnSpPr>
        <p:spPr>
          <a:xfrm rot="10800000">
            <a:off x="4211605" y="4231920"/>
            <a:ext cx="468621" cy="321443"/>
          </a:xfrm>
          <a:prstGeom prst="bentConnector3">
            <a:avLst>
              <a:gd name="adj1" fmla="val 9720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84200616-8A38-C8C5-0D26-9D7FC47DBC2D}"/>
              </a:ext>
            </a:extLst>
          </p:cNvPr>
          <p:cNvSpPr txBox="1"/>
          <p:nvPr/>
        </p:nvSpPr>
        <p:spPr>
          <a:xfrm>
            <a:off x="4161761" y="4563849"/>
            <a:ext cx="1219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</a:t>
            </a:r>
          </a:p>
          <a:p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10.10.10.36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9207BB3B-1DE1-F3EA-89B9-5CC9645F28CF}"/>
              </a:ext>
            </a:extLst>
          </p:cNvPr>
          <p:cNvSpPr txBox="1"/>
          <p:nvPr/>
        </p:nvSpPr>
        <p:spPr>
          <a:xfrm>
            <a:off x="2952293" y="4871234"/>
            <a:ext cx="1219252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:10.10.10.37</a:t>
            </a:r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5788F76B-235D-EC69-CD80-5DB07B4A61CD}"/>
              </a:ext>
            </a:extLst>
          </p:cNvPr>
          <p:cNvCxnSpPr>
            <a:cxnSpLocks/>
          </p:cNvCxnSpPr>
          <p:nvPr/>
        </p:nvCxnSpPr>
        <p:spPr>
          <a:xfrm>
            <a:off x="5426618" y="1284935"/>
            <a:ext cx="1609342" cy="1540795"/>
          </a:xfrm>
          <a:prstGeom prst="bentConnector3">
            <a:avLst>
              <a:gd name="adj1" fmla="val 871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08AD8648-9B13-4B5C-04F2-8801AFB4D879}"/>
              </a:ext>
            </a:extLst>
          </p:cNvPr>
          <p:cNvCxnSpPr>
            <a:cxnSpLocks/>
            <a:stCxn id="120" idx="2"/>
          </p:cNvCxnSpPr>
          <p:nvPr/>
        </p:nvCxnSpPr>
        <p:spPr>
          <a:xfrm rot="5400000" flipH="1" flipV="1">
            <a:off x="4810674" y="3176086"/>
            <a:ext cx="2575642" cy="1874930"/>
          </a:xfrm>
          <a:prstGeom prst="bentConnector4">
            <a:avLst>
              <a:gd name="adj1" fmla="val 2005"/>
              <a:gd name="adj2" fmla="val 8854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0" name="Picture 119">
            <a:extLst>
              <a:ext uri="{FF2B5EF4-FFF2-40B4-BE49-F238E27FC236}">
                <a16:creationId xmlns:a16="http://schemas.microsoft.com/office/drawing/2014/main" id="{7DF36A69-4633-86A9-711B-1EC54858E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5442" y="4933431"/>
            <a:ext cx="531176" cy="467941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10EE801-915E-E6C6-6FA9-2034982047D9}"/>
              </a:ext>
            </a:extLst>
          </p:cNvPr>
          <p:cNvCxnSpPr>
            <a:cxnSpLocks/>
          </p:cNvCxnSpPr>
          <p:nvPr/>
        </p:nvCxnSpPr>
        <p:spPr>
          <a:xfrm flipH="1" flipV="1">
            <a:off x="5413411" y="1935883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A742318B-E800-786A-7E8D-4CE6DAF35000}"/>
              </a:ext>
            </a:extLst>
          </p:cNvPr>
          <p:cNvCxnSpPr>
            <a:cxnSpLocks/>
          </p:cNvCxnSpPr>
          <p:nvPr/>
        </p:nvCxnSpPr>
        <p:spPr>
          <a:xfrm flipH="1" flipV="1">
            <a:off x="5435538" y="2656514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04FE5753-AE10-DCF7-DED6-57E9ECB4F4B0}"/>
              </a:ext>
            </a:extLst>
          </p:cNvPr>
          <p:cNvCxnSpPr>
            <a:cxnSpLocks/>
          </p:cNvCxnSpPr>
          <p:nvPr/>
        </p:nvCxnSpPr>
        <p:spPr>
          <a:xfrm flipH="1" flipV="1">
            <a:off x="5418615" y="337960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F724033C-7B5A-15A4-4DC3-4262775FF307}"/>
              </a:ext>
            </a:extLst>
          </p:cNvPr>
          <p:cNvCxnSpPr>
            <a:cxnSpLocks/>
          </p:cNvCxnSpPr>
          <p:nvPr/>
        </p:nvCxnSpPr>
        <p:spPr>
          <a:xfrm flipH="1" flipV="1">
            <a:off x="5411791" y="4123037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A4AF906-81D1-E3B5-AD3E-DFF619A1D8AF}"/>
              </a:ext>
            </a:extLst>
          </p:cNvPr>
          <p:cNvCxnSpPr>
            <a:cxnSpLocks/>
          </p:cNvCxnSpPr>
          <p:nvPr/>
        </p:nvCxnSpPr>
        <p:spPr>
          <a:xfrm flipH="1" flipV="1">
            <a:off x="5394593" y="4706021"/>
            <a:ext cx="1408445" cy="6119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74" descr="A computer screen shot of a road&#10;&#10;AI-generated content may be incorrect.">
            <a:extLst>
              <a:ext uri="{FF2B5EF4-FFF2-40B4-BE49-F238E27FC236}">
                <a16:creationId xmlns:a16="http://schemas.microsoft.com/office/drawing/2014/main" id="{DD4739BB-3FFA-6E61-9FDE-6C74BA3A72C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8946" y="1971582"/>
            <a:ext cx="2571090" cy="1381962"/>
          </a:xfrm>
          <a:prstGeom prst="rect">
            <a:avLst/>
          </a:prstGeom>
          <a:ln w="3175">
            <a:solidFill>
              <a:schemeClr val="tx1"/>
            </a:solidFill>
          </a:ln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E309E53E-4062-B6AE-5F9A-C395DE442EF9}"/>
              </a:ext>
            </a:extLst>
          </p:cNvPr>
          <p:cNvSpPr txBox="1"/>
          <p:nvPr/>
        </p:nvSpPr>
        <p:spPr>
          <a:xfrm>
            <a:off x="5288741" y="5383806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Subnet1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pic>
        <p:nvPicPr>
          <p:cNvPr id="178" name="Picture 17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C35B5A7-872A-6EC7-4FCE-1C942375BE5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69531" y="3467661"/>
            <a:ext cx="2638349" cy="1418112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79" name="Picture 178">
            <a:extLst>
              <a:ext uri="{FF2B5EF4-FFF2-40B4-BE49-F238E27FC236}">
                <a16:creationId xmlns:a16="http://schemas.microsoft.com/office/drawing/2014/main" id="{87892AFF-0A5D-CCEF-3A61-F59193F1D17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64465" y="928985"/>
            <a:ext cx="2220576" cy="872164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181" name="TextBox 180">
            <a:extLst>
              <a:ext uri="{FF2B5EF4-FFF2-40B4-BE49-F238E27FC236}">
                <a16:creationId xmlns:a16="http://schemas.microsoft.com/office/drawing/2014/main" id="{7C244F6B-8113-6DE7-58FF-4E2FAC007FD1}"/>
              </a:ext>
            </a:extLst>
          </p:cNvPr>
          <p:cNvSpPr txBox="1"/>
          <p:nvPr/>
        </p:nvSpPr>
        <p:spPr>
          <a:xfrm>
            <a:off x="7364482" y="469496"/>
            <a:ext cx="39022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200" b="1" i="0" dirty="0">
                <a:solidFill>
                  <a:srgbClr val="4B5563"/>
                </a:solidFill>
                <a:effectLst/>
              </a:rPr>
              <a:t> </a:t>
            </a:r>
            <a:r>
              <a:rPr lang="en-SG" sz="1200" b="1" i="0" dirty="0">
                <a:effectLst/>
              </a:rPr>
              <a:t>Level2 OT Tower Operation Room SCADA network</a:t>
            </a:r>
            <a:endParaRPr lang="en-SG" sz="1200" b="1" dirty="0"/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92F47C51-4691-8270-1440-BFCD7637369C}"/>
              </a:ext>
            </a:extLst>
          </p:cNvPr>
          <p:cNvSpPr txBox="1"/>
          <p:nvPr/>
        </p:nvSpPr>
        <p:spPr>
          <a:xfrm>
            <a:off x="10485041" y="993691"/>
            <a:ext cx="1219252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lvl2-CAM-Monitor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10.10.20.21</a:t>
            </a:r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7A1837A-6A62-9B64-6928-5B8070806A96}"/>
              </a:ext>
            </a:extLst>
          </p:cNvPr>
          <p:cNvCxnSpPr>
            <a:cxnSpLocks/>
            <a:stCxn id="179" idx="1"/>
          </p:cNvCxnSpPr>
          <p:nvPr/>
        </p:nvCxnSpPr>
        <p:spPr>
          <a:xfrm rot="10800000" flipV="1">
            <a:off x="7693005" y="1365066"/>
            <a:ext cx="571460" cy="1460663"/>
          </a:xfrm>
          <a:prstGeom prst="bentConnector3">
            <a:avLst>
              <a:gd name="adj1" fmla="val 7438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EAACA60B-B3B1-D23A-10D8-E7589DA6764C}"/>
              </a:ext>
            </a:extLst>
          </p:cNvPr>
          <p:cNvCxnSpPr>
            <a:cxnSpLocks/>
            <a:endCxn id="178" idx="1"/>
          </p:cNvCxnSpPr>
          <p:nvPr/>
        </p:nvCxnSpPr>
        <p:spPr>
          <a:xfrm>
            <a:off x="7693005" y="2825730"/>
            <a:ext cx="476526" cy="1350987"/>
          </a:xfrm>
          <a:prstGeom prst="bentConnector3">
            <a:avLst>
              <a:gd name="adj1" fmla="val 2807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2109919-44FB-485A-5368-CD80A584F6ED}"/>
              </a:ext>
            </a:extLst>
          </p:cNvPr>
          <p:cNvCxnSpPr>
            <a:cxnSpLocks/>
          </p:cNvCxnSpPr>
          <p:nvPr/>
        </p:nvCxnSpPr>
        <p:spPr>
          <a:xfrm flipH="1">
            <a:off x="7839537" y="2537247"/>
            <a:ext cx="39596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DF1895B-9226-CD1D-E82B-A01A622707FC}"/>
              </a:ext>
            </a:extLst>
          </p:cNvPr>
          <p:cNvSpPr txBox="1"/>
          <p:nvPr/>
        </p:nvSpPr>
        <p:spPr>
          <a:xfrm>
            <a:off x="10807880" y="2007251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lvl2-Light 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10.10.20.22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7C800401-73E7-DD08-B23E-A136C651F17B}"/>
              </a:ext>
            </a:extLst>
          </p:cNvPr>
          <p:cNvSpPr txBox="1"/>
          <p:nvPr/>
        </p:nvSpPr>
        <p:spPr>
          <a:xfrm>
            <a:off x="10807880" y="3543764"/>
            <a:ext cx="1194341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lvl2-Radar-Ctrl-HMI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8F13DA82-77FD-2FC5-F2B7-B5B33AB77AE9}"/>
              </a:ext>
            </a:extLst>
          </p:cNvPr>
          <p:cNvSpPr txBox="1"/>
          <p:nvPr/>
        </p:nvSpPr>
        <p:spPr>
          <a:xfrm>
            <a:off x="10206359" y="5336403"/>
            <a:ext cx="18850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75000"/>
                  </a:schemeClr>
                </a:solidFill>
              </a:rPr>
              <a:t>Blue Team Subnet2</a:t>
            </a:r>
            <a:endParaRPr lang="en-SG" sz="1400" b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4E1F0F04-FA3F-EB6E-2F54-D99E5DF018FF}"/>
              </a:ext>
            </a:extLst>
          </p:cNvPr>
          <p:cNvSpPr txBox="1"/>
          <p:nvPr/>
        </p:nvSpPr>
        <p:spPr>
          <a:xfrm>
            <a:off x="6884911" y="3069370"/>
            <a:ext cx="105719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Blue Team 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Subnet router</a:t>
            </a:r>
          </a:p>
          <a:p>
            <a:r>
              <a:rPr lang="en-US" sz="1000" b="1" dirty="0">
                <a:solidFill>
                  <a:schemeClr val="accent1">
                    <a:lumMod val="75000"/>
                  </a:schemeClr>
                </a:solidFill>
              </a:rPr>
              <a:t>IP: 10.10.20.1</a:t>
            </a:r>
            <a:endParaRPr lang="en-SG" sz="10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00" name="Picture 199">
            <a:extLst>
              <a:ext uri="{FF2B5EF4-FFF2-40B4-BE49-F238E27FC236}">
                <a16:creationId xmlns:a16="http://schemas.microsoft.com/office/drawing/2014/main" id="{B6FA35AC-8F0E-21C7-B2FE-C9FB9FD05A7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76569" y="5234346"/>
            <a:ext cx="325936" cy="334051"/>
          </a:xfrm>
          <a:prstGeom prst="rect">
            <a:avLst/>
          </a:prstGeom>
          <a:ln>
            <a:solidFill>
              <a:schemeClr val="accent2">
                <a:lumMod val="75000"/>
              </a:schemeClr>
            </a:solidFill>
          </a:ln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DAB876C7-C0A6-6922-28F4-5A768C1E2C7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06096" y="5025856"/>
            <a:ext cx="419005" cy="430031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07" name="TextBox 206">
            <a:extLst>
              <a:ext uri="{FF2B5EF4-FFF2-40B4-BE49-F238E27FC236}">
                <a16:creationId xmlns:a16="http://schemas.microsoft.com/office/drawing/2014/main" id="{E2BDB2E7-12C4-4139-6EB4-72368451B603}"/>
              </a:ext>
            </a:extLst>
          </p:cNvPr>
          <p:cNvSpPr txBox="1"/>
          <p:nvPr/>
        </p:nvSpPr>
        <p:spPr>
          <a:xfrm>
            <a:off x="9562366" y="5056206"/>
            <a:ext cx="20543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lvl2-Misconiftured –IOT –CAM 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10.10.20.23</a:t>
            </a:r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0E7F3082-4B39-DA72-8336-AC1A94CD6857}"/>
              </a:ext>
            </a:extLst>
          </p:cNvPr>
          <p:cNvCxnSpPr>
            <a:cxnSpLocks/>
            <a:stCxn id="200" idx="0"/>
          </p:cNvCxnSpPr>
          <p:nvPr/>
        </p:nvCxnSpPr>
        <p:spPr>
          <a:xfrm flipV="1">
            <a:off x="7839537" y="4162571"/>
            <a:ext cx="0" cy="107177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2DB0FA1C-5364-875E-DFF3-7E50CA9821C5}"/>
              </a:ext>
            </a:extLst>
          </p:cNvPr>
          <p:cNvCxnSpPr>
            <a:cxnSpLocks/>
          </p:cNvCxnSpPr>
          <p:nvPr/>
        </p:nvCxnSpPr>
        <p:spPr>
          <a:xfrm flipH="1">
            <a:off x="7839537" y="5069823"/>
            <a:ext cx="1366559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TextBox 218">
            <a:extLst>
              <a:ext uri="{FF2B5EF4-FFF2-40B4-BE49-F238E27FC236}">
                <a16:creationId xmlns:a16="http://schemas.microsoft.com/office/drawing/2014/main" id="{2736ED3D-57FB-4436-FD85-6C48A538BC6D}"/>
              </a:ext>
            </a:extLst>
          </p:cNvPr>
          <p:cNvSpPr txBox="1"/>
          <p:nvPr/>
        </p:nvSpPr>
        <p:spPr>
          <a:xfrm>
            <a:off x="7986070" y="5151562"/>
            <a:ext cx="15762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Blue team misconfigured maintenance RJ45 port </a:t>
            </a:r>
            <a:endParaRPr lang="en-US" sz="1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22BE65BB-4BDF-D68C-C13F-C478EEE22210}"/>
              </a:ext>
            </a:extLst>
          </p:cNvPr>
          <p:cNvSpPr/>
          <p:nvPr/>
        </p:nvSpPr>
        <p:spPr>
          <a:xfrm flipV="1">
            <a:off x="392082" y="5759732"/>
            <a:ext cx="10270617" cy="6391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dk1"/>
            </a:solidFill>
            <a:prstDash val="sys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52C936A-03E7-1865-9AEB-52A4EA4B1A53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3068626" y="4043806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24AF0D-EADF-628A-1F64-1E2C25EA39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86366" y="2585772"/>
            <a:ext cx="698025" cy="509558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C8DA116-8F82-04AF-0179-6F08B4F45A1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90587" y="5830445"/>
            <a:ext cx="396581" cy="439689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AD4EC4D-627C-AB4B-22CF-E227D597FF0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14350" y="5803986"/>
            <a:ext cx="818274" cy="376525"/>
          </a:xfrm>
          <a:prstGeom prst="rect">
            <a:avLst/>
          </a:prstGeom>
          <a:ln w="19050">
            <a:solidFill>
              <a:srgbClr val="FF0000"/>
            </a:solidFill>
            <a:prstDash val="sysDash"/>
          </a:ln>
        </p:spPr>
      </p:pic>
      <p:pic>
        <p:nvPicPr>
          <p:cNvPr id="24" name="Picture 23" descr="A red horse on wheels&#10;&#10;Description automatically generated">
            <a:extLst>
              <a:ext uri="{FF2B5EF4-FFF2-40B4-BE49-F238E27FC236}">
                <a16:creationId xmlns:a16="http://schemas.microsoft.com/office/drawing/2014/main" id="{F59FF839-E07B-7705-4E08-9C6192D44C1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638219" y="5878473"/>
            <a:ext cx="363613" cy="287328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D3456C2-882D-6C5F-F679-B71E2F553DC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17749" y="6044798"/>
            <a:ext cx="325676" cy="334246"/>
          </a:xfrm>
          <a:prstGeom prst="rect">
            <a:avLst/>
          </a:prstGeom>
          <a:ln w="12700">
            <a:solidFill>
              <a:schemeClr val="accent2">
                <a:lumMod val="75000"/>
              </a:schemeClr>
            </a:solidFill>
          </a:ln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554EBDF-1698-83B4-CCE7-8F9A6E218A14}"/>
              </a:ext>
            </a:extLst>
          </p:cNvPr>
          <p:cNvSpPr txBox="1"/>
          <p:nvPr/>
        </p:nvSpPr>
        <p:spPr>
          <a:xfrm>
            <a:off x="364651" y="5781102"/>
            <a:ext cx="17780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</a:rPr>
              <a:t>Red Team Init Subnet / Internet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pic>
        <p:nvPicPr>
          <p:cNvPr id="28" name="Graphic 27" descr="Laptop with solid fill">
            <a:extLst>
              <a:ext uri="{FF2B5EF4-FFF2-40B4-BE49-F238E27FC236}">
                <a16:creationId xmlns:a16="http://schemas.microsoft.com/office/drawing/2014/main" id="{15B9C953-3C03-2749-A82E-90F093210A7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375675" y="5613251"/>
            <a:ext cx="878538" cy="878538"/>
          </a:xfrm>
          <a:prstGeom prst="rect">
            <a:avLst/>
          </a:prstGeom>
        </p:spPr>
      </p:pic>
      <p:pic>
        <p:nvPicPr>
          <p:cNvPr id="30" name="Graphic 29" descr="Construction worker male with solid fill">
            <a:extLst>
              <a:ext uri="{FF2B5EF4-FFF2-40B4-BE49-F238E27FC236}">
                <a16:creationId xmlns:a16="http://schemas.microsoft.com/office/drawing/2014/main" id="{BE5E9060-6FB7-14DA-433A-D831524B306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534696" y="5787298"/>
            <a:ext cx="553844" cy="553844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B7EAD2DC-51D5-6778-8052-FBEA307252BB}"/>
              </a:ext>
            </a:extLst>
          </p:cNvPr>
          <p:cNvSpPr txBox="1"/>
          <p:nvPr/>
        </p:nvSpPr>
        <p:spPr>
          <a:xfrm>
            <a:off x="1907098" y="5364709"/>
            <a:ext cx="135048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Red team attacker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3EE1AF5-3F76-FDCB-AFBB-C1A3FE5811AD}"/>
              </a:ext>
            </a:extLst>
          </p:cNvPr>
          <p:cNvSpPr txBox="1"/>
          <p:nvPr/>
        </p:nvSpPr>
        <p:spPr>
          <a:xfrm>
            <a:off x="2850034" y="5406557"/>
            <a:ext cx="14563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VM_ID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 Ninja C2</a:t>
            </a:r>
          </a:p>
          <a:p>
            <a:r>
              <a:rPr lang="en-US" sz="9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BT_IP</a:t>
            </a:r>
            <a:r>
              <a:rPr lang="en-US" sz="9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:172.25.121.243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B412F88-6152-BBED-AB24-B000D8C30DC8}"/>
              </a:ext>
            </a:extLst>
          </p:cNvPr>
          <p:cNvCxnSpPr/>
          <p:nvPr/>
        </p:nvCxnSpPr>
        <p:spPr>
          <a:xfrm>
            <a:off x="2523744" y="5971032"/>
            <a:ext cx="428549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7118436-5127-8ABB-F4AC-DB09C37E233E}"/>
              </a:ext>
            </a:extLst>
          </p:cNvPr>
          <p:cNvCxnSpPr>
            <a:cxnSpLocks/>
          </p:cNvCxnSpPr>
          <p:nvPr/>
        </p:nvCxnSpPr>
        <p:spPr>
          <a:xfrm>
            <a:off x="3825727" y="5958840"/>
            <a:ext cx="271819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5A54BC-6AA0-5FCC-0A27-ABFC89748CDD}"/>
              </a:ext>
            </a:extLst>
          </p:cNvPr>
          <p:cNvCxnSpPr>
            <a:cxnSpLocks/>
          </p:cNvCxnSpPr>
          <p:nvPr/>
        </p:nvCxnSpPr>
        <p:spPr>
          <a:xfrm>
            <a:off x="2520336" y="6251448"/>
            <a:ext cx="195235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C9C3A54-14A8-641D-D828-2615D987D0AE}"/>
              </a:ext>
            </a:extLst>
          </p:cNvPr>
          <p:cNvSpPr txBox="1"/>
          <p:nvPr/>
        </p:nvSpPr>
        <p:spPr>
          <a:xfrm>
            <a:off x="4781171" y="6008405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Third party IoT camera with malicious firmware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6177B002-E609-8CF8-CC41-C12B068CF08F}"/>
              </a:ext>
            </a:extLst>
          </p:cNvPr>
          <p:cNvCxnSpPr>
            <a:cxnSpLocks/>
            <a:stCxn id="25" idx="2"/>
            <a:endCxn id="30" idx="2"/>
          </p:cNvCxnSpPr>
          <p:nvPr/>
        </p:nvCxnSpPr>
        <p:spPr>
          <a:xfrm rot="5400000" flipH="1" flipV="1">
            <a:off x="6727151" y="4294577"/>
            <a:ext cx="37902" cy="4131031"/>
          </a:xfrm>
          <a:prstGeom prst="bentConnector3">
            <a:avLst>
              <a:gd name="adj1" fmla="val -39334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40BA2AC-BDE1-C388-957A-CF858855E587}"/>
              </a:ext>
            </a:extLst>
          </p:cNvPr>
          <p:cNvSpPr txBox="1"/>
          <p:nvPr/>
        </p:nvSpPr>
        <p:spPr>
          <a:xfrm>
            <a:off x="7092446" y="5829826"/>
            <a:ext cx="17725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Laptop with Spy trojan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7313DEE-619D-8913-EA65-F29B384474B7}"/>
              </a:ext>
            </a:extLst>
          </p:cNvPr>
          <p:cNvSpPr txBox="1"/>
          <p:nvPr/>
        </p:nvSpPr>
        <p:spPr>
          <a:xfrm>
            <a:off x="9129305" y="5887757"/>
            <a:ext cx="14777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rgbClr val="C00000"/>
                </a:solidFill>
              </a:rPr>
              <a:t>Victim Maintenance Engineer </a:t>
            </a:r>
          </a:p>
        </p:txBody>
      </p:sp>
      <p:pic>
        <p:nvPicPr>
          <p:cNvPr id="57" name="Picture 56" descr="A white square with blue and yellow graphic design&#10;&#10;AI-generated content may be incorrect.">
            <a:extLst>
              <a:ext uri="{FF2B5EF4-FFF2-40B4-BE49-F238E27FC236}">
                <a16:creationId xmlns:a16="http://schemas.microsoft.com/office/drawing/2014/main" id="{553E7D0D-883A-AED8-8261-36B2E918A0D6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796" y="5731121"/>
            <a:ext cx="699028" cy="699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97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249</TotalTime>
  <Words>551</Words>
  <Application>Microsoft Office PowerPoint</Application>
  <PresentationFormat>Widescreen</PresentationFormat>
  <Paragraphs>140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17</cp:revision>
  <dcterms:created xsi:type="dcterms:W3CDTF">2025-09-11T05:43:38Z</dcterms:created>
  <dcterms:modified xsi:type="dcterms:W3CDTF">2025-09-12T08:43:48Z</dcterms:modified>
</cp:coreProperties>
</file>