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F5EC-EE1A-46CD-8503-30110DA54B6D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8B72-EB52-4ACA-A4E5-31CCFF631C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58B72-EB52-4ACA-A4E5-31CCFF631C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7452320" y="2708920"/>
            <a:ext cx="1497908" cy="3816424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4873900" cy="5184560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87484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 AES Key Protection and Encryption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926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Step 1: Key String Deploy and Key Storage  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772816"/>
            <a:ext cx="316835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User start the APP at the first time 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Android handset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2564904"/>
            <a:ext cx="1440160" cy="3744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5649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Android </a:t>
            </a:r>
            <a:r>
              <a:rPr lang="en-US" altLang="zh-CN" sz="1400" b="1" dirty="0" smtClean="0"/>
              <a:t>KeyStore</a:t>
            </a:r>
            <a:r>
              <a:rPr lang="en-US" altLang="zh-CN" sz="1400" b="1" dirty="0" smtClean="0"/>
              <a:t>(TEE)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95736" y="2564904"/>
            <a:ext cx="12241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Android Key generator </a:t>
            </a:r>
            <a:endParaRPr lang="zh-CN" altLang="en-US" sz="1600" b="1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699792" y="2132856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ptop User Icon of Flat style - Available in SVG, PNG, EPS, AI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501008"/>
            <a:ext cx="864096" cy="864096"/>
          </a:xfrm>
          <a:prstGeom prst="rect">
            <a:avLst/>
          </a:prstGeom>
          <a:noFill/>
        </p:spPr>
      </p:pic>
      <p:cxnSp>
        <p:nvCxnSpPr>
          <p:cNvPr id="22" name="直接箭头连接符 21"/>
          <p:cNvCxnSpPr/>
          <p:nvPr/>
        </p:nvCxnSpPr>
        <p:spPr>
          <a:xfrm flipH="1">
            <a:off x="1475656" y="3933056"/>
            <a:ext cx="46805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3728" y="3717032"/>
            <a:ext cx="4032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User input a key name [name_1] and key use password [pwd_1] </a:t>
            </a:r>
            <a:endParaRPr lang="zh-CN" altLang="en-US" sz="1100" b="1" dirty="0"/>
          </a:p>
        </p:txBody>
      </p:sp>
      <p:cxnSp>
        <p:nvCxnSpPr>
          <p:cNvPr id="28" name="形状 27"/>
          <p:cNvCxnSpPr>
            <a:stCxn id="16" idx="2"/>
          </p:cNvCxnSpPr>
          <p:nvPr/>
        </p:nvCxnSpPr>
        <p:spPr>
          <a:xfrm rot="5400000">
            <a:off x="1966065" y="2659270"/>
            <a:ext cx="351331" cy="133214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9712" y="3284984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Android key generator cerate a random AES256 key</a:t>
            </a:r>
            <a:endParaRPr lang="zh-CN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284984"/>
            <a:ext cx="10801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Android key store(TEE) </a:t>
            </a:r>
          </a:p>
          <a:p>
            <a:r>
              <a:rPr lang="en-US" altLang="zh-CN" sz="1200" b="1" dirty="0" smtClean="0"/>
              <a:t>” key  Entry “</a:t>
            </a:r>
          </a:p>
          <a:p>
            <a:r>
              <a:rPr lang="en-US" altLang="zh-CN" sz="1200" b="1" dirty="0" smtClean="0"/>
              <a:t> generator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7544" y="4437112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Protected  key  Entry [key-TEE] </a:t>
            </a:r>
          </a:p>
        </p:txBody>
      </p:sp>
      <p:cxnSp>
        <p:nvCxnSpPr>
          <p:cNvPr id="39" name="直接箭头连接符 38"/>
          <p:cNvCxnSpPr>
            <a:stCxn id="33" idx="2"/>
          </p:cNvCxnSpPr>
          <p:nvPr/>
        </p:nvCxnSpPr>
        <p:spPr>
          <a:xfrm flipH="1">
            <a:off x="899592" y="4115981"/>
            <a:ext cx="0" cy="321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Vector Server Icon, Server, Link, Connect PNG and Vector with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149080"/>
            <a:ext cx="1008112" cy="100811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6228184" y="321297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User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4368" y="386104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2627784" y="4725144"/>
            <a:ext cx="5040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7864" y="4437112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deployed AES key string [Key-server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23928" y="486916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 name [name_1] </a:t>
            </a:r>
            <a:endParaRPr lang="zh-CN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23928" y="515719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</a:t>
            </a:r>
            <a:r>
              <a:rPr lang="en-US" altLang="zh-CN" sz="1100" b="1" dirty="0" smtClean="0"/>
              <a:t>ey </a:t>
            </a:r>
            <a:r>
              <a:rPr lang="en-US" altLang="zh-CN" sz="1100" b="1" dirty="0" smtClean="0"/>
              <a:t>use password [pwd_1]</a:t>
            </a:r>
            <a:endParaRPr lang="zh-CN" altLang="en-US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907102" y="4941168"/>
            <a:ext cx="8008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Key fetch request 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3779912" y="5013176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779912" y="5301208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07704" y="4653136"/>
            <a:ext cx="720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encrypt</a:t>
            </a:r>
          </a:p>
          <a:p>
            <a:r>
              <a:rPr lang="en-US" altLang="zh-CN" sz="1200" b="1" dirty="0" smtClean="0"/>
              <a:t>request 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2627784" y="5013176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99592" y="5157192"/>
            <a:ext cx="10081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99592" y="494116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7544" y="5373216"/>
            <a:ext cx="122413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Generate random IV and encrypt the data with related key entry</a:t>
            </a: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691680" y="5733256"/>
            <a:ext cx="11521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691680" y="6021288"/>
            <a:ext cx="115212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File Icons - Free Download, PNG and SV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5517232"/>
            <a:ext cx="360040" cy="36004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3131840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IV [IV-Local]</a:t>
            </a:r>
            <a:endParaRPr lang="zh-CN" altLang="en-US" sz="1200" b="1" dirty="0"/>
          </a:p>
        </p:txBody>
      </p:sp>
      <p:pic>
        <p:nvPicPr>
          <p:cNvPr id="2058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5949280"/>
            <a:ext cx="288032" cy="288032"/>
          </a:xfrm>
          <a:prstGeom prst="rect">
            <a:avLst/>
          </a:prstGeom>
          <a:noFill/>
        </p:spPr>
      </p:pic>
      <p:sp>
        <p:nvSpPr>
          <p:cNvPr id="78" name="TextBox 77"/>
          <p:cNvSpPr txBox="1"/>
          <p:nvPr/>
        </p:nvSpPr>
        <p:spPr>
          <a:xfrm>
            <a:off x="3131840" y="58772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Encrypted message </a:t>
            </a:r>
            <a:r>
              <a:rPr lang="en-US" altLang="zh-CN" sz="1200" b="1" dirty="0" smtClean="0"/>
              <a:t> [</a:t>
            </a:r>
            <a:r>
              <a:rPr lang="en-US" altLang="zh-CN" sz="1200" b="1" dirty="0" smtClean="0"/>
              <a:t>M</a:t>
            </a:r>
            <a:r>
              <a:rPr lang="en-US" altLang="zh-CN" sz="1200" b="1" dirty="0" smtClean="0"/>
              <a:t>sg</a:t>
            </a:r>
            <a:r>
              <a:rPr lang="en-US" altLang="zh-CN" sz="1200" b="1" dirty="0" smtClean="0"/>
              <a:t>-Local]</a:t>
            </a:r>
            <a:endParaRPr lang="zh-CN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45232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7524328" y="2996952"/>
            <a:ext cx="1497908" cy="38164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524328" y="30689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6632"/>
            <a:ext cx="87484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Android AES Key Protection and Encryption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7504" y="764704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Step </a:t>
            </a:r>
            <a:r>
              <a:rPr lang="en-US" altLang="zh-CN" b="1" dirty="0" smtClean="0"/>
              <a:t>2: </a:t>
            </a:r>
            <a:r>
              <a:rPr lang="en-US" altLang="zh-CN" b="1" dirty="0" smtClean="0"/>
              <a:t>B</a:t>
            </a:r>
            <a:r>
              <a:rPr lang="en-US" altLang="zh-CN" b="1" dirty="0" smtClean="0"/>
              <a:t>iometric Data Encryption 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4873900" cy="5184560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127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Android handset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772816"/>
            <a:ext cx="172819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User run the APP  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323528" y="2564904"/>
            <a:ext cx="1440160" cy="3744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5649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Android </a:t>
            </a:r>
            <a:r>
              <a:rPr lang="en-US" altLang="zh-CN" sz="1400" b="1" dirty="0" smtClean="0"/>
              <a:t>KeyStore</a:t>
            </a:r>
            <a:r>
              <a:rPr lang="en-US" altLang="zh-CN" sz="1400" b="1" dirty="0" smtClean="0"/>
              <a:t>(TEE)</a:t>
            </a:r>
            <a:endParaRPr lang="zh-CN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338341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 name [name_1] </a:t>
            </a:r>
            <a:endParaRPr lang="zh-CN" alt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3671446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</a:t>
            </a:r>
            <a:r>
              <a:rPr lang="en-US" altLang="zh-CN" sz="1100" b="1" dirty="0" smtClean="0"/>
              <a:t>ey </a:t>
            </a:r>
            <a:r>
              <a:rPr lang="en-US" altLang="zh-CN" sz="1100" b="1" dirty="0" smtClean="0"/>
              <a:t>use password [pwd_1]</a:t>
            </a:r>
            <a:endParaRPr lang="zh-CN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07102" y="3455422"/>
            <a:ext cx="8008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Key fetch request 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79912" y="3527430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779912" y="381546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7704" y="3356992"/>
            <a:ext cx="720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Data 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decrypt</a:t>
            </a:r>
          </a:p>
          <a:p>
            <a:r>
              <a:rPr lang="en-US" altLang="zh-CN" sz="1200" b="1" dirty="0" smtClean="0"/>
              <a:t>request 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7784" y="3717032"/>
            <a:ext cx="2160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3140968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Protected  key  Entry [key-TEE] </a:t>
            </a:r>
          </a:p>
        </p:txBody>
      </p:sp>
      <p:pic>
        <p:nvPicPr>
          <p:cNvPr id="18" name="Picture 6" descr="File Icons - Free Download, PNG and 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60040" cy="36004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059832" y="249289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IV [IV-Local]</a:t>
            </a:r>
            <a:endParaRPr lang="zh-CN" altLang="en-US" sz="1200" b="1" dirty="0"/>
          </a:p>
        </p:txBody>
      </p:sp>
      <p:pic>
        <p:nvPicPr>
          <p:cNvPr id="20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924944"/>
            <a:ext cx="288032" cy="28803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059832" y="285293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Encrypted message </a:t>
            </a:r>
            <a:r>
              <a:rPr lang="en-US" altLang="zh-CN" sz="1200" b="1" dirty="0" smtClean="0"/>
              <a:t> [</a:t>
            </a:r>
            <a:r>
              <a:rPr lang="en-US" altLang="zh-CN" sz="1200" b="1" dirty="0" smtClean="0"/>
              <a:t>M</a:t>
            </a:r>
            <a:r>
              <a:rPr lang="en-US" altLang="zh-CN" sz="1200" b="1" dirty="0" smtClean="0"/>
              <a:t>sg</a:t>
            </a:r>
            <a:r>
              <a:rPr lang="en-US" altLang="zh-CN" sz="1200" b="1" dirty="0" smtClean="0"/>
              <a:t>-Local]</a:t>
            </a:r>
            <a:endParaRPr lang="zh-CN" altLang="en-US" sz="1200" b="1" dirty="0"/>
          </a:p>
        </p:txBody>
      </p:sp>
      <p:cxnSp>
        <p:nvCxnSpPr>
          <p:cNvPr id="23" name="形状 22"/>
          <p:cNvCxnSpPr>
            <a:stCxn id="18" idx="1"/>
          </p:cNvCxnSpPr>
          <p:nvPr/>
        </p:nvCxnSpPr>
        <p:spPr>
          <a:xfrm rot="10800000" flipV="1">
            <a:off x="2123728" y="2672916"/>
            <a:ext cx="648072" cy="68407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/>
          <p:nvPr/>
        </p:nvCxnSpPr>
        <p:spPr>
          <a:xfrm rot="10800000" flipV="1">
            <a:off x="2267744" y="3068960"/>
            <a:ext cx="504056" cy="2880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971600" y="3717032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</p:cNvCxnSpPr>
          <p:nvPr/>
        </p:nvCxnSpPr>
        <p:spPr>
          <a:xfrm>
            <a:off x="971600" y="3602633"/>
            <a:ext cx="0" cy="402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536" y="4005064"/>
            <a:ext cx="12961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Message decrypt process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83768" y="4509120"/>
            <a:ext cx="1368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Android Phone local Cipher (</a:t>
            </a:r>
            <a:r>
              <a:rPr lang="en-US" altLang="zh-CN" sz="1100" b="1" dirty="0" smtClean="0"/>
              <a:t>Javax</a:t>
            </a:r>
            <a:r>
              <a:rPr lang="en-US" altLang="zh-CN" sz="1100" b="1" dirty="0" smtClean="0"/>
              <a:t> API)</a:t>
            </a:r>
          </a:p>
        </p:txBody>
      </p:sp>
      <p:cxnSp>
        <p:nvCxnSpPr>
          <p:cNvPr id="39" name="形状 38"/>
          <p:cNvCxnSpPr>
            <a:stCxn id="36" idx="2"/>
          </p:cNvCxnSpPr>
          <p:nvPr/>
        </p:nvCxnSpPr>
        <p:spPr>
          <a:xfrm rot="16200000" flipH="1">
            <a:off x="1634481" y="3875856"/>
            <a:ext cx="258415" cy="14401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28" y="472514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Decrypted message  [Key-server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411760" y="213285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ometry, data, dots, face, pasport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517232"/>
            <a:ext cx="648072" cy="648072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1979712" y="522920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Biometric Data</a:t>
            </a:r>
            <a:endParaRPr lang="zh-CN" altLang="en-US" sz="1100" b="1" dirty="0"/>
          </a:p>
        </p:txBody>
      </p:sp>
      <p:cxnSp>
        <p:nvCxnSpPr>
          <p:cNvPr id="47" name="形状 46"/>
          <p:cNvCxnSpPr>
            <a:stCxn id="1026" idx="3"/>
          </p:cNvCxnSpPr>
          <p:nvPr/>
        </p:nvCxnSpPr>
        <p:spPr>
          <a:xfrm flipV="1">
            <a:off x="2771800" y="5013176"/>
            <a:ext cx="288032" cy="82809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 descr="Vector Server Icon, Server, Link, Connect PNG and Vector with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4221088"/>
            <a:ext cx="1008112" cy="1008113"/>
          </a:xfrm>
          <a:prstGeom prst="rect">
            <a:avLst/>
          </a:prstGeom>
          <a:noFill/>
        </p:spPr>
      </p:pic>
      <p:cxnSp>
        <p:nvCxnSpPr>
          <p:cNvPr id="49" name="直接箭头连接符 48"/>
          <p:cNvCxnSpPr/>
          <p:nvPr/>
        </p:nvCxnSpPr>
        <p:spPr>
          <a:xfrm flipH="1">
            <a:off x="3851920" y="4725144"/>
            <a:ext cx="38164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8024" y="436510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deployed AES IV [IV-server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707904" y="501317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0" descr="Encrypted data - Free files and folder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589240"/>
            <a:ext cx="288032" cy="28803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203848" y="58772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Encrypted Data</a:t>
            </a:r>
            <a:endParaRPr lang="zh-CN" altLang="en-US" sz="1100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139952" y="5661248"/>
            <a:ext cx="3600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40352" y="5589240"/>
            <a:ext cx="115212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Server Cipher (</a:t>
            </a:r>
            <a:r>
              <a:rPr lang="en-US" altLang="zh-CN" sz="1100" b="1" dirty="0" smtClean="0"/>
              <a:t>Javax</a:t>
            </a:r>
            <a:r>
              <a:rPr lang="en-US" altLang="zh-CN" sz="1100" b="1" dirty="0" smtClean="0"/>
              <a:t> API)</a:t>
            </a: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84368" y="5013176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460432" y="5013176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20272" y="5157192"/>
            <a:ext cx="2123728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Key[Key-server] + IV [IV-server ] </a:t>
            </a:r>
            <a:r>
              <a:rPr lang="en-US" altLang="zh-CN" sz="1100" b="1" dirty="0" smtClean="0"/>
              <a:t> </a:t>
            </a:r>
            <a:endParaRPr lang="zh-CN" altLang="en-US" sz="1100" b="1" dirty="0"/>
          </a:p>
        </p:txBody>
      </p:sp>
      <p:pic>
        <p:nvPicPr>
          <p:cNvPr id="74" name="Picture 2" descr="Biometry, data, dots, face, pasport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6353944"/>
            <a:ext cx="504056" cy="504056"/>
          </a:xfrm>
          <a:prstGeom prst="rect">
            <a:avLst/>
          </a:prstGeom>
          <a:noFill/>
        </p:spPr>
      </p:pic>
      <p:cxnSp>
        <p:nvCxnSpPr>
          <p:cNvPr id="78" name="直接箭头连接符 77"/>
          <p:cNvCxnSpPr/>
          <p:nvPr/>
        </p:nvCxnSpPr>
        <p:spPr>
          <a:xfrm>
            <a:off x="8316416" y="602128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68344" y="60932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decrypted Data</a:t>
            </a:r>
            <a:endParaRPr lang="zh-CN" alt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71</TotalTime>
  <Words>215</Words>
  <Application>Microsoft Office PowerPoint</Application>
  <PresentationFormat>全屏显示(4:3)</PresentationFormat>
  <Paragraphs>50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Liu Yuancheng</cp:lastModifiedBy>
  <cp:revision>13</cp:revision>
  <dcterms:created xsi:type="dcterms:W3CDTF">2020-05-28T03:07:47Z</dcterms:created>
  <dcterms:modified xsi:type="dcterms:W3CDTF">2020-05-28T03:39:40Z</dcterms:modified>
</cp:coreProperties>
</file>