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3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EB3CF-2C03-445A-AC68-BFCA7FF1C3FD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3B740-82E1-45ED-83DB-9842BDDAE2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73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3B740-82E1-45ED-83DB-9842BDDAE2E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363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B8FA2-D9AC-E8BF-B058-908A8CD7B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998AC-6750-2165-DFD7-010DA69AD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3621A7-BB8B-31FF-5E55-61F35D385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F43A9-02B3-1B63-1FFC-E4A4009A49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3B740-82E1-45ED-83DB-9842BDDAE2E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944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3B740-82E1-45ED-83DB-9842BDDAE2E6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19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53AB-ABC2-F50A-0604-393C67548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103B-0C76-F653-D787-BE238B3F4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536B-55E2-E976-1DEF-870A43CA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D8AE-6B6F-7E58-39CF-CB6AF98C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4946-1D02-9E54-623B-465AAB8C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172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4DDB-1446-E04E-8E86-B3D1449F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CF385-4879-D05D-461B-43D41DC6A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A041B-9D5D-7EF9-3F27-F58FDE31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DE75A-E06B-10E2-1072-5A0D5DEC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3E126-8DAA-BA65-AEF9-51D762EA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80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3F523-186F-6F68-5A67-F5B4B23F2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20754-1632-9AE4-E3A6-E3A7247F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01B6-7885-A9CD-D6E5-584A462D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CA7-1025-FC08-0EF6-108BEF25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C23D-73ED-89AA-59AD-1AFFA939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7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1657-CE11-17ED-840E-4DBE3636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EEA2-E3E9-74BC-1571-D4274859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FB7AB-F4E0-E9A2-8E2C-5BBD3E54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A0FE-0EE8-9803-CAAC-338FB718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2490-4D9B-5CFC-36F4-4EE37619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817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52EE-D4D6-0953-68F3-972E68A5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DC3F2-70F7-DC98-C888-C64662E15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658AE-178A-9FAF-C3FE-FF760D95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656A9-061A-585D-E663-62952081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6444-4391-54E8-92A3-357A5119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987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0764-7B32-7343-9B0D-AD8408EF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1545-B349-2E40-E024-198B7E384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6844A-B223-5545-F208-3246506AA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ACE2F-EC71-E251-06CC-D477AB5C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2718F-47E7-72F3-8258-B51876F4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5952A-BC46-C324-1892-9D85EA5E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34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606B-33DD-86CF-9CFC-1CE47B3E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AC989-F555-C8BE-B863-94B851C7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94A7-8E29-377C-72D7-095B8F921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7C00B-C9BD-3A56-5652-220A5F15D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6737E-C739-CBF5-9B71-966448062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D6FD6-E7B6-9D37-09B3-FCDB19C2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6739C-EB7E-CA3F-32C7-3C6634D5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D65A6-79E0-52C0-3B21-8304C5D4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546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F7E0-043C-8D8E-5C6B-B1AFF343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A9CDD-40AF-9B7E-3851-6EFC1444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61FFC-7976-B4AF-9D47-3514457F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55580-FFC2-0478-06A1-A6263BBD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34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29006-65F4-41A7-0FD3-B292D2BF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56215-973A-624C-1DC8-A9F080C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D58E2-5BC0-82FA-F16D-6F9377D4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34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88B4-52B0-F129-33EA-917569A7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93A4-1AA1-B99D-2388-3604D45C9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9FB0F-352B-0B9F-CDE9-EC2DEE5EE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CDE8-7E88-AF6E-AE67-CE13C5EB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273DC-9550-15D7-DB07-6181D869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F92CD-7CCD-CCB2-FEFB-6D236D2C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45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5C61-91D2-E09E-BFD8-B681182B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03444-E9A9-2AA9-DE2D-01D12E825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B7061-DEE5-47D4-AD3F-530D23CDD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DE71-2F55-AF31-538C-AEBC0F3C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5979E-6DD0-BCBF-99EE-9F9D25CC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A515F-34DB-217D-1AC9-242868CA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244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FCF4B-7D00-C6F6-BFFD-05554F0F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ECAD9-D2F3-202D-67E2-10747671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8728-A59E-1FA3-8F35-7BE586063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32922-2178-4F3C-8D0D-6F4C7FD468A5}" type="datetimeFigureOut">
              <a:rPr lang="en-SG" smtClean="0"/>
              <a:t>12/2/2024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71B51-4107-6C33-319E-8CD928852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9CBB1-6F5D-C3E2-BB0C-FB2A5C065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29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645C15E-0A0D-E277-58D0-CAEA629C2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70" y="2196930"/>
            <a:ext cx="2949526" cy="16894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2E7714-A5C4-5639-3116-20AE01639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25" y="1718730"/>
            <a:ext cx="4714286" cy="276190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BCF047-406B-B5A1-A3B4-D52585CD1CE5}"/>
              </a:ext>
            </a:extLst>
          </p:cNvPr>
          <p:cNvCxnSpPr>
            <a:cxnSpLocks/>
          </p:cNvCxnSpPr>
          <p:nvPr/>
        </p:nvCxnSpPr>
        <p:spPr>
          <a:xfrm>
            <a:off x="4068756" y="2294890"/>
            <a:ext cx="18062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744AC3E-047E-317F-E983-3E996F3E05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60"/>
          <a:stretch/>
        </p:blipFill>
        <p:spPr>
          <a:xfrm>
            <a:off x="5460399" y="1197488"/>
            <a:ext cx="1271202" cy="8902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34CFD1-A6FA-260E-1F09-1E4700E989E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75020" y="2102768"/>
            <a:ext cx="476190" cy="400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C46C7F-9235-4C5F-2BA9-00E39CE4BA82}"/>
              </a:ext>
            </a:extLst>
          </p:cNvPr>
          <p:cNvSpPr/>
          <p:nvPr/>
        </p:nvSpPr>
        <p:spPr>
          <a:xfrm>
            <a:off x="5825339" y="1481370"/>
            <a:ext cx="804234" cy="445770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7D8FF7-A06E-0889-18E6-BF2B5FCBC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014" y="2594011"/>
            <a:ext cx="952381" cy="9714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0B7070-01D4-0C7C-B1BA-FD4D0A78243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351210" y="2302768"/>
            <a:ext cx="1007805" cy="5612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1F83C-BE81-6C8B-891E-90D2C3ABB101}"/>
              </a:ext>
            </a:extLst>
          </p:cNvPr>
          <p:cNvCxnSpPr>
            <a:cxnSpLocks/>
          </p:cNvCxnSpPr>
          <p:nvPr/>
        </p:nvCxnSpPr>
        <p:spPr>
          <a:xfrm>
            <a:off x="8311395" y="2799123"/>
            <a:ext cx="52399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5B09A9D-ECC3-F2BD-096E-6FABAB4A2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9745" y="4830289"/>
            <a:ext cx="476190" cy="5279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7189440F-9B94-370B-F716-8B634F085A47}"/>
              </a:ext>
            </a:extLst>
          </p:cNvPr>
          <p:cNvSpPr/>
          <p:nvPr/>
        </p:nvSpPr>
        <p:spPr>
          <a:xfrm>
            <a:off x="5339745" y="2102768"/>
            <a:ext cx="313941" cy="3999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869A39-4046-4E75-F57A-C441C2BA2037}"/>
              </a:ext>
            </a:extLst>
          </p:cNvPr>
          <p:cNvCxnSpPr>
            <a:cxnSpLocks/>
          </p:cNvCxnSpPr>
          <p:nvPr/>
        </p:nvCxnSpPr>
        <p:spPr>
          <a:xfrm flipV="1">
            <a:off x="5480452" y="2414571"/>
            <a:ext cx="0" cy="12541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A6F9EE-6D79-C4B0-7F25-77E12B30E88B}"/>
              </a:ext>
            </a:extLst>
          </p:cNvPr>
          <p:cNvCxnSpPr>
            <a:cxnSpLocks/>
          </p:cNvCxnSpPr>
          <p:nvPr/>
        </p:nvCxnSpPr>
        <p:spPr>
          <a:xfrm>
            <a:off x="5875020" y="3749032"/>
            <a:ext cx="5808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25CA9F3-42FC-1BFC-50DF-9A40F381BE3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55883" y="3557070"/>
            <a:ext cx="476190" cy="400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A8EFE6-40D9-EFA8-B8D5-2D3ADA79FEE6}"/>
              </a:ext>
            </a:extLst>
          </p:cNvPr>
          <p:cNvCxnSpPr>
            <a:cxnSpLocks/>
          </p:cNvCxnSpPr>
          <p:nvPr/>
        </p:nvCxnSpPr>
        <p:spPr>
          <a:xfrm flipV="1">
            <a:off x="6932073" y="3326130"/>
            <a:ext cx="357339" cy="369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48D8AD-7CFC-47E2-3B7F-DFC2749EB86B}"/>
              </a:ext>
            </a:extLst>
          </p:cNvPr>
          <p:cNvCxnSpPr>
            <a:cxnSpLocks/>
          </p:cNvCxnSpPr>
          <p:nvPr/>
        </p:nvCxnSpPr>
        <p:spPr>
          <a:xfrm>
            <a:off x="8352675" y="3200388"/>
            <a:ext cx="4827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DE21395C-A942-0B60-A269-8FD3CA96BD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5451" y="3957070"/>
            <a:ext cx="1235646" cy="83847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88C25BE-312F-2EED-ABB1-C6D257BB668C}"/>
              </a:ext>
            </a:extLst>
          </p:cNvPr>
          <p:cNvCxnSpPr>
            <a:cxnSpLocks/>
            <a:stCxn id="49" idx="0"/>
            <a:endCxn id="9" idx="0"/>
          </p:cNvCxnSpPr>
          <p:nvPr/>
        </p:nvCxnSpPr>
        <p:spPr>
          <a:xfrm rot="16200000" flipH="1">
            <a:off x="7079741" y="-1074761"/>
            <a:ext cx="478200" cy="6065183"/>
          </a:xfrm>
          <a:prstGeom prst="bentConnector3">
            <a:avLst>
              <a:gd name="adj1" fmla="val -1529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626E40E-2798-D850-0C24-FC9732851B8E}"/>
              </a:ext>
            </a:extLst>
          </p:cNvPr>
          <p:cNvSpPr/>
          <p:nvPr/>
        </p:nvSpPr>
        <p:spPr>
          <a:xfrm>
            <a:off x="4212117" y="1718730"/>
            <a:ext cx="148265" cy="8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3333B8C-A7DA-F9DE-BA96-2C3F50F84F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1476" y="3686778"/>
            <a:ext cx="570305" cy="399213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E67DE3-357A-8DC1-B894-F92134983E83}"/>
              </a:ext>
            </a:extLst>
          </p:cNvPr>
          <p:cNvCxnSpPr>
            <a:cxnSpLocks/>
            <a:stCxn id="25" idx="0"/>
            <a:endCxn id="57" idx="2"/>
          </p:cNvCxnSpPr>
          <p:nvPr/>
        </p:nvCxnSpPr>
        <p:spPr>
          <a:xfrm flipV="1">
            <a:off x="5577840" y="4085991"/>
            <a:ext cx="0" cy="744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82E6593A-60BF-EB19-4080-1FE8BD08BE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06679" y="4226021"/>
            <a:ext cx="489507" cy="569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2C066A9-4212-91BE-4B52-68D19A9DD911}"/>
              </a:ext>
            </a:extLst>
          </p:cNvPr>
          <p:cNvSpPr txBox="1"/>
          <p:nvPr/>
        </p:nvSpPr>
        <p:spPr>
          <a:xfrm>
            <a:off x="5139689" y="5430378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6E4E42-FADC-B93D-54BA-517B6D9C1334}"/>
              </a:ext>
            </a:extLst>
          </p:cNvPr>
          <p:cNvSpPr txBox="1"/>
          <p:nvPr/>
        </p:nvSpPr>
        <p:spPr>
          <a:xfrm>
            <a:off x="5505096" y="3215228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Reply attack malware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8A63E-5173-3865-ED00-12D4DF66DFA9}"/>
              </a:ext>
            </a:extLst>
          </p:cNvPr>
          <p:cNvSpPr txBox="1"/>
          <p:nvPr/>
        </p:nvSpPr>
        <p:spPr>
          <a:xfrm>
            <a:off x="6693978" y="1270286"/>
            <a:ext cx="1144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Normal train detection video stream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416A2B-1C5D-80B0-5F25-44493CA0A355}"/>
              </a:ext>
            </a:extLst>
          </p:cNvPr>
          <p:cNvSpPr txBox="1"/>
          <p:nvPr/>
        </p:nvSpPr>
        <p:spPr>
          <a:xfrm>
            <a:off x="6193683" y="4788783"/>
            <a:ext cx="1379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Fake Pre-saved no train pass video steam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70BB3-681D-4939-E19D-6EBDA230AD6E}"/>
              </a:ext>
            </a:extLst>
          </p:cNvPr>
          <p:cNvSpPr txBox="1"/>
          <p:nvPr/>
        </p:nvSpPr>
        <p:spPr>
          <a:xfrm>
            <a:off x="6883247" y="2177238"/>
            <a:ext cx="1971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video process [train detection] computer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94FFAB-33B1-5DC1-12E2-818167EAC85E}"/>
              </a:ext>
            </a:extLst>
          </p:cNvPr>
          <p:cNvSpPr txBox="1"/>
          <p:nvPr/>
        </p:nvSpPr>
        <p:spPr>
          <a:xfrm>
            <a:off x="10024016" y="4862255"/>
            <a:ext cx="1245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station operator </a:t>
            </a:r>
            <a:endParaRPr lang="en-SG" sz="12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0FF3CB-1CD3-A2FE-56F3-784B61000173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10350922" y="3898767"/>
            <a:ext cx="511" cy="327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6F4C56B-220E-22A3-DC27-96C8A675F00B}"/>
              </a:ext>
            </a:extLst>
          </p:cNvPr>
          <p:cNvCxnSpPr>
            <a:cxnSpLocks/>
          </p:cNvCxnSpPr>
          <p:nvPr/>
        </p:nvCxnSpPr>
        <p:spPr>
          <a:xfrm flipV="1">
            <a:off x="8551424" y="3215228"/>
            <a:ext cx="0" cy="116107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35401CD-4AB5-F539-BC0B-1B828E2E5F52}"/>
              </a:ext>
            </a:extLst>
          </p:cNvPr>
          <p:cNvSpPr txBox="1"/>
          <p:nvPr/>
        </p:nvSpPr>
        <p:spPr>
          <a:xfrm>
            <a:off x="7978468" y="4341865"/>
            <a:ext cx="1379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Fake no train detected signal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C5E493C-0E4A-B527-6DD7-634722E01A29}"/>
              </a:ext>
            </a:extLst>
          </p:cNvPr>
          <p:cNvCxnSpPr>
            <a:cxnSpLocks/>
          </p:cNvCxnSpPr>
          <p:nvPr/>
        </p:nvCxnSpPr>
        <p:spPr>
          <a:xfrm>
            <a:off x="8547896" y="1807300"/>
            <a:ext cx="513" cy="95350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C08FE07-27C1-12A8-7BDA-38F9524EA39A}"/>
              </a:ext>
            </a:extLst>
          </p:cNvPr>
          <p:cNvSpPr txBox="1"/>
          <p:nvPr/>
        </p:nvSpPr>
        <p:spPr>
          <a:xfrm>
            <a:off x="8145826" y="1249943"/>
            <a:ext cx="1379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Correct train detection docking signal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8637FF-9927-1BBA-C7FB-5528267BE6E9}"/>
              </a:ext>
            </a:extLst>
          </p:cNvPr>
          <p:cNvSpPr txBox="1"/>
          <p:nvPr/>
        </p:nvSpPr>
        <p:spPr>
          <a:xfrm>
            <a:off x="8799041" y="1892714"/>
            <a:ext cx="3126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Railway Station Signal Control HMI</a:t>
            </a:r>
            <a:endParaRPr lang="en-SG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678004-00DB-C1DD-D636-3B915FC050E0}"/>
              </a:ext>
            </a:extLst>
          </p:cNvPr>
          <p:cNvSpPr txBox="1"/>
          <p:nvPr/>
        </p:nvSpPr>
        <p:spPr>
          <a:xfrm>
            <a:off x="338668" y="1427256"/>
            <a:ext cx="2144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 world emulator </a:t>
            </a:r>
            <a:endParaRPr lang="en-SG" sz="14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D13B74F-7D09-378B-561D-1DC1EFB97CD1}"/>
              </a:ext>
            </a:extLst>
          </p:cNvPr>
          <p:cNvCxnSpPr>
            <a:cxnSpLocks/>
          </p:cNvCxnSpPr>
          <p:nvPr/>
        </p:nvCxnSpPr>
        <p:spPr>
          <a:xfrm>
            <a:off x="3141722" y="1593451"/>
            <a:ext cx="735786" cy="69060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27D4E0B-85BB-97E7-8C41-24543C3FBAD8}"/>
              </a:ext>
            </a:extLst>
          </p:cNvPr>
          <p:cNvSpPr txBox="1"/>
          <p:nvPr/>
        </p:nvSpPr>
        <p:spPr>
          <a:xfrm>
            <a:off x="2464414" y="1249943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surveillance  camera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C891184-67F3-21DB-25C9-678452CB50AB}"/>
              </a:ext>
            </a:extLst>
          </p:cNvPr>
          <p:cNvCxnSpPr>
            <a:cxnSpLocks/>
          </p:cNvCxnSpPr>
          <p:nvPr/>
        </p:nvCxnSpPr>
        <p:spPr>
          <a:xfrm>
            <a:off x="3825432" y="1481370"/>
            <a:ext cx="29181" cy="492174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C75A9DD-6764-6C2C-DBDE-2151F2408617}"/>
              </a:ext>
            </a:extLst>
          </p:cNvPr>
          <p:cNvSpPr txBox="1"/>
          <p:nvPr/>
        </p:nvSpPr>
        <p:spPr>
          <a:xfrm>
            <a:off x="3517482" y="1254194"/>
            <a:ext cx="572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</a:t>
            </a:r>
            <a:endParaRPr lang="en-SG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48FE8D-5125-4C9F-5A55-901D6C6F5432}"/>
              </a:ext>
            </a:extLst>
          </p:cNvPr>
          <p:cNvCxnSpPr>
            <a:cxnSpLocks/>
          </p:cNvCxnSpPr>
          <p:nvPr/>
        </p:nvCxnSpPr>
        <p:spPr>
          <a:xfrm>
            <a:off x="4076558" y="1077034"/>
            <a:ext cx="0" cy="718832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76FE9-CF7F-18E4-0BED-E751C0CF99D7}"/>
              </a:ext>
            </a:extLst>
          </p:cNvPr>
          <p:cNvSpPr txBox="1"/>
          <p:nvPr/>
        </p:nvSpPr>
        <p:spPr>
          <a:xfrm>
            <a:off x="3671559" y="521332"/>
            <a:ext cx="1502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Station’s train entrance detection sensor </a:t>
            </a:r>
            <a:endParaRPr lang="en-SG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7F5E32-D122-856C-1C5A-0B53AA38522D}"/>
              </a:ext>
            </a:extLst>
          </p:cNvPr>
          <p:cNvSpPr txBox="1"/>
          <p:nvPr/>
        </p:nvSpPr>
        <p:spPr>
          <a:xfrm>
            <a:off x="6883246" y="739703"/>
            <a:ext cx="2758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 docking signal from the station entrance sensor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C94A76D-E170-6E1D-3713-6BA41CEA1B03}"/>
              </a:ext>
            </a:extLst>
          </p:cNvPr>
          <p:cNvSpPr/>
          <p:nvPr/>
        </p:nvSpPr>
        <p:spPr>
          <a:xfrm>
            <a:off x="4074683" y="2794511"/>
            <a:ext cx="1145818" cy="1431507"/>
          </a:xfrm>
          <a:prstGeom prst="rect">
            <a:avLst/>
          </a:prstGeom>
          <a:noFill/>
          <a:ln w="28575">
            <a:solidFill>
              <a:srgbClr val="FF99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A75A932-64C2-798E-9374-0C7D05219F65}"/>
              </a:ext>
            </a:extLst>
          </p:cNvPr>
          <p:cNvCxnSpPr>
            <a:cxnSpLocks/>
          </p:cNvCxnSpPr>
          <p:nvPr/>
        </p:nvCxnSpPr>
        <p:spPr>
          <a:xfrm flipV="1">
            <a:off x="4126527" y="4288471"/>
            <a:ext cx="0" cy="40066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F287425-DB39-4B6C-1D6C-0F6C4E002DD0}"/>
              </a:ext>
            </a:extLst>
          </p:cNvPr>
          <p:cNvSpPr txBox="1"/>
          <p:nvPr/>
        </p:nvSpPr>
        <p:spPr>
          <a:xfrm>
            <a:off x="3614703" y="4702660"/>
            <a:ext cx="1144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station </a:t>
            </a:r>
            <a:endParaRPr lang="en-SG" sz="1200" b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F42541-20A7-5B20-21A3-ED820DA0797C}"/>
              </a:ext>
            </a:extLst>
          </p:cNvPr>
          <p:cNvSpPr/>
          <p:nvPr/>
        </p:nvSpPr>
        <p:spPr>
          <a:xfrm>
            <a:off x="921107" y="3200388"/>
            <a:ext cx="1562118" cy="7566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EF8B16B-21F4-5803-F092-988AFFE21020}"/>
              </a:ext>
            </a:extLst>
          </p:cNvPr>
          <p:cNvSpPr/>
          <p:nvPr/>
        </p:nvSpPr>
        <p:spPr>
          <a:xfrm>
            <a:off x="1894874" y="3050659"/>
            <a:ext cx="1539138" cy="7566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9912096-F738-761D-66BB-50B567DBF06A}"/>
              </a:ext>
            </a:extLst>
          </p:cNvPr>
          <p:cNvCxnSpPr>
            <a:cxnSpLocks/>
          </p:cNvCxnSpPr>
          <p:nvPr/>
        </p:nvCxnSpPr>
        <p:spPr>
          <a:xfrm flipV="1">
            <a:off x="1572303" y="3993846"/>
            <a:ext cx="0" cy="708814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6E856AD-9FEF-D028-C87F-29CE8435CE04}"/>
              </a:ext>
            </a:extLst>
          </p:cNvPr>
          <p:cNvCxnSpPr>
            <a:cxnSpLocks/>
          </p:cNvCxnSpPr>
          <p:nvPr/>
        </p:nvCxnSpPr>
        <p:spPr>
          <a:xfrm flipV="1">
            <a:off x="2620815" y="3807341"/>
            <a:ext cx="0" cy="881796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4231CF1-5913-7A62-D17E-50B74CCC690E}"/>
              </a:ext>
            </a:extLst>
          </p:cNvPr>
          <p:cNvSpPr txBox="1"/>
          <p:nvPr/>
        </p:nvSpPr>
        <p:spPr>
          <a:xfrm>
            <a:off x="1155739" y="4689137"/>
            <a:ext cx="2130999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50000"/>
                  </a:schemeClr>
                </a:solidFill>
              </a:rPr>
              <a:t>Railway Surveillance camera  train objective and motion detection 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A8EC1A4-56A0-B129-2959-01AEF8AFDF50}"/>
              </a:ext>
            </a:extLst>
          </p:cNvPr>
          <p:cNvCxnSpPr>
            <a:cxnSpLocks/>
          </p:cNvCxnSpPr>
          <p:nvPr/>
        </p:nvCxnSpPr>
        <p:spPr>
          <a:xfrm>
            <a:off x="7465005" y="5677509"/>
            <a:ext cx="4038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91A959D-3BF1-1833-E4D1-6B5BA73C685C}"/>
              </a:ext>
            </a:extLst>
          </p:cNvPr>
          <p:cNvSpPr txBox="1"/>
          <p:nvPr/>
        </p:nvSpPr>
        <p:spPr>
          <a:xfrm>
            <a:off x="7819040" y="5457383"/>
            <a:ext cx="1822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Normal train camera  safety check workflow </a:t>
            </a:r>
            <a:endParaRPr lang="en-SG" sz="1200" b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DC5AB3-3639-472F-B6E7-13C652003478}"/>
              </a:ext>
            </a:extLst>
          </p:cNvPr>
          <p:cNvCxnSpPr>
            <a:cxnSpLocks/>
          </p:cNvCxnSpPr>
          <p:nvPr/>
        </p:nvCxnSpPr>
        <p:spPr>
          <a:xfrm>
            <a:off x="10015498" y="5700140"/>
            <a:ext cx="3354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3A734C7-5ECA-E658-1DD7-0776D5EC1529}"/>
              </a:ext>
            </a:extLst>
          </p:cNvPr>
          <p:cNvSpPr txBox="1"/>
          <p:nvPr/>
        </p:nvSpPr>
        <p:spPr>
          <a:xfrm>
            <a:off x="10350922" y="5446676"/>
            <a:ext cx="1822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Exception workflow after replay attack</a:t>
            </a:r>
            <a:endParaRPr lang="en-SG" sz="12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53F91F8-E2A8-7D20-9FAD-98050EEBD706}"/>
              </a:ext>
            </a:extLst>
          </p:cNvPr>
          <p:cNvSpPr txBox="1"/>
          <p:nvPr/>
        </p:nvSpPr>
        <p:spPr>
          <a:xfrm>
            <a:off x="338668" y="399041"/>
            <a:ext cx="3270083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Replay Attack on Railway Station Safety Surveillance System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53604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5DE36-E84B-5C13-6563-F63925092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B207725-C025-D3F6-B98C-BFBE0A538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70" y="2196930"/>
            <a:ext cx="2949526" cy="16894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183DC6-920A-12E9-1ED7-079862438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25" y="1718730"/>
            <a:ext cx="4714286" cy="276190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9CADF0-82B3-499D-BB9B-5CC9932130B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068756" y="2294890"/>
            <a:ext cx="1837122" cy="119666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9B83D4C-6989-335A-DD2B-611D6A92A6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05878" y="3291557"/>
            <a:ext cx="476190" cy="4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D7ABFB-99C1-2DD0-17D1-146C246AD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4731" y="3317042"/>
            <a:ext cx="952381" cy="9714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58E64E-4B4A-9D08-706A-2C1C966C5FE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382068" y="3491557"/>
            <a:ext cx="53203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4B0E44-8E6D-8B7F-F28F-F32A4F4219CB}"/>
              </a:ext>
            </a:extLst>
          </p:cNvPr>
          <p:cNvCxnSpPr>
            <a:cxnSpLocks/>
          </p:cNvCxnSpPr>
          <p:nvPr/>
        </p:nvCxnSpPr>
        <p:spPr>
          <a:xfrm>
            <a:off x="7999310" y="3691557"/>
            <a:ext cx="83058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C9CCB4A0-2258-03EC-078D-9504B950CB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6168" y="4119614"/>
            <a:ext cx="489507" cy="569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608B9C7-BBE4-A26E-21B8-A8B531582F3C}"/>
              </a:ext>
            </a:extLst>
          </p:cNvPr>
          <p:cNvSpPr txBox="1"/>
          <p:nvPr/>
        </p:nvSpPr>
        <p:spPr>
          <a:xfrm>
            <a:off x="5287167" y="4653866"/>
            <a:ext cx="1929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Normal train detection video stream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4A38B7-C4E1-BA79-57CF-DC9D02671393}"/>
              </a:ext>
            </a:extLst>
          </p:cNvPr>
          <p:cNvSpPr txBox="1"/>
          <p:nvPr/>
        </p:nvSpPr>
        <p:spPr>
          <a:xfrm>
            <a:off x="6708758" y="2794511"/>
            <a:ext cx="1971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video process [train detection] computer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8092DF-A3D7-C39F-F441-084E0CFA9F35}"/>
              </a:ext>
            </a:extLst>
          </p:cNvPr>
          <p:cNvSpPr txBox="1"/>
          <p:nvPr/>
        </p:nvSpPr>
        <p:spPr>
          <a:xfrm>
            <a:off x="10595675" y="4165638"/>
            <a:ext cx="1245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station operator </a:t>
            </a:r>
            <a:endParaRPr lang="en-SG" sz="12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2F3267B-B289-E44B-21BE-1C8A9E2F23FF}"/>
              </a:ext>
            </a:extLst>
          </p:cNvPr>
          <p:cNvCxnSpPr>
            <a:cxnSpLocks/>
          </p:cNvCxnSpPr>
          <p:nvPr/>
        </p:nvCxnSpPr>
        <p:spPr>
          <a:xfrm flipV="1">
            <a:off x="10350922" y="3898767"/>
            <a:ext cx="0" cy="194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2A89B09-827E-C3EB-007D-CFA57E3D819F}"/>
              </a:ext>
            </a:extLst>
          </p:cNvPr>
          <p:cNvSpPr txBox="1"/>
          <p:nvPr/>
        </p:nvSpPr>
        <p:spPr>
          <a:xfrm>
            <a:off x="7984255" y="3980972"/>
            <a:ext cx="1270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Correct train detection docking signal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2D7D4F-952A-7FF0-4C81-0FB92822172F}"/>
              </a:ext>
            </a:extLst>
          </p:cNvPr>
          <p:cNvSpPr txBox="1"/>
          <p:nvPr/>
        </p:nvSpPr>
        <p:spPr>
          <a:xfrm>
            <a:off x="8799041" y="1892714"/>
            <a:ext cx="3126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Railway Station Signal Control HMI</a:t>
            </a:r>
            <a:endParaRPr lang="en-SG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F80B34-1D46-9B6C-A62F-2FBA2D7C8047}"/>
              </a:ext>
            </a:extLst>
          </p:cNvPr>
          <p:cNvSpPr txBox="1"/>
          <p:nvPr/>
        </p:nvSpPr>
        <p:spPr>
          <a:xfrm>
            <a:off x="338668" y="1427256"/>
            <a:ext cx="2144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 world emulator </a:t>
            </a:r>
            <a:endParaRPr lang="en-SG" sz="14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2AC911-403D-DF44-3C24-FE469DE882E9}"/>
              </a:ext>
            </a:extLst>
          </p:cNvPr>
          <p:cNvCxnSpPr>
            <a:cxnSpLocks/>
          </p:cNvCxnSpPr>
          <p:nvPr/>
        </p:nvCxnSpPr>
        <p:spPr>
          <a:xfrm>
            <a:off x="3141722" y="1593451"/>
            <a:ext cx="735786" cy="69060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90CEAC3-F14F-3E47-BAEA-9EB02E05BDC7}"/>
              </a:ext>
            </a:extLst>
          </p:cNvPr>
          <p:cNvSpPr txBox="1"/>
          <p:nvPr/>
        </p:nvSpPr>
        <p:spPr>
          <a:xfrm>
            <a:off x="2464414" y="1249943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surveillance  camera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78FF702-08A7-7086-96B9-DBC6B43F2532}"/>
              </a:ext>
            </a:extLst>
          </p:cNvPr>
          <p:cNvCxnSpPr>
            <a:cxnSpLocks/>
          </p:cNvCxnSpPr>
          <p:nvPr/>
        </p:nvCxnSpPr>
        <p:spPr>
          <a:xfrm>
            <a:off x="3825432" y="1481370"/>
            <a:ext cx="29181" cy="492174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F9F7F0E-857C-F884-0C20-3CA1E062F4F6}"/>
              </a:ext>
            </a:extLst>
          </p:cNvPr>
          <p:cNvSpPr txBox="1"/>
          <p:nvPr/>
        </p:nvSpPr>
        <p:spPr>
          <a:xfrm>
            <a:off x="3517482" y="1254194"/>
            <a:ext cx="572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</a:t>
            </a:r>
            <a:endParaRPr lang="en-SG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F0AD5F6-607D-E0DF-BF67-5DA777804266}"/>
              </a:ext>
            </a:extLst>
          </p:cNvPr>
          <p:cNvCxnSpPr>
            <a:cxnSpLocks/>
          </p:cNvCxnSpPr>
          <p:nvPr/>
        </p:nvCxnSpPr>
        <p:spPr>
          <a:xfrm>
            <a:off x="4180325" y="1522961"/>
            <a:ext cx="0" cy="264537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D6EFAD2-C1B0-6E18-52C1-8FD9AB2851AC}"/>
              </a:ext>
            </a:extLst>
          </p:cNvPr>
          <p:cNvSpPr txBox="1"/>
          <p:nvPr/>
        </p:nvSpPr>
        <p:spPr>
          <a:xfrm>
            <a:off x="3988847" y="1105144"/>
            <a:ext cx="2043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Station’s train entrance detection sensor </a:t>
            </a:r>
            <a:endParaRPr lang="en-SG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08F141A-6967-45BB-7E9D-671CF5C419F4}"/>
              </a:ext>
            </a:extLst>
          </p:cNvPr>
          <p:cNvSpPr txBox="1"/>
          <p:nvPr/>
        </p:nvSpPr>
        <p:spPr>
          <a:xfrm>
            <a:off x="6067969" y="1040329"/>
            <a:ext cx="2758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 docking PLC signal from the station entrance sensor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E85ACDE-D3BA-B80A-5864-7BB361EE9C06}"/>
              </a:ext>
            </a:extLst>
          </p:cNvPr>
          <p:cNvSpPr/>
          <p:nvPr/>
        </p:nvSpPr>
        <p:spPr>
          <a:xfrm>
            <a:off x="4074683" y="2794511"/>
            <a:ext cx="1145818" cy="1431507"/>
          </a:xfrm>
          <a:prstGeom prst="rect">
            <a:avLst/>
          </a:prstGeom>
          <a:noFill/>
          <a:ln w="28575">
            <a:solidFill>
              <a:srgbClr val="FF99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186B93-3875-3504-D134-AAE49145EBCB}"/>
              </a:ext>
            </a:extLst>
          </p:cNvPr>
          <p:cNvCxnSpPr>
            <a:cxnSpLocks/>
          </p:cNvCxnSpPr>
          <p:nvPr/>
        </p:nvCxnSpPr>
        <p:spPr>
          <a:xfrm flipV="1">
            <a:off x="4126527" y="4288471"/>
            <a:ext cx="0" cy="40066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D7D9BF6-83A6-879B-E840-339F30DC360E}"/>
              </a:ext>
            </a:extLst>
          </p:cNvPr>
          <p:cNvSpPr txBox="1"/>
          <p:nvPr/>
        </p:nvSpPr>
        <p:spPr>
          <a:xfrm>
            <a:off x="3614703" y="4702660"/>
            <a:ext cx="1144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station </a:t>
            </a:r>
            <a:endParaRPr lang="en-SG" sz="1200" b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D02769-F43E-2F88-D7E3-C19E7A41B805}"/>
              </a:ext>
            </a:extLst>
          </p:cNvPr>
          <p:cNvSpPr/>
          <p:nvPr/>
        </p:nvSpPr>
        <p:spPr>
          <a:xfrm>
            <a:off x="921107" y="3200388"/>
            <a:ext cx="1562118" cy="7566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1242E6A-2952-04D1-A28D-7471C3BB2CC6}"/>
              </a:ext>
            </a:extLst>
          </p:cNvPr>
          <p:cNvSpPr/>
          <p:nvPr/>
        </p:nvSpPr>
        <p:spPr>
          <a:xfrm>
            <a:off x="1894874" y="3050659"/>
            <a:ext cx="1539138" cy="7566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E9FE03B-A085-7A58-4D9F-FE6E58F66BFF}"/>
              </a:ext>
            </a:extLst>
          </p:cNvPr>
          <p:cNvCxnSpPr>
            <a:cxnSpLocks/>
          </p:cNvCxnSpPr>
          <p:nvPr/>
        </p:nvCxnSpPr>
        <p:spPr>
          <a:xfrm flipV="1">
            <a:off x="1572303" y="3993846"/>
            <a:ext cx="0" cy="386130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6FF5342-9AC0-4E28-A17C-AAA582950C56}"/>
              </a:ext>
            </a:extLst>
          </p:cNvPr>
          <p:cNvCxnSpPr>
            <a:cxnSpLocks/>
          </p:cNvCxnSpPr>
          <p:nvPr/>
        </p:nvCxnSpPr>
        <p:spPr>
          <a:xfrm flipV="1">
            <a:off x="2620815" y="3807341"/>
            <a:ext cx="0" cy="57263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28D12AE-EEF4-3795-DAD1-DBD18073F70E}"/>
              </a:ext>
            </a:extLst>
          </p:cNvPr>
          <p:cNvSpPr txBox="1"/>
          <p:nvPr/>
        </p:nvSpPr>
        <p:spPr>
          <a:xfrm>
            <a:off x="1153887" y="4415017"/>
            <a:ext cx="213099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50000"/>
                  </a:schemeClr>
                </a:solidFill>
              </a:rPr>
              <a:t>Railway Surveillance camera  train objective and motion detection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901F55-DCE5-C7D9-0990-B69F1647D5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560"/>
          <a:stretch/>
        </p:blipFill>
        <p:spPr>
          <a:xfrm>
            <a:off x="5484875" y="3727565"/>
            <a:ext cx="1271202" cy="8902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64D5EA-9E21-C5A1-D4E5-07973D7AA704}"/>
              </a:ext>
            </a:extLst>
          </p:cNvPr>
          <p:cNvSpPr/>
          <p:nvPr/>
        </p:nvSpPr>
        <p:spPr>
          <a:xfrm>
            <a:off x="5849815" y="4011447"/>
            <a:ext cx="804234" cy="445770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926BD6-5510-B1F9-DA3C-E00DCAC539D9}"/>
              </a:ext>
            </a:extLst>
          </p:cNvPr>
          <p:cNvCxnSpPr>
            <a:cxnSpLocks/>
          </p:cNvCxnSpPr>
          <p:nvPr/>
        </p:nvCxnSpPr>
        <p:spPr>
          <a:xfrm>
            <a:off x="4240587" y="1841492"/>
            <a:ext cx="182738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3E753B-0084-EA61-6EFD-2125E62BFEB4}"/>
              </a:ext>
            </a:extLst>
          </p:cNvPr>
          <p:cNvCxnSpPr>
            <a:cxnSpLocks/>
          </p:cNvCxnSpPr>
          <p:nvPr/>
        </p:nvCxnSpPr>
        <p:spPr>
          <a:xfrm>
            <a:off x="4759042" y="2368296"/>
            <a:ext cx="130892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2E0E6DE-E210-96D3-EFDA-415F1ECE53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2538" y="1522961"/>
            <a:ext cx="1028571" cy="10666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1FB204-93EB-DA01-9D51-E2EE5468979B}"/>
              </a:ext>
            </a:extLst>
          </p:cNvPr>
          <p:cNvCxnSpPr>
            <a:cxnSpLocks/>
          </p:cNvCxnSpPr>
          <p:nvPr/>
        </p:nvCxnSpPr>
        <p:spPr>
          <a:xfrm>
            <a:off x="4284263" y="2081782"/>
            <a:ext cx="178370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95B7B2-BC5D-AED2-A142-8EF614FA073F}"/>
              </a:ext>
            </a:extLst>
          </p:cNvPr>
          <p:cNvSpPr txBox="1"/>
          <p:nvPr/>
        </p:nvSpPr>
        <p:spPr>
          <a:xfrm>
            <a:off x="5068908" y="2385624"/>
            <a:ext cx="1746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Motion sensor electrical signal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A41147-F493-9462-C0AA-6123B75E1318}"/>
              </a:ext>
            </a:extLst>
          </p:cNvPr>
          <p:cNvCxnSpPr>
            <a:cxnSpLocks/>
          </p:cNvCxnSpPr>
          <p:nvPr/>
        </p:nvCxnSpPr>
        <p:spPr>
          <a:xfrm>
            <a:off x="7151109" y="2438400"/>
            <a:ext cx="164793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3455B86-18F2-516A-BBBB-95CDD3EA1CC3}"/>
              </a:ext>
            </a:extLst>
          </p:cNvPr>
          <p:cNvSpPr txBox="1"/>
          <p:nvPr/>
        </p:nvSpPr>
        <p:spPr>
          <a:xfrm>
            <a:off x="7151109" y="2064173"/>
            <a:ext cx="1971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PLC Modbus-TCP data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23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2C13A7-D080-E234-F1BC-21E2060FF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734" y="3534925"/>
            <a:ext cx="3393161" cy="21849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3C6243-1CB0-44E1-75B6-6E97C6508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87" y="777961"/>
            <a:ext cx="6372996" cy="24574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4C16F5-AE84-3AAA-CA07-F42B56366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129" y="3507296"/>
            <a:ext cx="3821710" cy="22389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 descr="A green circuit board with a camera attached&#10;&#10;Description automatically generated">
            <a:extLst>
              <a:ext uri="{FF2B5EF4-FFF2-40B4-BE49-F238E27FC236}">
                <a16:creationId xmlns:a16="http://schemas.microsoft.com/office/drawing/2014/main" id="{87E6D4B8-96F8-7EFA-03AB-20B0BCDF65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29" y="2225329"/>
            <a:ext cx="1334255" cy="99940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DBEF73-0051-7164-92FD-9072A08DC6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0726" y="3691460"/>
            <a:ext cx="274751" cy="2379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C05B32-D9B9-CFE0-8D7E-1A55BE7986CF}"/>
              </a:ext>
            </a:extLst>
          </p:cNvPr>
          <p:cNvCxnSpPr>
            <a:cxnSpLocks/>
          </p:cNvCxnSpPr>
          <p:nvPr/>
        </p:nvCxnSpPr>
        <p:spPr>
          <a:xfrm flipH="1">
            <a:off x="3072384" y="1815576"/>
            <a:ext cx="1115568" cy="409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89F220-77D9-796B-909D-640E248CD9EF}"/>
              </a:ext>
            </a:extLst>
          </p:cNvPr>
          <p:cNvCxnSpPr>
            <a:cxnSpLocks/>
          </p:cNvCxnSpPr>
          <p:nvPr/>
        </p:nvCxnSpPr>
        <p:spPr>
          <a:xfrm flipH="1">
            <a:off x="3072384" y="2147844"/>
            <a:ext cx="1115568" cy="1006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3691D0-68BC-E8BD-9662-1EFDE0B09DD6}"/>
              </a:ext>
            </a:extLst>
          </p:cNvPr>
          <p:cNvSpPr txBox="1"/>
          <p:nvPr/>
        </p:nvSpPr>
        <p:spPr>
          <a:xfrm>
            <a:off x="1635427" y="1956162"/>
            <a:ext cx="1687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Raspberry PI camera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A5959E-CAB3-6B3E-3BA1-22B17F9405BA}"/>
              </a:ext>
            </a:extLst>
          </p:cNvPr>
          <p:cNvCxnSpPr>
            <a:cxnSpLocks/>
          </p:cNvCxnSpPr>
          <p:nvPr/>
        </p:nvCxnSpPr>
        <p:spPr>
          <a:xfrm flipH="1">
            <a:off x="4749744" y="3833923"/>
            <a:ext cx="960873" cy="171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322661-3EF3-ED42-6D04-E68EBDBFBF03}"/>
              </a:ext>
            </a:extLst>
          </p:cNvPr>
          <p:cNvCxnSpPr>
            <a:cxnSpLocks/>
          </p:cNvCxnSpPr>
          <p:nvPr/>
        </p:nvCxnSpPr>
        <p:spPr>
          <a:xfrm flipV="1">
            <a:off x="6410808" y="3652937"/>
            <a:ext cx="356926" cy="4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41B2D63-2C6B-D534-24B3-D578812875B9}"/>
              </a:ext>
            </a:extLst>
          </p:cNvPr>
          <p:cNvSpPr txBox="1"/>
          <p:nvPr/>
        </p:nvSpPr>
        <p:spPr>
          <a:xfrm>
            <a:off x="5722435" y="3574963"/>
            <a:ext cx="1112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surveillance camera 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413F78-4113-5A4A-16C1-070F360CD41B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4831720" y="3629268"/>
            <a:ext cx="1728282" cy="1124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1D9877-17A4-C9D7-7630-EBBF4031120F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560002" y="4160552"/>
            <a:ext cx="345107" cy="5936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38DB5E-707B-7F89-110B-9C0D6AE02E3F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560002" y="4144075"/>
            <a:ext cx="718622" cy="610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D1E815-30CF-C54F-98C4-666D8AB3A63E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5102264" y="4123945"/>
            <a:ext cx="1457738" cy="630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A889972-848C-B43B-6F50-B20951D622C8}"/>
              </a:ext>
            </a:extLst>
          </p:cNvPr>
          <p:cNvSpPr txBox="1"/>
          <p:nvPr/>
        </p:nvSpPr>
        <p:spPr>
          <a:xfrm>
            <a:off x="5857969" y="4754159"/>
            <a:ext cx="1404065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Train motion detection sensor</a:t>
            </a:r>
            <a:endParaRPr lang="en-SG" sz="12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55BE5F-A63A-9AE6-AA6F-0E43A9581818}"/>
              </a:ext>
            </a:extLst>
          </p:cNvPr>
          <p:cNvSpPr/>
          <p:nvPr/>
        </p:nvSpPr>
        <p:spPr>
          <a:xfrm>
            <a:off x="4786468" y="4483120"/>
            <a:ext cx="714575" cy="1092462"/>
          </a:xfrm>
          <a:prstGeom prst="rect">
            <a:avLst/>
          </a:prstGeom>
          <a:noFill/>
          <a:ln w="28575">
            <a:solidFill>
              <a:srgbClr val="FF99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E0B144-5A37-009E-6434-4E524AB3D2E3}"/>
              </a:ext>
            </a:extLst>
          </p:cNvPr>
          <p:cNvSpPr/>
          <p:nvPr/>
        </p:nvSpPr>
        <p:spPr>
          <a:xfrm>
            <a:off x="8916508" y="4381255"/>
            <a:ext cx="1023020" cy="885689"/>
          </a:xfrm>
          <a:prstGeom prst="rect">
            <a:avLst/>
          </a:prstGeom>
          <a:noFill/>
          <a:ln w="28575">
            <a:solidFill>
              <a:srgbClr val="FF99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BDED87-80C3-F359-931B-E592D198A32A}"/>
              </a:ext>
            </a:extLst>
          </p:cNvPr>
          <p:cNvCxnSpPr>
            <a:cxnSpLocks/>
          </p:cNvCxnSpPr>
          <p:nvPr/>
        </p:nvCxnSpPr>
        <p:spPr>
          <a:xfrm flipH="1">
            <a:off x="5559839" y="5458968"/>
            <a:ext cx="8509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8BC1B4-7487-3364-0FEF-73BA4C85A0E8}"/>
              </a:ext>
            </a:extLst>
          </p:cNvPr>
          <p:cNvCxnSpPr>
            <a:cxnSpLocks/>
            <a:stCxn id="58" idx="3"/>
            <a:endCxn id="50" idx="2"/>
          </p:cNvCxnSpPr>
          <p:nvPr/>
        </p:nvCxnSpPr>
        <p:spPr>
          <a:xfrm flipV="1">
            <a:off x="8130668" y="5266944"/>
            <a:ext cx="1297350" cy="21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7F9405-4DF5-F6EF-45A5-161416E0F80A}"/>
              </a:ext>
            </a:extLst>
          </p:cNvPr>
          <p:cNvSpPr txBox="1"/>
          <p:nvPr/>
        </p:nvSpPr>
        <p:spPr>
          <a:xfrm>
            <a:off x="6410808" y="5346401"/>
            <a:ext cx="17198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Railway Train station </a:t>
            </a:r>
            <a:endParaRPr lang="en-SG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053011-D8CE-BC66-972B-95B7B50C4B61}"/>
              </a:ext>
            </a:extLst>
          </p:cNvPr>
          <p:cNvSpPr txBox="1"/>
          <p:nvPr/>
        </p:nvSpPr>
        <p:spPr>
          <a:xfrm>
            <a:off x="1645758" y="3257926"/>
            <a:ext cx="1687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Real world emulation </a:t>
            </a:r>
            <a:endParaRPr lang="en-SG" sz="12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51CF1A-60FB-0156-EB79-60D1663EFBBD}"/>
              </a:ext>
            </a:extLst>
          </p:cNvPr>
          <p:cNvSpPr txBox="1"/>
          <p:nvPr/>
        </p:nvSpPr>
        <p:spPr>
          <a:xfrm>
            <a:off x="6647891" y="3273464"/>
            <a:ext cx="2965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Physical module hardware top view</a:t>
            </a:r>
            <a:endParaRPr lang="en-SG" sz="12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6FA706-762E-2BF4-94EB-AA220BD32C41}"/>
              </a:ext>
            </a:extLst>
          </p:cNvPr>
          <p:cNvSpPr txBox="1"/>
          <p:nvPr/>
        </p:nvSpPr>
        <p:spPr>
          <a:xfrm>
            <a:off x="1645758" y="774365"/>
            <a:ext cx="1884714" cy="10156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Railway Station Safety Surveillance System digital twin emulation and real-world physical module position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15982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EE8B2E-1AF4-A92B-809C-30BA545E4FE6}"/>
              </a:ext>
            </a:extLst>
          </p:cNvPr>
          <p:cNvCxnSpPr>
            <a:cxnSpLocks/>
          </p:cNvCxnSpPr>
          <p:nvPr/>
        </p:nvCxnSpPr>
        <p:spPr>
          <a:xfrm>
            <a:off x="3639128" y="1079779"/>
            <a:ext cx="0" cy="550199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B82D68-1A29-1A7D-75A5-F67521F64343}"/>
              </a:ext>
            </a:extLst>
          </p:cNvPr>
          <p:cNvSpPr txBox="1"/>
          <p:nvPr/>
        </p:nvSpPr>
        <p:spPr>
          <a:xfrm>
            <a:off x="3053715" y="807604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detection program start 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5DE9E-E5CE-43A5-FB87-97044560A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715" y="335109"/>
            <a:ext cx="440818" cy="4496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049C8D-6C3F-0D14-7A35-38A1CBE28E96}"/>
              </a:ext>
            </a:extLst>
          </p:cNvPr>
          <p:cNvSpPr txBox="1"/>
          <p:nvPr/>
        </p:nvSpPr>
        <p:spPr>
          <a:xfrm>
            <a:off x="3494533" y="300219"/>
            <a:ext cx="1971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video process [train detection] computer </a:t>
            </a:r>
            <a:endParaRPr lang="en-SG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C343A-E611-39C1-95C9-DB23012B8852}"/>
              </a:ext>
            </a:extLst>
          </p:cNvPr>
          <p:cNvSpPr txBox="1"/>
          <p:nvPr/>
        </p:nvSpPr>
        <p:spPr>
          <a:xfrm>
            <a:off x="5654938" y="854257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Red team attack procedure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90E90D-41EE-6680-C61F-7CC4940FE46E}"/>
              </a:ext>
            </a:extLst>
          </p:cNvPr>
          <p:cNvCxnSpPr>
            <a:cxnSpLocks/>
          </p:cNvCxnSpPr>
          <p:nvPr/>
        </p:nvCxnSpPr>
        <p:spPr>
          <a:xfrm>
            <a:off x="6236372" y="1245420"/>
            <a:ext cx="0" cy="53363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3A7772E-5A2A-6D4B-ABD1-CBBD6FB7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937" y="393686"/>
            <a:ext cx="406111" cy="45025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F0BE2-F33E-5546-66FC-A347BF58430D}"/>
              </a:ext>
            </a:extLst>
          </p:cNvPr>
          <p:cNvSpPr txBox="1"/>
          <p:nvPr/>
        </p:nvSpPr>
        <p:spPr>
          <a:xfrm>
            <a:off x="615819" y="807604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b="1" dirty="0"/>
              <a:t> Train HMI </a:t>
            </a:r>
            <a:endParaRPr lang="en-SG" sz="11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D952C5-697D-847F-5980-9B33F283BAF9}"/>
              </a:ext>
            </a:extLst>
          </p:cNvPr>
          <p:cNvCxnSpPr>
            <a:cxnSpLocks/>
          </p:cNvCxnSpPr>
          <p:nvPr/>
        </p:nvCxnSpPr>
        <p:spPr>
          <a:xfrm>
            <a:off x="1162529" y="1171219"/>
            <a:ext cx="0" cy="5501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EC5B1B-C2C1-2FC0-B249-D771C8E1784A}"/>
              </a:ext>
            </a:extLst>
          </p:cNvPr>
          <p:cNvSpPr txBox="1"/>
          <p:nvPr/>
        </p:nvSpPr>
        <p:spPr>
          <a:xfrm>
            <a:off x="7613121" y="854257"/>
            <a:ext cx="1492300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 Train motion detection sensor PLC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85D59C-53AE-98DB-5E8F-84C7F77B5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46" y="335109"/>
            <a:ext cx="406111" cy="4724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860927-E614-D6D8-EA70-FCCC93412D06}"/>
              </a:ext>
            </a:extLst>
          </p:cNvPr>
          <p:cNvSpPr txBox="1"/>
          <p:nvPr/>
        </p:nvSpPr>
        <p:spPr>
          <a:xfrm>
            <a:off x="1003869" y="335109"/>
            <a:ext cx="1286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station operator 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DBE9B7-F19A-1693-44F0-E11B606C6C0F}"/>
              </a:ext>
            </a:extLst>
          </p:cNvPr>
          <p:cNvCxnSpPr>
            <a:cxnSpLocks/>
          </p:cNvCxnSpPr>
          <p:nvPr/>
        </p:nvCxnSpPr>
        <p:spPr>
          <a:xfrm>
            <a:off x="8322347" y="1217872"/>
            <a:ext cx="0" cy="533635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2A1355-CBB1-A143-EB8E-0DC3305C5835}"/>
              </a:ext>
            </a:extLst>
          </p:cNvPr>
          <p:cNvSpPr txBox="1"/>
          <p:nvPr/>
        </p:nvSpPr>
        <p:spPr>
          <a:xfrm>
            <a:off x="9833898" y="854257"/>
            <a:ext cx="1492300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 Train Object detection camera 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4979AB-AEDB-A749-6AFE-4B62AD1F4BBA}"/>
              </a:ext>
            </a:extLst>
          </p:cNvPr>
          <p:cNvCxnSpPr>
            <a:cxnSpLocks/>
          </p:cNvCxnSpPr>
          <p:nvPr/>
        </p:nvCxnSpPr>
        <p:spPr>
          <a:xfrm>
            <a:off x="10543124" y="1217872"/>
            <a:ext cx="0" cy="533635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DDB114-3EFE-A9FC-ED89-19184048759A}"/>
              </a:ext>
            </a:extLst>
          </p:cNvPr>
          <p:cNvCxnSpPr>
            <a:cxnSpLocks/>
          </p:cNvCxnSpPr>
          <p:nvPr/>
        </p:nvCxnSpPr>
        <p:spPr>
          <a:xfrm flipH="1">
            <a:off x="1162529" y="1643714"/>
            <a:ext cx="715981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0AD98C-261E-2116-0B97-0870F3316FC4}"/>
              </a:ext>
            </a:extLst>
          </p:cNvPr>
          <p:cNvSpPr txBox="1"/>
          <p:nvPr/>
        </p:nvSpPr>
        <p:spPr>
          <a:xfrm>
            <a:off x="6289188" y="1397493"/>
            <a:ext cx="2100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1.1 Train passing detection signal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74EA86-2F07-486C-2A04-07EC18BAECAD}"/>
              </a:ext>
            </a:extLst>
          </p:cNvPr>
          <p:cNvCxnSpPr>
            <a:cxnSpLocks/>
          </p:cNvCxnSpPr>
          <p:nvPr/>
        </p:nvCxnSpPr>
        <p:spPr>
          <a:xfrm flipH="1">
            <a:off x="3637947" y="1862789"/>
            <a:ext cx="694210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B44F71-E317-078E-B8BB-DFD3909038A8}"/>
              </a:ext>
            </a:extLst>
          </p:cNvPr>
          <p:cNvSpPr txBox="1"/>
          <p:nvPr/>
        </p:nvSpPr>
        <p:spPr>
          <a:xfrm>
            <a:off x="8995136" y="1632835"/>
            <a:ext cx="158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1.2 Train passing video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3CC932-BB6B-789E-CBF5-AEC0F5E8934B}"/>
              </a:ext>
            </a:extLst>
          </p:cNvPr>
          <p:cNvCxnSpPr>
            <a:cxnSpLocks/>
          </p:cNvCxnSpPr>
          <p:nvPr/>
        </p:nvCxnSpPr>
        <p:spPr>
          <a:xfrm flipH="1" flipV="1">
            <a:off x="1162529" y="1915890"/>
            <a:ext cx="2475418" cy="367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8700BD-14DE-B4A4-8DF6-CC9526D231AA}"/>
              </a:ext>
            </a:extLst>
          </p:cNvPr>
          <p:cNvSpPr txBox="1"/>
          <p:nvPr/>
        </p:nvSpPr>
        <p:spPr>
          <a:xfrm>
            <a:off x="2071497" y="1706404"/>
            <a:ext cx="158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1.3 Train detected result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076BFD-A16C-5E5D-C97E-C21BAE77906F}"/>
              </a:ext>
            </a:extLst>
          </p:cNvPr>
          <p:cNvSpPr txBox="1"/>
          <p:nvPr/>
        </p:nvSpPr>
        <p:spPr>
          <a:xfrm>
            <a:off x="449516" y="2049059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Prepare train docking </a:t>
            </a:r>
            <a:endParaRPr lang="en-SG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8546D3-B61E-4CD5-EDEC-B9C85124D51D}"/>
              </a:ext>
            </a:extLst>
          </p:cNvPr>
          <p:cNvCxnSpPr>
            <a:cxnSpLocks/>
          </p:cNvCxnSpPr>
          <p:nvPr/>
        </p:nvCxnSpPr>
        <p:spPr>
          <a:xfrm flipV="1">
            <a:off x="6289188" y="2288631"/>
            <a:ext cx="4253936" cy="665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8BF4F6E-B80B-408C-D4AF-5C61B8A705D1}"/>
              </a:ext>
            </a:extLst>
          </p:cNvPr>
          <p:cNvSpPr txBox="1"/>
          <p:nvPr/>
        </p:nvSpPr>
        <p:spPr>
          <a:xfrm>
            <a:off x="6386273" y="3061944"/>
            <a:ext cx="1584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3.1 False data injection attack to overwrite PLC state </a:t>
            </a:r>
            <a:endParaRPr lang="en-SG" sz="1000" b="1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030889-E117-3908-C155-290A493B9804}"/>
              </a:ext>
            </a:extLst>
          </p:cNvPr>
          <p:cNvCxnSpPr>
            <a:cxnSpLocks/>
          </p:cNvCxnSpPr>
          <p:nvPr/>
        </p:nvCxnSpPr>
        <p:spPr>
          <a:xfrm flipH="1" flipV="1">
            <a:off x="1153375" y="4192642"/>
            <a:ext cx="7144117" cy="4002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492FADE-9F75-77E9-AF2E-11C38875A981}"/>
              </a:ext>
            </a:extLst>
          </p:cNvPr>
          <p:cNvSpPr txBox="1"/>
          <p:nvPr/>
        </p:nvSpPr>
        <p:spPr>
          <a:xfrm>
            <a:off x="7904849" y="3612205"/>
            <a:ext cx="2960235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 A train is passing the detection area</a:t>
            </a:r>
            <a:endParaRPr lang="en-SG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DB5E90-0835-1BB2-5CD0-A0D002DC9AD5}"/>
              </a:ext>
            </a:extLst>
          </p:cNvPr>
          <p:cNvSpPr txBox="1"/>
          <p:nvPr/>
        </p:nvSpPr>
        <p:spPr>
          <a:xfrm>
            <a:off x="6316540" y="4002493"/>
            <a:ext cx="1952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3.2 No train is detected signal </a:t>
            </a:r>
            <a:endParaRPr lang="en-SG" sz="10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1F3A81-1C1A-5A6B-4613-04C46764F530}"/>
              </a:ext>
            </a:extLst>
          </p:cNvPr>
          <p:cNvSpPr txBox="1"/>
          <p:nvPr/>
        </p:nvSpPr>
        <p:spPr>
          <a:xfrm>
            <a:off x="6247233" y="1938990"/>
            <a:ext cx="1744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2.1 Camera firmware attack to inject malicious backdoor code</a:t>
            </a:r>
            <a:endParaRPr lang="en-SG" sz="1000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2CF107-E7C2-8560-44E3-445B66BA71AF}"/>
              </a:ext>
            </a:extLst>
          </p:cNvPr>
          <p:cNvCxnSpPr>
            <a:cxnSpLocks/>
          </p:cNvCxnSpPr>
          <p:nvPr/>
        </p:nvCxnSpPr>
        <p:spPr>
          <a:xfrm flipH="1" flipV="1">
            <a:off x="6289188" y="2698401"/>
            <a:ext cx="4253936" cy="1087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ECEE72C-D464-879B-5E4A-66EE36F73606}"/>
              </a:ext>
            </a:extLst>
          </p:cNvPr>
          <p:cNvSpPr txBox="1"/>
          <p:nvPr/>
        </p:nvSpPr>
        <p:spPr>
          <a:xfrm>
            <a:off x="8953833" y="2511572"/>
            <a:ext cx="174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2.2 Hacker fetching the normal no train video </a:t>
            </a:r>
            <a:endParaRPr lang="en-SG" sz="1000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6F8179-530C-3495-0B6B-AF88BF0AD09F}"/>
              </a:ext>
            </a:extLst>
          </p:cNvPr>
          <p:cNvCxnSpPr>
            <a:cxnSpLocks/>
          </p:cNvCxnSpPr>
          <p:nvPr/>
        </p:nvCxnSpPr>
        <p:spPr>
          <a:xfrm>
            <a:off x="6247233" y="3257977"/>
            <a:ext cx="2038191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0513EB-7F1A-0D93-C4EC-D077139E4395}"/>
              </a:ext>
            </a:extLst>
          </p:cNvPr>
          <p:cNvCxnSpPr>
            <a:cxnSpLocks/>
          </p:cNvCxnSpPr>
          <p:nvPr/>
        </p:nvCxnSpPr>
        <p:spPr>
          <a:xfrm>
            <a:off x="6259301" y="4658152"/>
            <a:ext cx="4065799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A63781-7F55-3513-8C8D-D5B3157E5281}"/>
              </a:ext>
            </a:extLst>
          </p:cNvPr>
          <p:cNvCxnSpPr>
            <a:cxnSpLocks/>
          </p:cNvCxnSpPr>
          <p:nvPr/>
        </p:nvCxnSpPr>
        <p:spPr>
          <a:xfrm>
            <a:off x="10325100" y="4658152"/>
            <a:ext cx="0" cy="80009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935353D-5618-BA0B-97FF-5A86DCA702A9}"/>
              </a:ext>
            </a:extLst>
          </p:cNvPr>
          <p:cNvSpPr txBox="1"/>
          <p:nvPr/>
        </p:nvSpPr>
        <p:spPr>
          <a:xfrm>
            <a:off x="10408322" y="4689614"/>
            <a:ext cx="843496" cy="6641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 Active the camera backdoor</a:t>
            </a:r>
            <a:endParaRPr lang="en-SG" sz="11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6E5BBF1-FFB9-3A7B-6F05-E136B4F35237}"/>
              </a:ext>
            </a:extLst>
          </p:cNvPr>
          <p:cNvCxnSpPr>
            <a:cxnSpLocks/>
          </p:cNvCxnSpPr>
          <p:nvPr/>
        </p:nvCxnSpPr>
        <p:spPr>
          <a:xfrm flipH="1">
            <a:off x="3656409" y="5458251"/>
            <a:ext cx="6668691" cy="1055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D7AC99A-02E5-EE22-8588-FDE5F23E81AF}"/>
              </a:ext>
            </a:extLst>
          </p:cNvPr>
          <p:cNvSpPr txBox="1"/>
          <p:nvPr/>
        </p:nvSpPr>
        <p:spPr>
          <a:xfrm>
            <a:off x="6192902" y="4483617"/>
            <a:ext cx="200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4.1 hacker send the pre-saved no train video to the camera</a:t>
            </a:r>
            <a:endParaRPr lang="en-SG" sz="1000" b="1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EFBDA8-3063-D134-190F-5283F2CD7564}"/>
              </a:ext>
            </a:extLst>
          </p:cNvPr>
          <p:cNvSpPr txBox="1"/>
          <p:nvPr/>
        </p:nvSpPr>
        <p:spPr>
          <a:xfrm>
            <a:off x="8343681" y="5465280"/>
            <a:ext cx="215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4.2 Camera forward the fake video to the detection computer</a:t>
            </a:r>
            <a:endParaRPr lang="en-SG" sz="1000" b="1" dirty="0">
              <a:solidFill>
                <a:srgbClr val="FF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6B78B84-FA01-1B1F-7D3A-93098315186D}"/>
              </a:ext>
            </a:extLst>
          </p:cNvPr>
          <p:cNvCxnSpPr>
            <a:cxnSpLocks/>
          </p:cNvCxnSpPr>
          <p:nvPr/>
        </p:nvCxnSpPr>
        <p:spPr>
          <a:xfrm flipH="1">
            <a:off x="1199488" y="5595145"/>
            <a:ext cx="2401499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10D398D-5406-AC81-1A63-D2FED8F9020E}"/>
              </a:ext>
            </a:extLst>
          </p:cNvPr>
          <p:cNvSpPr txBox="1"/>
          <p:nvPr/>
        </p:nvSpPr>
        <p:spPr>
          <a:xfrm>
            <a:off x="1814981" y="5329830"/>
            <a:ext cx="1873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4.3 No train detected result</a:t>
            </a:r>
            <a:endParaRPr lang="en-SG" sz="1000" b="1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426C54-BC03-BAA4-1FC9-1D980CED6863}"/>
              </a:ext>
            </a:extLst>
          </p:cNvPr>
          <p:cNvSpPr txBox="1"/>
          <p:nvPr/>
        </p:nvSpPr>
        <p:spPr>
          <a:xfrm>
            <a:off x="577295" y="5810363"/>
            <a:ext cx="2080178" cy="4627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Train docking is not detected, accident may happen !</a:t>
            </a:r>
            <a:endParaRPr lang="en-SG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322</Words>
  <Application>Microsoft Office PowerPoint</Application>
  <PresentationFormat>Widescreen</PresentationFormat>
  <Paragraphs>64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8</cp:revision>
  <dcterms:created xsi:type="dcterms:W3CDTF">2024-02-09T07:33:02Z</dcterms:created>
  <dcterms:modified xsi:type="dcterms:W3CDTF">2024-02-12T02:01:17Z</dcterms:modified>
</cp:coreProperties>
</file>